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0" r:id="rId4"/>
    <p:sldId id="261" r:id="rId5"/>
    <p:sldId id="263" r:id="rId6"/>
    <p:sldId id="264" r:id="rId7"/>
    <p:sldId id="266" r:id="rId8"/>
    <p:sldId id="267" r:id="rId9"/>
    <p:sldId id="269" r:id="rId10"/>
    <p:sldId id="268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67" autoAdjust="0"/>
  </p:normalViewPr>
  <p:slideViewPr>
    <p:cSldViewPr>
      <p:cViewPr varScale="1">
        <p:scale>
          <a:sx n="55" d="100"/>
          <a:sy n="55" d="100"/>
        </p:scale>
        <p:origin x="-7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334A3-6FDE-4459-AD29-B1EC838815B5}" type="datetimeFigureOut">
              <a:rPr lang="es-ES" smtClean="0"/>
              <a:pPr/>
              <a:t>05/12/2013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0A9C8-ACA9-49EC-93EB-CF24953C3E8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339752" y="620689"/>
            <a:ext cx="6332240" cy="108012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71600" y="2060848"/>
            <a:ext cx="7488832" cy="403244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ES" sz="2400" dirty="0" smtClean="0">
                <a:solidFill>
                  <a:schemeClr val="tx1"/>
                </a:solidFill>
              </a:rPr>
              <a:t>Organizado </a:t>
            </a:r>
            <a:r>
              <a:rPr lang="es-ES" sz="2400" dirty="0" smtClean="0">
                <a:solidFill>
                  <a:schemeClr val="tx1"/>
                </a:solidFill>
              </a:rPr>
              <a:t>en forma conjunta por </a:t>
            </a:r>
            <a:r>
              <a:rPr lang="es-ES" sz="2400" dirty="0" smtClean="0">
                <a:solidFill>
                  <a:schemeClr val="tx1"/>
                </a:solidFill>
              </a:rPr>
              <a:t>la UIT-T </a:t>
            </a:r>
            <a:r>
              <a:rPr lang="es-ES" sz="2400" dirty="0" smtClean="0">
                <a:solidFill>
                  <a:schemeClr val="tx1"/>
                </a:solidFill>
              </a:rPr>
              <a:t>y CITEL, fue </a:t>
            </a:r>
            <a:r>
              <a:rPr lang="es-ES" sz="2400" dirty="0" smtClean="0">
                <a:solidFill>
                  <a:schemeClr val="tx1"/>
                </a:solidFill>
              </a:rPr>
              <a:t>realizado en Mendoza (Argentina) en coincidencia con la reunión de CCP I de CITEL el 9 de octubre de 2013.</a:t>
            </a:r>
          </a:p>
          <a:p>
            <a:pPr algn="l"/>
            <a:r>
              <a:rPr lang="es-ES" sz="2400" dirty="0" smtClean="0">
                <a:solidFill>
                  <a:schemeClr val="tx1"/>
                </a:solidFill>
              </a:rPr>
              <a:t>La sesión de Apertura </a:t>
            </a:r>
            <a:r>
              <a:rPr lang="es-ES" sz="2400" dirty="0" smtClean="0">
                <a:solidFill>
                  <a:schemeClr val="tx1"/>
                </a:solidFill>
              </a:rPr>
              <a:t>contó con la participación de </a:t>
            </a:r>
            <a:r>
              <a:rPr lang="es-ES" sz="2400" dirty="0" smtClean="0">
                <a:solidFill>
                  <a:schemeClr val="tx1"/>
                </a:solidFill>
              </a:rPr>
              <a:t>:</a:t>
            </a:r>
          </a:p>
          <a:p>
            <a:pPr lvl="1" algn="l"/>
            <a:r>
              <a:rPr lang="en-US" sz="2000" b="1" dirty="0" err="1">
                <a:solidFill>
                  <a:schemeClr val="tx1"/>
                </a:solidFill>
              </a:rPr>
              <a:t>Héctor</a:t>
            </a:r>
            <a:r>
              <a:rPr lang="en-US" sz="2000" b="1" dirty="0">
                <a:solidFill>
                  <a:schemeClr val="tx1"/>
                </a:solidFill>
              </a:rPr>
              <a:t> Mario </a:t>
            </a:r>
            <a:r>
              <a:rPr lang="en-US" sz="2000" b="1" dirty="0" err="1">
                <a:solidFill>
                  <a:schemeClr val="tx1"/>
                </a:solidFill>
              </a:rPr>
              <a:t>Carril</a:t>
            </a:r>
            <a:r>
              <a:rPr lang="en-US" sz="2000" b="1" dirty="0">
                <a:solidFill>
                  <a:schemeClr val="tx1"/>
                </a:solidFill>
              </a:rPr>
              <a:t> ,</a:t>
            </a:r>
            <a:r>
              <a:rPr lang="en-US" sz="2000" dirty="0">
                <a:solidFill>
                  <a:schemeClr val="tx1"/>
                </a:solidFill>
              </a:rPr>
              <a:t> PCC.I Alternate Chairman and ITU-T Study Group 5 Vice-Chairman</a:t>
            </a:r>
            <a:endParaRPr lang="es-ES" sz="2000" dirty="0">
              <a:solidFill>
                <a:schemeClr val="tx1"/>
              </a:solidFill>
            </a:endParaRPr>
          </a:p>
          <a:p>
            <a:pPr lvl="1" algn="l"/>
            <a:r>
              <a:rPr lang="en-US" sz="2000" b="1" dirty="0">
                <a:solidFill>
                  <a:schemeClr val="tx1"/>
                </a:solidFill>
              </a:rPr>
              <a:t>Bruno Ramos</a:t>
            </a:r>
            <a:r>
              <a:rPr lang="en-US" sz="2000" dirty="0">
                <a:solidFill>
                  <a:schemeClr val="tx1"/>
                </a:solidFill>
              </a:rPr>
              <a:t> , Director of the Americas Regional Office, ITU</a:t>
            </a:r>
            <a:endParaRPr lang="es-ES" sz="2000" dirty="0">
              <a:solidFill>
                <a:schemeClr val="tx1"/>
              </a:solidFill>
            </a:endParaRPr>
          </a:p>
          <a:p>
            <a:pPr lvl="1" algn="l"/>
            <a:r>
              <a:rPr lang="en-US" sz="2000" b="1" dirty="0">
                <a:solidFill>
                  <a:schemeClr val="tx1"/>
                </a:solidFill>
              </a:rPr>
              <a:t>Oscar Avellaneda</a:t>
            </a:r>
            <a:r>
              <a:rPr lang="en-US" sz="2000" dirty="0">
                <a:solidFill>
                  <a:schemeClr val="tx1"/>
                </a:solidFill>
              </a:rPr>
              <a:t> 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dirty="0">
                <a:solidFill>
                  <a:schemeClr val="tx1"/>
                </a:solidFill>
              </a:rPr>
              <a:t>Chairman of the WG on “Deployment of Technologies and Services” of PCC I </a:t>
            </a:r>
            <a:endParaRPr lang="es-ES" sz="2000" dirty="0">
              <a:solidFill>
                <a:schemeClr val="tx1"/>
              </a:solidFill>
            </a:endParaRPr>
          </a:p>
          <a:p>
            <a:pPr lvl="1" algn="l"/>
            <a:r>
              <a:rPr lang="en-US" sz="2000" b="1" dirty="0">
                <a:solidFill>
                  <a:schemeClr val="tx1"/>
                </a:solidFill>
              </a:rPr>
              <a:t>Ana G. </a:t>
            </a:r>
            <a:r>
              <a:rPr lang="en-US" sz="2000" b="1" dirty="0" err="1">
                <a:solidFill>
                  <a:schemeClr val="tx1"/>
                </a:solidFill>
              </a:rPr>
              <a:t>Valdiviezo</a:t>
            </a:r>
            <a:r>
              <a:rPr lang="en-US" sz="2000" dirty="0">
                <a:solidFill>
                  <a:schemeClr val="tx1"/>
                </a:solidFill>
              </a:rPr>
              <a:t> , </a:t>
            </a:r>
            <a:r>
              <a:rPr lang="en-US" sz="2000" dirty="0" err="1">
                <a:solidFill>
                  <a:schemeClr val="tx1"/>
                </a:solidFill>
              </a:rPr>
              <a:t>Rapporteur</a:t>
            </a:r>
            <a:r>
              <a:rPr lang="en-US" sz="2000" dirty="0">
                <a:solidFill>
                  <a:schemeClr val="tx1"/>
                </a:solidFill>
              </a:rPr>
              <a:t> on “ICTs, Environment and Climate change” of PCC.I ;Deputy Secretary, Ministry of Telecommunications and Information Society, Ecuador</a:t>
            </a:r>
            <a:endParaRPr lang="es-ES" sz="2000" dirty="0">
              <a:solidFill>
                <a:schemeClr val="tx1"/>
              </a:solidFill>
            </a:endParaRPr>
          </a:p>
          <a:p>
            <a:pPr lvl="1" algn="l"/>
            <a:r>
              <a:rPr lang="en-US" sz="2000" b="1" dirty="0">
                <a:solidFill>
                  <a:schemeClr val="tx1"/>
                </a:solidFill>
              </a:rPr>
              <a:t>Clovis </a:t>
            </a:r>
            <a:r>
              <a:rPr lang="en-US" sz="2000" b="1" dirty="0" err="1">
                <a:solidFill>
                  <a:schemeClr val="tx1"/>
                </a:solidFill>
              </a:rPr>
              <a:t>Baptista</a:t>
            </a:r>
            <a:r>
              <a:rPr lang="en-US" sz="2000" dirty="0">
                <a:solidFill>
                  <a:schemeClr val="tx1"/>
                </a:solidFill>
              </a:rPr>
              <a:t> 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dirty="0">
                <a:solidFill>
                  <a:schemeClr val="tx1"/>
                </a:solidFill>
              </a:rPr>
              <a:t>Executive Secretary of CITEL</a:t>
            </a:r>
            <a:r>
              <a:rPr lang="es-E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 </a:t>
            </a:r>
            <a:endParaRPr lang="es-ES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936104" cy="117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pPr algn="ctr">
              <a:buNone/>
            </a:pPr>
            <a:r>
              <a:rPr lang="es-ES" dirty="0" smtClean="0"/>
              <a:t>Muchas Gracias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99592" y="2204864"/>
            <a:ext cx="7560840" cy="388843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s-ES" sz="2200" dirty="0" smtClean="0">
                <a:solidFill>
                  <a:schemeClr val="tx1"/>
                </a:solidFill>
              </a:rPr>
              <a:t>Al inaugurar, las </a:t>
            </a:r>
            <a:r>
              <a:rPr lang="es-AR" sz="2200" dirty="0" smtClean="0">
                <a:solidFill>
                  <a:schemeClr val="tx1"/>
                </a:solidFill>
              </a:rPr>
              <a:t>autoridades </a:t>
            </a:r>
            <a:r>
              <a:rPr lang="es-AR" sz="2200" dirty="0">
                <a:solidFill>
                  <a:schemeClr val="tx1"/>
                </a:solidFill>
              </a:rPr>
              <a:t>destacaron la relevancia de ejecutar </a:t>
            </a:r>
            <a:r>
              <a:rPr lang="es-AR" sz="2200" dirty="0" smtClean="0">
                <a:solidFill>
                  <a:schemeClr val="tx1"/>
                </a:solidFill>
              </a:rPr>
              <a:t>el </a:t>
            </a:r>
            <a:r>
              <a:rPr lang="es-AR" sz="2200" dirty="0">
                <a:solidFill>
                  <a:schemeClr val="tx1"/>
                </a:solidFill>
              </a:rPr>
              <a:t>manejo responsable de los residuos por la industria </a:t>
            </a:r>
            <a:r>
              <a:rPr lang="es-AR" sz="2200" dirty="0" err="1" smtClean="0">
                <a:solidFill>
                  <a:schemeClr val="tx1"/>
                </a:solidFill>
              </a:rPr>
              <a:t>asi</a:t>
            </a:r>
            <a:r>
              <a:rPr lang="es-AR" sz="2200" dirty="0" smtClean="0">
                <a:solidFill>
                  <a:schemeClr val="tx1"/>
                </a:solidFill>
              </a:rPr>
              <a:t> como </a:t>
            </a:r>
            <a:r>
              <a:rPr lang="es-AR" sz="2200" dirty="0">
                <a:solidFill>
                  <a:schemeClr val="tx1"/>
                </a:solidFill>
              </a:rPr>
              <a:t>la importancia que le </a:t>
            </a:r>
            <a:r>
              <a:rPr lang="es-AR" sz="2200" dirty="0" smtClean="0">
                <a:solidFill>
                  <a:schemeClr val="tx1"/>
                </a:solidFill>
              </a:rPr>
              <a:t>vienen </a:t>
            </a:r>
            <a:r>
              <a:rPr lang="es-AR" sz="2200" dirty="0">
                <a:solidFill>
                  <a:schemeClr val="tx1"/>
                </a:solidFill>
              </a:rPr>
              <a:t>asignando </a:t>
            </a:r>
            <a:r>
              <a:rPr lang="es-AR" sz="2200" dirty="0" smtClean="0">
                <a:solidFill>
                  <a:schemeClr val="tx1"/>
                </a:solidFill>
              </a:rPr>
              <a:t>ambas entidades </a:t>
            </a:r>
            <a:r>
              <a:rPr lang="es-AR" sz="2200" dirty="0">
                <a:solidFill>
                  <a:schemeClr val="tx1"/>
                </a:solidFill>
              </a:rPr>
              <a:t>en sus actividades dado el incremento que tienen día a día por los equipos informáticos de hogar y oficina, así como los terminales móviles que aumentan aceleradamente en número y en </a:t>
            </a:r>
            <a:r>
              <a:rPr lang="es-AR" sz="2200" dirty="0" smtClean="0">
                <a:solidFill>
                  <a:schemeClr val="tx1"/>
                </a:solidFill>
              </a:rPr>
              <a:t>complejidad.</a:t>
            </a:r>
            <a:endParaRPr lang="es-ES" sz="2200" dirty="0" smtClean="0">
              <a:solidFill>
                <a:schemeClr val="tx1"/>
              </a:solidFill>
            </a:endParaRPr>
          </a:p>
          <a:p>
            <a:pPr algn="l"/>
            <a:endParaRPr lang="es-ES" sz="1200" dirty="0">
              <a:solidFill>
                <a:schemeClr val="tx1"/>
              </a:solidFill>
            </a:endParaRPr>
          </a:p>
          <a:p>
            <a:pPr algn="l"/>
            <a:r>
              <a:rPr lang="es-ES" sz="2200" dirty="0" smtClean="0">
                <a:solidFill>
                  <a:schemeClr val="tx1"/>
                </a:solidFill>
              </a:rPr>
              <a:t>En </a:t>
            </a:r>
            <a:r>
              <a:rPr lang="es-ES" sz="2200" dirty="0" err="1" smtClean="0">
                <a:solidFill>
                  <a:schemeClr val="tx1"/>
                </a:solidFill>
              </a:rPr>
              <a:t>Sesion</a:t>
            </a:r>
            <a:r>
              <a:rPr lang="es-ES" sz="2200" dirty="0" smtClean="0">
                <a:solidFill>
                  <a:schemeClr val="tx1"/>
                </a:solidFill>
              </a:rPr>
              <a:t> 1: Gustavo Fernández </a:t>
            </a:r>
            <a:r>
              <a:rPr lang="es-ES" sz="2200" dirty="0" err="1" smtClean="0">
                <a:solidFill>
                  <a:schemeClr val="tx1"/>
                </a:solidFill>
              </a:rPr>
              <a:t>Protomastro</a:t>
            </a:r>
            <a:r>
              <a:rPr lang="es-ES" sz="2200" dirty="0" smtClean="0">
                <a:solidFill>
                  <a:schemeClr val="tx1"/>
                </a:solidFill>
              </a:rPr>
              <a:t> como Key-Note Speaker  (</a:t>
            </a:r>
            <a:r>
              <a:rPr lang="en-US" sz="2400" dirty="0" smtClean="0">
                <a:solidFill>
                  <a:schemeClr val="tx1"/>
                </a:solidFill>
              </a:rPr>
              <a:t>UNEP </a:t>
            </a:r>
            <a:r>
              <a:rPr lang="en-US" sz="2400" dirty="0">
                <a:solidFill>
                  <a:schemeClr val="tx1"/>
                </a:solidFill>
              </a:rPr>
              <a:t>Basel Convention Regional Center, South </a:t>
            </a:r>
            <a:r>
              <a:rPr lang="en-US" sz="2400" dirty="0" smtClean="0">
                <a:solidFill>
                  <a:schemeClr val="tx1"/>
                </a:solidFill>
              </a:rPr>
              <a:t>America, WEEE </a:t>
            </a:r>
            <a:r>
              <a:rPr lang="en-US" sz="2400" dirty="0">
                <a:solidFill>
                  <a:schemeClr val="tx1"/>
                </a:solidFill>
              </a:rPr>
              <a:t>in Argentina and Uruguay</a:t>
            </a:r>
            <a:r>
              <a:rPr lang="en-US" sz="2400" dirty="0" smtClean="0">
                <a:solidFill>
                  <a:schemeClr val="tx1"/>
                </a:solidFill>
              </a:rPr>
              <a:t>)   </a:t>
            </a:r>
            <a:r>
              <a:rPr lang="es-ES" sz="2200" dirty="0" smtClean="0">
                <a:solidFill>
                  <a:schemeClr val="tx1"/>
                </a:solidFill>
              </a:rPr>
              <a:t>señaló </a:t>
            </a:r>
            <a:r>
              <a:rPr lang="es-AR" sz="2400" dirty="0">
                <a:solidFill>
                  <a:schemeClr val="tx1"/>
                </a:solidFill>
              </a:rPr>
              <a:t>como esencial que exista un desempeño comprometido y efectivo del Estado Nacional, la industria y los consumidores donde cada uno tiene un rol en beneficio de la sociedad (acciones “verdes”) y de la sustentabilidad económica de las acciones posibles de emprender para el manejo de estos residuos.</a:t>
            </a:r>
            <a:endParaRPr lang="es-ES" sz="2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74694"/>
            <a:ext cx="1008112" cy="126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2267744" y="692696"/>
            <a:ext cx="6192465" cy="1007963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71600" y="2132856"/>
            <a:ext cx="7488832" cy="3960440"/>
          </a:xfrm>
        </p:spPr>
        <p:txBody>
          <a:bodyPr>
            <a:normAutofit/>
          </a:bodyPr>
          <a:lstStyle/>
          <a:p>
            <a:pPr algn="l"/>
            <a:r>
              <a:rPr lang="es-AR" sz="2200" dirty="0">
                <a:solidFill>
                  <a:schemeClr val="tx1"/>
                </a:solidFill>
              </a:rPr>
              <a:t>Destacó algunas de </a:t>
            </a:r>
            <a:r>
              <a:rPr lang="es-AR" sz="2200" dirty="0" smtClean="0">
                <a:solidFill>
                  <a:schemeClr val="tx1"/>
                </a:solidFill>
              </a:rPr>
              <a:t>las </a:t>
            </a:r>
            <a:r>
              <a:rPr lang="es-AR" sz="2200" dirty="0">
                <a:solidFill>
                  <a:schemeClr val="tx1"/>
                </a:solidFill>
              </a:rPr>
              <a:t>acciones en curso para la administración responsable de este tipo de </a:t>
            </a:r>
            <a:r>
              <a:rPr lang="es-AR" sz="2200" dirty="0" smtClean="0">
                <a:solidFill>
                  <a:schemeClr val="tx1"/>
                </a:solidFill>
              </a:rPr>
              <a:t>residuos como </a:t>
            </a:r>
            <a:r>
              <a:rPr lang="es-AR" sz="2200" dirty="0">
                <a:solidFill>
                  <a:schemeClr val="tx1"/>
                </a:solidFill>
              </a:rPr>
              <a:t>son: </a:t>
            </a:r>
            <a:endParaRPr lang="es-AR" sz="2200" dirty="0" smtClean="0">
              <a:solidFill>
                <a:schemeClr val="tx1"/>
              </a:solidFill>
            </a:endParaRPr>
          </a:p>
          <a:p>
            <a:pPr algn="l"/>
            <a:endParaRPr lang="es-AR" sz="1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s-AR" sz="2200" dirty="0" smtClean="0">
                <a:solidFill>
                  <a:schemeClr val="tx1"/>
                </a:solidFill>
              </a:rPr>
              <a:t>gestión </a:t>
            </a:r>
            <a:r>
              <a:rPr lang="es-AR" sz="2200" dirty="0">
                <a:solidFill>
                  <a:schemeClr val="tx1"/>
                </a:solidFill>
              </a:rPr>
              <a:t>coordinada entre diversas organizaciones internacionales (CITEL, UIT, CEPAL; etc.), </a:t>
            </a:r>
            <a:endParaRPr lang="es-AR" sz="22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s-AR" sz="1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s-AR" sz="2200" dirty="0" smtClean="0">
                <a:solidFill>
                  <a:schemeClr val="tx1"/>
                </a:solidFill>
              </a:rPr>
              <a:t>dentro </a:t>
            </a:r>
            <a:r>
              <a:rPr lang="es-AR" sz="2200" dirty="0">
                <a:solidFill>
                  <a:schemeClr val="tx1"/>
                </a:solidFill>
              </a:rPr>
              <a:t>de CITEL  generación de una carpeta de buenas prácticas en la materia,  material de consulta y apoyo a través de la creación de un sitio web, repositorio de la información sobre el </a:t>
            </a:r>
            <a:r>
              <a:rPr lang="es-AR" sz="2200" dirty="0" smtClean="0">
                <a:solidFill>
                  <a:schemeClr val="tx1"/>
                </a:solidFill>
              </a:rPr>
              <a:t>tema y la </a:t>
            </a:r>
            <a:r>
              <a:rPr lang="es-AR" sz="2200" dirty="0">
                <a:solidFill>
                  <a:schemeClr val="tx1"/>
                </a:solidFill>
              </a:rPr>
              <a:t>organización de Seminarios</a:t>
            </a:r>
            <a:endParaRPr lang="es-ES" sz="2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936104" cy="117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2267744" y="764704"/>
            <a:ext cx="6192688" cy="1008112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23728" y="692696"/>
            <a:ext cx="6120680" cy="114300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AR" sz="2200" dirty="0"/>
              <a:t>Señaló que las empresas dedicadas a procesar los residuos deben ser vistas como facilitadores de la tarea a la industria fabricante de productos eléctricos y electrónicos cuando se alcanza su vida útil. </a:t>
            </a:r>
            <a:endParaRPr lang="es-AR" sz="2200" dirty="0" smtClean="0"/>
          </a:p>
          <a:p>
            <a:pPr>
              <a:buNone/>
            </a:pPr>
            <a:endParaRPr lang="es-AR" sz="1600" dirty="0" smtClean="0"/>
          </a:p>
          <a:p>
            <a:pPr>
              <a:buNone/>
            </a:pPr>
            <a:r>
              <a:rPr lang="es-AR" sz="2200" dirty="0"/>
              <a:t>En varios países la recuperación de materias primas lograda ha alcanzado valores superiores al 50% de un metal comercializado anualmente como </a:t>
            </a:r>
            <a:r>
              <a:rPr lang="es-AR" sz="2200" dirty="0" smtClean="0"/>
              <a:t>es el caso del </a:t>
            </a:r>
            <a:r>
              <a:rPr lang="es-AR" sz="2200" dirty="0"/>
              <a:t>hierro. </a:t>
            </a:r>
            <a:endParaRPr lang="es-AR" sz="2200" dirty="0" smtClean="0"/>
          </a:p>
          <a:p>
            <a:pPr>
              <a:buNone/>
            </a:pPr>
            <a:endParaRPr lang="es-AR" sz="1600" dirty="0" smtClean="0"/>
          </a:p>
          <a:p>
            <a:pPr>
              <a:buNone/>
            </a:pPr>
            <a:r>
              <a:rPr lang="es-AR" sz="2200" dirty="0" smtClean="0"/>
              <a:t>Como </a:t>
            </a:r>
            <a:r>
              <a:rPr lang="es-AR" sz="2200" dirty="0"/>
              <a:t>consecuencia de los volúmenes de substancias puras recuperadas por estos procedimientos, se lo ha relacionado a una suerte de </a:t>
            </a:r>
            <a:r>
              <a:rPr lang="es-AR" sz="2200" dirty="0" smtClean="0"/>
              <a:t>  </a:t>
            </a:r>
            <a:r>
              <a:rPr lang="es-AR" sz="2200" dirty="0" smtClean="0"/>
              <a:t> </a:t>
            </a:r>
            <a:r>
              <a:rPr lang="es-AR" sz="2400" b="1" i="1" dirty="0" smtClean="0">
                <a:solidFill>
                  <a:srgbClr val="FF0000"/>
                </a:solidFill>
              </a:rPr>
              <a:t>“</a:t>
            </a:r>
            <a:r>
              <a:rPr lang="es-AR" sz="2400" b="1" i="1" dirty="0">
                <a:solidFill>
                  <a:srgbClr val="FF0000"/>
                </a:solidFill>
              </a:rPr>
              <a:t>minería urbana</a:t>
            </a:r>
            <a:r>
              <a:rPr lang="es-AR" sz="2400" b="1" i="1" dirty="0" smtClean="0">
                <a:solidFill>
                  <a:srgbClr val="FF0000"/>
                </a:solidFill>
              </a:rPr>
              <a:t>”.</a:t>
            </a:r>
            <a:endParaRPr lang="es-ES" sz="2400" b="1" i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92088" cy="99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71600" y="2204864"/>
            <a:ext cx="7488832" cy="3888432"/>
          </a:xfrm>
        </p:spPr>
        <p:txBody>
          <a:bodyPr>
            <a:normAutofit lnSpcReduction="10000"/>
          </a:bodyPr>
          <a:lstStyle/>
          <a:p>
            <a:pPr algn="l"/>
            <a:r>
              <a:rPr lang="es-AR" sz="2200" dirty="0">
                <a:solidFill>
                  <a:schemeClr val="tx1"/>
                </a:solidFill>
              </a:rPr>
              <a:t>Por su parte la UIT señaló que como resultado de los trabajos del SG-5 del UIT-T se han aprobado varias recomendaciones de la serie L (entre ellas L-1310; L-1400, L-1410; L-1420) que abarcan cuestiones sensibles al medio ambiente y a las economías </a:t>
            </a:r>
            <a:r>
              <a:rPr lang="es-AR" sz="2200" dirty="0" smtClean="0">
                <a:solidFill>
                  <a:schemeClr val="tx1"/>
                </a:solidFill>
              </a:rPr>
              <a:t>como:</a:t>
            </a:r>
          </a:p>
          <a:p>
            <a:pPr lvl="1" algn="l">
              <a:buFont typeface="Arial" pitchFamily="34" charset="0"/>
              <a:buChar char="•"/>
            </a:pPr>
            <a:r>
              <a:rPr lang="es-AR" sz="2200" dirty="0" smtClean="0">
                <a:solidFill>
                  <a:schemeClr val="tx1"/>
                </a:solidFill>
              </a:rPr>
              <a:t> mejores </a:t>
            </a:r>
            <a:r>
              <a:rPr lang="es-AR" sz="2200" dirty="0">
                <a:solidFill>
                  <a:schemeClr val="tx1"/>
                </a:solidFill>
              </a:rPr>
              <a:t>Prácticas para Data Centers (</a:t>
            </a:r>
            <a:r>
              <a:rPr lang="es-AR" sz="2200" dirty="0" err="1">
                <a:solidFill>
                  <a:schemeClr val="tx1"/>
                </a:solidFill>
              </a:rPr>
              <a:t>green</a:t>
            </a:r>
            <a:r>
              <a:rPr lang="es-AR" sz="2200" dirty="0">
                <a:solidFill>
                  <a:schemeClr val="tx1"/>
                </a:solidFill>
              </a:rPr>
              <a:t> centers), </a:t>
            </a:r>
            <a:endParaRPr lang="es-AR" sz="2200" dirty="0" smtClean="0">
              <a:solidFill>
                <a:schemeClr val="tx1"/>
              </a:solidFill>
            </a:endParaRPr>
          </a:p>
          <a:p>
            <a:pPr lvl="1" algn="l">
              <a:buFont typeface="Arial" pitchFamily="34" charset="0"/>
              <a:buChar char="•"/>
            </a:pPr>
            <a:r>
              <a:rPr lang="es-AR" sz="2200" dirty="0" smtClean="0">
                <a:solidFill>
                  <a:schemeClr val="tx1"/>
                </a:solidFill>
              </a:rPr>
              <a:t>cargador </a:t>
            </a:r>
            <a:r>
              <a:rPr lang="es-AR" sz="2200" dirty="0">
                <a:solidFill>
                  <a:schemeClr val="tx1"/>
                </a:solidFill>
              </a:rPr>
              <a:t>único para terminales móviles </a:t>
            </a:r>
            <a:r>
              <a:rPr lang="es-AR" sz="2200" dirty="0" smtClean="0">
                <a:solidFill>
                  <a:schemeClr val="tx1"/>
                </a:solidFill>
              </a:rPr>
              <a:t>y</a:t>
            </a:r>
          </a:p>
          <a:p>
            <a:pPr lvl="1" algn="l">
              <a:buFont typeface="Arial" pitchFamily="34" charset="0"/>
              <a:buChar char="•"/>
            </a:pPr>
            <a:r>
              <a:rPr lang="es-AR" sz="2200" dirty="0" smtClean="0">
                <a:solidFill>
                  <a:schemeClr val="tx1"/>
                </a:solidFill>
              </a:rPr>
              <a:t> </a:t>
            </a:r>
            <a:r>
              <a:rPr lang="es-AR" sz="2200" dirty="0">
                <a:solidFill>
                  <a:schemeClr val="tx1"/>
                </a:solidFill>
              </a:rPr>
              <a:t>otras sobre la eficiencia energética. </a:t>
            </a:r>
            <a:endParaRPr lang="es-AR" sz="2200" dirty="0" smtClean="0">
              <a:solidFill>
                <a:schemeClr val="tx1"/>
              </a:solidFill>
            </a:endParaRPr>
          </a:p>
          <a:p>
            <a:pPr algn="l"/>
            <a:r>
              <a:rPr lang="es-AR" sz="2200" dirty="0" smtClean="0">
                <a:solidFill>
                  <a:schemeClr val="tx1"/>
                </a:solidFill>
              </a:rPr>
              <a:t>Un </a:t>
            </a:r>
            <a:r>
              <a:rPr lang="es-AR" sz="2200" dirty="0">
                <a:solidFill>
                  <a:schemeClr val="tx1"/>
                </a:solidFill>
              </a:rPr>
              <a:t>producto adicional ya elaborado por UIT es la caja de Herramientas (</a:t>
            </a:r>
            <a:r>
              <a:rPr lang="es-AR" sz="2200" dirty="0" err="1">
                <a:solidFill>
                  <a:schemeClr val="tx1"/>
                </a:solidFill>
              </a:rPr>
              <a:t>toolkit</a:t>
            </a:r>
            <a:r>
              <a:rPr lang="es-AR" sz="2200" dirty="0">
                <a:solidFill>
                  <a:schemeClr val="tx1"/>
                </a:solidFill>
              </a:rPr>
              <a:t>) de Sustentabilidad dirigida a la organización de las </a:t>
            </a:r>
            <a:r>
              <a:rPr lang="es-AR" sz="2200" dirty="0" err="1" smtClean="0">
                <a:solidFill>
                  <a:schemeClr val="tx1"/>
                </a:solidFill>
              </a:rPr>
              <a:t>TICs</a:t>
            </a:r>
            <a:endParaRPr lang="es-AR" sz="2200" dirty="0" smtClean="0">
              <a:solidFill>
                <a:schemeClr val="tx1"/>
              </a:solidFill>
            </a:endParaRPr>
          </a:p>
          <a:p>
            <a:pPr algn="l"/>
            <a:endParaRPr lang="es-ES" sz="2200" dirty="0">
              <a:solidFill>
                <a:schemeClr val="tx1"/>
              </a:solidFill>
            </a:endParaRP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222" y="836712"/>
            <a:ext cx="878498" cy="109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2339752" y="620688"/>
            <a:ext cx="6120457" cy="1151979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692696"/>
            <a:ext cx="6120680" cy="1224136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3">
                    <a:lumMod val="50000"/>
                  </a:schemeClr>
                </a:solidFill>
              </a:rPr>
              <a:t>Seminario sobre Residuos de Aparatos Eléctricos y Electrónicos (RAEE)</a:t>
            </a:r>
            <a:endParaRPr lang="es-ES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71600" y="2204864"/>
            <a:ext cx="7488832" cy="388843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s-AR" dirty="0">
                <a:solidFill>
                  <a:schemeClr val="tx1"/>
                </a:solidFill>
              </a:rPr>
              <a:t>De las presentaciones y preguntas hubo consenso en </a:t>
            </a:r>
            <a:r>
              <a:rPr lang="es-AR" dirty="0" smtClean="0">
                <a:solidFill>
                  <a:schemeClr val="tx1"/>
                </a:solidFill>
              </a:rPr>
              <a:t>que:</a:t>
            </a:r>
          </a:p>
          <a:p>
            <a:pPr algn="l"/>
            <a:endParaRPr lang="es-AR" sz="26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s-AR" dirty="0">
                <a:solidFill>
                  <a:schemeClr val="tx1"/>
                </a:solidFill>
              </a:rPr>
              <a:t>E</a:t>
            </a:r>
            <a:r>
              <a:rPr lang="es-AR" dirty="0" smtClean="0">
                <a:solidFill>
                  <a:schemeClr val="tx1"/>
                </a:solidFill>
              </a:rPr>
              <a:t>s </a:t>
            </a:r>
            <a:r>
              <a:rPr lang="es-AR" dirty="0">
                <a:solidFill>
                  <a:schemeClr val="tx1"/>
                </a:solidFill>
              </a:rPr>
              <a:t>fundamental la creación de indicadores y la realización de mediciones que </a:t>
            </a:r>
            <a:r>
              <a:rPr lang="es-AR" dirty="0" smtClean="0">
                <a:solidFill>
                  <a:schemeClr val="tx1"/>
                </a:solidFill>
              </a:rPr>
              <a:t>sean realistas </a:t>
            </a:r>
            <a:r>
              <a:rPr lang="es-AR" dirty="0">
                <a:solidFill>
                  <a:schemeClr val="tx1"/>
                </a:solidFill>
              </a:rPr>
              <a:t>sobre </a:t>
            </a:r>
            <a:r>
              <a:rPr lang="es-AR" dirty="0" smtClean="0">
                <a:solidFill>
                  <a:schemeClr val="tx1"/>
                </a:solidFill>
              </a:rPr>
              <a:t>parámetros que</a:t>
            </a:r>
            <a:r>
              <a:rPr lang="es-AR" dirty="0">
                <a:solidFill>
                  <a:schemeClr val="tx1"/>
                </a:solidFill>
              </a:rPr>
              <a:t>, además, sean coincidentes en todos los países. </a:t>
            </a:r>
            <a:endParaRPr lang="es-AR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s-AR" sz="26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s-AR" dirty="0" smtClean="0">
                <a:solidFill>
                  <a:schemeClr val="tx1"/>
                </a:solidFill>
              </a:rPr>
              <a:t>El </a:t>
            </a:r>
            <a:r>
              <a:rPr lang="es-AR" dirty="0">
                <a:solidFill>
                  <a:schemeClr val="tx1"/>
                </a:solidFill>
              </a:rPr>
              <a:t>manejo de información certera y estratégica </a:t>
            </a:r>
            <a:r>
              <a:rPr lang="es-AR" dirty="0" smtClean="0">
                <a:solidFill>
                  <a:schemeClr val="tx1"/>
                </a:solidFill>
              </a:rPr>
              <a:t>de cómo se tratan los </a:t>
            </a:r>
            <a:r>
              <a:rPr lang="es-AR" dirty="0">
                <a:solidFill>
                  <a:schemeClr val="tx1"/>
                </a:solidFill>
              </a:rPr>
              <a:t>residuos se complementa con auditorias de campo y </a:t>
            </a:r>
            <a:r>
              <a:rPr lang="es-AR" dirty="0" smtClean="0">
                <a:solidFill>
                  <a:schemeClr val="tx1"/>
                </a:solidFill>
              </a:rPr>
              <a:t>el control </a:t>
            </a:r>
            <a:r>
              <a:rPr lang="es-AR" dirty="0">
                <a:solidFill>
                  <a:schemeClr val="tx1"/>
                </a:solidFill>
              </a:rPr>
              <a:t>de las cifras</a:t>
            </a:r>
            <a:r>
              <a:rPr lang="es-AR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endParaRPr lang="es-ES" sz="260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s-AR" dirty="0">
                <a:solidFill>
                  <a:schemeClr val="tx1"/>
                </a:solidFill>
              </a:rPr>
              <a:t>Las experiencias prácticas y regulatorias que varios países tienen  en marcha son una excelente base para discutir su armonización regional.</a:t>
            </a:r>
            <a:endParaRPr lang="es-ES" dirty="0">
              <a:solidFill>
                <a:schemeClr val="tx1"/>
              </a:solidFill>
            </a:endParaRP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1224136" cy="153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95736" y="692696"/>
            <a:ext cx="612068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Seminario sobre Residuos de Aparatos Eléctricos y Electrónicos (RAEE)</a:t>
            </a: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971600" y="2060848"/>
            <a:ext cx="7488832" cy="410445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r>
              <a:rPr lang="es-AR" sz="3800" b="1" dirty="0">
                <a:solidFill>
                  <a:srgbClr val="0070C0"/>
                </a:solidFill>
              </a:rPr>
              <a:t>RESUMEN Y ALGUNAS </a:t>
            </a:r>
            <a:r>
              <a:rPr lang="es-AR" sz="3800" b="1" dirty="0" smtClean="0">
                <a:solidFill>
                  <a:srgbClr val="0070C0"/>
                </a:solidFill>
              </a:rPr>
              <a:t>CONCLUSIONES  </a:t>
            </a:r>
          </a:p>
          <a:p>
            <a:endParaRPr lang="es-ES" sz="1600" dirty="0"/>
          </a:p>
          <a:p>
            <a:pPr lvl="0"/>
            <a:r>
              <a:rPr lang="es-AR" sz="4000" dirty="0"/>
              <a:t>Existe una necesidad de hacer un manejo integral de los residuos de aparatos eléctricos y electrónicos. El manejo puede ser encarado con acciones de desarrolla en el orden nacional para determinadas actividades y otras acciones de carácter regional/mundial para las que requieran mayores economías de escala</a:t>
            </a:r>
            <a:r>
              <a:rPr lang="es-AR" sz="4000" dirty="0" smtClean="0"/>
              <a:t>.</a:t>
            </a:r>
          </a:p>
          <a:p>
            <a:pPr lvl="0"/>
            <a:endParaRPr lang="es-ES" sz="1600" dirty="0"/>
          </a:p>
          <a:p>
            <a:pPr lvl="0"/>
            <a:r>
              <a:rPr lang="es-AR" sz="4000" dirty="0"/>
              <a:t>La promulgación de políticas de Estado públicas y claras es un buen impulsor de las iniciativas y actividades empresariales de recuperación de elementos físicos como metales, plásticos y otras sustancias (circuito de gestión) y así minimizar los basureros tóxicos o contaminantes mejorando el medio ambiente. </a:t>
            </a:r>
            <a:r>
              <a:rPr lang="es-AR" sz="4000" dirty="0" smtClean="0"/>
              <a:t> </a:t>
            </a:r>
            <a:endParaRPr lang="es-ES" sz="4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115212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95736" y="692696"/>
            <a:ext cx="61206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Seminario sobre Residuos de Aparatos Eléctricos y Electrónicos (RAEE)</a:t>
            </a: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971600" y="1628800"/>
            <a:ext cx="7632848" cy="475252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r>
              <a:rPr lang="es-AR" sz="6400" b="1" dirty="0" err="1" smtClean="0"/>
              <a:t>Cont</a:t>
            </a:r>
            <a:r>
              <a:rPr lang="es-AR" sz="6400" b="1" dirty="0" smtClean="0"/>
              <a:t>:</a:t>
            </a:r>
          </a:p>
          <a:p>
            <a:endParaRPr lang="es-ES" sz="6400" dirty="0"/>
          </a:p>
          <a:p>
            <a:pPr lvl="0">
              <a:buFont typeface="Arial" pitchFamily="34" charset="0"/>
              <a:buChar char="•"/>
            </a:pPr>
            <a:r>
              <a:rPr lang="es-AR" sz="5100" dirty="0" smtClean="0"/>
              <a:t>Hubo </a:t>
            </a:r>
            <a:r>
              <a:rPr lang="es-AR" sz="5100" dirty="0"/>
              <a:t>consenso sobre la conveniencia de trabajar en forma coordinada entre los países y entidades sectoriales de la región con las organizaciones globales como la UIT, para alcanzar las mejores prácticas en la región</a:t>
            </a:r>
            <a:r>
              <a:rPr lang="es-AR" sz="51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5100" dirty="0"/>
          </a:p>
          <a:p>
            <a:pPr lvl="0">
              <a:buFont typeface="Arial" pitchFamily="34" charset="0"/>
              <a:buChar char="•"/>
            </a:pPr>
            <a:r>
              <a:rPr lang="es-AR" sz="5100" dirty="0"/>
              <a:t>La relevancia social y la importancia para el medio ambiente del tema debe ser puesta a consideración de las nuevas autoridades de la CITEL </a:t>
            </a:r>
            <a:r>
              <a:rPr lang="es-AR" sz="5100" dirty="0" smtClean="0"/>
              <a:t>(que cambian en 2014) para </a:t>
            </a:r>
            <a:r>
              <a:rPr lang="es-AR" sz="5100" dirty="0"/>
              <a:t>que determinen la mejor forma de proseguir con el tema en el nuevo periodo</a:t>
            </a:r>
            <a:r>
              <a:rPr lang="es-AR" sz="5100" dirty="0" smtClean="0"/>
              <a:t>.</a:t>
            </a:r>
            <a:endParaRPr lang="es-ES" sz="51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2696"/>
            <a:ext cx="69127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95736" y="692696"/>
            <a:ext cx="61206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Seminario sobre Residuos de Aparatos Eléctricos y Electrónicos (RAEE)</a:t>
            </a: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971600" y="1628800"/>
            <a:ext cx="7632848" cy="475252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r>
              <a:rPr lang="es-AR" sz="6400" b="1" dirty="0" err="1" smtClean="0"/>
              <a:t>Cont</a:t>
            </a:r>
            <a:r>
              <a:rPr lang="es-AR" sz="6400" b="1" dirty="0" smtClean="0"/>
              <a:t>:</a:t>
            </a:r>
          </a:p>
          <a:p>
            <a:endParaRPr lang="es-ES" sz="6800" dirty="0"/>
          </a:p>
          <a:p>
            <a:pPr lvl="0">
              <a:buFont typeface="Arial" pitchFamily="34" charset="0"/>
              <a:buChar char="•"/>
            </a:pPr>
            <a:r>
              <a:rPr lang="es-AR" sz="4600" dirty="0" smtClean="0"/>
              <a:t>La </a:t>
            </a:r>
            <a:r>
              <a:rPr lang="es-AR" sz="4600" dirty="0"/>
              <a:t>concientización y la capacitación del público es muy importante por ser el eslabón inicial en la generación de residuos, pero es tanto o más importante que estén instrumentadas las etapas siguientes de la cadena de actividades de recuperación para evitar el desaliento del público y evitar así realizar inversiones a pérdida</a:t>
            </a:r>
            <a:r>
              <a:rPr lang="es-AR" sz="46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4600" dirty="0"/>
          </a:p>
          <a:p>
            <a:pPr lvl="0">
              <a:buFont typeface="Arial" pitchFamily="34" charset="0"/>
              <a:buChar char="•"/>
            </a:pPr>
            <a:r>
              <a:rPr lang="es-AR" sz="4600" dirty="0"/>
              <a:t>Los grandes fabricantes de aparatos eléctricos y electrónicos suelen poseer políticas propias de carácter global para tratar sus productos al final de la vida útil</a:t>
            </a:r>
            <a:r>
              <a:rPr lang="es-AR" sz="4600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sz="6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2696"/>
            <a:ext cx="69127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898</Words>
  <Application>Microsoft Office PowerPoint</Application>
  <PresentationFormat>Presentación en pantalla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Seminario sobre Residuos de Aparatos Eléctricos y Electrónicos (RAEE)</vt:lpstr>
      <vt:lpstr>Seminario sobre Residuos de Aparatos Eléctricos y Electrónicos (RAEE)</vt:lpstr>
      <vt:lpstr>Seminario sobre Residuos de Aparatos Eléctricos y Electrónicos (RAEE)</vt:lpstr>
      <vt:lpstr>Seminario sobre Residuos de Aparatos Eléctricos y Electrónicos (RAEE)</vt:lpstr>
      <vt:lpstr>Seminario sobre Residuos de Aparatos Eléctricos y Electrónicos (RAEE)</vt:lpstr>
      <vt:lpstr>Seminario sobre Residuos de Aparatos Eléctricos y Electrónicos (RAEE)</vt:lpstr>
      <vt:lpstr>Diapositiva 7</vt:lpstr>
      <vt:lpstr>Diapositiva 8</vt:lpstr>
      <vt:lpstr>Diapositiva 9</vt:lpstr>
      <vt:lpstr>Diapositiva 10</vt:lpstr>
    </vt:vector>
  </TitlesOfParts>
  <Company>Nombre de la organización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Nombre de usuario</dc:creator>
  <cp:lastModifiedBy>Nombre de usuario</cp:lastModifiedBy>
  <cp:revision>16</cp:revision>
  <dcterms:created xsi:type="dcterms:W3CDTF">2013-12-04T11:03:03Z</dcterms:created>
  <dcterms:modified xsi:type="dcterms:W3CDTF">2013-12-05T08:38:29Z</dcterms:modified>
</cp:coreProperties>
</file>