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4.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12"/>
  </p:notesMasterIdLst>
  <p:sldIdLst>
    <p:sldId id="257" r:id="rId3"/>
    <p:sldId id="266" r:id="rId4"/>
    <p:sldId id="268" r:id="rId5"/>
    <p:sldId id="261" r:id="rId6"/>
    <p:sldId id="267" r:id="rId7"/>
    <p:sldId id="259" r:id="rId8"/>
    <p:sldId id="263" r:id="rId9"/>
    <p:sldId id="260"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6324" autoAdjust="0"/>
    <p:restoredTop sz="86422" autoAdjust="0"/>
  </p:normalViewPr>
  <p:slideViewPr>
    <p:cSldViewPr>
      <p:cViewPr>
        <p:scale>
          <a:sx n="60" d="100"/>
          <a:sy n="60" d="100"/>
        </p:scale>
        <p:origin x="-1422" y="-108"/>
      </p:cViewPr>
      <p:guideLst>
        <p:guide orient="horz" pos="2160"/>
        <p:guide pos="2880"/>
      </p:guideLst>
    </p:cSldViewPr>
  </p:slideViewPr>
  <p:outlineViewPr>
    <p:cViewPr>
      <p:scale>
        <a:sx n="33" d="100"/>
        <a:sy n="33" d="100"/>
      </p:scale>
      <p:origin x="0" y="11982"/>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F22D55-3095-4E52-840F-EC14B50EB558}" type="datetimeFigureOut">
              <a:rPr lang="en-US" smtClean="0"/>
              <a:pPr/>
              <a:t>02-Dec-13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68CD79-DB24-4A64-A30D-DF16DD66AC40}" type="slidenum">
              <a:rPr lang="en-US" smtClean="0"/>
              <a:pPr/>
              <a:t>‹#›</a:t>
            </a:fld>
            <a:endParaRPr lang="en-US"/>
          </a:p>
        </p:txBody>
      </p:sp>
    </p:spTree>
    <p:extLst>
      <p:ext uri="{BB962C8B-B14F-4D97-AF65-F5344CB8AC3E}">
        <p14:creationId xmlns:p14="http://schemas.microsoft.com/office/powerpoint/2010/main" xmlns="" val="2053961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8D3E100D-03A7-4018-813C-04826B470F65}" type="slidenum">
              <a:rPr lang="en-US"/>
              <a:pPr/>
              <a:t>1</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68CD79-DB24-4A64-A30D-DF16DD66AC4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968CD79-DB24-4A64-A30D-DF16DD66AC4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43000" y="685800"/>
            <a:ext cx="4572000" cy="3429000"/>
          </a:xfrm>
          <a:ln/>
        </p:spPr>
      </p:sp>
      <p:sp>
        <p:nvSpPr>
          <p:cNvPr id="4096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nSpc>
                <a:spcPct val="110000"/>
              </a:lnSpc>
            </a:pPr>
            <a:r>
              <a:rPr lang="en-US" altLang="en-US" smtClean="0"/>
              <a:t/>
            </a:r>
            <a:br>
              <a:rPr lang="en-US" altLang="en-US" smtClean="0"/>
            </a:br>
            <a:endParaRPr lang="en-US" altLang="en-US" smtClean="0"/>
          </a:p>
          <a:p>
            <a:pPr>
              <a:lnSpc>
                <a:spcPct val="110000"/>
              </a:lnSpc>
            </a:pPr>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B3AB05-814D-4003-9684-1074BFD4A8C7}" type="datetimeFigureOut">
              <a:rPr lang="en-US" smtClean="0"/>
              <a:pPr/>
              <a:t>02-Dec-13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362348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3AB05-814D-4003-9684-1074BFD4A8C7}" type="datetimeFigureOut">
              <a:rPr lang="en-US" smtClean="0"/>
              <a:pPr/>
              <a:t>02-Dec-13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97033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3AB05-814D-4003-9684-1074BFD4A8C7}" type="datetimeFigureOut">
              <a:rPr lang="en-US" smtClean="0"/>
              <a:pPr/>
              <a:t>02-Dec-13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1030030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extLst>
              <a:ext uri="{28A0092B-C50C-407E-A947-70E740481C1C}">
                <a14:useLocalDpi xmlns:a14="http://schemas.microsoft.com/office/drawing/2010/main" xmlns=""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 Box 7"/>
          <p:cNvSpPr txBox="1">
            <a:spLocks noChangeArrowheads="1"/>
          </p:cNvSpPr>
          <p:nvPr/>
        </p:nvSpPr>
        <p:spPr bwMode="auto">
          <a:xfrm>
            <a:off x="7620000" y="6175375"/>
            <a:ext cx="1281113" cy="501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lnSpc>
                <a:spcPct val="90000"/>
              </a:lnSpc>
              <a:spcBef>
                <a:spcPct val="0"/>
              </a:spcBef>
              <a:spcAft>
                <a:spcPct val="0"/>
              </a:spcAft>
              <a:defRPr/>
            </a:pPr>
            <a:r>
              <a:rPr lang="en-US" sz="1000" smtClean="0">
                <a:solidFill>
                  <a:srgbClr val="FFFFFF"/>
                </a:solidFill>
                <a:latin typeface="Univers"/>
              </a:rPr>
              <a:t>International</a:t>
            </a:r>
            <a:br>
              <a:rPr lang="en-US" sz="1000" smtClean="0">
                <a:solidFill>
                  <a:srgbClr val="FFFFFF"/>
                </a:solidFill>
                <a:latin typeface="Univers"/>
              </a:rPr>
            </a:br>
            <a:r>
              <a:rPr lang="en-US" sz="1000" smtClean="0">
                <a:solidFill>
                  <a:srgbClr val="FFFFFF"/>
                </a:solidFill>
                <a:latin typeface="Univers"/>
              </a:rPr>
              <a:t>Telecommunication</a:t>
            </a:r>
            <a:br>
              <a:rPr lang="en-US" sz="1000" smtClean="0">
                <a:solidFill>
                  <a:srgbClr val="FFFFFF"/>
                </a:solidFill>
                <a:latin typeface="Univers"/>
              </a:rPr>
            </a:br>
            <a:r>
              <a:rPr lang="en-US" sz="1000" smtClean="0">
                <a:solidFill>
                  <a:srgbClr val="FFFFFF"/>
                </a:solidFill>
                <a:latin typeface="Univers"/>
              </a:rPr>
              <a:t>Union</a:t>
            </a:r>
          </a:p>
        </p:txBody>
      </p:sp>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200" b="1" smtClean="0">
                <a:solidFill>
                  <a:srgbClr val="0C4B84"/>
                </a:solidFill>
              </a:rPr>
              <a:t> </a:t>
            </a:r>
            <a:endParaRPr lang="en-US" altLang="en-US" sz="2400" smtClean="0">
              <a:solidFill>
                <a:srgbClr val="5C5C5C"/>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200" b="1" smtClean="0">
                <a:solidFill>
                  <a:srgbClr val="0C4B84"/>
                </a:solidFill>
              </a:rPr>
              <a:t> </a:t>
            </a:r>
            <a:endParaRPr lang="en-US" altLang="en-US" sz="2400" smtClean="0">
              <a:solidFill>
                <a:srgbClr val="5C5C5C"/>
              </a:solidFill>
            </a:endParaRPr>
          </a:p>
        </p:txBody>
      </p:sp>
      <p:sp>
        <p:nvSpPr>
          <p:cNvPr id="8"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000" smtClean="0">
                <a:solidFill>
                  <a:srgbClr val="000000"/>
                </a:solidFill>
              </a:rPr>
              <a:t> </a:t>
            </a:r>
            <a:endParaRPr lang="en-US" altLang="en-US" sz="2400" smtClean="0">
              <a:solidFill>
                <a:srgbClr val="5C5C5C"/>
              </a:solidFill>
            </a:endParaRPr>
          </a:p>
        </p:txBody>
      </p:sp>
      <p:pic>
        <p:nvPicPr>
          <p:cNvPr id="9" name="Picture 2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670675" y="6080125"/>
            <a:ext cx="193357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Rectangle 23"/>
          <p:cNvSpPr>
            <a:spLocks noChangeArrowheads="1"/>
          </p:cNvSpPr>
          <p:nvPr/>
        </p:nvSpPr>
        <p:spPr bwMode="auto">
          <a:xfrm>
            <a:off x="2886075" y="6302375"/>
            <a:ext cx="37020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800" smtClean="0">
                <a:solidFill>
                  <a:srgbClr val="0E438A"/>
                </a:solidFill>
                <a:latin typeface="Zurich BlkEx BT"/>
              </a:rPr>
              <a:t>Committed to connecting the world</a:t>
            </a:r>
          </a:p>
        </p:txBody>
      </p:sp>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1" name="Rectangle 27"/>
          <p:cNvSpPr>
            <a:spLocks noGrp="1" noChangeArrowheads="1"/>
          </p:cNvSpPr>
          <p:nvPr>
            <p:ph type="sldNum" sz="quarter" idx="10"/>
          </p:nvPr>
        </p:nvSpPr>
        <p:spPr/>
        <p:txBody>
          <a:bodyPr/>
          <a:lstStyle>
            <a:lvl1pPr>
              <a:defRPr/>
            </a:lvl1pPr>
          </a:lstStyle>
          <a:p>
            <a:pPr>
              <a:defRPr/>
            </a:pPr>
            <a:fld id="{89E3CB1B-F53B-4325-AE37-F424C333A754}" type="slidenum">
              <a:rPr lang="en-US"/>
              <a:pPr>
                <a:defRPr/>
              </a:pPr>
              <a:t>‹#›</a:t>
            </a:fld>
            <a:endParaRPr lang="en-US"/>
          </a:p>
        </p:txBody>
      </p:sp>
    </p:spTree>
    <p:extLst>
      <p:ext uri="{BB962C8B-B14F-4D97-AF65-F5344CB8AC3E}">
        <p14:creationId xmlns:p14="http://schemas.microsoft.com/office/powerpoint/2010/main" xmlns="" val="421960181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F5474F3A-B1DF-469E-9EE1-FA000B19BCAC}" type="slidenum">
              <a:rPr lang="en-US"/>
              <a:pPr>
                <a:defRPr/>
              </a:pPr>
              <a:t>‹#›</a:t>
            </a:fld>
            <a:endParaRPr lang="en-US"/>
          </a:p>
        </p:txBody>
      </p:sp>
    </p:spTree>
    <p:extLst>
      <p:ext uri="{BB962C8B-B14F-4D97-AF65-F5344CB8AC3E}">
        <p14:creationId xmlns:p14="http://schemas.microsoft.com/office/powerpoint/2010/main" xmlns="" val="117997869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09688CCA-CB45-42C8-B132-B1EFEB22A945}" type="slidenum">
              <a:rPr lang="en-US"/>
              <a:pPr>
                <a:defRPr/>
              </a:pPr>
              <a:t>‹#›</a:t>
            </a:fld>
            <a:endParaRPr lang="en-US"/>
          </a:p>
        </p:txBody>
      </p:sp>
    </p:spTree>
    <p:extLst>
      <p:ext uri="{BB962C8B-B14F-4D97-AF65-F5344CB8AC3E}">
        <p14:creationId xmlns:p14="http://schemas.microsoft.com/office/powerpoint/2010/main" xmlns="" val="4201825685"/>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sldNum" sz="quarter" idx="10"/>
          </p:nvPr>
        </p:nvSpPr>
        <p:spPr>
          <a:ln/>
        </p:spPr>
        <p:txBody>
          <a:bodyPr/>
          <a:lstStyle>
            <a:lvl1pPr>
              <a:defRPr/>
            </a:lvl1pPr>
          </a:lstStyle>
          <a:p>
            <a:pPr>
              <a:defRPr/>
            </a:pPr>
            <a:fld id="{96FAF6DB-7BC2-4368-97B4-7518E111D133}" type="slidenum">
              <a:rPr lang="en-US"/>
              <a:pPr>
                <a:defRPr/>
              </a:pPr>
              <a:t>‹#›</a:t>
            </a:fld>
            <a:endParaRPr lang="en-US"/>
          </a:p>
        </p:txBody>
      </p:sp>
    </p:spTree>
    <p:extLst>
      <p:ext uri="{BB962C8B-B14F-4D97-AF65-F5344CB8AC3E}">
        <p14:creationId xmlns:p14="http://schemas.microsoft.com/office/powerpoint/2010/main" xmlns="" val="380077405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sldNum" sz="quarter" idx="10"/>
          </p:nvPr>
        </p:nvSpPr>
        <p:spPr>
          <a:ln/>
        </p:spPr>
        <p:txBody>
          <a:bodyPr/>
          <a:lstStyle>
            <a:lvl1pPr>
              <a:defRPr/>
            </a:lvl1pPr>
          </a:lstStyle>
          <a:p>
            <a:pPr>
              <a:defRPr/>
            </a:pPr>
            <a:fld id="{E2B3821B-E443-4911-B564-4091F0F429DB}" type="slidenum">
              <a:rPr lang="en-US"/>
              <a:pPr>
                <a:defRPr/>
              </a:pPr>
              <a:t>‹#›</a:t>
            </a:fld>
            <a:endParaRPr lang="en-US"/>
          </a:p>
        </p:txBody>
      </p:sp>
    </p:spTree>
    <p:extLst>
      <p:ext uri="{BB962C8B-B14F-4D97-AF65-F5344CB8AC3E}">
        <p14:creationId xmlns:p14="http://schemas.microsoft.com/office/powerpoint/2010/main" xmlns="" val="211076242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sldNum" sz="quarter" idx="10"/>
          </p:nvPr>
        </p:nvSpPr>
        <p:spPr>
          <a:ln/>
        </p:spPr>
        <p:txBody>
          <a:bodyPr/>
          <a:lstStyle>
            <a:lvl1pPr>
              <a:defRPr/>
            </a:lvl1pPr>
          </a:lstStyle>
          <a:p>
            <a:pPr>
              <a:defRPr/>
            </a:pPr>
            <a:fld id="{64CD168A-D2A9-4301-9BFB-2C6759CC4F13}" type="slidenum">
              <a:rPr lang="en-US"/>
              <a:pPr>
                <a:defRPr/>
              </a:pPr>
              <a:t>‹#›</a:t>
            </a:fld>
            <a:endParaRPr lang="en-US"/>
          </a:p>
        </p:txBody>
      </p:sp>
    </p:spTree>
    <p:extLst>
      <p:ext uri="{BB962C8B-B14F-4D97-AF65-F5344CB8AC3E}">
        <p14:creationId xmlns:p14="http://schemas.microsoft.com/office/powerpoint/2010/main" xmlns="" val="209609684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9922842D-3A3B-47D8-B0E3-F780B1989EB1}" type="slidenum">
              <a:rPr lang="en-US"/>
              <a:pPr>
                <a:defRPr/>
              </a:pPr>
              <a:t>‹#›</a:t>
            </a:fld>
            <a:endParaRPr lang="en-US"/>
          </a:p>
        </p:txBody>
      </p:sp>
    </p:spTree>
    <p:extLst>
      <p:ext uri="{BB962C8B-B14F-4D97-AF65-F5344CB8AC3E}">
        <p14:creationId xmlns:p14="http://schemas.microsoft.com/office/powerpoint/2010/main" xmlns="" val="115010456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82B6B48F-3D10-408D-9725-2A3332A0E307}" type="slidenum">
              <a:rPr lang="en-US"/>
              <a:pPr>
                <a:defRPr/>
              </a:pPr>
              <a:t>‹#›</a:t>
            </a:fld>
            <a:endParaRPr lang="en-US"/>
          </a:p>
        </p:txBody>
      </p:sp>
    </p:spTree>
    <p:extLst>
      <p:ext uri="{BB962C8B-B14F-4D97-AF65-F5344CB8AC3E}">
        <p14:creationId xmlns:p14="http://schemas.microsoft.com/office/powerpoint/2010/main" xmlns="" val="11393785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3AB05-814D-4003-9684-1074BFD4A8C7}" type="datetimeFigureOut">
              <a:rPr lang="en-US" smtClean="0"/>
              <a:pPr/>
              <a:t>02-Dec-13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3857099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80D2AC8F-8A3E-4AAC-B737-6458147164D0}" type="slidenum">
              <a:rPr lang="en-US"/>
              <a:pPr>
                <a:defRPr/>
              </a:pPr>
              <a:t>‹#›</a:t>
            </a:fld>
            <a:endParaRPr lang="en-US"/>
          </a:p>
        </p:txBody>
      </p:sp>
    </p:spTree>
    <p:extLst>
      <p:ext uri="{BB962C8B-B14F-4D97-AF65-F5344CB8AC3E}">
        <p14:creationId xmlns:p14="http://schemas.microsoft.com/office/powerpoint/2010/main" xmlns="" val="2031465321"/>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E3F675ED-8F1C-4A69-8D6F-ACCECFEB56C0}" type="slidenum">
              <a:rPr lang="en-US"/>
              <a:pPr>
                <a:defRPr/>
              </a:pPr>
              <a:t>‹#›</a:t>
            </a:fld>
            <a:endParaRPr lang="en-US"/>
          </a:p>
        </p:txBody>
      </p:sp>
    </p:spTree>
    <p:extLst>
      <p:ext uri="{BB962C8B-B14F-4D97-AF65-F5344CB8AC3E}">
        <p14:creationId xmlns:p14="http://schemas.microsoft.com/office/powerpoint/2010/main" xmlns="" val="410187835"/>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ln/>
        </p:spPr>
        <p:txBody>
          <a:bodyPr/>
          <a:lstStyle>
            <a:lvl1pPr>
              <a:defRPr/>
            </a:lvl1pPr>
          </a:lstStyle>
          <a:p>
            <a:pPr>
              <a:defRPr/>
            </a:pPr>
            <a:fld id="{E5C71F5A-0BFB-487F-A4BD-C37DC969FA8E}" type="slidenum">
              <a:rPr lang="en-US"/>
              <a:pPr>
                <a:defRPr/>
              </a:pPr>
              <a:t>‹#›</a:t>
            </a:fld>
            <a:endParaRPr lang="en-US"/>
          </a:p>
        </p:txBody>
      </p:sp>
    </p:spTree>
    <p:extLst>
      <p:ext uri="{BB962C8B-B14F-4D97-AF65-F5344CB8AC3E}">
        <p14:creationId xmlns:p14="http://schemas.microsoft.com/office/powerpoint/2010/main" xmlns="" val="1627356775"/>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3"/>
          <p:cNvSpPr>
            <a:spLocks noGrp="1" noChangeArrowheads="1"/>
          </p:cNvSpPr>
          <p:nvPr>
            <p:ph type="sldNum" sz="quarter" idx="10"/>
          </p:nvPr>
        </p:nvSpPr>
        <p:spPr>
          <a:xfrm>
            <a:off x="7164388" y="6494463"/>
            <a:ext cx="777875" cy="247650"/>
          </a:xfrm>
        </p:spPr>
        <p:txBody>
          <a:bodyPr/>
          <a:lstStyle>
            <a:lvl1pPr>
              <a:defRPr>
                <a:latin typeface="Zurich BT" charset="0"/>
              </a:defRPr>
            </a:lvl1pPr>
          </a:lstStyle>
          <a:p>
            <a:pPr>
              <a:defRPr/>
            </a:pPr>
            <a:r>
              <a:rPr lang="en-US"/>
              <a:t>June 2011</a:t>
            </a:r>
          </a:p>
        </p:txBody>
      </p:sp>
    </p:spTree>
    <p:extLst>
      <p:ext uri="{BB962C8B-B14F-4D97-AF65-F5344CB8AC3E}">
        <p14:creationId xmlns:p14="http://schemas.microsoft.com/office/powerpoint/2010/main" xmlns="" val="4240494430"/>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3"/>
          <p:cNvSpPr>
            <a:spLocks noGrp="1" noChangeArrowheads="1"/>
          </p:cNvSpPr>
          <p:nvPr>
            <p:ph type="sldNum" sz="quarter" idx="10"/>
          </p:nvPr>
        </p:nvSpPr>
        <p:spPr>
          <a:xfrm>
            <a:off x="7164388" y="6494463"/>
            <a:ext cx="777875" cy="247650"/>
          </a:xfrm>
        </p:spPr>
        <p:txBody>
          <a:bodyPr/>
          <a:lstStyle>
            <a:lvl1pPr>
              <a:defRPr>
                <a:latin typeface="Zurich BT" charset="0"/>
              </a:defRPr>
            </a:lvl1pPr>
          </a:lstStyle>
          <a:p>
            <a:pPr>
              <a:defRPr/>
            </a:pPr>
            <a:r>
              <a:rPr lang="en-US"/>
              <a:t>June 2011</a:t>
            </a:r>
          </a:p>
        </p:txBody>
      </p:sp>
    </p:spTree>
    <p:extLst>
      <p:ext uri="{BB962C8B-B14F-4D97-AF65-F5344CB8AC3E}">
        <p14:creationId xmlns:p14="http://schemas.microsoft.com/office/powerpoint/2010/main" xmlns="" val="3872152598"/>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4"/>
          <p:cNvSpPr>
            <a:spLocks noGrp="1"/>
          </p:cNvSpPr>
          <p:nvPr>
            <p:ph type="sldNum" sz="quarter" idx="10"/>
          </p:nvPr>
        </p:nvSpPr>
        <p:spPr>
          <a:xfrm>
            <a:off x="7181850" y="6524625"/>
            <a:ext cx="630238" cy="246063"/>
          </a:xfrm>
        </p:spPr>
        <p:txBody>
          <a:bodyPr/>
          <a:lstStyle>
            <a:lvl1pPr>
              <a:defRPr/>
            </a:lvl1pPr>
          </a:lstStyle>
          <a:p>
            <a:pPr>
              <a:defRPr/>
            </a:pPr>
            <a:fld id="{C1EC6856-EBCE-4AF8-9594-DEC23AF3341D}" type="slidenum">
              <a:rPr lang="en-US"/>
              <a:pPr>
                <a:defRPr/>
              </a:pPr>
              <a:t>‹#›</a:t>
            </a:fld>
            <a:endParaRPr lang="en-US"/>
          </a:p>
        </p:txBody>
      </p:sp>
    </p:spTree>
    <p:extLst>
      <p:ext uri="{BB962C8B-B14F-4D97-AF65-F5344CB8AC3E}">
        <p14:creationId xmlns:p14="http://schemas.microsoft.com/office/powerpoint/2010/main" xmlns="" val="72065515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B3AB05-814D-4003-9684-1074BFD4A8C7}" type="datetimeFigureOut">
              <a:rPr lang="en-US" smtClean="0"/>
              <a:pPr/>
              <a:t>02-Dec-13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1491389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B3AB05-814D-4003-9684-1074BFD4A8C7}" type="datetimeFigureOut">
              <a:rPr lang="en-US" smtClean="0"/>
              <a:pPr/>
              <a:t>02-Dec-13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2444388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B3AB05-814D-4003-9684-1074BFD4A8C7}" type="datetimeFigureOut">
              <a:rPr lang="en-US" smtClean="0"/>
              <a:pPr/>
              <a:t>02-Dec-13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263509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B3AB05-814D-4003-9684-1074BFD4A8C7}" type="datetimeFigureOut">
              <a:rPr lang="en-US" smtClean="0"/>
              <a:pPr/>
              <a:t>02-Dec-13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175201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3AB05-814D-4003-9684-1074BFD4A8C7}" type="datetimeFigureOut">
              <a:rPr lang="en-US" smtClean="0"/>
              <a:pPr/>
              <a:t>02-Dec-13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950118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3AB05-814D-4003-9684-1074BFD4A8C7}" type="datetimeFigureOut">
              <a:rPr lang="en-US" smtClean="0"/>
              <a:pPr/>
              <a:t>02-Dec-13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317428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3AB05-814D-4003-9684-1074BFD4A8C7}" type="datetimeFigureOut">
              <a:rPr lang="en-US" smtClean="0"/>
              <a:pPr/>
              <a:t>02-Dec-13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537769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emf"/><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3AB05-814D-4003-9684-1074BFD4A8C7}" type="datetimeFigureOut">
              <a:rPr lang="en-US" smtClean="0"/>
              <a:pPr/>
              <a:t>02-Dec-13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BCED9-D12E-4FC3-A2D7-97008D73B8E2}" type="slidenum">
              <a:rPr lang="en-US" smtClean="0"/>
              <a:pPr/>
              <a:t>‹#›</a:t>
            </a:fld>
            <a:endParaRPr lang="en-US"/>
          </a:p>
        </p:txBody>
      </p:sp>
    </p:spTree>
    <p:extLst>
      <p:ext uri="{BB962C8B-B14F-4D97-AF65-F5344CB8AC3E}">
        <p14:creationId xmlns:p14="http://schemas.microsoft.com/office/powerpoint/2010/main" xmlns="" val="2545885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6" cstate="print">
            <a:extLst>
              <a:ext uri="{28A0092B-C50C-407E-A947-70E740481C1C}">
                <a14:useLocalDpi xmlns:a14="http://schemas.microsoft.com/office/drawing/2010/main" xmlns=""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altLang="en-US" smtClean="0"/>
              <a:t>Click to edit Master title style</a:t>
            </a:r>
          </a:p>
        </p:txBody>
      </p:sp>
      <p:sp>
        <p:nvSpPr>
          <p:cNvPr id="1067" name="Rectangle 43"/>
          <p:cNvSpPr>
            <a:spLocks noGrp="1" noChangeArrowheads="1"/>
          </p:cNvSpPr>
          <p:nvPr>
            <p:ph type="sldNum" sz="quarter" idx="4"/>
          </p:nvPr>
        </p:nvSpPr>
        <p:spPr bwMode="auto">
          <a:xfrm>
            <a:off x="8769350" y="6403975"/>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000">
                <a:solidFill>
                  <a:srgbClr val="0E438A"/>
                </a:solidFill>
                <a:latin typeface="Zurich BT"/>
                <a:cs typeface="Times New Roman" pitchFamily="18" charset="0"/>
              </a:defRPr>
            </a:lvl1pPr>
          </a:lstStyle>
          <a:p>
            <a:pPr fontAlgn="base">
              <a:spcBef>
                <a:spcPct val="0"/>
              </a:spcBef>
              <a:spcAft>
                <a:spcPct val="0"/>
              </a:spcAft>
              <a:defRPr/>
            </a:pPr>
            <a:fld id="{A98B4F3D-3081-46A0-9A13-696019B7CC83}" type="slidenum">
              <a:rPr lang="en-US"/>
              <a:pPr fontAlgn="base">
                <a:spcBef>
                  <a:spcPct val="0"/>
                </a:spcBef>
                <a:spcAft>
                  <a:spcPct val="0"/>
                </a:spcAft>
                <a:defRPr/>
              </a:pPr>
              <a:t>‹#›</a:t>
            </a:fld>
            <a:endParaRPr lang="en-US"/>
          </a:p>
        </p:txBody>
      </p:sp>
      <p:sp>
        <p:nvSpPr>
          <p:cNvPr id="1029" name="Rectangle 3"/>
          <p:cNvSpPr>
            <a:spLocks noGrp="1" noChangeArrowheads="1"/>
          </p:cNvSpPr>
          <p:nvPr>
            <p:ph type="body" idx="1"/>
          </p:nvPr>
        </p:nvSpPr>
        <p:spPr bwMode="auto">
          <a:xfrm>
            <a:off x="684213" y="1989138"/>
            <a:ext cx="7772400" cy="4256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30" name="Picture 52"/>
          <p:cNvPicPr>
            <a:picLocks noChangeAspect="1" noChangeArrowheads="1"/>
          </p:cNvPicPr>
          <p:nvPr/>
        </p:nvPicPr>
        <p:blipFill>
          <a:blip r:embed="rId17" cstate="print">
            <a:extLst>
              <a:ext uri="{28A0092B-C50C-407E-A947-70E740481C1C}">
                <a14:useLocalDpi xmlns:a14="http://schemas.microsoft.com/office/drawing/2010/main" xmlns="" val="0"/>
              </a:ext>
            </a:extLst>
          </a:blip>
          <a:srcRect/>
          <a:stretch>
            <a:fillRect/>
          </a:stretch>
        </p:blipFill>
        <p:spPr bwMode="auto">
          <a:xfrm>
            <a:off x="6804025" y="6124575"/>
            <a:ext cx="1933575" cy="733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1" name="Rectangle 66"/>
          <p:cNvSpPr>
            <a:spLocks noChangeArrowheads="1"/>
          </p:cNvSpPr>
          <p:nvPr/>
        </p:nvSpPr>
        <p:spPr bwMode="auto">
          <a:xfrm>
            <a:off x="2916238" y="6308725"/>
            <a:ext cx="37020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000">
                <a:solidFill>
                  <a:srgbClr val="646464"/>
                </a:solidFill>
                <a:latin typeface="Verdana" pitchFamily="34" charset="0"/>
                <a:cs typeface="Arial" pitchFamily="34" charset="0"/>
              </a:defRPr>
            </a:lvl1pPr>
            <a:lvl2pPr marL="742950" indent="-285750" eaLnBrk="0" hangingPunct="0">
              <a:defRPr sz="2000">
                <a:solidFill>
                  <a:srgbClr val="646464"/>
                </a:solidFill>
                <a:latin typeface="Verdana" pitchFamily="34" charset="0"/>
                <a:cs typeface="Arial" pitchFamily="34" charset="0"/>
              </a:defRPr>
            </a:lvl2pPr>
            <a:lvl3pPr marL="1143000" indent="-228600" eaLnBrk="0" hangingPunct="0">
              <a:defRPr sz="2000">
                <a:solidFill>
                  <a:srgbClr val="646464"/>
                </a:solidFill>
                <a:latin typeface="Verdana" pitchFamily="34" charset="0"/>
                <a:cs typeface="Arial" pitchFamily="34" charset="0"/>
              </a:defRPr>
            </a:lvl3pPr>
            <a:lvl4pPr marL="1600200" indent="-228600" eaLnBrk="0" hangingPunct="0">
              <a:defRPr sz="2000">
                <a:solidFill>
                  <a:srgbClr val="646464"/>
                </a:solidFill>
                <a:latin typeface="Verdana" pitchFamily="34" charset="0"/>
                <a:cs typeface="Arial" pitchFamily="34" charset="0"/>
              </a:defRPr>
            </a:lvl4pPr>
            <a:lvl5pPr marL="2057400" indent="-228600" eaLnBrk="0" hangingPunct="0">
              <a:defRPr sz="2000">
                <a:solidFill>
                  <a:srgbClr val="646464"/>
                </a:solidFill>
                <a:latin typeface="Verdana" pitchFamily="34" charset="0"/>
                <a:cs typeface="Arial" pitchFamily="34" charset="0"/>
              </a:defRPr>
            </a:lvl5pPr>
            <a:lvl6pPr marL="2514600" indent="-228600" eaLnBrk="0" fontAlgn="base" hangingPunct="0">
              <a:spcBef>
                <a:spcPct val="0"/>
              </a:spcBef>
              <a:spcAft>
                <a:spcPct val="0"/>
              </a:spcAft>
              <a:defRPr sz="2000">
                <a:solidFill>
                  <a:srgbClr val="646464"/>
                </a:solidFill>
                <a:latin typeface="Verdana" pitchFamily="34" charset="0"/>
                <a:cs typeface="Arial" pitchFamily="34" charset="0"/>
              </a:defRPr>
            </a:lvl6pPr>
            <a:lvl7pPr marL="2971800" indent="-228600" eaLnBrk="0" fontAlgn="base" hangingPunct="0">
              <a:spcBef>
                <a:spcPct val="0"/>
              </a:spcBef>
              <a:spcAft>
                <a:spcPct val="0"/>
              </a:spcAft>
              <a:defRPr sz="2000">
                <a:solidFill>
                  <a:srgbClr val="646464"/>
                </a:solidFill>
                <a:latin typeface="Verdana" pitchFamily="34" charset="0"/>
                <a:cs typeface="Arial" pitchFamily="34" charset="0"/>
              </a:defRPr>
            </a:lvl7pPr>
            <a:lvl8pPr marL="3429000" indent="-228600" eaLnBrk="0" fontAlgn="base" hangingPunct="0">
              <a:spcBef>
                <a:spcPct val="0"/>
              </a:spcBef>
              <a:spcAft>
                <a:spcPct val="0"/>
              </a:spcAft>
              <a:defRPr sz="2000">
                <a:solidFill>
                  <a:srgbClr val="646464"/>
                </a:solidFill>
                <a:latin typeface="Verdana" pitchFamily="34" charset="0"/>
                <a:cs typeface="Arial" pitchFamily="34" charset="0"/>
              </a:defRPr>
            </a:lvl8pPr>
            <a:lvl9pPr marL="3886200" indent="-228600" eaLnBrk="0" fontAlgn="base" hangingPunct="0">
              <a:spcBef>
                <a:spcPct val="0"/>
              </a:spcBef>
              <a:spcAft>
                <a:spcPct val="0"/>
              </a:spcAft>
              <a:defRPr sz="2000">
                <a:solidFill>
                  <a:srgbClr val="646464"/>
                </a:solidFill>
                <a:latin typeface="Verdana" pitchFamily="34" charset="0"/>
                <a:cs typeface="Arial" pitchFamily="34" charset="0"/>
              </a:defRPr>
            </a:lvl9pPr>
          </a:lstStyle>
          <a:p>
            <a:pPr fontAlgn="base">
              <a:spcBef>
                <a:spcPct val="0"/>
              </a:spcBef>
              <a:spcAft>
                <a:spcPct val="0"/>
              </a:spcAft>
              <a:defRPr/>
            </a:pPr>
            <a:r>
              <a:rPr lang="en-US" altLang="en-US" sz="1800" smtClean="0">
                <a:solidFill>
                  <a:srgbClr val="0E438A"/>
                </a:solidFill>
                <a:latin typeface="Zurich BlkEx BT"/>
              </a:rPr>
              <a:t>Committed to connecting the world</a:t>
            </a:r>
          </a:p>
        </p:txBody>
      </p:sp>
    </p:spTree>
    <p:extLst>
      <p:ext uri="{BB962C8B-B14F-4D97-AF65-F5344CB8AC3E}">
        <p14:creationId xmlns:p14="http://schemas.microsoft.com/office/powerpoint/2010/main" xmlns="" val="147504354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9512" y="836712"/>
            <a:ext cx="8725134" cy="1362075"/>
          </a:xfrm>
        </p:spPr>
        <p:txBody>
          <a:bodyPr>
            <a:noAutofit/>
          </a:bodyPr>
          <a:lstStyle/>
          <a:p>
            <a:pPr algn="ctr" fontAlgn="base"/>
            <a:r>
              <a:rPr lang="en-US" sz="2800" dirty="0" smtClean="0">
                <a:solidFill>
                  <a:srgbClr val="0E438A"/>
                </a:solidFill>
                <a:effectLst>
                  <a:outerShdw blurRad="38100" dist="38100" dir="2700000" algn="tl">
                    <a:srgbClr val="C0C0C0"/>
                  </a:outerShdw>
                </a:effectLst>
                <a:latin typeface="Verdana" pitchFamily="34" charset="0"/>
                <a:ea typeface="+mn-ea"/>
                <a:cs typeface="Arial" pitchFamily="34" charset="0"/>
              </a:rPr>
              <a:t>ETSI EE </a:t>
            </a:r>
            <a:br>
              <a:rPr lang="en-US" sz="2800" dirty="0" smtClean="0">
                <a:solidFill>
                  <a:srgbClr val="0E438A"/>
                </a:solidFill>
                <a:effectLst>
                  <a:outerShdw blurRad="38100" dist="38100" dir="2700000" algn="tl">
                    <a:srgbClr val="C0C0C0"/>
                  </a:outerShdw>
                </a:effectLst>
                <a:latin typeface="Verdana" pitchFamily="34" charset="0"/>
                <a:ea typeface="+mn-ea"/>
                <a:cs typeface="Arial" pitchFamily="34" charset="0"/>
              </a:rPr>
            </a:br>
            <a:r>
              <a:rPr lang="en-US" sz="3200" dirty="0" smtClean="0">
                <a:solidFill>
                  <a:srgbClr val="0E438A"/>
                </a:solidFill>
                <a:effectLst>
                  <a:outerShdw blurRad="38100" dist="38100" dir="2700000" algn="tl">
                    <a:srgbClr val="C0C0C0"/>
                  </a:outerShdw>
                </a:effectLst>
                <a:latin typeface="Verdana" pitchFamily="34" charset="0"/>
                <a:ea typeface="+mn-ea"/>
                <a:cs typeface="Arial" pitchFamily="34" charset="0"/>
              </a:rPr>
              <a:t> </a:t>
            </a:r>
            <a:br>
              <a:rPr lang="en-US" sz="3200" dirty="0" smtClean="0">
                <a:solidFill>
                  <a:srgbClr val="0E438A"/>
                </a:solidFill>
                <a:effectLst>
                  <a:outerShdw blurRad="38100" dist="38100" dir="2700000" algn="tl">
                    <a:srgbClr val="C0C0C0"/>
                  </a:outerShdw>
                </a:effectLst>
                <a:latin typeface="Verdana" pitchFamily="34" charset="0"/>
                <a:ea typeface="+mn-ea"/>
                <a:cs typeface="Arial" pitchFamily="34" charset="0"/>
              </a:rPr>
            </a:br>
            <a:r>
              <a:rPr lang="en-US" sz="3200" dirty="0" smtClean="0">
                <a:solidFill>
                  <a:srgbClr val="0E438A"/>
                </a:solidFill>
                <a:effectLst>
                  <a:outerShdw blurRad="38100" dist="38100" dir="2700000" algn="tl">
                    <a:srgbClr val="C0C0C0"/>
                  </a:outerShdw>
                </a:effectLst>
                <a:latin typeface="Verdana" pitchFamily="34" charset="0"/>
                <a:cs typeface="Arial" pitchFamily="34" charset="0"/>
              </a:rPr>
              <a:t>status of </a:t>
            </a:r>
            <a:r>
              <a:rPr lang="en-US" sz="3200" dirty="0" smtClean="0">
                <a:solidFill>
                  <a:srgbClr val="0E438A"/>
                </a:solidFill>
                <a:effectLst>
                  <a:outerShdw blurRad="38100" dist="38100" dir="2700000" algn="tl">
                    <a:srgbClr val="C0C0C0"/>
                  </a:outerShdw>
                </a:effectLst>
                <a:latin typeface="Verdana" pitchFamily="34" charset="0"/>
                <a:ea typeface="+mn-ea"/>
                <a:cs typeface="Arial" pitchFamily="34" charset="0"/>
              </a:rPr>
              <a:t>activities in 2013</a:t>
            </a:r>
            <a:endParaRPr lang="zh-CN" altLang="en-US" sz="2800" dirty="0" smtClean="0">
              <a:solidFill>
                <a:srgbClr val="0E438A"/>
              </a:solidFill>
              <a:effectLst>
                <a:outerShdw blurRad="38100" dist="38100" dir="2700000" algn="tl">
                  <a:srgbClr val="C0C0C0"/>
                </a:outerShdw>
              </a:effectLst>
              <a:latin typeface="Verdana" pitchFamily="34" charset="0"/>
              <a:ea typeface="+mn-ea"/>
              <a:cs typeface="Arial" pitchFamily="34" charset="0"/>
            </a:endParaRPr>
          </a:p>
          <a:p>
            <a:pPr algn="ctr"/>
            <a:endParaRPr lang="en-US" sz="2800" dirty="0"/>
          </a:p>
        </p:txBody>
      </p:sp>
      <p:sp>
        <p:nvSpPr>
          <p:cNvPr id="7" name="TextBox 6"/>
          <p:cNvSpPr txBox="1"/>
          <p:nvPr/>
        </p:nvSpPr>
        <p:spPr>
          <a:xfrm>
            <a:off x="895400" y="3789040"/>
            <a:ext cx="7421016" cy="954107"/>
          </a:xfrm>
          <a:prstGeom prst="rect">
            <a:avLst/>
          </a:prstGeom>
          <a:noFill/>
        </p:spPr>
        <p:txBody>
          <a:bodyPr wrap="square" rtlCol="0">
            <a:spAutoFit/>
          </a:bodyPr>
          <a:lstStyle/>
          <a:p>
            <a:pPr algn="ctr"/>
            <a:r>
              <a:rPr lang="en-US" altLang="zh-CN" sz="2000" b="1" dirty="0">
                <a:solidFill>
                  <a:schemeClr val="bg1">
                    <a:lumMod val="50000"/>
                  </a:schemeClr>
                </a:solidFill>
                <a:latin typeface="Verdana" pitchFamily="34" charset="0"/>
                <a:cs typeface="Arial" pitchFamily="34" charset="0"/>
              </a:rPr>
              <a:t>Paolo Gemma</a:t>
            </a:r>
            <a:br>
              <a:rPr lang="en-US" altLang="zh-CN" sz="2000" b="1" dirty="0">
                <a:solidFill>
                  <a:schemeClr val="bg1">
                    <a:lumMod val="50000"/>
                  </a:schemeClr>
                </a:solidFill>
                <a:latin typeface="Verdana" pitchFamily="34" charset="0"/>
                <a:cs typeface="Arial" pitchFamily="34" charset="0"/>
              </a:rPr>
            </a:br>
            <a:r>
              <a:rPr lang="en-US" altLang="zh-CN" dirty="0">
                <a:solidFill>
                  <a:schemeClr val="bg1">
                    <a:lumMod val="50000"/>
                  </a:schemeClr>
                </a:solidFill>
                <a:latin typeface="Verdana" pitchFamily="34" charset="0"/>
                <a:cs typeface="Arial" pitchFamily="34" charset="0"/>
              </a:rPr>
              <a:t>Chairman of Working Party 3 of ITU-T Study Group 5</a:t>
            </a:r>
            <a:br>
              <a:rPr lang="en-US" altLang="zh-CN" dirty="0">
                <a:solidFill>
                  <a:schemeClr val="bg1">
                    <a:lumMod val="50000"/>
                  </a:schemeClr>
                </a:solidFill>
                <a:latin typeface="Verdana" pitchFamily="34" charset="0"/>
                <a:cs typeface="Arial" pitchFamily="34" charset="0"/>
              </a:rPr>
            </a:br>
            <a:r>
              <a:rPr lang="en-US" altLang="zh-CN" dirty="0">
                <a:solidFill>
                  <a:schemeClr val="bg1">
                    <a:lumMod val="50000"/>
                  </a:schemeClr>
                </a:solidFill>
                <a:latin typeface="Verdana" pitchFamily="34" charset="0"/>
                <a:cs typeface="Arial" pitchFamily="34" charset="0"/>
              </a:rPr>
              <a:t>ETSI EE Secretary/WG EEPS Chairman  </a:t>
            </a:r>
            <a:endParaRPr lang="zh-CN" altLang="en-US" dirty="0">
              <a:solidFill>
                <a:schemeClr val="bg1">
                  <a:lumMod val="50000"/>
                </a:schemeClr>
              </a:solidFill>
              <a:latin typeface="Verdana" pitchFamily="34" charset="0"/>
              <a:cs typeface="Arial" pitchFamily="34" charset="0"/>
            </a:endParaRPr>
          </a:p>
        </p:txBody>
      </p:sp>
      <p:pic>
        <p:nvPicPr>
          <p:cNvPr id="5" name="1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380312" y="5569592"/>
            <a:ext cx="1639582" cy="968844"/>
          </a:xfrm>
          <a:prstGeom prst="rect">
            <a:avLst/>
          </a:prstGeom>
        </p:spPr>
      </p:pic>
    </p:spTree>
    <p:extLst>
      <p:ext uri="{BB962C8B-B14F-4D97-AF65-F5344CB8AC3E}">
        <p14:creationId xmlns:p14="http://schemas.microsoft.com/office/powerpoint/2010/main" xmlns="" val="352351088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0166"/>
            <a:ext cx="7772400" cy="646331"/>
          </a:xfrm>
        </p:spPr>
        <p:txBody>
          <a:bodyPr/>
          <a:lstStyle/>
          <a:p>
            <a:r>
              <a:rPr lang="en-US" dirty="0" smtClean="0"/>
              <a:t>Current</a:t>
            </a:r>
            <a:r>
              <a:rPr lang="en-US" dirty="0" smtClean="0"/>
              <a:t> </a:t>
            </a:r>
            <a:r>
              <a:rPr lang="en-US" dirty="0" smtClean="0"/>
              <a:t>activities </a:t>
            </a:r>
            <a:r>
              <a:rPr lang="en-US" dirty="0" smtClean="0"/>
              <a:t> </a:t>
            </a:r>
            <a:endParaRPr lang="en-US" dirty="0"/>
          </a:p>
        </p:txBody>
      </p:sp>
      <p:sp>
        <p:nvSpPr>
          <p:cNvPr id="3" name="Content Placeholder 2"/>
          <p:cNvSpPr>
            <a:spLocks noGrp="1"/>
          </p:cNvSpPr>
          <p:nvPr>
            <p:ph idx="1"/>
          </p:nvPr>
        </p:nvSpPr>
        <p:spPr>
          <a:xfrm>
            <a:off x="685800" y="1300956"/>
            <a:ext cx="7772400" cy="4864348"/>
          </a:xfrm>
        </p:spPr>
        <p:txBody>
          <a:bodyPr>
            <a:normAutofit fontScale="92500" lnSpcReduction="20000"/>
          </a:bodyPr>
          <a:lstStyle/>
          <a:p>
            <a:r>
              <a:rPr lang="en-US" dirty="0" smtClean="0"/>
              <a:t>To complete the EN </a:t>
            </a:r>
            <a:r>
              <a:rPr lang="en-US" dirty="0" smtClean="0"/>
              <a:t>300 132-3 </a:t>
            </a:r>
            <a:r>
              <a:rPr lang="en-US" dirty="0" smtClean="0"/>
              <a:t>series on 400 </a:t>
            </a:r>
            <a:r>
              <a:rPr lang="en-US" dirty="0" err="1" smtClean="0"/>
              <a:t>Vdc</a:t>
            </a:r>
            <a:r>
              <a:rPr lang="en-US" dirty="0" smtClean="0"/>
              <a:t> and AC solutions. </a:t>
            </a:r>
            <a:endParaRPr lang="en-US" dirty="0" smtClean="0"/>
          </a:p>
          <a:p>
            <a:r>
              <a:rPr lang="en-US" dirty="0" smtClean="0"/>
              <a:t>Monitoring standards</a:t>
            </a:r>
          </a:p>
          <a:p>
            <a:pPr lvl="1"/>
            <a:r>
              <a:rPr lang="en-US" dirty="0" smtClean="0"/>
              <a:t>Equipment monitoring: information on energy consumption, temperature</a:t>
            </a:r>
          </a:p>
          <a:p>
            <a:pPr lvl="1"/>
            <a:r>
              <a:rPr lang="en-US" dirty="0" smtClean="0"/>
              <a:t>GAL: Monitoring and control to detect energy consumption and load and change the status of equipment to reduce the energy consumption.</a:t>
            </a:r>
          </a:p>
          <a:p>
            <a:r>
              <a:rPr lang="en-US" dirty="0" smtClean="0"/>
              <a:t>Interfacing of renewable energy or </a:t>
            </a:r>
            <a:r>
              <a:rPr lang="en-US" dirty="0" smtClean="0"/>
              <a:t>distributed </a:t>
            </a:r>
            <a:r>
              <a:rPr lang="en-US" dirty="0" smtClean="0"/>
              <a:t>power sources to 400 VDC distribution </a:t>
            </a:r>
            <a:r>
              <a:rPr lang="en-US" dirty="0" smtClean="0"/>
              <a:t>systems</a:t>
            </a:r>
            <a:endParaRPr lang="en-US" dirty="0" smtClean="0"/>
          </a:p>
          <a:p>
            <a:pPr lvl="1"/>
            <a:endParaRPr lang="en-US" dirty="0" smtClean="0"/>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2</a:t>
            </a:fld>
            <a:endParaRPr lang="en-US"/>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641350"/>
          </a:xfrm>
        </p:spPr>
        <p:txBody>
          <a:bodyPr/>
          <a:lstStyle/>
          <a:p>
            <a:r>
              <a:rPr lang="en-US" dirty="0" smtClean="0"/>
              <a:t>Current</a:t>
            </a:r>
            <a:r>
              <a:rPr lang="en-US" dirty="0" smtClean="0"/>
              <a:t> activities</a:t>
            </a:r>
            <a:endParaRPr lang="en-US" dirty="0"/>
          </a:p>
        </p:txBody>
      </p:sp>
      <p:sp>
        <p:nvSpPr>
          <p:cNvPr id="3" name="Content Placeholder 2"/>
          <p:cNvSpPr>
            <a:spLocks noGrp="1"/>
          </p:cNvSpPr>
          <p:nvPr>
            <p:ph idx="1"/>
          </p:nvPr>
        </p:nvSpPr>
        <p:spPr>
          <a:xfrm>
            <a:off x="685800" y="1300956"/>
            <a:ext cx="7772400" cy="4864348"/>
          </a:xfrm>
        </p:spPr>
        <p:txBody>
          <a:bodyPr>
            <a:normAutofit fontScale="92500" lnSpcReduction="20000"/>
          </a:bodyPr>
          <a:lstStyle/>
          <a:p>
            <a:r>
              <a:rPr lang="en-US" dirty="0" smtClean="0"/>
              <a:t>ITU</a:t>
            </a:r>
            <a:r>
              <a:rPr lang="en-US" dirty="0" smtClean="0"/>
              <a:t> joint activities:</a:t>
            </a:r>
          </a:p>
          <a:p>
            <a:pPr lvl="1"/>
            <a:r>
              <a:rPr lang="en-US" dirty="0" smtClean="0"/>
              <a:t>Networks metrics.</a:t>
            </a:r>
          </a:p>
          <a:p>
            <a:pPr lvl="1"/>
            <a:r>
              <a:rPr lang="en-US" dirty="0" smtClean="0"/>
              <a:t>LCA </a:t>
            </a:r>
            <a:r>
              <a:rPr lang="en-US" dirty="0" smtClean="0"/>
              <a:t>standard </a:t>
            </a:r>
            <a:r>
              <a:rPr lang="en-US" dirty="0" smtClean="0"/>
              <a:t>revision.</a:t>
            </a:r>
          </a:p>
          <a:p>
            <a:r>
              <a:rPr lang="en-US" dirty="0" smtClean="0"/>
              <a:t>Revise </a:t>
            </a:r>
            <a:r>
              <a:rPr lang="en-US" dirty="0" smtClean="0"/>
              <a:t>existing metrics standards to introduce new measurement methods/conditions.</a:t>
            </a:r>
          </a:p>
          <a:p>
            <a:r>
              <a:rPr lang="en-US" dirty="0" smtClean="0"/>
              <a:t>Energy Efficiency metrics and measurement for equipment in non </a:t>
            </a:r>
            <a:r>
              <a:rPr lang="en-US" dirty="0" smtClean="0"/>
              <a:t>”static” </a:t>
            </a:r>
            <a:r>
              <a:rPr lang="en-US" dirty="0" smtClean="0"/>
              <a:t>conditions. </a:t>
            </a:r>
            <a:r>
              <a:rPr lang="en-US" dirty="0" smtClean="0"/>
              <a:t>Consider a definition of load that is changing to simulate the </a:t>
            </a:r>
            <a:r>
              <a:rPr lang="en-US" dirty="0" smtClean="0"/>
              <a:t>real </a:t>
            </a:r>
            <a:r>
              <a:rPr lang="en-US" dirty="0" smtClean="0"/>
              <a:t>traffic </a:t>
            </a:r>
            <a:r>
              <a:rPr lang="en-US" dirty="0" smtClean="0"/>
              <a:t>situation that </a:t>
            </a:r>
            <a:r>
              <a:rPr lang="en-US" dirty="0" smtClean="0"/>
              <a:t>is </a:t>
            </a:r>
            <a:r>
              <a:rPr lang="en-US" dirty="0" smtClean="0"/>
              <a:t>changing continuously. </a:t>
            </a:r>
            <a:endParaRPr lang="en-US" dirty="0"/>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3</a:t>
            </a:fld>
            <a:endParaRPr lang="en-US"/>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0930"/>
            <a:ext cx="7772400" cy="461665"/>
          </a:xfrm>
        </p:spPr>
        <p:txBody>
          <a:bodyPr>
            <a:normAutofit fontScale="90000"/>
          </a:bodyPr>
          <a:lstStyle/>
          <a:p>
            <a:r>
              <a:rPr lang="en-GB" sz="3600" b="1" dirty="0" smtClean="0">
                <a:solidFill>
                  <a:srgbClr val="1B5BA2"/>
                </a:solidFill>
                <a:latin typeface="+mj-lt"/>
                <a:ea typeface="+mj-ea"/>
                <a:cs typeface="+mj-cs"/>
              </a:rPr>
              <a:t>ETSI</a:t>
            </a:r>
            <a:r>
              <a:rPr lang="en-GB" sz="3600" b="1" baseline="0" dirty="0" smtClean="0">
                <a:solidFill>
                  <a:srgbClr val="1B5BA2"/>
                </a:solidFill>
                <a:latin typeface="+mj-lt"/>
                <a:ea typeface="+mj-ea"/>
                <a:cs typeface="+mj-cs"/>
              </a:rPr>
              <a:t> Workshop </a:t>
            </a:r>
            <a:r>
              <a:rPr lang="en-GB" sz="3600" b="1" dirty="0" smtClean="0">
                <a:solidFill>
                  <a:srgbClr val="1B5BA2"/>
                </a:solidFill>
                <a:latin typeface="+mj-lt"/>
                <a:ea typeface="+mj-ea"/>
                <a:cs typeface="+mj-cs"/>
              </a:rPr>
              <a:t>on Environmental Impact Assessment and Energy Efficiency taking place on 7-8 October 2013 in Athens (Greece</a:t>
            </a:r>
            <a:endParaRPr lang="en-US" dirty="0"/>
          </a:p>
        </p:txBody>
      </p:sp>
      <p:sp>
        <p:nvSpPr>
          <p:cNvPr id="3" name="Content Placeholder 2"/>
          <p:cNvSpPr>
            <a:spLocks noGrp="1"/>
          </p:cNvSpPr>
          <p:nvPr>
            <p:ph idx="1"/>
          </p:nvPr>
        </p:nvSpPr>
        <p:spPr>
          <a:xfrm>
            <a:off x="685800" y="3429000"/>
            <a:ext cx="7772400" cy="2376264"/>
          </a:xfrm>
        </p:spPr>
        <p:txBody>
          <a:bodyPr/>
          <a:lstStyle/>
          <a:p>
            <a:pPr marL="342900" marR="0" lvl="0" indent="-342900" algn="l" defTabSz="914400" rtl="0" eaLnBrk="0" fontAlgn="base" latinLnBrk="0" hangingPunct="0">
              <a:lnSpc>
                <a:spcPct val="100000"/>
              </a:lnSpc>
              <a:spcBef>
                <a:spcPct val="20000"/>
              </a:spcBef>
              <a:spcAft>
                <a:spcPct val="0"/>
              </a:spcAft>
              <a:buClr>
                <a:srgbClr val="0E438A"/>
              </a:buClr>
              <a:buSzPct val="110000"/>
              <a:buNone/>
              <a:tabLst/>
              <a:defRPr/>
            </a:pPr>
            <a:r>
              <a:rPr lang="en-GB" u="sng" dirty="0" smtClean="0"/>
              <a:t>Presentations available at </a:t>
            </a:r>
          </a:p>
          <a:p>
            <a:pPr lvl="1" indent="-342900">
              <a:buClr>
                <a:srgbClr val="0E438A"/>
              </a:buClr>
              <a:buSzPct val="110000"/>
              <a:buFont typeface="Wingdings" pitchFamily="2" charset="2"/>
              <a:buChar char="§"/>
              <a:defRPr/>
            </a:pPr>
            <a:r>
              <a:rPr lang="en-GB" sz="2800" u="sng" dirty="0" smtClean="0">
                <a:solidFill>
                  <a:srgbClr val="5C5C5C"/>
                </a:solidFill>
                <a:latin typeface="+mn-lt"/>
                <a:ea typeface="+mn-ea"/>
                <a:cs typeface="+mn-cs"/>
              </a:rPr>
              <a:t>http</a:t>
            </a:r>
            <a:r>
              <a:rPr lang="en-GB" sz="2800" u="sng" dirty="0" smtClean="0">
                <a:solidFill>
                  <a:srgbClr val="5C5C5C"/>
                </a:solidFill>
                <a:latin typeface="+mn-lt"/>
                <a:ea typeface="+mn-ea"/>
                <a:cs typeface="+mn-cs"/>
              </a:rPr>
              <a:t>://www.etsi.org/news-events/past-events/668-2013-eeworkshop</a:t>
            </a:r>
            <a:endParaRPr lang="en-US" sz="2800" dirty="0" smtClean="0">
              <a:solidFill>
                <a:srgbClr val="5C5C5C"/>
              </a:solidFill>
              <a:latin typeface="+mn-lt"/>
              <a:ea typeface="+mn-ea"/>
              <a:cs typeface="+mn-cs"/>
            </a:endParaRPr>
          </a:p>
          <a:p>
            <a:pPr lvl="0"/>
            <a:r>
              <a:rPr lang="en-US" altLang="en-US" sz="2400" dirty="0" smtClean="0">
                <a:solidFill>
                  <a:schemeClr val="tx2"/>
                </a:solidFill>
                <a:latin typeface="+mn-lt"/>
                <a:cs typeface="Tahoma" pitchFamily="34" charset="0"/>
              </a:rPr>
              <a:t>Next event could take place in May 2015</a:t>
            </a:r>
            <a:r>
              <a:rPr lang="en-US" altLang="en-US" sz="2400" dirty="0" smtClean="0">
                <a:solidFill>
                  <a:schemeClr val="tx2"/>
                </a:solidFill>
                <a:latin typeface="+mn-lt"/>
                <a:cs typeface="Tahoma" pitchFamily="34" charset="0"/>
              </a:rPr>
              <a:t/>
            </a:r>
            <a:br>
              <a:rPr lang="en-US" altLang="en-US" sz="2400" dirty="0" smtClean="0">
                <a:solidFill>
                  <a:schemeClr val="tx2"/>
                </a:solidFill>
                <a:latin typeface="+mn-lt"/>
                <a:cs typeface="Tahoma" pitchFamily="34" charset="0"/>
              </a:rPr>
            </a:br>
            <a:endParaRPr lang="en-US" dirty="0"/>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4</a:t>
            </a:fld>
            <a:endParaRPr lang="en-US"/>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108325"/>
            <a:ext cx="7772400" cy="641350"/>
          </a:xfrm>
        </p:spPr>
        <p:txBody>
          <a:bodyPr/>
          <a:lstStyle/>
          <a:p>
            <a:r>
              <a:rPr lang="en-US" dirty="0" smtClean="0"/>
              <a:t>Background information</a:t>
            </a:r>
            <a:endParaRPr lang="en-US" dirty="0"/>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5</a:t>
            </a:fld>
            <a:endParaRPr lang="en-US"/>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a:xfrm>
            <a:off x="685800" y="476672"/>
            <a:ext cx="7772400" cy="641350"/>
          </a:xfrm>
        </p:spPr>
        <p:txBody>
          <a:bodyPr>
            <a:noAutofit/>
          </a:bodyPr>
          <a:lstStyle/>
          <a:p>
            <a:pPr>
              <a:defRPr/>
            </a:pPr>
            <a:r>
              <a:rPr lang="en-US" altLang="en-US" sz="2400" dirty="0" smtClean="0">
                <a:solidFill>
                  <a:schemeClr val="tx2"/>
                </a:solidFill>
                <a:latin typeface="+mn-lt"/>
                <a:cs typeface="Tahoma" pitchFamily="34" charset="0"/>
              </a:rPr>
              <a:t>New deliverables Published </a:t>
            </a:r>
            <a:endParaRPr lang="en-US" altLang="en-US" sz="2400" dirty="0">
              <a:solidFill>
                <a:schemeClr val="tx2"/>
              </a:solidFill>
              <a:latin typeface="+mn-lt"/>
              <a:cs typeface="Tahoma" pitchFamily="34" charset="0"/>
            </a:endParaRPr>
          </a:p>
        </p:txBody>
      </p:sp>
      <p:sp>
        <p:nvSpPr>
          <p:cNvPr id="7171" name="Content Placeholder 6"/>
          <p:cNvSpPr>
            <a:spLocks noGrp="1"/>
          </p:cNvSpPr>
          <p:nvPr>
            <p:ph idx="1"/>
          </p:nvPr>
        </p:nvSpPr>
        <p:spPr>
          <a:xfrm>
            <a:off x="684213" y="1412776"/>
            <a:ext cx="7772400" cy="4968552"/>
          </a:xfrm>
        </p:spPr>
        <p:txBody>
          <a:bodyPr>
            <a:normAutofit fontScale="47500" lnSpcReduction="20000"/>
          </a:bodyPr>
          <a:lstStyle/>
          <a:p>
            <a:pPr>
              <a:spcBef>
                <a:spcPts val="600"/>
              </a:spcBef>
            </a:pPr>
            <a:r>
              <a:rPr lang="en-GB" sz="3200" b="1" dirty="0" smtClean="0">
                <a:solidFill>
                  <a:schemeClr val="tx1">
                    <a:lumMod val="50000"/>
                  </a:schemeClr>
                </a:solidFill>
                <a:latin typeface="+mn-lt"/>
                <a:ea typeface="+mn-ea"/>
                <a:cs typeface="+mn-cs"/>
              </a:rPr>
              <a:t>ES 202 336-4 V 1.1.1 </a:t>
            </a:r>
            <a:r>
              <a:rPr lang="en-GB" sz="3200" dirty="0" smtClean="0">
                <a:solidFill>
                  <a:schemeClr val="tx1">
                    <a:lumMod val="50000"/>
                  </a:schemeClr>
                </a:solidFill>
                <a:latin typeface="+mn-lt"/>
                <a:ea typeface="+mn-ea"/>
                <a:cs typeface="+mn-cs"/>
              </a:rPr>
              <a:t>Monitoring and Control Interface for Infrastructure Equipment (Power, Cooling and Building Environment Systems used in Telecommunication Networks); Part 4: AC distribution power system control and monitoring information model </a:t>
            </a:r>
            <a:endParaRPr lang="en-US" sz="3200" dirty="0" smtClean="0">
              <a:solidFill>
                <a:schemeClr val="tx1">
                  <a:lumMod val="50000"/>
                </a:schemeClr>
              </a:solidFill>
              <a:latin typeface="+mn-lt"/>
              <a:ea typeface="+mn-ea"/>
              <a:cs typeface="+mn-cs"/>
            </a:endParaRPr>
          </a:p>
          <a:p>
            <a:pPr>
              <a:spcBef>
                <a:spcPts val="600"/>
              </a:spcBef>
            </a:pPr>
            <a:r>
              <a:rPr lang="en-GB" sz="3200" b="1" dirty="0" smtClean="0">
                <a:solidFill>
                  <a:schemeClr val="tx1">
                    <a:lumMod val="50000"/>
                  </a:schemeClr>
                </a:solidFill>
                <a:latin typeface="+mn-lt"/>
                <a:ea typeface="+mn-ea"/>
                <a:cs typeface="+mn-cs"/>
              </a:rPr>
              <a:t>ES 202 336-6 V 1.1.1 </a:t>
            </a:r>
            <a:r>
              <a:rPr lang="en-GB" sz="3200" dirty="0" smtClean="0">
                <a:solidFill>
                  <a:schemeClr val="tx1">
                    <a:lumMod val="50000"/>
                  </a:schemeClr>
                </a:solidFill>
                <a:latin typeface="+mn-lt"/>
                <a:ea typeface="+mn-ea"/>
                <a:cs typeface="+mn-cs"/>
              </a:rPr>
              <a:t>- Monitoring and Control Interface for Infrastructure Equipment (Power, Cooling and Building Environment Systems used in Telecommunication Networks); Part 6: Air conditioning system control and monitoring information model.</a:t>
            </a:r>
            <a:endParaRPr lang="en-US" sz="3200" dirty="0" smtClean="0">
              <a:solidFill>
                <a:schemeClr val="tx1">
                  <a:lumMod val="50000"/>
                </a:schemeClr>
              </a:solidFill>
              <a:latin typeface="+mn-lt"/>
              <a:ea typeface="+mn-ea"/>
              <a:cs typeface="+mn-cs"/>
            </a:endParaRPr>
          </a:p>
          <a:p>
            <a:pPr marL="342900" marR="0" indent="-342900" algn="l" defTabSz="914400" rtl="0" eaLnBrk="0" fontAlgn="base" latinLnBrk="0" hangingPunct="0">
              <a:lnSpc>
                <a:spcPct val="100000"/>
              </a:lnSpc>
              <a:spcBef>
                <a:spcPts val="600"/>
              </a:spcBef>
              <a:spcAft>
                <a:spcPct val="0"/>
              </a:spcAft>
              <a:buClr>
                <a:srgbClr val="0E438A"/>
              </a:buClr>
              <a:buSzPct val="110000"/>
              <a:buFont typeface="Wingdings" pitchFamily="2" charset="2"/>
              <a:buChar char="§"/>
              <a:tabLst/>
              <a:defRPr/>
            </a:pPr>
            <a:r>
              <a:rPr lang="en-GB" sz="3200" b="1" dirty="0" smtClean="0">
                <a:solidFill>
                  <a:schemeClr val="tx1">
                    <a:lumMod val="50000"/>
                  </a:schemeClr>
                </a:solidFill>
                <a:latin typeface="+mn-lt"/>
                <a:ea typeface="+mn-ea"/>
                <a:cs typeface="+mn-cs"/>
              </a:rPr>
              <a:t>ES 202 336-9 V1.1.1 </a:t>
            </a:r>
            <a:r>
              <a:rPr lang="en-GB" sz="3200" dirty="0" smtClean="0">
                <a:solidFill>
                  <a:schemeClr val="tx1">
                    <a:lumMod val="50000"/>
                  </a:schemeClr>
                </a:solidFill>
                <a:latin typeface="+mn-lt"/>
                <a:ea typeface="+mn-ea"/>
                <a:cs typeface="+mn-cs"/>
              </a:rPr>
              <a:t>- Monitoring and Control Interface for Infrastructure Equipment (Power, Cooling and Building Environment Systems used in Telecommunication Networks) Part 9: Alternative energy sources</a:t>
            </a:r>
            <a:endParaRPr lang="en-US" sz="3200" dirty="0" smtClean="0">
              <a:solidFill>
                <a:schemeClr val="tx1">
                  <a:lumMod val="50000"/>
                </a:schemeClr>
              </a:solidFill>
              <a:latin typeface="+mn-lt"/>
              <a:ea typeface="+mn-ea"/>
              <a:cs typeface="+mn-cs"/>
            </a:endParaRPr>
          </a:p>
          <a:p>
            <a:pPr>
              <a:spcBef>
                <a:spcPts val="600"/>
              </a:spcBef>
            </a:pPr>
            <a:r>
              <a:rPr lang="en-GB" sz="3200" b="1" dirty="0" smtClean="0">
                <a:solidFill>
                  <a:schemeClr val="tx1">
                    <a:lumMod val="50000"/>
                  </a:schemeClr>
                </a:solidFill>
                <a:latin typeface="+mn-lt"/>
                <a:ea typeface="+mn-ea"/>
                <a:cs typeface="+mn-cs"/>
              </a:rPr>
              <a:t>TR 103 116 V1.1.1</a:t>
            </a:r>
            <a:r>
              <a:rPr lang="en-GB" sz="3200" dirty="0" smtClean="0">
                <a:solidFill>
                  <a:schemeClr val="tx1">
                    <a:lumMod val="50000"/>
                  </a:schemeClr>
                </a:solidFill>
                <a:latin typeface="+mn-lt"/>
                <a:ea typeface="+mn-ea"/>
                <a:cs typeface="+mn-cs"/>
              </a:rPr>
              <a:t> - Practical verification of ETSI TS 102 706 V1.2.1</a:t>
            </a:r>
            <a:endParaRPr lang="en-US" sz="3200" dirty="0" smtClean="0">
              <a:solidFill>
                <a:schemeClr val="tx1">
                  <a:lumMod val="50000"/>
                </a:schemeClr>
              </a:solidFill>
              <a:latin typeface="+mn-lt"/>
              <a:ea typeface="+mn-ea"/>
              <a:cs typeface="+mn-cs"/>
            </a:endParaRPr>
          </a:p>
          <a:p>
            <a:pPr>
              <a:spcBef>
                <a:spcPts val="600"/>
              </a:spcBef>
            </a:pPr>
            <a:r>
              <a:rPr lang="en-GB" sz="3200" b="1" dirty="0" smtClean="0">
                <a:solidFill>
                  <a:schemeClr val="tx1">
                    <a:lumMod val="50000"/>
                  </a:schemeClr>
                </a:solidFill>
                <a:latin typeface="+mn-lt"/>
                <a:ea typeface="+mn-ea"/>
                <a:cs typeface="+mn-cs"/>
              </a:rPr>
              <a:t>TR 103 117 V1.1.1 </a:t>
            </a:r>
            <a:r>
              <a:rPr lang="en-GB" sz="3200" dirty="0" smtClean="0">
                <a:solidFill>
                  <a:schemeClr val="tx1">
                    <a:lumMod val="50000"/>
                  </a:schemeClr>
                </a:solidFill>
                <a:latin typeface="+mn-lt"/>
                <a:ea typeface="+mn-ea"/>
                <a:cs typeface="+mn-cs"/>
              </a:rPr>
              <a:t>- Principles for Mobile Network level energy efficiency</a:t>
            </a:r>
            <a:endParaRPr lang="en-US" sz="3200" dirty="0" smtClean="0">
              <a:solidFill>
                <a:schemeClr val="tx1">
                  <a:lumMod val="50000"/>
                </a:schemeClr>
              </a:solidFill>
              <a:latin typeface="+mn-lt"/>
              <a:ea typeface="+mn-ea"/>
              <a:cs typeface="+mn-cs"/>
            </a:endParaRPr>
          </a:p>
          <a:p>
            <a:pPr>
              <a:spcBef>
                <a:spcPts val="600"/>
              </a:spcBef>
            </a:pPr>
            <a:r>
              <a:rPr lang="en-GB" sz="3200" b="1" dirty="0" smtClean="0">
                <a:solidFill>
                  <a:schemeClr val="tx1">
                    <a:lumMod val="50000"/>
                  </a:schemeClr>
                </a:solidFill>
                <a:latin typeface="+mn-lt"/>
                <a:ea typeface="+mn-ea"/>
                <a:cs typeface="+mn-cs"/>
              </a:rPr>
              <a:t>ES 203 184 V1.1.1 </a:t>
            </a:r>
            <a:r>
              <a:rPr lang="en-GB" sz="3200" dirty="0" smtClean="0">
                <a:solidFill>
                  <a:schemeClr val="tx1">
                    <a:lumMod val="50000"/>
                  </a:schemeClr>
                </a:solidFill>
                <a:latin typeface="+mn-lt"/>
                <a:ea typeface="+mn-ea"/>
                <a:cs typeface="+mn-cs"/>
              </a:rPr>
              <a:t>Measurement Methods for Power Consumption in Transport Telecommunication Networks Equipment</a:t>
            </a:r>
            <a:endParaRPr lang="en-US" sz="3200" dirty="0" smtClean="0">
              <a:solidFill>
                <a:schemeClr val="tx1">
                  <a:lumMod val="50000"/>
                </a:schemeClr>
              </a:solidFill>
              <a:latin typeface="+mn-lt"/>
              <a:ea typeface="+mn-ea"/>
              <a:cs typeface="+mn-cs"/>
            </a:endParaRPr>
          </a:p>
          <a:p>
            <a:pPr>
              <a:spcBef>
                <a:spcPts val="600"/>
              </a:spcBef>
            </a:pPr>
            <a:r>
              <a:rPr lang="en-GB" sz="3200" b="1" dirty="0" smtClean="0">
                <a:solidFill>
                  <a:schemeClr val="tx1">
                    <a:lumMod val="50000"/>
                  </a:schemeClr>
                </a:solidFill>
                <a:latin typeface="+mn-lt"/>
                <a:ea typeface="+mn-ea"/>
                <a:cs typeface="+mn-cs"/>
              </a:rPr>
              <a:t>ES 203 136 </a:t>
            </a:r>
            <a:r>
              <a:rPr lang="en-GB" sz="3200" dirty="0" smtClean="0">
                <a:solidFill>
                  <a:schemeClr val="tx1">
                    <a:lumMod val="50000"/>
                  </a:schemeClr>
                </a:solidFill>
                <a:latin typeface="+mn-lt"/>
                <a:ea typeface="+mn-ea"/>
                <a:cs typeface="+mn-cs"/>
              </a:rPr>
              <a:t> - Measurement Methods for Power Consumption in Switching and Router Networks Equipment</a:t>
            </a:r>
            <a:endParaRPr lang="en-US" sz="3200" dirty="0" smtClean="0">
              <a:solidFill>
                <a:schemeClr val="tx1">
                  <a:lumMod val="50000"/>
                </a:schemeClr>
              </a:solidFill>
              <a:latin typeface="+mn-lt"/>
              <a:ea typeface="+mn-ea"/>
              <a:cs typeface="+mn-cs"/>
            </a:endParaRPr>
          </a:p>
          <a:p>
            <a:pPr>
              <a:spcBef>
                <a:spcPts val="600"/>
              </a:spcBef>
            </a:pPr>
            <a:r>
              <a:rPr lang="en-GB" sz="3200" b="1" dirty="0" smtClean="0">
                <a:solidFill>
                  <a:schemeClr val="tx1">
                    <a:lumMod val="50000"/>
                  </a:schemeClr>
                </a:solidFill>
                <a:latin typeface="+mn-lt"/>
                <a:ea typeface="+mn-ea"/>
                <a:cs typeface="+mn-cs"/>
              </a:rPr>
              <a:t>ES 203 156 V.1.1.1 </a:t>
            </a:r>
            <a:r>
              <a:rPr lang="en-GB" sz="3200" dirty="0" smtClean="0">
                <a:solidFill>
                  <a:schemeClr val="tx1">
                    <a:lumMod val="50000"/>
                  </a:schemeClr>
                </a:solidFill>
                <a:latin typeface="+mn-lt"/>
                <a:ea typeface="+mn-ea"/>
                <a:cs typeface="+mn-cs"/>
              </a:rPr>
              <a:t>Environmental Engineering (EE); Thermal Management requirements for outdoor enclosures</a:t>
            </a:r>
            <a:endParaRPr lang="en-US" sz="2400" dirty="0" smtClean="0">
              <a:solidFill>
                <a:schemeClr val="tx1">
                  <a:lumMod val="50000"/>
                </a:schemeClr>
              </a:solidFill>
              <a:latin typeface="+mn-lt"/>
              <a:ea typeface="+mn-ea"/>
              <a:cs typeface="+mn-cs"/>
            </a:endParaRPr>
          </a:p>
          <a:p>
            <a:pPr>
              <a:spcBef>
                <a:spcPts val="600"/>
              </a:spcBef>
            </a:pPr>
            <a:r>
              <a:rPr lang="en-GB" sz="3200" b="1" dirty="0" smtClean="0">
                <a:solidFill>
                  <a:schemeClr val="tx1">
                    <a:lumMod val="50000"/>
                  </a:schemeClr>
                </a:solidFill>
                <a:latin typeface="+mn-lt"/>
                <a:ea typeface="+mn-ea"/>
                <a:cs typeface="+mn-cs"/>
              </a:rPr>
              <a:t>EN 301 605 V. 1.1.1 </a:t>
            </a:r>
            <a:r>
              <a:rPr lang="en-GB" sz="3200" dirty="0" smtClean="0">
                <a:solidFill>
                  <a:schemeClr val="tx1">
                    <a:lumMod val="50000"/>
                  </a:schemeClr>
                </a:solidFill>
                <a:latin typeface="+mn-lt"/>
                <a:ea typeface="+mn-ea"/>
                <a:cs typeface="+mn-cs"/>
              </a:rPr>
              <a:t>Environmental Engineering (EE); Earthing and bonding of 400 VDC data and telecom (ICT) equipment</a:t>
            </a:r>
            <a:endParaRPr lang="en-US" sz="2400" dirty="0" smtClean="0">
              <a:solidFill>
                <a:schemeClr val="tx1">
                  <a:lumMod val="50000"/>
                </a:schemeClr>
              </a:solidFill>
              <a:latin typeface="+mn-lt"/>
              <a:ea typeface="+mn-ea"/>
              <a:cs typeface="+mn-cs"/>
            </a:endParaRPr>
          </a:p>
          <a:p>
            <a:pPr lvl="1">
              <a:spcBef>
                <a:spcPts val="600"/>
              </a:spcBef>
            </a:pPr>
            <a:endParaRPr lang="en-US" altLang="en-US" sz="2400" dirty="0" smtClean="0">
              <a:solidFill>
                <a:schemeClr val="tx2"/>
              </a:solidFill>
            </a:endParaRPr>
          </a:p>
        </p:txBody>
      </p:sp>
      <p:sp>
        <p:nvSpPr>
          <p:cNvPr id="7175" name="Slide Number Placeholder 3"/>
          <p:cNvSpPr>
            <a:spLocks noGrp="1"/>
          </p:cNvSpPr>
          <p:nvPr>
            <p:ph type="sldNum" sz="quarter" idx="10"/>
          </p:nvPr>
        </p:nvSpPr>
        <p:spPr>
          <a:ln/>
          <a:extLs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eaLnBrk="1" hangingPunct="1">
              <a:spcBef>
                <a:spcPct val="0"/>
              </a:spcBef>
              <a:buClrTx/>
              <a:buSzTx/>
              <a:buFontTx/>
              <a:buNone/>
            </a:pPr>
            <a:fld id="{B4E5DF92-5EE7-471B-BFB4-E11537197E79}" type="slidenum">
              <a:rPr lang="en-US" altLang="en-US" sz="1000" smtClean="0">
                <a:solidFill>
                  <a:srgbClr val="0E438A"/>
                </a:solidFill>
                <a:latin typeface="Zurich BT"/>
              </a:rPr>
              <a:pPr eaLnBrk="1" hangingPunct="1">
                <a:spcBef>
                  <a:spcPct val="0"/>
                </a:spcBef>
                <a:buClrTx/>
                <a:buSzTx/>
                <a:buFontTx/>
                <a:buNone/>
              </a:pPr>
              <a:t>6</a:t>
            </a:fld>
            <a:endParaRPr lang="en-US" altLang="en-US" sz="1000" smtClean="0">
              <a:solidFill>
                <a:srgbClr val="0E438A"/>
              </a:solidFill>
              <a:latin typeface="Zurich BT"/>
            </a:endParaRPr>
          </a:p>
        </p:txBody>
      </p:sp>
      <p:sp>
        <p:nvSpPr>
          <p:cNvPr id="7172" name="Rectangle 3"/>
          <p:cNvSpPr>
            <a:spLocks noChangeArrowheads="1"/>
          </p:cNvSpPr>
          <p:nvPr/>
        </p:nvSpPr>
        <p:spPr bwMode="auto">
          <a:xfrm>
            <a:off x="4608513" y="2133600"/>
            <a:ext cx="3059112"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27" tIns="45713" rIns="91427" bIns="45713">
            <a:spAutoFit/>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defRPr>
            </a:lvl9pPr>
          </a:lstStyle>
          <a:p>
            <a:pPr algn="ctr" eaLnBrk="1" fontAlgn="base" hangingPunct="1">
              <a:spcBef>
                <a:spcPct val="0"/>
              </a:spcBef>
              <a:spcAft>
                <a:spcPct val="0"/>
              </a:spcAft>
              <a:buClrTx/>
              <a:buSzTx/>
              <a:buFontTx/>
              <a:buNone/>
            </a:pPr>
            <a:endParaRPr lang="en-US" altLang="en-US">
              <a:solidFill>
                <a:srgbClr val="000000"/>
              </a:solidFill>
              <a:ea typeface="MS PGothic" pitchFamily="34" charset="-128"/>
              <a:cs typeface="Arial" pitchFamily="34" charset="0"/>
            </a:endParaRPr>
          </a:p>
        </p:txBody>
      </p:sp>
    </p:spTree>
    <p:extLst>
      <p:ext uri="{BB962C8B-B14F-4D97-AF65-F5344CB8AC3E}">
        <p14:creationId xmlns:p14="http://schemas.microsoft.com/office/powerpoint/2010/main" xmlns="" val="32183284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0930"/>
            <a:ext cx="7772400" cy="461665"/>
          </a:xfrm>
        </p:spPr>
        <p:txBody>
          <a:bodyPr/>
          <a:lstStyle/>
          <a:p>
            <a:r>
              <a:rPr lang="en-US" sz="2400" dirty="0" smtClean="0"/>
              <a:t>Revision of existing deliverables</a:t>
            </a:r>
            <a:endParaRPr lang="en-US" sz="2400" dirty="0"/>
          </a:p>
        </p:txBody>
      </p:sp>
      <p:sp>
        <p:nvSpPr>
          <p:cNvPr id="3" name="Content Placeholder 2"/>
          <p:cNvSpPr>
            <a:spLocks noGrp="1"/>
          </p:cNvSpPr>
          <p:nvPr>
            <p:ph idx="1"/>
          </p:nvPr>
        </p:nvSpPr>
        <p:spPr/>
        <p:txBody>
          <a:bodyPr>
            <a:normAutofit fontScale="47500" lnSpcReduction="20000"/>
          </a:bodyPr>
          <a:lstStyle/>
          <a:p>
            <a:pPr marL="342900" marR="0" indent="-342900" algn="l" defTabSz="914400" rtl="0" eaLnBrk="0" fontAlgn="base" latinLnBrk="0" hangingPunct="0">
              <a:lnSpc>
                <a:spcPct val="100000"/>
              </a:lnSpc>
              <a:spcBef>
                <a:spcPts val="600"/>
              </a:spcBef>
              <a:spcAft>
                <a:spcPct val="0"/>
              </a:spcAft>
              <a:buClr>
                <a:srgbClr val="0E438A"/>
              </a:buClr>
              <a:buSzPct val="110000"/>
              <a:buFont typeface="Wingdings" pitchFamily="2" charset="2"/>
              <a:buChar char="§"/>
              <a:tabLst/>
              <a:defRPr/>
            </a:pPr>
            <a:r>
              <a:rPr lang="en-GB" sz="3200" b="1" dirty="0" smtClean="0">
                <a:solidFill>
                  <a:schemeClr val="tx1">
                    <a:lumMod val="50000"/>
                  </a:schemeClr>
                </a:solidFill>
                <a:latin typeface="+mn-lt"/>
                <a:ea typeface="+mn-ea"/>
                <a:cs typeface="+mn-cs"/>
              </a:rPr>
              <a:t>TR 102 532 V1.2.1 </a:t>
            </a:r>
            <a:r>
              <a:rPr lang="en-GB" sz="3200" dirty="0" smtClean="0">
                <a:solidFill>
                  <a:schemeClr val="tx1">
                    <a:lumMod val="50000"/>
                  </a:schemeClr>
                </a:solidFill>
                <a:latin typeface="+mn-lt"/>
                <a:ea typeface="+mn-ea"/>
                <a:cs typeface="+mn-cs"/>
              </a:rPr>
              <a:t>- The use of alternative energy solutions in telecommunication installations</a:t>
            </a:r>
            <a:endParaRPr lang="en-US" sz="3200" dirty="0" smtClean="0">
              <a:solidFill>
                <a:schemeClr val="tx1">
                  <a:lumMod val="50000"/>
                </a:schemeClr>
              </a:solidFill>
              <a:latin typeface="+mn-lt"/>
              <a:ea typeface="+mn-ea"/>
              <a:cs typeface="+mn-cs"/>
            </a:endParaRPr>
          </a:p>
          <a:p>
            <a:pPr>
              <a:spcBef>
                <a:spcPts val="600"/>
              </a:spcBef>
            </a:pPr>
            <a:r>
              <a:rPr lang="en-GB" b="1" dirty="0" smtClean="0">
                <a:solidFill>
                  <a:schemeClr val="tx1">
                    <a:lumMod val="50000"/>
                  </a:schemeClr>
                </a:solidFill>
              </a:rPr>
              <a:t>EN 300 019-2-2 V 2.3.1 </a:t>
            </a:r>
            <a:r>
              <a:rPr lang="en-GB" dirty="0" smtClean="0">
                <a:solidFill>
                  <a:schemeClr val="tx1">
                    <a:lumMod val="50000"/>
                  </a:schemeClr>
                </a:solidFill>
              </a:rPr>
              <a:t>Environmental conditions and environmental tests for telecommunications equipment; Part 2-2: Specification of environmental tests; Transportation</a:t>
            </a:r>
            <a:endParaRPr lang="en-GB" sz="2400" dirty="0" smtClean="0">
              <a:solidFill>
                <a:schemeClr val="tx1">
                  <a:lumMod val="50000"/>
                </a:schemeClr>
              </a:solidFill>
            </a:endParaRPr>
          </a:p>
          <a:p>
            <a:pPr rtl="0" eaLnBrk="0" fontAlgn="base" hangingPunct="0">
              <a:spcBef>
                <a:spcPts val="600"/>
              </a:spcBef>
            </a:pPr>
            <a:r>
              <a:rPr lang="en-GB" sz="3200" b="1" dirty="0" smtClean="0">
                <a:solidFill>
                  <a:schemeClr val="tx1">
                    <a:lumMod val="50000"/>
                  </a:schemeClr>
                </a:solidFill>
                <a:latin typeface="+mn-lt"/>
                <a:ea typeface="+mn-ea"/>
                <a:cs typeface="+mn-cs"/>
              </a:rPr>
              <a:t>EN 300 019-2-3 V 2.3.1</a:t>
            </a:r>
            <a:r>
              <a:rPr lang="en-GB" sz="3200" dirty="0" smtClean="0">
                <a:solidFill>
                  <a:schemeClr val="tx1">
                    <a:lumMod val="50000"/>
                  </a:schemeClr>
                </a:solidFill>
                <a:latin typeface="+mn-lt"/>
                <a:ea typeface="+mn-ea"/>
                <a:cs typeface="+mn-cs"/>
              </a:rPr>
              <a:t> Environmental conditions and environmental tests for telecommunications equipment; Part 2-3: Specification of environmental tests; Stationary use at </a:t>
            </a:r>
            <a:r>
              <a:rPr lang="en-GB" sz="3200" dirty="0" err="1" smtClean="0">
                <a:solidFill>
                  <a:schemeClr val="tx1">
                    <a:lumMod val="50000"/>
                  </a:schemeClr>
                </a:solidFill>
                <a:latin typeface="+mn-lt"/>
                <a:ea typeface="+mn-ea"/>
                <a:cs typeface="+mn-cs"/>
              </a:rPr>
              <a:t>weatherprotected</a:t>
            </a:r>
            <a:r>
              <a:rPr lang="en-GB" sz="3200" dirty="0" smtClean="0">
                <a:solidFill>
                  <a:schemeClr val="tx1">
                    <a:lumMod val="50000"/>
                  </a:schemeClr>
                </a:solidFill>
                <a:latin typeface="+mn-lt"/>
                <a:ea typeface="+mn-ea"/>
                <a:cs typeface="+mn-cs"/>
              </a:rPr>
              <a:t> locations </a:t>
            </a:r>
            <a:endParaRPr lang="en-US" sz="3200" dirty="0" smtClean="0">
              <a:solidFill>
                <a:schemeClr val="tx1">
                  <a:lumMod val="50000"/>
                </a:schemeClr>
              </a:solidFill>
              <a:latin typeface="+mn-lt"/>
              <a:ea typeface="+mn-ea"/>
              <a:cs typeface="+mn-cs"/>
            </a:endParaRPr>
          </a:p>
          <a:p>
            <a:pPr>
              <a:spcBef>
                <a:spcPts val="600"/>
              </a:spcBef>
            </a:pPr>
            <a:r>
              <a:rPr lang="en-GB" b="1" dirty="0" smtClean="0">
                <a:solidFill>
                  <a:schemeClr val="tx1">
                    <a:lumMod val="50000"/>
                  </a:schemeClr>
                </a:solidFill>
              </a:rPr>
              <a:t>EN 300 019-2-4 V. 2.3.1 </a:t>
            </a:r>
            <a:r>
              <a:rPr lang="en-GB" dirty="0" smtClean="0">
                <a:solidFill>
                  <a:schemeClr val="tx1">
                    <a:lumMod val="50000"/>
                  </a:schemeClr>
                </a:solidFill>
              </a:rPr>
              <a:t>Environmental Engineering (EE); Environmental conditions and environmental tests for telecommunications equipment; Part 2-4: Specification of environmental tests; Stationary use at non-</a:t>
            </a:r>
            <a:r>
              <a:rPr lang="en-GB" dirty="0" err="1" smtClean="0">
                <a:solidFill>
                  <a:schemeClr val="tx1">
                    <a:lumMod val="50000"/>
                  </a:schemeClr>
                </a:solidFill>
              </a:rPr>
              <a:t>weatherprotected</a:t>
            </a:r>
            <a:r>
              <a:rPr lang="en-GB" dirty="0" smtClean="0">
                <a:solidFill>
                  <a:schemeClr val="tx1">
                    <a:lumMod val="50000"/>
                  </a:schemeClr>
                </a:solidFill>
              </a:rPr>
              <a:t> locations Environmental tests; Stationary use at non-</a:t>
            </a:r>
            <a:r>
              <a:rPr lang="en-GB" dirty="0" err="1" smtClean="0">
                <a:solidFill>
                  <a:schemeClr val="tx1">
                    <a:lumMod val="50000"/>
                  </a:schemeClr>
                </a:solidFill>
              </a:rPr>
              <a:t>weatherprotected</a:t>
            </a:r>
            <a:r>
              <a:rPr lang="en-GB" dirty="0" smtClean="0">
                <a:solidFill>
                  <a:schemeClr val="tx1">
                    <a:lumMod val="50000"/>
                  </a:schemeClr>
                </a:solidFill>
              </a:rPr>
              <a:t> locations.</a:t>
            </a:r>
            <a:r>
              <a:rPr lang="en-GB" sz="2400" dirty="0" smtClean="0">
                <a:solidFill>
                  <a:schemeClr val="tx1">
                    <a:lumMod val="50000"/>
                  </a:schemeClr>
                </a:solidFill>
              </a:rPr>
              <a:t> </a:t>
            </a:r>
          </a:p>
          <a:p>
            <a:pPr marL="342900" marR="0" indent="-342900" algn="l" defTabSz="914400" rtl="0" eaLnBrk="0" fontAlgn="base" latinLnBrk="0" hangingPunct="0">
              <a:lnSpc>
                <a:spcPct val="100000"/>
              </a:lnSpc>
              <a:spcBef>
                <a:spcPts val="600"/>
              </a:spcBef>
              <a:spcAft>
                <a:spcPct val="0"/>
              </a:spcAft>
              <a:buClr>
                <a:srgbClr val="0E438A"/>
              </a:buClr>
              <a:buSzPct val="110000"/>
              <a:buFont typeface="Wingdings" pitchFamily="2" charset="2"/>
              <a:buChar char="§"/>
              <a:tabLst/>
              <a:defRPr/>
            </a:pPr>
            <a:r>
              <a:rPr lang="en-GB" b="1" dirty="0" smtClean="0">
                <a:solidFill>
                  <a:schemeClr val="tx1">
                    <a:lumMod val="50000"/>
                  </a:schemeClr>
                </a:solidFill>
              </a:rPr>
              <a:t>TR 102 489 V. 1.3.1</a:t>
            </a:r>
            <a:r>
              <a:rPr lang="en-GB" dirty="0" smtClean="0">
                <a:solidFill>
                  <a:schemeClr val="tx1">
                    <a:lumMod val="50000"/>
                  </a:schemeClr>
                </a:solidFill>
              </a:rPr>
              <a:t> Environmental Engineering (EE); European telecommunications standard for equipment practice; Thermal management guidance for equipment and its deployment</a:t>
            </a:r>
            <a:endParaRPr lang="en-US" dirty="0" smtClean="0">
              <a:solidFill>
                <a:schemeClr val="tx1">
                  <a:lumMod val="50000"/>
                </a:schemeClr>
              </a:solidFill>
            </a:endParaRPr>
          </a:p>
          <a:p>
            <a:pPr marL="342900" marR="0" indent="-342900" algn="l" defTabSz="914400" rtl="0" eaLnBrk="0" fontAlgn="base" latinLnBrk="0" hangingPunct="0">
              <a:lnSpc>
                <a:spcPct val="100000"/>
              </a:lnSpc>
              <a:spcBef>
                <a:spcPts val="600"/>
              </a:spcBef>
              <a:spcAft>
                <a:spcPct val="0"/>
              </a:spcAft>
              <a:buClr>
                <a:srgbClr val="0E438A"/>
              </a:buClr>
              <a:buSzPct val="110000"/>
              <a:buFont typeface="Wingdings" pitchFamily="2" charset="2"/>
              <a:buChar char="§"/>
              <a:tabLst/>
              <a:defRPr/>
            </a:pPr>
            <a:r>
              <a:rPr lang="en-GB" sz="3200" b="1" dirty="0" smtClean="0">
                <a:solidFill>
                  <a:schemeClr val="tx1">
                    <a:lumMod val="50000"/>
                  </a:schemeClr>
                </a:solidFill>
                <a:latin typeface="+mn-lt"/>
                <a:ea typeface="+mn-ea"/>
                <a:cs typeface="+mn-cs"/>
              </a:rPr>
              <a:t>TS 102 706 V. 1.3.1</a:t>
            </a:r>
            <a:r>
              <a:rPr lang="en-GB" sz="3200" dirty="0" smtClean="0">
                <a:solidFill>
                  <a:schemeClr val="tx1">
                    <a:lumMod val="50000"/>
                  </a:schemeClr>
                </a:solidFill>
                <a:latin typeface="+mn-lt"/>
                <a:ea typeface="+mn-ea"/>
                <a:cs typeface="+mn-cs"/>
              </a:rPr>
              <a:t> Environmental Engineering (EE); Measurement method for energy efficiency of wireless access network equipment</a:t>
            </a:r>
            <a:endParaRPr lang="en-US" sz="3200" dirty="0" smtClean="0">
              <a:solidFill>
                <a:schemeClr val="tx1">
                  <a:lumMod val="50000"/>
                </a:schemeClr>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7</a:t>
            </a:fld>
            <a:endParaRPr lang="en-US"/>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94506"/>
            <a:ext cx="7772400" cy="461665"/>
          </a:xfrm>
        </p:spPr>
        <p:txBody>
          <a:bodyPr/>
          <a:lstStyle/>
          <a:p>
            <a:r>
              <a:rPr lang="en-US" altLang="en-US" sz="2400" dirty="0" smtClean="0">
                <a:solidFill>
                  <a:schemeClr val="tx2"/>
                </a:solidFill>
                <a:latin typeface="+mn-lt"/>
                <a:cs typeface="Tahoma" pitchFamily="34" charset="0"/>
              </a:rPr>
              <a:t>New </a:t>
            </a:r>
            <a:r>
              <a:rPr lang="en-US" altLang="en-US" sz="2400" dirty="0" err="1" smtClean="0">
                <a:solidFill>
                  <a:schemeClr val="tx2"/>
                </a:solidFill>
                <a:latin typeface="+mn-lt"/>
                <a:cs typeface="Tahoma" pitchFamily="34" charset="0"/>
              </a:rPr>
              <a:t>Wis</a:t>
            </a:r>
            <a:r>
              <a:rPr lang="en-US" altLang="en-US" sz="2400" dirty="0" smtClean="0">
                <a:solidFill>
                  <a:schemeClr val="tx2"/>
                </a:solidFill>
                <a:latin typeface="+mn-lt"/>
                <a:cs typeface="Tahoma" pitchFamily="34" charset="0"/>
              </a:rPr>
              <a:t> approved in 2013 1/2</a:t>
            </a:r>
            <a:endParaRPr lang="en-US" dirty="0"/>
          </a:p>
        </p:txBody>
      </p:sp>
      <p:sp>
        <p:nvSpPr>
          <p:cNvPr id="3" name="Content Placeholder 2"/>
          <p:cNvSpPr>
            <a:spLocks noGrp="1"/>
          </p:cNvSpPr>
          <p:nvPr>
            <p:ph idx="1"/>
          </p:nvPr>
        </p:nvSpPr>
        <p:spPr>
          <a:xfrm>
            <a:off x="685800" y="980728"/>
            <a:ext cx="7772400" cy="5184576"/>
          </a:xfrm>
        </p:spPr>
        <p:txBody>
          <a:bodyPr>
            <a:normAutofit fontScale="32500" lnSpcReduction="20000"/>
          </a:bodyPr>
          <a:lstStyle/>
          <a:p>
            <a:r>
              <a:rPr lang="en-GB" sz="3200" dirty="0" smtClean="0">
                <a:solidFill>
                  <a:srgbClr val="5C5C5C"/>
                </a:solidFill>
                <a:latin typeface="+mn-lt"/>
                <a:ea typeface="+mn-ea"/>
                <a:cs typeface="+mn-cs"/>
              </a:rPr>
              <a:t>Revision of ES 201 554 “Measurement method for Energy efficiency of Core network </a:t>
            </a:r>
            <a:r>
              <a:rPr lang="en-GB" sz="3200" dirty="0" err="1" smtClean="0">
                <a:solidFill>
                  <a:srgbClr val="5C5C5C"/>
                </a:solidFill>
                <a:latin typeface="+mn-lt"/>
                <a:ea typeface="+mn-ea"/>
                <a:cs typeface="+mn-cs"/>
              </a:rPr>
              <a:t>equipmentto</a:t>
            </a:r>
            <a:r>
              <a:rPr lang="en-GB" sz="3200" dirty="0" smtClean="0">
                <a:solidFill>
                  <a:srgbClr val="5C5C5C"/>
                </a:solidFill>
                <a:latin typeface="+mn-lt"/>
                <a:ea typeface="+mn-ea"/>
                <a:cs typeface="+mn-cs"/>
              </a:rPr>
              <a:t> include in the present ES 201 554 the RNC/BSC equipment.</a:t>
            </a:r>
          </a:p>
          <a:p>
            <a:r>
              <a:rPr lang="en-GB" dirty="0" smtClean="0"/>
              <a:t>Revision of ES </a:t>
            </a:r>
            <a:r>
              <a:rPr lang="en-GB" sz="3200" dirty="0" smtClean="0">
                <a:solidFill>
                  <a:srgbClr val="5C5C5C"/>
                </a:solidFill>
                <a:latin typeface="+mn-lt"/>
                <a:ea typeface="+mn-ea"/>
                <a:cs typeface="+mn-cs"/>
              </a:rPr>
              <a:t>203 215 “Measurement methods and limits for power consumption in broadband telecommunication network equipment” to address the vectoring functionality, the setting of fan units, update the annex with power targets and publish the document as EN. </a:t>
            </a:r>
          </a:p>
          <a:p>
            <a:pPr lvl="0"/>
            <a:r>
              <a:rPr lang="en-GB" sz="3200" dirty="0" smtClean="0">
                <a:solidFill>
                  <a:srgbClr val="5C5C5C"/>
                </a:solidFill>
                <a:latin typeface="+mn-lt"/>
                <a:ea typeface="+mn-ea"/>
                <a:cs typeface="+mn-cs"/>
              </a:rPr>
              <a:t>Change request of EN 300 019-1-1, source Ericsson, reference contributions: EE1(13)42_003, Change Request, and EE(13)42_026 for the NWI form. As the scope defined in the NWI was not in line with the change request (NWI form is to add new classes) and the milestone dates were not reflecting the time required for the approval of an EN, the NWI was then amended as reference EE(13)42_026r1. Supporting members are: Ericsson, Orange, Telecom Italia, Alcatel-Lucent. The draft of the revised standard was available with reference EE(13)42_032. The NWI was approved; see decision EE#42-D05.   </a:t>
            </a:r>
            <a:endParaRPr lang="en-US" sz="3200" dirty="0" smtClean="0">
              <a:solidFill>
                <a:srgbClr val="5C5C5C"/>
              </a:solidFill>
              <a:latin typeface="+mn-lt"/>
              <a:ea typeface="+mn-ea"/>
              <a:cs typeface="+mn-cs"/>
            </a:endParaRPr>
          </a:p>
          <a:p>
            <a:pPr lvl="0"/>
            <a:r>
              <a:rPr lang="en-GB" sz="3200" dirty="0" smtClean="0">
                <a:solidFill>
                  <a:srgbClr val="5C5C5C"/>
                </a:solidFill>
                <a:latin typeface="+mn-lt"/>
                <a:ea typeface="+mn-ea"/>
                <a:cs typeface="+mn-cs"/>
              </a:rPr>
              <a:t>Change request of EN 300 019-1-3, source Ericsson, reference contribution: EE1(13)42_007, Change Request, and EE(13)42_029 the NWI form. As the scope defined in the NWI was not defined and the milestone dates were not reflecting the time required for the approval of an EN, the NWI form was then amended in line with the CR and is in reference EE(13)42_029r1. Supporting members are: Ericsson, Orange, Telecom Italia, Alcatel-Lucent. The NWI was approved; see decision EE#42-D06 </a:t>
            </a:r>
            <a:endParaRPr lang="en-US" sz="3200" dirty="0" smtClean="0">
              <a:solidFill>
                <a:srgbClr val="5C5C5C"/>
              </a:solidFill>
              <a:latin typeface="+mn-lt"/>
              <a:ea typeface="+mn-ea"/>
              <a:cs typeface="+mn-cs"/>
            </a:endParaRPr>
          </a:p>
          <a:p>
            <a:r>
              <a:rPr lang="en-GB" sz="3200" dirty="0" smtClean="0">
                <a:solidFill>
                  <a:srgbClr val="5C5C5C"/>
                </a:solidFill>
                <a:latin typeface="+mn-lt"/>
                <a:ea typeface="+mn-ea"/>
                <a:cs typeface="+mn-cs"/>
              </a:rPr>
              <a:t>Change request of EN 300 019-1-4, source Ericsson, reference contribution: EE1(13)42_008, draft standard and Change Request, and EE(13)42_030 for the NWI form. As the scope defined in the NWI was not defined and the milestone dates were not reflecting the time required for the approval of an EN, the NWI form was then amended in line with the CR and is in reference EE(13)42_030r1. </a:t>
            </a:r>
          </a:p>
          <a:p>
            <a:pPr lvl="0"/>
            <a:r>
              <a:rPr lang="en-GB" sz="3200" dirty="0" smtClean="0">
                <a:solidFill>
                  <a:srgbClr val="5C5C5C"/>
                </a:solidFill>
                <a:latin typeface="+mn-lt"/>
                <a:ea typeface="+mn-ea"/>
                <a:cs typeface="+mn-cs"/>
              </a:rPr>
              <a:t>Revision of EN 300 019-1-2 V.2.1.4, source Ericsson, reference contribution is EE(13)043018. The proposed changes are on the reference standards; the proposal is to update them and to apply dated references, and furthermore to change the Annex A from “Normative” to “Informative” because no requirements are given. The NWI form was presented to TC-EE with reference EE(13)42_027r1. Supporting members are: Ericsson, Telecom Italia, Alcatel-Lucent, Deutsche Telekom.  The NWI in document EE(13)42_027r1 was approved; see decision EE#43-D05. The draft standard for this NWI was also submitted to TC-EE, with reference EE(13)043018r2, for Approval Procedure. TC-EE approved this draft EE(13)043018r2 for Approval Procedure, see decision EE#43-D06.</a:t>
            </a:r>
            <a:endParaRPr lang="en-US" sz="3200" dirty="0" smtClean="0">
              <a:solidFill>
                <a:srgbClr val="5C5C5C"/>
              </a:solidFill>
              <a:latin typeface="+mn-lt"/>
              <a:ea typeface="+mn-ea"/>
              <a:cs typeface="+mn-cs"/>
            </a:endParaRPr>
          </a:p>
          <a:p>
            <a:pPr lvl="0"/>
            <a:r>
              <a:rPr lang="en-GB" sz="3200" dirty="0" smtClean="0">
                <a:solidFill>
                  <a:srgbClr val="5C5C5C"/>
                </a:solidFill>
                <a:latin typeface="+mn-lt"/>
                <a:ea typeface="+mn-ea"/>
                <a:cs typeface="+mn-cs"/>
              </a:rPr>
              <a:t>Revision of EN 300 019-2-1 V.2.1.2, source Ericsson, reference contribution is EE(13)043016. The changes are to update the reference standards for test methods and to adopt dated references. The NWI form was presented to TC-EE with reference EE(13)42_031r1. Supporting members are: Ericsson, Telecom Italia, Alcatel-Lucent, Deutsche Telekom.  The NWI was approved; see decision EE#43-D07. The draft standard for this NWI was also submitted to TC-EE, with reference EE(13)043016r2, for Approval Procedure. TC-EE approved this draft EE(13)043016r2 for Approval Procedure, see decision EE#43-D08.</a:t>
            </a:r>
            <a:endParaRPr lang="en-US" sz="3200" dirty="0" smtClean="0">
              <a:solidFill>
                <a:srgbClr val="5C5C5C"/>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8</a:t>
            </a:fld>
            <a:endParaRPr lang="en-US"/>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94506"/>
            <a:ext cx="7772400" cy="461665"/>
          </a:xfrm>
        </p:spPr>
        <p:txBody>
          <a:bodyPr/>
          <a:lstStyle/>
          <a:p>
            <a:r>
              <a:rPr lang="en-US" altLang="en-US" sz="2400" dirty="0" smtClean="0">
                <a:solidFill>
                  <a:schemeClr val="tx2"/>
                </a:solidFill>
                <a:cs typeface="Tahoma" pitchFamily="34" charset="0"/>
              </a:rPr>
              <a:t>New </a:t>
            </a:r>
            <a:r>
              <a:rPr lang="en-US" altLang="en-US" sz="2400" dirty="0" err="1" smtClean="0">
                <a:solidFill>
                  <a:schemeClr val="tx2"/>
                </a:solidFill>
                <a:cs typeface="Tahoma" pitchFamily="34" charset="0"/>
              </a:rPr>
              <a:t>Wis</a:t>
            </a:r>
            <a:r>
              <a:rPr lang="en-US" altLang="en-US" sz="2400" dirty="0" smtClean="0">
                <a:solidFill>
                  <a:schemeClr val="tx2"/>
                </a:solidFill>
                <a:cs typeface="Tahoma" pitchFamily="34" charset="0"/>
              </a:rPr>
              <a:t> approved in 2013</a:t>
            </a:r>
            <a:endParaRPr lang="en-US" dirty="0"/>
          </a:p>
        </p:txBody>
      </p:sp>
      <p:sp>
        <p:nvSpPr>
          <p:cNvPr id="3" name="Content Placeholder 2"/>
          <p:cNvSpPr>
            <a:spLocks noGrp="1"/>
          </p:cNvSpPr>
          <p:nvPr>
            <p:ph idx="1"/>
          </p:nvPr>
        </p:nvSpPr>
        <p:spPr>
          <a:xfrm>
            <a:off x="685800" y="980728"/>
            <a:ext cx="7772400" cy="4256087"/>
          </a:xfrm>
        </p:spPr>
        <p:txBody>
          <a:bodyPr>
            <a:normAutofit fontScale="32500" lnSpcReduction="20000"/>
          </a:bodyPr>
          <a:lstStyle/>
          <a:p>
            <a:pPr lvl="0"/>
            <a:r>
              <a:rPr lang="en-GB" sz="3200" dirty="0" smtClean="0">
                <a:solidFill>
                  <a:srgbClr val="5C5C5C"/>
                </a:solidFill>
                <a:latin typeface="+mn-lt"/>
                <a:ea typeface="+mn-ea"/>
                <a:cs typeface="+mn-cs"/>
              </a:rPr>
              <a:t> Revision of EN 300 019-2-2 V.2.3.1, source Huawei, reference contributions are EE1(13)43001 and EE1(13)43002. The proposed changes are on the clarification of applicability of water test and on the </a:t>
            </a:r>
            <a:r>
              <a:rPr lang="en-GB" sz="3200" dirty="0" err="1" smtClean="0">
                <a:solidFill>
                  <a:srgbClr val="5C5C5C"/>
                </a:solidFill>
                <a:latin typeface="+mn-lt"/>
                <a:ea typeface="+mn-ea"/>
                <a:cs typeface="+mn-cs"/>
              </a:rPr>
              <a:t>aligment</a:t>
            </a:r>
            <a:r>
              <a:rPr lang="en-GB" sz="3200" dirty="0" smtClean="0">
                <a:solidFill>
                  <a:srgbClr val="5C5C5C"/>
                </a:solidFill>
                <a:latin typeface="+mn-lt"/>
                <a:ea typeface="+mn-ea"/>
                <a:cs typeface="+mn-cs"/>
              </a:rPr>
              <a:t> of latest ETSI editing rules. The NWI form was presented to TC-EE with reference EE(13)043021r1. Present supporting members are: Huawei, Telecom Italia, Alcatel-Lucent.  The NWI proposal will be circulated to TC-EE for approval; see decision EE#43-D09.</a:t>
            </a:r>
            <a:endParaRPr lang="en-US" sz="3200" dirty="0" smtClean="0">
              <a:solidFill>
                <a:srgbClr val="5C5C5C"/>
              </a:solidFill>
              <a:latin typeface="+mn-lt"/>
              <a:ea typeface="+mn-ea"/>
              <a:cs typeface="+mn-cs"/>
            </a:endParaRPr>
          </a:p>
          <a:p>
            <a:r>
              <a:rPr lang="en-GB" sz="3200" dirty="0" smtClean="0">
                <a:solidFill>
                  <a:srgbClr val="5C5C5C"/>
                </a:solidFill>
                <a:latin typeface="+mn-lt"/>
                <a:ea typeface="+mn-ea"/>
                <a:cs typeface="+mn-cs"/>
              </a:rPr>
              <a:t>Revision of EN 300 019-2-4 V.2.3.1, source Huawei, reference contributions are EE1(13)43001, EE1(13)43003 and EE1(13)43004. The proposed change is to clarify the salt mist test applicable to equipment. The NWI form was presented to TC-EE with reference EE(13)043022r1. Supporting members are: Huawei, Telecom Italia, Alcatel-Lucent, Orange, British Telecom, Deutsche Telekom.  This NWI was approved; see decision EE#43-D10</a:t>
            </a:r>
          </a:p>
          <a:p>
            <a:pPr lvl="0"/>
            <a:r>
              <a:rPr lang="en-GB" sz="3200" dirty="0" smtClean="0">
                <a:solidFill>
                  <a:srgbClr val="5C5C5C"/>
                </a:solidFill>
                <a:latin typeface="+mn-lt"/>
                <a:ea typeface="+mn-ea"/>
                <a:cs typeface="+mn-cs"/>
              </a:rPr>
              <a:t>Revision of ES 203 156 V.1.1.1, source Deutsche Telekom, reference contribution is EE1(13)43008. The proposed changes are to correct units for temperature differences and the abbreviations of cooling capacity and to change the climatic class of equipment in free cooling cabinet (it should be class 4.1 instead of 3.3).  No </a:t>
            </a:r>
            <a:r>
              <a:rPr lang="en-GB" sz="3200" dirty="0" err="1" smtClean="0">
                <a:solidFill>
                  <a:srgbClr val="5C5C5C"/>
                </a:solidFill>
                <a:latin typeface="+mn-lt"/>
                <a:ea typeface="+mn-ea"/>
                <a:cs typeface="+mn-cs"/>
              </a:rPr>
              <a:t>rapporteur</a:t>
            </a:r>
            <a:r>
              <a:rPr lang="en-GB" sz="3200" dirty="0" smtClean="0">
                <a:solidFill>
                  <a:srgbClr val="5C5C5C"/>
                </a:solidFill>
                <a:latin typeface="+mn-lt"/>
                <a:ea typeface="+mn-ea"/>
                <a:cs typeface="+mn-cs"/>
              </a:rPr>
              <a:t> was available for this work and therefore the NWI form could not be processed. The NWI form, when available, will be submitted to TC-EE approval by correspondence.</a:t>
            </a:r>
            <a:endParaRPr lang="en-US" sz="3200" dirty="0" smtClean="0">
              <a:solidFill>
                <a:srgbClr val="5C5C5C"/>
              </a:solidFill>
              <a:latin typeface="+mn-lt"/>
              <a:ea typeface="+mn-ea"/>
              <a:cs typeface="+mn-cs"/>
            </a:endParaRPr>
          </a:p>
          <a:p>
            <a:r>
              <a:rPr lang="en-GB" sz="3200" dirty="0" smtClean="0">
                <a:solidFill>
                  <a:srgbClr val="5C5C5C"/>
                </a:solidFill>
                <a:latin typeface="+mn-lt"/>
                <a:ea typeface="+mn-ea"/>
                <a:cs typeface="+mn-cs"/>
              </a:rPr>
              <a:t>EE1 had discussed the proposal to produce a deliverable on the thermal management in telecom/data centres, reference document is EE1(12)000002. This proposal is to define the temperature measurement points in the telecom/data centres aisles and close to the equipment racks. EE1 proposal to TC-EE is to revise the TR 102 489 to include the specifications for temperature </a:t>
            </a:r>
            <a:r>
              <a:rPr lang="en-GB" sz="3200" dirty="0" err="1" smtClean="0">
                <a:solidFill>
                  <a:srgbClr val="5C5C5C"/>
                </a:solidFill>
                <a:latin typeface="+mn-lt"/>
                <a:ea typeface="+mn-ea"/>
                <a:cs typeface="+mn-cs"/>
              </a:rPr>
              <a:t>measurementd</a:t>
            </a:r>
            <a:r>
              <a:rPr lang="en-GB" sz="3200" dirty="0" smtClean="0">
                <a:solidFill>
                  <a:srgbClr val="5C5C5C"/>
                </a:solidFill>
                <a:latin typeface="+mn-lt"/>
                <a:ea typeface="+mn-ea"/>
                <a:cs typeface="+mn-cs"/>
              </a:rPr>
              <a:t> in telecom/data centres. The EE1 new work item proposal was presented to TC-EE with reference EE1(13)000006r2. Present supporting members are: Telecom Italia, British Telecom, Huawei. The NWI proposal will be circulated to TC-EE for approval; see decision EE#43-D11.</a:t>
            </a:r>
          </a:p>
          <a:p>
            <a:pPr lvl="0"/>
            <a:r>
              <a:rPr lang="en-GB" sz="3200" dirty="0" smtClean="0">
                <a:solidFill>
                  <a:srgbClr val="5C5C5C"/>
                </a:solidFill>
                <a:latin typeface="+mn-lt"/>
                <a:ea typeface="+mn-ea"/>
                <a:cs typeface="+mn-cs"/>
              </a:rPr>
              <a:t>Revision of EN 300 253 V.2.1.1, source Ericsson, reference contribution: EE2(13)000014. The proposed changes are on the updates of references and definitions. The NWI was presented in TC-EE with reference EE2(13)043009, supporting members are: Ericsson, Alcatel-Lucent, Orange, Huawei, BT, Deutsche Telekom, Emerson. TC-EE approved this NWI, see decision EE#43-D15. </a:t>
            </a:r>
            <a:endParaRPr lang="en-US" sz="3200" dirty="0" smtClean="0">
              <a:solidFill>
                <a:srgbClr val="5C5C5C"/>
              </a:solidFill>
              <a:latin typeface="+mn-lt"/>
              <a:ea typeface="+mn-ea"/>
              <a:cs typeface="+mn-cs"/>
            </a:endParaRPr>
          </a:p>
          <a:p>
            <a:r>
              <a:rPr lang="en-GB" sz="3200" dirty="0" smtClean="0">
                <a:solidFill>
                  <a:srgbClr val="5C5C5C"/>
                </a:solidFill>
                <a:latin typeface="+mn-lt"/>
                <a:ea typeface="+mn-ea"/>
                <a:cs typeface="+mn-cs"/>
              </a:rPr>
              <a:t> </a:t>
            </a:r>
            <a:endParaRPr lang="en-US" sz="3200" dirty="0" smtClean="0">
              <a:solidFill>
                <a:srgbClr val="5C5C5C"/>
              </a:solidFill>
              <a:latin typeface="+mn-lt"/>
              <a:ea typeface="+mn-ea"/>
              <a:cs typeface="+mn-cs"/>
            </a:endParaRPr>
          </a:p>
          <a:p>
            <a:pPr lvl="0"/>
            <a:r>
              <a:rPr lang="en-GB" sz="3200" dirty="0" smtClean="0">
                <a:solidFill>
                  <a:srgbClr val="5C5C5C"/>
                </a:solidFill>
                <a:latin typeface="+mn-lt"/>
                <a:ea typeface="+mn-ea"/>
                <a:cs typeface="+mn-cs"/>
              </a:rPr>
              <a:t>NWI for a TS on interfacing of renewable power source to 400 V-DC distribution system powering telecom/</a:t>
            </a:r>
            <a:r>
              <a:rPr lang="en-GB" sz="3200" dirty="0" err="1" smtClean="0">
                <a:solidFill>
                  <a:srgbClr val="5C5C5C"/>
                </a:solidFill>
                <a:latin typeface="+mn-lt"/>
                <a:ea typeface="+mn-ea"/>
                <a:cs typeface="+mn-cs"/>
              </a:rPr>
              <a:t>datacom</a:t>
            </a:r>
            <a:r>
              <a:rPr lang="en-GB" sz="3200" dirty="0" smtClean="0">
                <a:solidFill>
                  <a:srgbClr val="5C5C5C"/>
                </a:solidFill>
                <a:latin typeface="+mn-lt"/>
                <a:ea typeface="+mn-ea"/>
                <a:cs typeface="+mn-cs"/>
              </a:rPr>
              <a:t> equipment. This was presented by EE2 chairman with reference EE2(13)0430005r1. The NWI was presented in TC-EE with reference EE(13)043031, supporting members were: Orange, BT, Emerson, Ericsson, NTT, Huawei, Deutsche Telekom. This will be a joint Work Item with ITU-T SG5 (SQ19). This NWI was approved by TC-EE, see decision EE#43-D16</a:t>
            </a:r>
            <a:endParaRPr lang="en-US" sz="3200" dirty="0" smtClean="0">
              <a:solidFill>
                <a:srgbClr val="5C5C5C"/>
              </a:solidFill>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F5474F3A-B1DF-469E-9EE1-FA000B19BCAC}" type="slidenum">
              <a:rPr lang="en-US" smtClean="0"/>
              <a:pPr>
                <a:defRPr/>
              </a:pPr>
              <a:t>9</a:t>
            </a:fld>
            <a:endParaRPr lang="en-US"/>
          </a:p>
        </p:txBody>
      </p: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A8FE4E5E1ADA640A1B8941BAD902D33" ma:contentTypeVersion="3" ma:contentTypeDescription="Create a new document." ma:contentTypeScope="" ma:versionID="9e9b85b9012c2331508e95d7a28760e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70E7C0-0FBE-4118-876A-7860CD159094}"/>
</file>

<file path=customXml/itemProps2.xml><?xml version="1.0" encoding="utf-8"?>
<ds:datastoreItem xmlns:ds="http://schemas.openxmlformats.org/officeDocument/2006/customXml" ds:itemID="{E5FA05A1-04CA-432B-B5AB-16B0198101C9}"/>
</file>

<file path=customXml/itemProps3.xml><?xml version="1.0" encoding="utf-8"?>
<ds:datastoreItem xmlns:ds="http://schemas.openxmlformats.org/officeDocument/2006/customXml" ds:itemID="{788F8D08-6EC3-44C8-82D4-54318251E369}"/>
</file>

<file path=docProps/app.xml><?xml version="1.0" encoding="utf-8"?>
<Properties xmlns="http://schemas.openxmlformats.org/officeDocument/2006/extended-properties" xmlns:vt="http://schemas.openxmlformats.org/officeDocument/2006/docPropsVTypes">
  <TotalTime>460</TotalTime>
  <Words>1513</Words>
  <Application>Microsoft Office PowerPoint</Application>
  <PresentationFormat>On-screen Show (4:3)</PresentationFormat>
  <Paragraphs>64</Paragraphs>
  <Slides>9</Slides>
  <Notes>4</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1_ITU-e</vt:lpstr>
      <vt:lpstr>ETSI EE    status of activities in 2013 </vt:lpstr>
      <vt:lpstr>Current activities  </vt:lpstr>
      <vt:lpstr>Current activities</vt:lpstr>
      <vt:lpstr>ETSI Workshop on Environmental Impact Assessment and Energy Efficiency taking place on 7-8 October 2013 in Athens (Greece</vt:lpstr>
      <vt:lpstr>Background information</vt:lpstr>
      <vt:lpstr>New deliverables Published </vt:lpstr>
      <vt:lpstr>Revision of existing deliverables</vt:lpstr>
      <vt:lpstr>New Wis approved in 2013 1/2</vt:lpstr>
      <vt:lpstr>New Wis approved in 2013</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Standardization Activities on Environmental Sustainability  for the ICT Sector  future evolutions</dc:title>
  <dc:creator>Campilongo, Erica</dc:creator>
  <cp:lastModifiedBy>Paolo gemma</cp:lastModifiedBy>
  <cp:revision>37</cp:revision>
  <dcterms:created xsi:type="dcterms:W3CDTF">2013-10-30T14:16:43Z</dcterms:created>
  <dcterms:modified xsi:type="dcterms:W3CDTF">2013-12-02T23:40:09Z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(1)jsLWmvOBUJ9AjcOs1CbapgPXoqjge8D3aLUia5OBIWl8S71OlymPYwtqfhZfr+Jx4esI7IkK_x000d_
wH9bRV4iqTfCUODGj2yFKf0gYutn8aLrnYUSK79SLs7OOYce81xLLZPokL8RsZ6VwBSHMaEJ_x000d_
5wRXLqkoGYcFFw9IDZ2cv7m8QiI=</vt:lpwstr>
  </property>
  <property fmtid="{D5CDD505-2E9C-101B-9397-08002B2CF9AE}" pid="3" name="sflag">
    <vt:lpwstr>1386024123</vt:lpwstr>
  </property>
  <property fmtid="{D5CDD505-2E9C-101B-9397-08002B2CF9AE}" pid="4" name="ContentTypeId">
    <vt:lpwstr>0x010100DA8FE4E5E1ADA640A1B8941BAD902D33</vt:lpwstr>
  </property>
</Properties>
</file>