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9" r:id="rId2"/>
    <p:sldId id="257" r:id="rId3"/>
    <p:sldId id="265" r:id="rId4"/>
    <p:sldId id="266" r:id="rId5"/>
    <p:sldId id="267" r:id="rId6"/>
    <p:sldId id="273" r:id="rId7"/>
    <p:sldId id="272" r:id="rId8"/>
    <p:sldId id="274" r:id="rId9"/>
    <p:sldId id="277" r:id="rId10"/>
    <p:sldId id="268" r:id="rId11"/>
    <p:sldId id="283" r:id="rId12"/>
    <p:sldId id="281" r:id="rId13"/>
    <p:sldId id="275" r:id="rId14"/>
    <p:sldId id="276" r:id="rId15"/>
    <p:sldId id="284" r:id="rId16"/>
    <p:sldId id="258" r:id="rId17"/>
  </p:sldIdLst>
  <p:sldSz cx="9144000" cy="6858000" type="screen4x3"/>
  <p:notesSz cx="6794500" cy="99314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보통 스타일 4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1" autoAdjust="0"/>
    <p:restoredTop sz="94636" autoAdjust="0"/>
  </p:normalViewPr>
  <p:slideViewPr>
    <p:cSldViewPr showGuides="1">
      <p:cViewPr>
        <p:scale>
          <a:sx n="100" d="100"/>
          <a:sy n="100" d="100"/>
        </p:scale>
        <p:origin x="-1932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A44D7-774B-4C89-9948-CB58FCB4FD6C}" type="datetimeFigureOut">
              <a:rPr lang="ko-KR" altLang="en-US" smtClean="0"/>
              <a:t>2013-11-07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EF50B9-5CF9-4C31-8265-02504CEF00C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5964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F50B9-5CF9-4C31-8265-02504CEF00CD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25885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F50B9-5CF9-4C31-8265-02504CEF00CD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766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678ED-A90A-4EAB-8B97-755228AD47C3}" type="datetime1">
              <a:rPr lang="ko-KR" altLang="en-US" smtClean="0"/>
              <a:t>2013-11-07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25241-3579-480A-BCD6-199DBDBE628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346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2313C-67F3-4E60-8EFE-663A832F38BD}" type="datetime1">
              <a:rPr lang="ko-KR" altLang="en-US" smtClean="0"/>
              <a:t>2013-11-07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25241-3579-480A-BCD6-199DBDBE628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5022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E2705-3EF5-4BED-849E-7AEC62AC675F}" type="datetime1">
              <a:rPr lang="ko-KR" altLang="en-US" smtClean="0"/>
              <a:t>2013-11-07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25241-3579-480A-BCD6-199DBDBE628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2388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C7BA0-EF5A-4BCC-801A-1D7E58F127FF}" type="datetime1">
              <a:rPr lang="ko-KR" altLang="en-US" smtClean="0"/>
              <a:t>2013-11-07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25241-3579-480A-BCD6-199DBDBE628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2730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46EA-2D72-4E42-8E14-EC1E762B352B}" type="datetime1">
              <a:rPr lang="ko-KR" altLang="en-US" smtClean="0"/>
              <a:t>2013-11-07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25241-3579-480A-BCD6-199DBDBE628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6862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7FB00-97FC-449A-A4E9-D65F0DA17876}" type="datetime1">
              <a:rPr lang="ko-KR" altLang="en-US" smtClean="0"/>
              <a:t>2013-11-07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25241-3579-480A-BCD6-199DBDBE628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58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E9482-4312-44C1-97B5-79A78D96B763}" type="datetime1">
              <a:rPr lang="ko-KR" altLang="en-US" smtClean="0"/>
              <a:t>2013-11-07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25241-3579-480A-BCD6-199DBDBE628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1849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B1658-EC2A-4F0F-BC66-4E14883D2D7E}" type="datetime1">
              <a:rPr lang="ko-KR" altLang="en-US" smtClean="0"/>
              <a:t>2013-11-07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25241-3579-480A-BCD6-199DBDBE628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9986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0F57-160B-4077-B76F-BCCB8FB557C0}" type="datetime1">
              <a:rPr lang="ko-KR" altLang="en-US" smtClean="0"/>
              <a:t>2013-11-07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25241-3579-480A-BCD6-199DBDBE628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3857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D6D72-BC83-4E6C-AA3B-D5A8F97259B1}" type="datetime1">
              <a:rPr lang="ko-KR" altLang="en-US" smtClean="0"/>
              <a:t>2013-11-07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25241-3579-480A-BCD6-199DBDBE628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6873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C363F-F740-4ADC-B3A8-B4577C697A7D}" type="datetime1">
              <a:rPr lang="ko-KR" altLang="en-US" smtClean="0"/>
              <a:t>2013-11-07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25241-3579-480A-BCD6-199DBDBE628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897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32DAE-623E-48BA-BC27-4C271E175B59}" type="datetime1">
              <a:rPr lang="ko-KR" altLang="en-US" smtClean="0"/>
              <a:t>2013-11-07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25241-3579-480A-BCD6-199DBDBE628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0661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18" Type="http://schemas.openxmlformats.org/officeDocument/2006/relationships/image" Target="../media/image30.jpeg"/><Relationship Id="rId3" Type="http://schemas.openxmlformats.org/officeDocument/2006/relationships/image" Target="../media/image15.gif"/><Relationship Id="rId21" Type="http://schemas.openxmlformats.org/officeDocument/2006/relationships/image" Target="../media/image33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17" Type="http://schemas.openxmlformats.org/officeDocument/2006/relationships/image" Target="../media/image29.gif"/><Relationship Id="rId25" Type="http://schemas.openxmlformats.org/officeDocument/2006/relationships/image" Target="../media/image37.gif"/><Relationship Id="rId2" Type="http://schemas.openxmlformats.org/officeDocument/2006/relationships/image" Target="../media/image5.jpe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11" Type="http://schemas.openxmlformats.org/officeDocument/2006/relationships/image" Target="../media/image23.jpeg"/><Relationship Id="rId24" Type="http://schemas.openxmlformats.org/officeDocument/2006/relationships/image" Target="../media/image36.jpeg"/><Relationship Id="rId5" Type="http://schemas.openxmlformats.org/officeDocument/2006/relationships/image" Target="../media/image17.jpeg"/><Relationship Id="rId15" Type="http://schemas.openxmlformats.org/officeDocument/2006/relationships/image" Target="../media/image27.jpeg"/><Relationship Id="rId23" Type="http://schemas.openxmlformats.org/officeDocument/2006/relationships/image" Target="../media/image35.jpeg"/><Relationship Id="rId10" Type="http://schemas.openxmlformats.org/officeDocument/2006/relationships/image" Target="../media/image22.jpeg"/><Relationship Id="rId19" Type="http://schemas.openxmlformats.org/officeDocument/2006/relationships/image" Target="../media/image31.png"/><Relationship Id="rId4" Type="http://schemas.openxmlformats.org/officeDocument/2006/relationships/image" Target="../media/image16.gif"/><Relationship Id="rId9" Type="http://schemas.openxmlformats.org/officeDocument/2006/relationships/image" Target="../media/image21.jpeg"/><Relationship Id="rId14" Type="http://schemas.openxmlformats.org/officeDocument/2006/relationships/image" Target="../media/image26.png"/><Relationship Id="rId22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197" y="0"/>
            <a:ext cx="5889605" cy="6858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/>
        </p:nvSpPr>
        <p:spPr>
          <a:xfrm>
            <a:off x="874376" y="2779920"/>
            <a:ext cx="6624736" cy="11099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ko-K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Green ICT</a:t>
            </a:r>
            <a:r>
              <a:rPr lang="ko-KR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Forum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6" y="6297822"/>
            <a:ext cx="3131840" cy="44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4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950486" y="143136"/>
            <a:ext cx="7653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2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Statistics of </a:t>
            </a:r>
            <a:r>
              <a:rPr lang="en-US" altLang="ko-KR" sz="32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achievements</a:t>
            </a:r>
            <a:endParaRPr lang="en-US" altLang="ko-KR" sz="3200" b="1" dirty="0">
              <a:ln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786712"/>
              </p:ext>
            </p:extLst>
          </p:nvPr>
        </p:nvGraphicFramePr>
        <p:xfrm>
          <a:off x="251033" y="889632"/>
          <a:ext cx="8712968" cy="496603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76064"/>
                <a:gridCol w="720080"/>
                <a:gridCol w="1728679"/>
                <a:gridCol w="1871721"/>
                <a:gridCol w="3816424"/>
              </a:tblGrid>
              <a:tr h="370840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휴먼모음T" pitchFamily="18" charset="-127"/>
                          <a:ea typeface="휴먼모음T" pitchFamily="18" charset="-127"/>
                        </a:rPr>
                        <a:t>Classification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휴먼모음T" pitchFamily="18" charset="-127"/>
                          <a:ea typeface="휴먼모음T" pitchFamily="18" charset="-127"/>
                        </a:rPr>
                        <a:t>No. of achieved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휴먼모음T" pitchFamily="18" charset="-127"/>
                          <a:ea typeface="휴먼모음T" pitchFamily="18" charset="-127"/>
                        </a:rPr>
                        <a:t>Major output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222319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Int</a:t>
                      </a:r>
                      <a:r>
                        <a:rPr lang="en-US" altLang="ko-KR" sz="1100" dirty="0" smtClean="0">
                          <a:latin typeface="돋움" pitchFamily="50" charset="-127"/>
                          <a:ea typeface="돋움" pitchFamily="50" charset="-127"/>
                        </a:rPr>
                        <a:t>’</a:t>
                      </a: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l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De jure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standard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Submit Contribution </a:t>
                      </a:r>
                      <a:endParaRPr lang="ko-KR" altLang="en-US" sz="10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42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Duly reflected contributions</a:t>
                      </a:r>
                      <a:r>
                        <a:rPr lang="ko-KR" altLang="en-US" sz="11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1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in </a:t>
                      </a: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ITU-T SG5</a:t>
                      </a:r>
                      <a:r>
                        <a:rPr lang="en-US" altLang="ko-KR" sz="11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ITU-T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  - including</a:t>
                      </a:r>
                      <a:r>
                        <a:rPr lang="en-US" altLang="ko-KR" sz="11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a contribution on </a:t>
                      </a:r>
                      <a:r>
                        <a:rPr lang="en-US" altLang="ko-KR" sz="1100" dirty="0" err="1" smtClean="0">
                          <a:latin typeface="휴먼모음T" pitchFamily="18" charset="-127"/>
                          <a:ea typeface="휴먼모음T" pitchFamily="18" charset="-127"/>
                        </a:rPr>
                        <a:t>L.</a:t>
                      </a:r>
                      <a:r>
                        <a:rPr lang="en-US" altLang="ko-KR" sz="1100" baseline="0" dirty="0" err="1" smtClean="0">
                          <a:latin typeface="휴먼모음T" pitchFamily="18" charset="-127"/>
                          <a:ea typeface="휴먼모음T" pitchFamily="18" charset="-127"/>
                        </a:rPr>
                        <a:t>methodology</a:t>
                      </a:r>
                      <a:r>
                        <a:rPr lang="en-US" altLang="ko-KR" sz="11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_  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    </a:t>
                      </a:r>
                      <a:r>
                        <a:rPr lang="en-US" altLang="ko-KR" sz="1100" baseline="0" dirty="0" err="1" smtClean="0">
                          <a:latin typeface="휴먼모음T" pitchFamily="18" charset="-127"/>
                          <a:ea typeface="휴먼모음T" pitchFamily="18" charset="-127"/>
                        </a:rPr>
                        <a:t>ICT_project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211487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Duly reflected</a:t>
                      </a:r>
                      <a:endParaRPr lang="ko-KR" altLang="en-US" sz="10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29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Approved</a:t>
                      </a:r>
                      <a:endParaRPr lang="ko-KR" altLang="en-US" sz="10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1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</a:tr>
              <a:tr h="139543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De facto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standard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Submit Contribution </a:t>
                      </a:r>
                      <a:endParaRPr lang="ko-KR" altLang="en-US" sz="10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2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171450" indent="-171450" algn="l" latinLnBrk="1">
                        <a:buFont typeface="Wingdings" pitchFamily="2" charset="2"/>
                        <a:buChar char="v"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Submitted and duly reflected contribution in IETF </a:t>
                      </a:r>
                    </a:p>
                    <a:p>
                      <a:pPr marL="0" indent="0" algn="l" latinLnBrk="1">
                        <a:buFontTx/>
                        <a:buNone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  EERG</a:t>
                      </a:r>
                      <a:r>
                        <a:rPr lang="en-US" altLang="ko-KR" sz="11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: draft-winter-energy-efficient-internet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288000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Duly reflected</a:t>
                      </a:r>
                      <a:endParaRPr lang="ko-KR" altLang="en-US" sz="10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1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</a:tr>
              <a:tr h="122135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Approved</a:t>
                      </a:r>
                      <a:endParaRPr lang="ko-KR" altLang="en-US" sz="10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-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</a:tr>
              <a:tr h="296527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Home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TTA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standard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NWI</a:t>
                      </a:r>
                      <a:r>
                        <a:rPr lang="en-US" altLang="ko-KR" sz="10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for </a:t>
                      </a:r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TTA</a:t>
                      </a:r>
                      <a:r>
                        <a:rPr lang="ko-KR" altLang="en-US" sz="10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0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standard</a:t>
                      </a:r>
                      <a:endParaRPr lang="ko-KR" altLang="en-US" sz="10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3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171450" indent="-171450" algn="l" latinLnBrk="1">
                        <a:buFont typeface="Wingdings" pitchFamily="2" charset="2"/>
                        <a:buChar char="v"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TTA WGSPC4  </a:t>
                      </a:r>
                    </a:p>
                    <a:p>
                      <a:pPr marL="0" indent="0" algn="l" latinLnBrk="1">
                        <a:buFont typeface="Wingdings" pitchFamily="2" charset="2"/>
                        <a:buNone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  - including Guidelines for the measurement of GHG </a:t>
                      </a:r>
                    </a:p>
                    <a:p>
                      <a:pPr marL="0" indent="0" algn="l" latinLnBrk="1">
                        <a:buFont typeface="Wingdings" pitchFamily="2" charset="2"/>
                        <a:buNone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    emission to set up ICT GHG inventories.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188319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Approved TTA</a:t>
                      </a:r>
                      <a:r>
                        <a:rPr lang="ko-KR" altLang="en-US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standards</a:t>
                      </a:r>
                      <a:endParaRPr lang="ko-KR" altLang="en-US" sz="10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3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</a:tr>
              <a:tr h="26326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Forum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standard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Approved</a:t>
                      </a:r>
                      <a:r>
                        <a:rPr lang="en-US" altLang="ko-KR" sz="10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Forum</a:t>
                      </a:r>
                      <a:r>
                        <a:rPr lang="ko-KR" altLang="en-US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standards</a:t>
                      </a:r>
                      <a:endParaRPr lang="ko-KR" altLang="en-US" sz="10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3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171450" indent="-171450" algn="l" latinLnBrk="1">
                        <a:buFont typeface="Wingdings" pitchFamily="2" charset="2"/>
                        <a:buChar char="v"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3 standards incl. a Framework for environmental </a:t>
                      </a:r>
                    </a:p>
                    <a:p>
                      <a:pPr marL="0" indent="0" algn="l" latinLnBrk="1">
                        <a:buFontTx/>
                        <a:buNone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   impact assessment in ICT field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299072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Revised</a:t>
                      </a:r>
                      <a:r>
                        <a:rPr lang="en-US" altLang="ko-KR" sz="10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Forum</a:t>
                      </a:r>
                      <a:r>
                        <a:rPr lang="ko-KR" altLang="en-US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standards</a:t>
                      </a:r>
                      <a:endParaRPr lang="ko-KR" altLang="en-US" sz="10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-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171450" indent="-171450" latinLnBrk="1">
                        <a:buFont typeface="Wingdings" pitchFamily="2" charset="2"/>
                        <a:buChar char="v"/>
                      </a:pPr>
                      <a:endParaRPr lang="ko-KR" altLang="en-US" sz="1200" dirty="0"/>
                    </a:p>
                  </a:txBody>
                  <a:tcPr/>
                </a:tc>
              </a:tr>
              <a:tr h="190695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Research to improve</a:t>
                      </a:r>
                      <a:r>
                        <a:rPr lang="en-US" altLang="ko-KR" sz="11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institutional arrangement for Green project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1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itchFamily="2" charset="2"/>
                        <a:buChar char="v"/>
                      </a:pPr>
                      <a:r>
                        <a:rPr lang="ko-KR" altLang="en-US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Green ICT Policy report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219647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Energy management by objective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1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itchFamily="2" charset="2"/>
                        <a:buChar char="v"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Summarized report of energy saving records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248599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General assembly &amp;</a:t>
                      </a:r>
                      <a:r>
                        <a:rPr lang="en-US" altLang="ko-KR" sz="11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Green ICT seminar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1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Reports of the events and</a:t>
                      </a:r>
                      <a:r>
                        <a:rPr lang="en-US" altLang="ko-KR" sz="11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a press release</a:t>
                      </a:r>
                      <a:endParaRPr lang="ko-KR" altLang="en-US" sz="110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152863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 err="1" smtClean="0">
                          <a:latin typeface="휴먼모음T" pitchFamily="18" charset="-127"/>
                          <a:ea typeface="휴먼모음T" pitchFamily="18" charset="-127"/>
                        </a:rPr>
                        <a:t>Inagural</a:t>
                      </a: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gathering for Green ICT </a:t>
                      </a:r>
                      <a:endParaRPr lang="ko-KR" altLang="en-US" sz="110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1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itchFamily="2" charset="2"/>
                        <a:buChar char="v"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Report of the event and</a:t>
                      </a:r>
                      <a:r>
                        <a:rPr lang="en-US" altLang="ko-KR" sz="11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a press release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181815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Meetings of Op. com. &amp; Sub coms.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16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itchFamily="2" charset="2"/>
                        <a:buChar char="v"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meeting reports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167984"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Workshop &amp; seminar for Green ICT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5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 typeface="Wingdings" pitchFamily="2" charset="2"/>
                        <a:buChar char="v"/>
                      </a:pPr>
                      <a:r>
                        <a:rPr lang="en-US" altLang="ko-KR" sz="1100" dirty="0" smtClean="0">
                          <a:latin typeface="휴먼모음T" pitchFamily="18" charset="-127"/>
                          <a:ea typeface="휴먼모음T" pitchFamily="18" charset="-127"/>
                        </a:rPr>
                        <a:t> Reports of the events </a:t>
                      </a:r>
                      <a:endParaRPr lang="ko-KR" altLang="en-US" sz="11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84" y="189987"/>
            <a:ext cx="539479" cy="537924"/>
          </a:xfrm>
          <a:prstGeom prst="rect">
            <a:avLst/>
          </a:prstGeom>
        </p:spPr>
      </p:pic>
      <p:sp>
        <p:nvSpPr>
          <p:cNvPr id="13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10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5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84" y="189987"/>
            <a:ext cx="539479" cy="537924"/>
          </a:xfrm>
          <a:prstGeom prst="rect">
            <a:avLst/>
          </a:prstGeom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950486" y="143136"/>
            <a:ext cx="7653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2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Meetings held in 2013</a:t>
            </a:r>
            <a:endParaRPr lang="ko-KR" altLang="en-US" sz="3200" b="1" dirty="0">
              <a:ln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2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11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594712"/>
              </p:ext>
            </p:extLst>
          </p:nvPr>
        </p:nvGraphicFramePr>
        <p:xfrm>
          <a:off x="251520" y="930496"/>
          <a:ext cx="8712968" cy="5482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60040"/>
                <a:gridCol w="576064"/>
                <a:gridCol w="2304256"/>
                <a:gridCol w="1512168"/>
                <a:gridCol w="720080"/>
                <a:gridCol w="3240360"/>
              </a:tblGrid>
              <a:tr h="30068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휴먼모음T" pitchFamily="18" charset="-127"/>
                          <a:ea typeface="휴먼모음T" pitchFamily="18" charset="-127"/>
                        </a:rPr>
                        <a:t>No.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휴먼모음T" pitchFamily="18" charset="-127"/>
                          <a:ea typeface="휴먼모음T" pitchFamily="18" charset="-127"/>
                        </a:rPr>
                        <a:t>Code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휴먼모음T" pitchFamily="18" charset="-127"/>
                          <a:ea typeface="휴먼모음T" pitchFamily="18" charset="-127"/>
                        </a:rPr>
                        <a:t>Name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휴먼모음T" pitchFamily="18" charset="-127"/>
                          <a:ea typeface="휴먼모음T" pitchFamily="18" charset="-127"/>
                        </a:rPr>
                        <a:t>Date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휴먼모음T" pitchFamily="18" charset="-127"/>
                          <a:ea typeface="휴먼모음T" pitchFamily="18" charset="-127"/>
                        </a:rPr>
                        <a:t>Place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solidFill>
                            <a:schemeClr val="bg1"/>
                          </a:solidFill>
                          <a:latin typeface="휴먼모음T" pitchFamily="18" charset="-127"/>
                          <a:ea typeface="휴먼모음T" pitchFamily="18" charset="-127"/>
                        </a:rPr>
                        <a:t>Remarks</a:t>
                      </a:r>
                      <a:endParaRPr lang="ko-KR" altLang="en-US" sz="1000" b="0" dirty="0">
                        <a:solidFill>
                          <a:schemeClr val="bg1"/>
                        </a:solidFill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36004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1</a:t>
                      </a:r>
                      <a:endParaRPr lang="ko-KR" altLang="en-US" sz="10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chemeClr val="dk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O</a:t>
                      </a:r>
                      <a:r>
                        <a:rPr lang="en-US" altLang="ko-KR" sz="1000" b="0" baseline="0" dirty="0" smtClean="0">
                          <a:solidFill>
                            <a:schemeClr val="dk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-com</a:t>
                      </a:r>
                      <a:endParaRPr lang="ko-KR" altLang="en-US" sz="1000" b="0" dirty="0" smtClean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Operation com./Green</a:t>
                      </a:r>
                      <a:r>
                        <a:rPr lang="ko-KR" altLang="en-US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000" b="0" dirty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ICT </a:t>
                      </a:r>
                      <a:r>
                        <a:rPr lang="en-US" altLang="ko-KR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Forum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20130116, </a:t>
                      </a: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20130225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20130411, 20130510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20130529, 20130620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20130703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RRA, TTA, ETRI Seoul 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Discussions on the operation</a:t>
                      </a:r>
                      <a:r>
                        <a:rPr lang="en-US" altLang="ko-KR" sz="1000" baseline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of Green</a:t>
                      </a:r>
                      <a:r>
                        <a:rPr lang="ko-KR" altLang="en-US" sz="100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00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ICT Forum and</a:t>
                      </a:r>
                      <a:endParaRPr lang="en-US" altLang="ko-KR" sz="1000" b="0" dirty="0" smtClean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aseline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work plan of the Forum</a:t>
                      </a:r>
                      <a:endParaRPr lang="ko-KR" altLang="en-US" sz="1000" b="1" dirty="0" smtClean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1431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Green</a:t>
                      </a: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ICT</a:t>
                      </a:r>
                      <a:r>
                        <a:rPr lang="ko-KR" altLang="en-US" sz="1000" b="0" baseline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Roadmap</a:t>
                      </a:r>
                      <a:r>
                        <a:rPr lang="ko-KR" altLang="en-US" sz="1000" b="0" baseline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working Group meeting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20130516, 20130605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20130612, 20130719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20130820, 20130822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20130823, 20130826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20130829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000" b="0" kern="1200" dirty="0" smtClean="0">
                          <a:solidFill>
                            <a:schemeClr val="dk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Green ICT Long-term planning</a:t>
                      </a:r>
                    </a:p>
                  </a:txBody>
                  <a:tcPr anchor="ctr"/>
                </a:tc>
              </a:tr>
              <a:tr h="1431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 smtClean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Staff meeting of Green ICT Forum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20130321, 20130613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RRA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baseline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IFRE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Discussions on Green ICT Seminar and Website</a:t>
                      </a:r>
                      <a:r>
                        <a:rPr lang="en-US" altLang="ko-KR" sz="1000" baseline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build direction.</a:t>
                      </a:r>
                      <a:endParaRPr lang="en-US" altLang="ko-KR" sz="1000" dirty="0" smtClean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Review of draft newsletter.</a:t>
                      </a:r>
                      <a:endParaRPr lang="ko-KR" altLang="en-US" sz="1000" b="1" dirty="0" smtClean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1431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 smtClean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solidFill>
                            <a:schemeClr val="tx1"/>
                          </a:solidFill>
                          <a:latin typeface="휴먼모음T" pitchFamily="18" charset="-127"/>
                          <a:ea typeface="휴먼모음T" pitchFamily="18" charset="-127"/>
                        </a:rPr>
                        <a:t>General meeting of Green ICT Forum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20130710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err="1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Dalgaebi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000" b="0" kern="1200" dirty="0" smtClean="0">
                          <a:solidFill>
                            <a:schemeClr val="dk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Amendment of articles of Forum</a:t>
                      </a:r>
                    </a:p>
                  </a:txBody>
                  <a:tcPr anchor="ctr"/>
                </a:tc>
              </a:tr>
              <a:tr h="14310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2</a:t>
                      </a:r>
                      <a:endParaRPr lang="ko-KR" altLang="en-US" sz="10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S-com</a:t>
                      </a:r>
                      <a:endParaRPr lang="ko-KR" altLang="en-US" sz="1000" b="0" dirty="0" smtClean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Standards</a:t>
                      </a:r>
                      <a:r>
                        <a:rPr lang="en-US" altLang="ko-KR" sz="1000" b="0" baseline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Sub-committee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20130717, 20130806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20130827, 20131011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KAIT,</a:t>
                      </a:r>
                      <a:r>
                        <a:rPr lang="en-US" sz="1000" b="0" baseline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NIA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ETRI</a:t>
                      </a:r>
                      <a:r>
                        <a:rPr lang="ko-KR" altLang="en-US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Seoul office</a:t>
                      </a:r>
                      <a:r>
                        <a:rPr lang="ko-KR" altLang="en-US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Review of proposed Standardization Project </a:t>
                      </a:r>
                      <a:r>
                        <a:rPr lang="en-US" altLang="ko-KR" sz="1000" baseline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and</a:t>
                      </a:r>
                      <a:r>
                        <a:rPr lang="en-US" altLang="ko-KR" sz="100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draft standards</a:t>
                      </a:r>
                      <a:endParaRPr lang="ko-KR" altLang="en-US" sz="1000" b="1" dirty="0" smtClean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dirty="0" smtClean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Infra Sub-committee</a:t>
                      </a:r>
                      <a:r>
                        <a:rPr lang="ko-KR" altLang="en-US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smtClean="0"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20130123, 20130225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000" b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RRA</a:t>
                      </a:r>
                      <a:endParaRPr lang="ko-KR" altLang="en-US" sz="1000" b="0" dirty="0"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Discussions</a:t>
                      </a:r>
                      <a:r>
                        <a:rPr lang="en-US" altLang="ko-KR" sz="10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on </a:t>
                      </a:r>
                      <a:r>
                        <a:rPr lang="en-US" altLang="ko-KR" sz="1000" dirty="0" smtClean="0">
                          <a:latin typeface="휴먼모음T" pitchFamily="18" charset="-127"/>
                          <a:ea typeface="휴먼모음T" pitchFamily="18" charset="-127"/>
                        </a:rPr>
                        <a:t>working plan and division of works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183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84" y="189987"/>
            <a:ext cx="539479" cy="537924"/>
          </a:xfrm>
          <a:prstGeom prst="rect">
            <a:avLst/>
          </a:prstGeom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950486" y="143136"/>
            <a:ext cx="7653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2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Workshops &amp; Seminars held in 2013</a:t>
            </a:r>
            <a:endParaRPr lang="ko-KR" altLang="en-US" sz="2800" b="1" dirty="0">
              <a:ln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411320"/>
              </p:ext>
            </p:extLst>
          </p:nvPr>
        </p:nvGraphicFramePr>
        <p:xfrm>
          <a:off x="323528" y="1061565"/>
          <a:ext cx="8496944" cy="547202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76064"/>
                <a:gridCol w="1944216"/>
                <a:gridCol w="1152128"/>
                <a:gridCol w="1080120"/>
                <a:gridCol w="3744416"/>
              </a:tblGrid>
              <a:tr h="3512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No.</a:t>
                      </a:r>
                      <a:endParaRPr kumimoji="0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Name</a:t>
                      </a:r>
                      <a:endParaRPr kumimoji="0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Date</a:t>
                      </a:r>
                      <a:endParaRPr kumimoji="0" lang="en-US" altLang="ko-K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Place</a:t>
                      </a:r>
                      <a:endParaRPr kumimoji="0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Remarks</a:t>
                      </a:r>
                      <a:endParaRPr kumimoji="0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10554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u="none" strike="noStrike" cap="none" spc="-100" normalizeH="0" baseline="0" dirty="0" smtClean="0">
                          <a:ln>
                            <a:noFill/>
                          </a:ln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1</a:t>
                      </a:r>
                      <a:endParaRPr kumimoji="0" lang="ko-KR" altLang="en-US" sz="14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Spring</a:t>
                      </a:r>
                      <a:r>
                        <a:rPr lang="en-US" altLang="ko-KR" sz="1400" baseline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Seminar about </a:t>
                      </a:r>
                      <a:r>
                        <a:rPr lang="en-US" altLang="ko-KR" sz="140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Green ICT future outlook and business strategies 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20130423</a:t>
                      </a:r>
                      <a:endParaRPr lang="en-US" altLang="ko-KR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TTA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Major policy on global climate change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</a:tr>
              <a:tr h="11567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u="none" strike="noStrike" cap="none" spc="-100" normalizeH="0" baseline="0" dirty="0" smtClean="0">
                          <a:ln>
                            <a:noFill/>
                          </a:ln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</a:t>
                      </a:r>
                      <a:endParaRPr kumimoji="0" lang="ko-KR" altLang="en-US" sz="14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1</a:t>
                      </a:r>
                      <a:r>
                        <a:rPr lang="en-US" altLang="ko-KR" sz="1400" b="0" i="0" u="none" strike="noStrike" baseline="3000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st</a:t>
                      </a:r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Workshop of Green ICT Roadmap WG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20130620~21</a:t>
                      </a:r>
                      <a:endParaRPr lang="en-US" altLang="ko-KR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err="1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Kukdo</a:t>
                      </a:r>
                      <a:endParaRPr lang="en-US" altLang="ko-KR" sz="1400" b="0" i="0" u="none" strike="noStrike" dirty="0" smtClean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algn="ctr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Hotel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1200" dirty="0" smtClean="0">
                          <a:solidFill>
                            <a:schemeClr val="dk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Green ICT Long-term roadmap</a:t>
                      </a:r>
                    </a:p>
                  </a:txBody>
                  <a:tcPr marL="9525" marR="9525" marT="9525" marB="0" anchor="ctr"/>
                </a:tc>
              </a:tr>
              <a:tr h="7768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u="none" strike="noStrike" cap="none" spc="-100" normalizeH="0" baseline="0" dirty="0" smtClean="0">
                          <a:ln>
                            <a:noFill/>
                          </a:ln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3</a:t>
                      </a:r>
                      <a:endParaRPr kumimoji="0" lang="ko-KR" altLang="en-US" sz="14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</a:t>
                      </a:r>
                      <a:r>
                        <a:rPr lang="en-US" altLang="ko-KR" sz="1400" b="0" i="0" u="none" strike="noStrike" baseline="3000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nd</a:t>
                      </a:r>
                      <a:r>
                        <a:rPr lang="en-US" altLang="ko-KR" sz="1400" b="0" i="0" u="none" strike="noStrike" baseline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Workshop of Green ICT </a:t>
                      </a:r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Roadmap WG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20130711~12</a:t>
                      </a:r>
                      <a:endParaRPr lang="en-US" altLang="ko-KR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err="1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Yuseong</a:t>
                      </a:r>
                      <a:r>
                        <a:rPr lang="en-US" altLang="ko-KR" sz="1400" b="0" i="0" u="none" strike="noStrike" baseline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Hotel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1200" dirty="0" smtClean="0">
                          <a:solidFill>
                            <a:schemeClr val="dk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Green ICT Long-term roadmap</a:t>
                      </a:r>
                    </a:p>
                  </a:txBody>
                  <a:tcPr marL="9525" marR="9525" marT="9525" marB="0" anchor="ctr"/>
                </a:tc>
              </a:tr>
              <a:tr h="7768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u="none" strike="noStrike" cap="none" spc="-100" normalizeH="0" baseline="0" dirty="0" smtClean="0">
                          <a:ln>
                            <a:noFill/>
                          </a:ln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4</a:t>
                      </a:r>
                      <a:endParaRPr kumimoji="0" lang="ko-KR" altLang="en-US" sz="14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3</a:t>
                      </a:r>
                      <a:r>
                        <a:rPr lang="en-US" altLang="ko-KR" sz="1400" b="0" i="0" u="none" strike="noStrike" baseline="3000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rd</a:t>
                      </a:r>
                      <a:r>
                        <a:rPr lang="en-US" altLang="ko-KR" sz="1400" b="0" i="0" u="none" strike="noStrike" baseline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Workshop of Green ICT </a:t>
                      </a:r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Roadmap WG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20130830~31</a:t>
                      </a:r>
                      <a:endParaRPr lang="en-US" altLang="ko-KR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The</a:t>
                      </a:r>
                      <a:r>
                        <a:rPr lang="en-US" altLang="ko-KR" sz="1400" b="0" i="0" u="none" strike="noStrike" baseline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K Hotel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1200" dirty="0" smtClean="0">
                          <a:solidFill>
                            <a:schemeClr val="dk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Green ICT Long-term roadmap</a:t>
                      </a:r>
                    </a:p>
                  </a:txBody>
                  <a:tcPr marL="9525" marR="9525" marT="9525" marB="0" anchor="ctr"/>
                </a:tc>
              </a:tr>
              <a:tr h="677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u="none" strike="noStrike" cap="none" spc="-100" normalizeH="0" baseline="0" dirty="0" smtClean="0">
                          <a:ln>
                            <a:noFill/>
                          </a:ln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5</a:t>
                      </a:r>
                      <a:endParaRPr kumimoji="0" lang="ko-KR" altLang="en-US" sz="1400" b="1" i="0" u="none" strike="noStrike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4</a:t>
                      </a:r>
                      <a:r>
                        <a:rPr lang="en-US" altLang="ko-KR" sz="1400" b="0" i="0" u="none" strike="noStrike" baseline="3000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th</a:t>
                      </a:r>
                      <a:r>
                        <a:rPr lang="en-US" altLang="ko-KR" sz="1400" b="0" i="0" u="none" strike="noStrike" baseline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Workshop of Green ICT </a:t>
                      </a:r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Roadmap WG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20130905~06</a:t>
                      </a:r>
                      <a:endParaRPr lang="en-US" altLang="ko-KR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RRA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2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kern="1200" dirty="0" smtClean="0">
                          <a:solidFill>
                            <a:schemeClr val="dk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Green ICT Long-term roadmap</a:t>
                      </a:r>
                    </a:p>
                  </a:txBody>
                  <a:tcPr marL="9525" marR="9525" marT="9525" marB="0" anchor="ctr"/>
                </a:tc>
              </a:tr>
              <a:tr h="677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4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6</a:t>
                      </a:r>
                      <a:endParaRPr kumimoji="0" lang="ko-KR" altLang="en-US" sz="14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Workshop of Green</a:t>
                      </a:r>
                      <a:r>
                        <a:rPr lang="en-US" altLang="ko-KR" sz="1400" b="0" i="0" u="none" strike="noStrike" baseline="0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 ICT Forum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20131121~22</a:t>
                      </a:r>
                      <a:endParaRPr lang="en-US" altLang="ko-KR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 err="1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Hanhwa</a:t>
                      </a:r>
                      <a:endParaRPr lang="en-US" altLang="ko-KR" sz="1400" b="0" i="0" u="none" strike="noStrike" dirty="0" smtClean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algn="ctr" fontAlgn="ctr"/>
                      <a:r>
                        <a:rPr lang="en-US" altLang="ko-KR" sz="1400" b="0" i="0" u="none" strike="noStrike" dirty="0" smtClean="0"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resort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4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Development of Green ICT Forum &amp; Revitalization of working group in 2014</a:t>
                      </a:r>
                      <a:endParaRPr lang="ko-KR" altLang="en-US" sz="1400" b="0" i="0" u="none" strike="noStrike" dirty="0"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2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12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37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950486" y="143136"/>
            <a:ext cx="7653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Major Results &amp; Expected Effects (1)</a:t>
            </a:r>
            <a:endParaRPr lang="ko-KR" altLang="en-US" sz="2800" b="1" dirty="0">
              <a:ln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537353"/>
              </p:ext>
            </p:extLst>
          </p:nvPr>
        </p:nvGraphicFramePr>
        <p:xfrm>
          <a:off x="251520" y="908720"/>
          <a:ext cx="8568951" cy="530046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664296"/>
                <a:gridCol w="3168352"/>
                <a:gridCol w="2736303"/>
              </a:tblGrid>
              <a:tr h="57606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Results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Plan for Use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Expected effects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Operation of Standards Expert Groups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continuously develop and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further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use relevant standards for the adoption as Forum standards, TTA standards, and National standards to meet with national and social demands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shorten required time for development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and provision of relevant standards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792088"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Development of Forum Standards to meet with demands from industries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efficiently facilitate the deployment and expansion of relevant standards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and related technologies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544408"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Proposals to submit priority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Forum standards 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for TTA standards and National standards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increase availability of standards through timely provision of relevant standards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944880"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Review of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technology standards in Green I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CT area reflecting various opinions from industry, academia and institutions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make standards in more balanced and neutral manner through the use of information collected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increase the level of satisfaction of customers using standards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944880"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Supports for </a:t>
                      </a:r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international standardization activities for Green ICT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help companies which have some difficulties to try to make international standards even though they have meaningful technologies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reflect up-to-date domestic technologies in international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standards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01" y="208456"/>
            <a:ext cx="539479" cy="537924"/>
          </a:xfrm>
          <a:prstGeom prst="rect">
            <a:avLst/>
          </a:prstGeom>
        </p:spPr>
      </p:pic>
      <p:sp>
        <p:nvSpPr>
          <p:cNvPr id="12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13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00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041049"/>
              </p:ext>
            </p:extLst>
          </p:nvPr>
        </p:nvGraphicFramePr>
        <p:xfrm>
          <a:off x="251520" y="908720"/>
          <a:ext cx="8568951" cy="496663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56317"/>
                <a:gridCol w="2856317"/>
                <a:gridCol w="2856317"/>
              </a:tblGrid>
              <a:tr h="50405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Results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Plan for Use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Expected effects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Holding Seminars regarding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Green</a:t>
                      </a:r>
                      <a:r>
                        <a:rPr lang="ko-KR" altLang="en-US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ICT for the exchange of related technologies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foster necessary human resources and to use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the results as input for policy-making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improve public recognition on major Green ICT issues 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1283747"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Establishment of foundation for industrial/international collaboration to develop technologies and standards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use the established foundation for potential future collaborations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regarding technologies, standards and policies in ICT field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maximize synergy effects for technology development and standards-making through those collaborative partnerships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1075715"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Development of a business model to promote Green ICT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expand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the model to create possible collaborative business model between ICT and other industrial sectors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contribute to acceleration of eco-friendly industries and green growth as well as to sustainable growth of society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1080120"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Study on the promotion policy and legal &amp; institutional arrangement for technology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development and its expansion to industries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To use the study results as input for policy-making or social problem-solving</a:t>
                      </a:r>
                      <a:endParaRPr lang="ko-KR" altLang="en-US" sz="14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950486" y="143136"/>
            <a:ext cx="7653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800" b="1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Major Results &amp; Expected </a:t>
            </a:r>
            <a:r>
              <a:rPr lang="en-US" altLang="ko-KR" sz="28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Effects (</a:t>
            </a:r>
            <a:r>
              <a:rPr lang="en-US" altLang="ko-KR" sz="2800" b="1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2</a:t>
            </a:r>
            <a:r>
              <a:rPr lang="en-US" altLang="ko-KR" sz="28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  <a:endParaRPr lang="ko-KR" altLang="en-US" sz="2800" b="1" dirty="0">
              <a:ln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62" y="191985"/>
            <a:ext cx="539479" cy="537924"/>
          </a:xfrm>
          <a:prstGeom prst="rect">
            <a:avLst/>
          </a:prstGeom>
        </p:spPr>
      </p:pic>
      <p:sp>
        <p:nvSpPr>
          <p:cNvPr id="12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14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67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25241-3579-480A-BCD6-199DBDBE628E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950486" y="143136"/>
            <a:ext cx="76539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8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Members</a:t>
            </a:r>
            <a:endParaRPr lang="ko-KR" altLang="en-US" sz="2800" b="1" dirty="0">
              <a:ln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62" y="191985"/>
            <a:ext cx="539479" cy="537924"/>
          </a:xfrm>
          <a:prstGeom prst="rect">
            <a:avLst/>
          </a:prstGeom>
        </p:spPr>
      </p:pic>
      <p:pic>
        <p:nvPicPr>
          <p:cNvPr id="1025" name="_x192346376" descr="EMB00000ce42af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434" y="1330381"/>
            <a:ext cx="827088" cy="82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_x192345496" descr="EMB00000ce42af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93374"/>
            <a:ext cx="864096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_x192345816" descr="EMB00000ce42b0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832" y="1330382"/>
            <a:ext cx="827088" cy="82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_x192345576" descr="EMB00000ce42b0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242" y="1293375"/>
            <a:ext cx="882798" cy="882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_x192347096" descr="EMB00000ce42b0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93374"/>
            <a:ext cx="864095" cy="86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_x192346056" descr="EMB00000ce42b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186" y="1305770"/>
            <a:ext cx="827086" cy="82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_x192345256" descr="EMB00000ce42b1a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" t="4486" r="3346" b="5028"/>
          <a:stretch>
            <a:fillRect/>
          </a:stretch>
        </p:blipFill>
        <p:spPr bwMode="auto">
          <a:xfrm>
            <a:off x="7145909" y="1250381"/>
            <a:ext cx="954483" cy="95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_x192344216" descr="EMB00000ce42b2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626525"/>
            <a:ext cx="773907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_x192346456" descr="EMB00000ce42b2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522" y="2626525"/>
            <a:ext cx="1183059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_x192343816" descr="EMB00000ce42b2c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581" y="2690290"/>
            <a:ext cx="1043769" cy="593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_x192344456" descr="EMB00000ce42b3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90290"/>
            <a:ext cx="720725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_x192343736" descr="EMB00000ce42b3e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758" y="2682342"/>
            <a:ext cx="1296466" cy="60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_x192344376" descr="EMB00000ce42b4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28" y="4930780"/>
            <a:ext cx="1403997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_x192347016" descr="EMB00000ce42b4a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259" y="3778653"/>
            <a:ext cx="903264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_x192344136" descr="EMB00000ce42b5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409" y="3869140"/>
            <a:ext cx="1044439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_x192345416" descr="EMB00000ce42b56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695" y="3771660"/>
            <a:ext cx="1157313" cy="73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_x192345976" descr="EMB00000ce42b5c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402" y="3778653"/>
            <a:ext cx="1368798" cy="75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_x192346616" descr="EMB00000ce42b6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868" y="3869139"/>
            <a:ext cx="1583532" cy="53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_x192345496" descr="EMB00000ce42b6e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443" y="4868515"/>
            <a:ext cx="843429" cy="596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_x192347096" descr="EMB00000ce42b74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475" y="4869160"/>
            <a:ext cx="1680292" cy="59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7" name="_x192343736" descr="EMB00000ce42b7a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475" y="4797152"/>
            <a:ext cx="720725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9" name="_x192344536" descr="EMB00000ce42b86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272" y="4796507"/>
            <a:ext cx="865064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_x203394680" descr="EMB00007f502466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08920"/>
            <a:ext cx="999366" cy="5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237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085568"/>
            <a:ext cx="4716016" cy="3772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직사각형 7"/>
          <p:cNvSpPr/>
          <p:nvPr/>
        </p:nvSpPr>
        <p:spPr>
          <a:xfrm>
            <a:off x="3232872" y="2864711"/>
            <a:ext cx="5875632" cy="45719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131840" y="2564904"/>
            <a:ext cx="50999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0" b="1" dirty="0" smtClean="0">
                <a:solidFill>
                  <a:srgbClr val="002060"/>
                </a:solidFill>
                <a:latin typeface="-윤고딕330" pitchFamily="18" charset="-127"/>
                <a:ea typeface="-윤고딕330" pitchFamily="18" charset="-127"/>
              </a:rPr>
              <a:t>Thank you</a:t>
            </a:r>
            <a:endParaRPr lang="ko-KR" altLang="en-US" sz="8000" b="1" dirty="0">
              <a:solidFill>
                <a:srgbClr val="002060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9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16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21529" y="4018230"/>
            <a:ext cx="4751622" cy="15850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2060"/>
                </a:solidFill>
                <a:latin typeface="-윤고딕330" pitchFamily="18" charset="-127"/>
                <a:ea typeface="-윤고딕330" pitchFamily="18" charset="-127"/>
              </a:rPr>
              <a:t>Contact:</a:t>
            </a:r>
          </a:p>
          <a:p>
            <a:r>
              <a:rPr lang="en-US" altLang="ko-KR" sz="1400" dirty="0">
                <a:solidFill>
                  <a:srgbClr val="002060"/>
                </a:solidFill>
                <a:latin typeface="-윤고딕330" pitchFamily="18" charset="-127"/>
                <a:ea typeface="-윤고딕330" pitchFamily="18" charset="-127"/>
              </a:rPr>
              <a:t>Ms. Mi-Sun </a:t>
            </a:r>
            <a:r>
              <a:rPr lang="en-US" altLang="ko-KR" sz="1400" dirty="0" smtClean="0">
                <a:solidFill>
                  <a:srgbClr val="002060"/>
                </a:solidFill>
                <a:latin typeface="-윤고딕330" pitchFamily="18" charset="-127"/>
                <a:ea typeface="-윤고딕330" pitchFamily="18" charset="-127"/>
              </a:rPr>
              <a:t>Park, Senior </a:t>
            </a:r>
            <a:r>
              <a:rPr lang="en-US" altLang="ko-KR" sz="1400" dirty="0">
                <a:solidFill>
                  <a:srgbClr val="002060"/>
                </a:solidFill>
                <a:latin typeface="-윤고딕330" pitchFamily="18" charset="-127"/>
                <a:ea typeface="-윤고딕330" pitchFamily="18" charset="-127"/>
              </a:rPr>
              <a:t>Researcher</a:t>
            </a:r>
          </a:p>
          <a:p>
            <a:r>
              <a:rPr lang="en-US" altLang="ko-KR" sz="1400" dirty="0">
                <a:solidFill>
                  <a:srgbClr val="002060"/>
                </a:solidFill>
                <a:latin typeface="-윤고딕330" pitchFamily="18" charset="-127"/>
                <a:ea typeface="-윤고딕330" pitchFamily="18" charset="-127"/>
              </a:rPr>
              <a:t>Institute For Future Radio Engineering</a:t>
            </a:r>
            <a:endParaRPr lang="ko-KR" altLang="ko-KR" sz="1400" dirty="0">
              <a:solidFill>
                <a:srgbClr val="002060"/>
              </a:solidFill>
              <a:latin typeface="-윤고딕330" pitchFamily="18" charset="-127"/>
              <a:ea typeface="-윤고딕330" pitchFamily="18" charset="-127"/>
            </a:endParaRPr>
          </a:p>
          <a:p>
            <a:r>
              <a:rPr lang="en-US" altLang="ko-KR" sz="1400" dirty="0">
                <a:solidFill>
                  <a:srgbClr val="002060"/>
                </a:solidFill>
                <a:latin typeface="-윤고딕330" pitchFamily="18" charset="-127"/>
                <a:ea typeface="-윤고딕330" pitchFamily="18" charset="-127"/>
              </a:rPr>
              <a:t>7F Salvation army Bldg. </a:t>
            </a:r>
            <a:r>
              <a:rPr lang="en-US" altLang="ko-KR" sz="1400" dirty="0" err="1">
                <a:solidFill>
                  <a:srgbClr val="002060"/>
                </a:solidFill>
                <a:latin typeface="-윤고딕330" pitchFamily="18" charset="-127"/>
                <a:ea typeface="-윤고딕330" pitchFamily="18" charset="-127"/>
              </a:rPr>
              <a:t>Sinmunno</a:t>
            </a:r>
            <a:r>
              <a:rPr lang="en-US" altLang="ko-KR" sz="1400" dirty="0">
                <a:solidFill>
                  <a:srgbClr val="002060"/>
                </a:solidFill>
                <a:latin typeface="-윤고딕330" pitchFamily="18" charset="-127"/>
                <a:ea typeface="-윤고딕330" pitchFamily="18" charset="-127"/>
              </a:rPr>
              <a:t> 1-ga, </a:t>
            </a:r>
            <a:r>
              <a:rPr lang="en-US" altLang="ko-KR" sz="1400" dirty="0" err="1">
                <a:solidFill>
                  <a:srgbClr val="002060"/>
                </a:solidFill>
                <a:latin typeface="-윤고딕330" pitchFamily="18" charset="-127"/>
                <a:ea typeface="-윤고딕330" pitchFamily="18" charset="-127"/>
              </a:rPr>
              <a:t>Jongno-gu</a:t>
            </a:r>
            <a:r>
              <a:rPr lang="en-US" altLang="ko-KR" sz="1400" dirty="0">
                <a:solidFill>
                  <a:srgbClr val="002060"/>
                </a:solidFill>
                <a:latin typeface="-윤고딕330" pitchFamily="18" charset="-127"/>
                <a:ea typeface="-윤고딕330" pitchFamily="18" charset="-127"/>
              </a:rPr>
              <a:t>, </a:t>
            </a:r>
          </a:p>
          <a:p>
            <a:r>
              <a:rPr lang="en-US" altLang="ko-KR" sz="1400" dirty="0">
                <a:solidFill>
                  <a:srgbClr val="002060"/>
                </a:solidFill>
                <a:latin typeface="-윤고딕330" pitchFamily="18" charset="-127"/>
                <a:ea typeface="-윤고딕330" pitchFamily="18" charset="-127"/>
              </a:rPr>
              <a:t>Seoul, 110-061, Republic of Korea</a:t>
            </a:r>
            <a:endParaRPr lang="ko-KR" altLang="ko-KR" sz="1400" dirty="0">
              <a:solidFill>
                <a:srgbClr val="002060"/>
              </a:solidFill>
              <a:latin typeface="-윤고딕330" pitchFamily="18" charset="-127"/>
              <a:ea typeface="-윤고딕330" pitchFamily="18" charset="-127"/>
            </a:endParaRPr>
          </a:p>
          <a:p>
            <a:r>
              <a:rPr lang="en-US" altLang="ko-KR" sz="1400" dirty="0" smtClean="0">
                <a:solidFill>
                  <a:srgbClr val="002060"/>
                </a:solidFill>
                <a:latin typeface="-윤고딕330" pitchFamily="18" charset="-127"/>
                <a:ea typeface="-윤고딕330" pitchFamily="18" charset="-127"/>
              </a:rPr>
              <a:t>Tel: 02-325-7021 / e-mail: cubicms@ifre.re.kr</a:t>
            </a:r>
            <a:endParaRPr lang="ko-KR" altLang="en-US" sz="1400" dirty="0">
              <a:solidFill>
                <a:srgbClr val="002060"/>
              </a:solidFill>
              <a:latin typeface="-윤고딕330" pitchFamily="18" charset="-127"/>
              <a:ea typeface="-윤고딕33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138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128" y="3732608"/>
            <a:ext cx="3517392" cy="322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232374" y="404664"/>
            <a:ext cx="17155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00B050"/>
                </a:solidFill>
                <a:latin typeface="HY헤드라인M" pitchFamily="18" charset="-127"/>
                <a:ea typeface="HY헤드라인M" pitchFamily="18" charset="-127"/>
              </a:rPr>
              <a:t>Contents</a:t>
            </a:r>
            <a:endParaRPr lang="ko-KR" altLang="en-US" sz="2800" b="1" dirty="0">
              <a:solidFill>
                <a:srgbClr val="00B05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467544" y="1411035"/>
            <a:ext cx="5802144" cy="450925"/>
            <a:chOff x="1475656" y="1758302"/>
            <a:chExt cx="5802144" cy="450925"/>
          </a:xfrm>
        </p:grpSpPr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69" t="28704" r="50000" b="23677"/>
            <a:stretch/>
          </p:blipFill>
          <p:spPr>
            <a:xfrm>
              <a:off x="1475656" y="1758302"/>
              <a:ext cx="435293" cy="44018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256341" y="1809117"/>
              <a:ext cx="50214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 smtClean="0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HY헤드라인M" pitchFamily="18" charset="-127"/>
                  <a:ea typeface="HY헤드라인M" pitchFamily="18" charset="-127"/>
                </a:rPr>
                <a:t>Background and Objectives</a:t>
              </a:r>
              <a:endParaRPr lang="ko-KR" altLang="en-US" sz="2000" b="1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475074" y="2048394"/>
            <a:ext cx="6120680" cy="450925"/>
            <a:chOff x="1485368" y="2492896"/>
            <a:chExt cx="6120680" cy="450925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69" t="28704" r="50000" b="23677"/>
            <a:stretch/>
          </p:blipFill>
          <p:spPr>
            <a:xfrm>
              <a:off x="1485368" y="2492896"/>
              <a:ext cx="435293" cy="440184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256340" y="2543711"/>
              <a:ext cx="53497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 smtClean="0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HY헤드라인M" pitchFamily="18" charset="-127"/>
                  <a:ea typeface="HY헤드라인M" pitchFamily="18" charset="-127"/>
                </a:rPr>
                <a:t>Operational Targets</a:t>
              </a:r>
              <a:endParaRPr lang="ko-KR" altLang="en-US" sz="2000" b="1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467544" y="2696466"/>
            <a:ext cx="5551111" cy="450925"/>
            <a:chOff x="1495080" y="3227490"/>
            <a:chExt cx="5525192" cy="450925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69" t="28704" r="50000" b="23677"/>
            <a:stretch/>
          </p:blipFill>
          <p:spPr>
            <a:xfrm>
              <a:off x="1495080" y="3227490"/>
              <a:ext cx="435293" cy="440184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256339" y="3278305"/>
              <a:ext cx="47639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 smtClean="0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HY헤드라인M" pitchFamily="18" charset="-127"/>
                  <a:ea typeface="HY헤드라인M" pitchFamily="18" charset="-127"/>
                </a:rPr>
                <a:t>Brief History</a:t>
              </a:r>
              <a:endParaRPr lang="en-US" altLang="ko-KR" sz="20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469213" y="4640682"/>
            <a:ext cx="5296341" cy="450925"/>
            <a:chOff x="1504792" y="3962084"/>
            <a:chExt cx="5296341" cy="450925"/>
          </a:xfrm>
        </p:grpSpPr>
        <p:pic>
          <p:nvPicPr>
            <p:cNvPr id="10" name="그림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69" t="28704" r="50000" b="23677"/>
            <a:stretch/>
          </p:blipFill>
          <p:spPr>
            <a:xfrm>
              <a:off x="1504792" y="3962084"/>
              <a:ext cx="435293" cy="440184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2256338" y="4012899"/>
              <a:ext cx="45447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 smtClean="0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HY헤드라인M" pitchFamily="18" charset="-127"/>
                  <a:ea typeface="HY헤드라인M" pitchFamily="18" charset="-127"/>
                </a:rPr>
                <a:t>Major Results</a:t>
              </a:r>
              <a:endParaRPr lang="en-US" altLang="ko-KR" sz="2000" b="1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476844" y="5288754"/>
            <a:ext cx="5296341" cy="450925"/>
            <a:chOff x="1504792" y="3962084"/>
            <a:chExt cx="5296341" cy="450925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69" t="28704" r="50000" b="23677"/>
            <a:stretch/>
          </p:blipFill>
          <p:spPr>
            <a:xfrm>
              <a:off x="1504792" y="3962084"/>
              <a:ext cx="435293" cy="440184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2256338" y="4012899"/>
              <a:ext cx="45447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 smtClean="0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HY헤드라인M" pitchFamily="18" charset="-127"/>
                  <a:ea typeface="HY헤드라인M" pitchFamily="18" charset="-127"/>
                </a:rPr>
                <a:t>Expected Effects</a:t>
              </a:r>
              <a:endParaRPr lang="en-US" altLang="ko-KR" sz="2000" b="1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476844" y="3992610"/>
            <a:ext cx="5296341" cy="450925"/>
            <a:chOff x="1504792" y="3962084"/>
            <a:chExt cx="5296341" cy="450925"/>
          </a:xfrm>
        </p:grpSpPr>
        <p:pic>
          <p:nvPicPr>
            <p:cNvPr id="26" name="그림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69" t="28704" r="50000" b="23677"/>
            <a:stretch/>
          </p:blipFill>
          <p:spPr>
            <a:xfrm>
              <a:off x="1504792" y="3962084"/>
              <a:ext cx="435293" cy="440184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2256338" y="4012899"/>
              <a:ext cx="45447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HY헤드라인M" pitchFamily="18" charset="-127"/>
                  <a:ea typeface="HY헤드라인M" pitchFamily="18" charset="-127"/>
                </a:rPr>
                <a:t>A</a:t>
              </a:r>
              <a:r>
                <a:rPr lang="en-US" altLang="ko-KR" sz="2000" b="1" dirty="0" smtClean="0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HY헤드라인M" pitchFamily="18" charset="-127"/>
                  <a:ea typeface="HY헤드라인M" pitchFamily="18" charset="-127"/>
                </a:rPr>
                <a:t>chievements in 2012~2013</a:t>
              </a:r>
              <a:endParaRPr lang="en-US" altLang="ko-KR" sz="2000" b="1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467544" y="3344538"/>
            <a:ext cx="5551111" cy="450925"/>
            <a:chOff x="1495080" y="3227490"/>
            <a:chExt cx="5525192" cy="450925"/>
          </a:xfrm>
        </p:grpSpPr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69" t="28704" r="50000" b="23677"/>
            <a:stretch/>
          </p:blipFill>
          <p:spPr>
            <a:xfrm>
              <a:off x="1495080" y="3227490"/>
              <a:ext cx="435293" cy="440184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2256339" y="3278305"/>
              <a:ext cx="47639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 smtClean="0">
                  <a:latin typeface="HY헤드라인M" pitchFamily="18" charset="-127"/>
                  <a:ea typeface="HY헤드라인M" pitchFamily="18" charset="-127"/>
                </a:rPr>
                <a:t>Structure and Activities</a:t>
              </a:r>
              <a:endParaRPr lang="en-US" altLang="ko-KR" sz="2000" b="1" dirty="0"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pic>
        <p:nvPicPr>
          <p:cNvPr id="33" name="그림 3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71" y="513071"/>
            <a:ext cx="539479" cy="537924"/>
          </a:xfrm>
          <a:prstGeom prst="rect">
            <a:avLst/>
          </a:prstGeom>
        </p:spPr>
      </p:pic>
      <p:sp>
        <p:nvSpPr>
          <p:cNvPr id="32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2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467544" y="5930403"/>
            <a:ext cx="5296341" cy="450925"/>
            <a:chOff x="1504792" y="3962084"/>
            <a:chExt cx="5296341" cy="450925"/>
          </a:xfrm>
        </p:grpSpPr>
        <p:pic>
          <p:nvPicPr>
            <p:cNvPr id="34" name="그림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69" t="28704" r="50000" b="23677"/>
            <a:stretch/>
          </p:blipFill>
          <p:spPr>
            <a:xfrm>
              <a:off x="1504792" y="3962084"/>
              <a:ext cx="435293" cy="440184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2256338" y="4012899"/>
              <a:ext cx="45447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 smtClean="0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HY헤드라인M" pitchFamily="18" charset="-127"/>
                  <a:ea typeface="HY헤드라인M" pitchFamily="18" charset="-127"/>
                </a:rPr>
                <a:t>Members</a:t>
              </a:r>
              <a:endParaRPr lang="en-US" altLang="ko-KR" sz="2000" b="1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894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2" descr="그리드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 t="41528"/>
          <a:stretch>
            <a:fillRect/>
          </a:stretch>
        </p:blipFill>
        <p:spPr bwMode="auto">
          <a:xfrm>
            <a:off x="-1" y="3980005"/>
            <a:ext cx="9144001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AutoShape 13"/>
          <p:cNvSpPr>
            <a:spLocks noChangeArrowheads="1"/>
          </p:cNvSpPr>
          <p:nvPr/>
        </p:nvSpPr>
        <p:spPr bwMode="auto">
          <a:xfrm>
            <a:off x="3203575" y="3557588"/>
            <a:ext cx="2663825" cy="519112"/>
          </a:xfrm>
          <a:custGeom>
            <a:avLst/>
            <a:gdLst>
              <a:gd name="G0" fmla="+- -345881 0 0"/>
              <a:gd name="G1" fmla="+- -10930335 0 0"/>
              <a:gd name="G2" fmla="+- -345881 0 -10930335"/>
              <a:gd name="G3" fmla="+- 10800 0 0"/>
              <a:gd name="G4" fmla="+- 0 0 -345881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718 0 0"/>
              <a:gd name="G9" fmla="+- 0 0 -10930335"/>
              <a:gd name="G10" fmla="+- 8718 0 2700"/>
              <a:gd name="G11" fmla="cos G10 -345881"/>
              <a:gd name="G12" fmla="sin G10 -345881"/>
              <a:gd name="G13" fmla="cos 13500 -345881"/>
              <a:gd name="G14" fmla="sin 13500 -345881"/>
              <a:gd name="G15" fmla="+- G11 10800 0"/>
              <a:gd name="G16" fmla="+- G12 10800 0"/>
              <a:gd name="G17" fmla="+- G13 10800 0"/>
              <a:gd name="G18" fmla="+- G14 10800 0"/>
              <a:gd name="G19" fmla="*/ 8718 1 2"/>
              <a:gd name="G20" fmla="+- G19 5400 0"/>
              <a:gd name="G21" fmla="cos G20 -345881"/>
              <a:gd name="G22" fmla="sin G20 -345881"/>
              <a:gd name="G23" fmla="+- G21 10800 0"/>
              <a:gd name="G24" fmla="+- G12 G23 G22"/>
              <a:gd name="G25" fmla="+- G22 G23 G11"/>
              <a:gd name="G26" fmla="cos 10800 -345881"/>
              <a:gd name="G27" fmla="sin 10800 -345881"/>
              <a:gd name="G28" fmla="cos 8718 -345881"/>
              <a:gd name="G29" fmla="sin 8718 -345881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0930335"/>
              <a:gd name="G36" fmla="sin G34 -10930335"/>
              <a:gd name="G37" fmla="+/ -10930335 -345881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718 G39"/>
              <a:gd name="G43" fmla="sin 8718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1547 w 21600"/>
              <a:gd name="T5" fmla="*/ 25 h 21600"/>
              <a:gd name="T6" fmla="*/ 1299 w 21600"/>
              <a:gd name="T7" fmla="*/ 8568 h 21600"/>
              <a:gd name="T8" fmla="*/ 11403 w 21600"/>
              <a:gd name="T9" fmla="*/ 2102 h 21600"/>
              <a:gd name="T10" fmla="*/ 24242 w 21600"/>
              <a:gd name="T11" fmla="*/ 9558 h 21600"/>
              <a:gd name="T12" fmla="*/ 20861 w 21600"/>
              <a:gd name="T13" fmla="*/ 13627 h 21600"/>
              <a:gd name="T14" fmla="*/ 16792 w 21600"/>
              <a:gd name="T15" fmla="*/ 1024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481" y="9998"/>
                </a:moveTo>
                <a:cubicBezTo>
                  <a:pt x="19066" y="5513"/>
                  <a:pt x="15304" y="2082"/>
                  <a:pt x="10800" y="2082"/>
                </a:cubicBezTo>
                <a:cubicBezTo>
                  <a:pt x="6753" y="2081"/>
                  <a:pt x="3238" y="4867"/>
                  <a:pt x="2312" y="8806"/>
                </a:cubicBezTo>
                <a:lnTo>
                  <a:pt x="286" y="8330"/>
                </a:lnTo>
                <a:cubicBezTo>
                  <a:pt x="1432" y="3450"/>
                  <a:pt x="5786" y="-1"/>
                  <a:pt x="10800" y="0"/>
                </a:cubicBezTo>
                <a:cubicBezTo>
                  <a:pt x="16379" y="0"/>
                  <a:pt x="21040" y="4250"/>
                  <a:pt x="21554" y="9806"/>
                </a:cubicBezTo>
                <a:lnTo>
                  <a:pt x="24242" y="9558"/>
                </a:lnTo>
                <a:lnTo>
                  <a:pt x="20861" y="13627"/>
                </a:lnTo>
                <a:lnTo>
                  <a:pt x="16792" y="10246"/>
                </a:lnTo>
                <a:lnTo>
                  <a:pt x="19481" y="9998"/>
                </a:lnTo>
                <a:close/>
              </a:path>
            </a:pathLst>
          </a:custGeom>
          <a:gradFill rotWithShape="1">
            <a:gsLst>
              <a:gs pos="0">
                <a:srgbClr val="92E1EC"/>
              </a:gs>
              <a:gs pos="100000">
                <a:srgbClr val="23607F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12700" dir="16200000" algn="ctr" rotWithShape="0">
              <a:srgbClr val="333333"/>
            </a:outerShdw>
          </a:effectLst>
        </p:spPr>
        <p:txBody>
          <a:bodyPr anchor="ctr">
            <a:sp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 dirty="0">
              <a:solidFill>
                <a:sysClr val="windowText" lastClr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4" name="그룹 30"/>
          <p:cNvGrpSpPr>
            <a:grpSpLocks/>
          </p:cNvGrpSpPr>
          <p:nvPr/>
        </p:nvGrpSpPr>
        <p:grpSpPr bwMode="auto">
          <a:xfrm>
            <a:off x="431800" y="836801"/>
            <a:ext cx="8185987" cy="1008024"/>
            <a:chOff x="432328" y="1274819"/>
            <a:chExt cx="8184944" cy="1164087"/>
          </a:xfrm>
        </p:grpSpPr>
        <p:sp>
          <p:nvSpPr>
            <p:cNvPr id="61" name="모서리가 둥근 직사각형 60"/>
            <p:cNvSpPr/>
            <p:nvPr/>
          </p:nvSpPr>
          <p:spPr bwMode="auto">
            <a:xfrm>
              <a:off x="432328" y="1274819"/>
              <a:ext cx="8184944" cy="1164087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lIns="323088" tIns="180249" rIns="86384" bIns="43191"/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2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1pPr>
              <a:lvl2pPr marL="455613" indent="1588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2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2pPr>
              <a:lvl3pPr marL="912813" indent="1588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2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3pPr>
              <a:lvl4pPr marL="1370013" indent="1588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2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4pPr>
              <a:lvl5pPr marL="1827213" indent="1588" algn="l" rtl="0" fontAlgn="base" latinLnBrk="1">
                <a:spcBef>
                  <a:spcPct val="0"/>
                </a:spcBef>
                <a:spcAft>
                  <a:spcPct val="0"/>
                </a:spcAft>
                <a:defRPr kumimoji="1" sz="1300" kern="1200">
                  <a:solidFill>
                    <a:schemeClr val="bg2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5pPr>
              <a:lvl6pPr marL="2286000" algn="l" defTabSz="914400" rtl="0" eaLnBrk="1" latinLnBrk="1" hangingPunct="1">
                <a:defRPr kumimoji="1" sz="1300" kern="1200">
                  <a:solidFill>
                    <a:schemeClr val="bg2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6pPr>
              <a:lvl7pPr marL="2743200" algn="l" defTabSz="914400" rtl="0" eaLnBrk="1" latinLnBrk="1" hangingPunct="1">
                <a:defRPr kumimoji="1" sz="1300" kern="1200">
                  <a:solidFill>
                    <a:schemeClr val="bg2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7pPr>
              <a:lvl8pPr marL="3200400" algn="l" defTabSz="914400" rtl="0" eaLnBrk="1" latinLnBrk="1" hangingPunct="1">
                <a:defRPr kumimoji="1" sz="1300" kern="1200">
                  <a:solidFill>
                    <a:schemeClr val="bg2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8pPr>
              <a:lvl9pPr marL="3657600" algn="l" defTabSz="914400" rtl="0" eaLnBrk="1" latinLnBrk="1" hangingPunct="1">
                <a:defRPr kumimoji="1" sz="1300" kern="1200">
                  <a:solidFill>
                    <a:schemeClr val="bg2"/>
                  </a:solidFill>
                  <a:latin typeface="HY헤드라인M" pitchFamily="18" charset="-127"/>
                  <a:ea typeface="HY헤드라인M" pitchFamily="18" charset="-127"/>
                  <a:cs typeface="+mn-cs"/>
                </a:defRPr>
              </a:lvl9pPr>
            </a:lstStyle>
            <a:p>
              <a:pPr defTabSz="815842">
                <a:lnSpc>
                  <a:spcPct val="130000"/>
                </a:lnSpc>
                <a:buClr>
                  <a:srgbClr val="FF9900"/>
                </a:buClr>
                <a:buFont typeface="Wingdings" pitchFamily="2" charset="2"/>
                <a:buNone/>
                <a:defRPr/>
              </a:pPr>
              <a:endParaRPr lang="ko-KR" altLang="en-US" sz="1200" dirty="0">
                <a:solidFill>
                  <a:srgbClr val="8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중고딕" pitchFamily="18" charset="-127"/>
                <a:ea typeface="HY중고딕" pitchFamily="18" charset="-127"/>
                <a:cs typeface="Arial" charset="0"/>
              </a:endParaRPr>
            </a:p>
          </p:txBody>
        </p:sp>
        <p:sp>
          <p:nvSpPr>
            <p:cNvPr id="62" name="TextBox 24"/>
            <p:cNvSpPr txBox="1">
              <a:spLocks noChangeArrowheads="1"/>
            </p:cNvSpPr>
            <p:nvPr/>
          </p:nvSpPr>
          <p:spPr bwMode="auto">
            <a:xfrm>
              <a:off x="556441" y="1341462"/>
              <a:ext cx="7991475" cy="10556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 marL="177800" indent="-177800" algn="ctr" eaLnBrk="0" hangingPunct="0">
                <a:buClr>
                  <a:srgbClr val="0070C0"/>
                </a:buClr>
                <a:buSzPct val="80000"/>
              </a:pPr>
              <a:r>
                <a:rPr lang="en-US" altLang="ko-KR" sz="1800" spc="-150" dirty="0" smtClean="0">
                  <a:solidFill>
                    <a:srgbClr val="004DBF"/>
                  </a:solidFill>
                  <a:latin typeface="HY헤드라인M" pitchFamily="18" charset="-127"/>
                  <a:ea typeface="HY헤드라인M" pitchFamily="18" charset="-127"/>
                  <a:cs typeface="Arial" pitchFamily="34" charset="0"/>
                </a:rPr>
                <a:t>Energy saving and reduction of </a:t>
              </a:r>
              <a:r>
                <a:rPr lang="en-US" altLang="ko-KR" spc="-150" dirty="0" smtClean="0">
                  <a:solidFill>
                    <a:srgbClr val="004DBF"/>
                  </a:solidFill>
                  <a:latin typeface="HY헤드라인M" pitchFamily="18" charset="-127"/>
                  <a:ea typeface="HY헤드라인M" pitchFamily="18" charset="-127"/>
                  <a:cs typeface="Arial" pitchFamily="34" charset="0"/>
                </a:rPr>
                <a:t>CO</a:t>
              </a:r>
              <a:r>
                <a:rPr lang="en-US" altLang="ko-KR" b="1" spc="-150" dirty="0" smtClean="0">
                  <a:solidFill>
                    <a:srgbClr val="004DBF"/>
                  </a:solidFill>
                  <a:latin typeface="HY헤드라인M" pitchFamily="18" charset="-127"/>
                  <a:ea typeface="HY헤드라인M" pitchFamily="18" charset="-127"/>
                  <a:cs typeface="Arial" pitchFamily="34" charset="0"/>
                </a:rPr>
                <a:t>₂</a:t>
              </a:r>
              <a:r>
                <a:rPr lang="en-US" altLang="ko-KR" sz="1800" spc="-150" dirty="0" smtClean="0">
                  <a:solidFill>
                    <a:srgbClr val="004DBF"/>
                  </a:solidFill>
                  <a:latin typeface="HY헤드라인M" pitchFamily="18" charset="-127"/>
                  <a:ea typeface="HY헤드라인M" pitchFamily="18" charset="-127"/>
                  <a:cs typeface="Arial" pitchFamily="34" charset="0"/>
                </a:rPr>
                <a:t>emission  are  becoming critical factors             for future development of national economy</a:t>
              </a:r>
            </a:p>
            <a:p>
              <a:pPr marL="177800" indent="-177800" algn="ctr" eaLnBrk="0" hangingPunct="0">
                <a:lnSpc>
                  <a:spcPct val="130000"/>
                </a:lnSpc>
                <a:buClr>
                  <a:srgbClr val="0070C0"/>
                </a:buClr>
                <a:buSzPct val="80000"/>
              </a:pPr>
              <a:r>
                <a:rPr lang="en-US" altLang="ko-KR" sz="1800" dirty="0" smtClean="0">
                  <a:solidFill>
                    <a:schemeClr val="accent2"/>
                  </a:solidFill>
                  <a:latin typeface="HY헤드라인M" pitchFamily="18" charset="-127"/>
                  <a:ea typeface="HY헤드라인M" pitchFamily="18" charset="-127"/>
                  <a:cs typeface="Arial" pitchFamily="34" charset="0"/>
                </a:rPr>
                <a:t>Increasing role of ICT for Climate Change and environmental problems</a:t>
              </a:r>
              <a:endParaRPr lang="ko-KR" altLang="en-US" sz="1800" dirty="0" smtClean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  <a:cs typeface="Arial" pitchFamily="34" charset="0"/>
              </a:endParaRPr>
            </a:p>
          </p:txBody>
        </p:sp>
      </p:grpSp>
      <p:pic>
        <p:nvPicPr>
          <p:cNvPr id="63" name="Picture 47" descr="화살표1"/>
          <p:cNvPicPr>
            <a:picLocks noChangeAspect="1" noChangeArrowheads="1"/>
          </p:cNvPicPr>
          <p:nvPr/>
        </p:nvPicPr>
        <p:blipFill>
          <a:blip r:embed="rId3" cstate="print">
            <a:lum bright="36000"/>
          </a:blip>
          <a:srcRect/>
          <a:stretch>
            <a:fillRect/>
          </a:stretch>
        </p:blipFill>
        <p:spPr bwMode="auto">
          <a:xfrm rot="1227454">
            <a:off x="3619500" y="4865404"/>
            <a:ext cx="622300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48" descr="화살표1"/>
          <p:cNvPicPr>
            <a:picLocks noChangeAspect="1" noChangeArrowheads="1"/>
          </p:cNvPicPr>
          <p:nvPr/>
        </p:nvPicPr>
        <p:blipFill>
          <a:blip r:embed="rId3" cstate="print">
            <a:lum bright="36000"/>
          </a:blip>
          <a:srcRect/>
          <a:stretch>
            <a:fillRect/>
          </a:stretch>
        </p:blipFill>
        <p:spPr bwMode="auto">
          <a:xfrm rot="20198766">
            <a:off x="5037138" y="4793993"/>
            <a:ext cx="622300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49" descr="화살표1"/>
          <p:cNvPicPr>
            <a:picLocks noChangeAspect="1" noChangeArrowheads="1"/>
          </p:cNvPicPr>
          <p:nvPr/>
        </p:nvPicPr>
        <p:blipFill>
          <a:blip r:embed="rId4" cstate="print">
            <a:lum bright="36000"/>
          </a:blip>
          <a:srcRect/>
          <a:stretch>
            <a:fillRect/>
          </a:stretch>
        </p:blipFill>
        <p:spPr bwMode="auto">
          <a:xfrm rot="1312627">
            <a:off x="5780088" y="4183063"/>
            <a:ext cx="1685925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Freeform 8"/>
          <p:cNvSpPr>
            <a:spLocks/>
          </p:cNvSpPr>
          <p:nvPr/>
        </p:nvSpPr>
        <p:spPr bwMode="auto">
          <a:xfrm>
            <a:off x="2116956" y="2314898"/>
            <a:ext cx="5138337" cy="7540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47" y="451"/>
              </a:cxn>
              <a:cxn ang="0">
                <a:pos x="2434" y="475"/>
              </a:cxn>
              <a:cxn ang="0">
                <a:pos x="3724" y="0"/>
              </a:cxn>
              <a:cxn ang="0">
                <a:pos x="0" y="0"/>
              </a:cxn>
            </a:cxnLst>
            <a:rect l="0" t="0" r="r" b="b"/>
            <a:pathLst>
              <a:path w="3724" h="475">
                <a:moveTo>
                  <a:pt x="0" y="0"/>
                </a:moveTo>
                <a:lnTo>
                  <a:pt x="1247" y="451"/>
                </a:lnTo>
                <a:lnTo>
                  <a:pt x="2434" y="475"/>
                </a:lnTo>
                <a:lnTo>
                  <a:pt x="3724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808080">
                  <a:alpha val="63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 dirty="0">
              <a:solidFill>
                <a:sysClr val="windowText" lastClr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5" name="Group 9"/>
          <p:cNvGrpSpPr>
            <a:grpSpLocks/>
          </p:cNvGrpSpPr>
          <p:nvPr/>
        </p:nvGrpSpPr>
        <p:grpSpPr bwMode="auto">
          <a:xfrm>
            <a:off x="3617913" y="3009900"/>
            <a:ext cx="1841500" cy="1839913"/>
            <a:chOff x="2270" y="1558"/>
            <a:chExt cx="1214" cy="1214"/>
          </a:xfrm>
        </p:grpSpPr>
        <p:sp>
          <p:nvSpPr>
            <p:cNvPr id="69" name="Oval 10"/>
            <p:cNvSpPr>
              <a:spLocks noChangeArrowheads="1"/>
            </p:cNvSpPr>
            <p:nvPr/>
          </p:nvSpPr>
          <p:spPr bwMode="auto">
            <a:xfrm>
              <a:off x="2270" y="1558"/>
              <a:ext cx="1214" cy="1214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28575" algn="ctr">
              <a:solidFill>
                <a:srgbClr val="0A3146"/>
              </a:solidFill>
              <a:round/>
              <a:headEnd/>
              <a:tailEnd/>
            </a:ln>
            <a:effectLst/>
          </p:spPr>
          <p:txBody>
            <a:bodyPr rot="10800000"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 dirty="0">
                <a:solidFill>
                  <a:sysClr val="windowText" lastClr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70" name="Oval 11"/>
            <p:cNvSpPr>
              <a:spLocks noChangeArrowheads="1"/>
            </p:cNvSpPr>
            <p:nvPr/>
          </p:nvSpPr>
          <p:spPr bwMode="auto">
            <a:xfrm>
              <a:off x="2423" y="1758"/>
              <a:ext cx="925" cy="343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48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3175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 dirty="0">
                <a:solidFill>
                  <a:sysClr val="windowText" lastClr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sp>
        <p:nvSpPr>
          <p:cNvPr id="71" name="AutoShape 14"/>
          <p:cNvSpPr>
            <a:spLocks noChangeArrowheads="1"/>
          </p:cNvSpPr>
          <p:nvPr/>
        </p:nvSpPr>
        <p:spPr bwMode="auto">
          <a:xfrm flipH="1" flipV="1">
            <a:off x="3363913" y="3846513"/>
            <a:ext cx="2720975" cy="519112"/>
          </a:xfrm>
          <a:custGeom>
            <a:avLst/>
            <a:gdLst>
              <a:gd name="G0" fmla="+- -345881 0 0"/>
              <a:gd name="G1" fmla="+- -10978501 0 0"/>
              <a:gd name="G2" fmla="+- -345881 0 -10978501"/>
              <a:gd name="G3" fmla="+- 10800 0 0"/>
              <a:gd name="G4" fmla="+- 0 0 -345881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718 0 0"/>
              <a:gd name="G9" fmla="+- 0 0 -10978501"/>
              <a:gd name="G10" fmla="+- 8718 0 2700"/>
              <a:gd name="G11" fmla="cos G10 -345881"/>
              <a:gd name="G12" fmla="sin G10 -345881"/>
              <a:gd name="G13" fmla="cos 13500 -345881"/>
              <a:gd name="G14" fmla="sin 13500 -345881"/>
              <a:gd name="G15" fmla="+- G11 10800 0"/>
              <a:gd name="G16" fmla="+- G12 10800 0"/>
              <a:gd name="G17" fmla="+- G13 10800 0"/>
              <a:gd name="G18" fmla="+- G14 10800 0"/>
              <a:gd name="G19" fmla="*/ 8718 1 2"/>
              <a:gd name="G20" fmla="+- G19 5400 0"/>
              <a:gd name="G21" fmla="cos G20 -345881"/>
              <a:gd name="G22" fmla="sin G20 -345881"/>
              <a:gd name="G23" fmla="+- G21 10800 0"/>
              <a:gd name="G24" fmla="+- G12 G23 G22"/>
              <a:gd name="G25" fmla="+- G22 G23 G11"/>
              <a:gd name="G26" fmla="cos 10800 -345881"/>
              <a:gd name="G27" fmla="sin 10800 -345881"/>
              <a:gd name="G28" fmla="cos 8718 -345881"/>
              <a:gd name="G29" fmla="sin 8718 -345881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0978501"/>
              <a:gd name="G36" fmla="sin G34 -10978501"/>
              <a:gd name="G37" fmla="+/ -10978501 -345881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718 G39"/>
              <a:gd name="G43" fmla="sin 8718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1478 w 21600"/>
              <a:gd name="T5" fmla="*/ 21 h 21600"/>
              <a:gd name="T6" fmla="*/ 1271 w 21600"/>
              <a:gd name="T7" fmla="*/ 8690 h 21600"/>
              <a:gd name="T8" fmla="*/ 11347 w 21600"/>
              <a:gd name="T9" fmla="*/ 2099 h 21600"/>
              <a:gd name="T10" fmla="*/ 24242 w 21600"/>
              <a:gd name="T11" fmla="*/ 9558 h 21600"/>
              <a:gd name="T12" fmla="*/ 20861 w 21600"/>
              <a:gd name="T13" fmla="*/ 13627 h 21600"/>
              <a:gd name="T14" fmla="*/ 16792 w 21600"/>
              <a:gd name="T15" fmla="*/ 1024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481" y="9998"/>
                </a:moveTo>
                <a:cubicBezTo>
                  <a:pt x="19066" y="5513"/>
                  <a:pt x="15304" y="2082"/>
                  <a:pt x="10800" y="2082"/>
                </a:cubicBezTo>
                <a:cubicBezTo>
                  <a:pt x="6711" y="2081"/>
                  <a:pt x="3171" y="4923"/>
                  <a:pt x="2288" y="8915"/>
                </a:cubicBezTo>
                <a:lnTo>
                  <a:pt x="255" y="8465"/>
                </a:lnTo>
                <a:cubicBezTo>
                  <a:pt x="1349" y="3520"/>
                  <a:pt x="5734" y="-1"/>
                  <a:pt x="10800" y="0"/>
                </a:cubicBezTo>
                <a:cubicBezTo>
                  <a:pt x="16379" y="0"/>
                  <a:pt x="21040" y="4250"/>
                  <a:pt x="21554" y="9806"/>
                </a:cubicBezTo>
                <a:lnTo>
                  <a:pt x="24242" y="9558"/>
                </a:lnTo>
                <a:lnTo>
                  <a:pt x="20861" y="13627"/>
                </a:lnTo>
                <a:lnTo>
                  <a:pt x="16792" y="10246"/>
                </a:lnTo>
                <a:lnTo>
                  <a:pt x="19481" y="9998"/>
                </a:lnTo>
                <a:close/>
              </a:path>
            </a:pathLst>
          </a:custGeom>
          <a:gradFill rotWithShape="1">
            <a:gsLst>
              <a:gs pos="0">
                <a:srgbClr val="C8EDFA"/>
              </a:gs>
              <a:gs pos="100000">
                <a:srgbClr val="2A84C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12700" dir="16200000" algn="ctr" rotWithShape="0">
              <a:srgbClr val="333333"/>
            </a:outerShdw>
          </a:effectLst>
        </p:spPr>
        <p:txBody>
          <a:bodyPr anchor="ctr">
            <a:sp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kern="0" dirty="0">
              <a:solidFill>
                <a:sysClr val="windowText" lastClr="0000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72" name="Text Box 16"/>
          <p:cNvSpPr txBox="1">
            <a:spLocks noChangeArrowheads="1"/>
          </p:cNvSpPr>
          <p:nvPr/>
        </p:nvSpPr>
        <p:spPr bwMode="auto">
          <a:xfrm>
            <a:off x="3602053" y="3605123"/>
            <a:ext cx="1935145" cy="108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ctr"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800" kern="0" dirty="0" smtClean="0">
                <a:solidFill>
                  <a:srgbClr val="FFFF99"/>
                </a:solidFill>
                <a:latin typeface="HY헤드라인M" pitchFamily="18" charset="-127"/>
                <a:ea typeface="HY헤드라인M" pitchFamily="18" charset="-127"/>
              </a:rPr>
              <a:t>A unique organ </a:t>
            </a:r>
          </a:p>
          <a:p>
            <a:pPr algn="ctr"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800" kern="0" dirty="0" smtClean="0">
                <a:solidFill>
                  <a:srgbClr val="FFFF99"/>
                </a:solidFill>
                <a:latin typeface="HY헤드라인M" pitchFamily="18" charset="-127"/>
                <a:ea typeface="HY헤드라인M" pitchFamily="18" charset="-127"/>
              </a:rPr>
              <a:t>for Green ICT </a:t>
            </a:r>
          </a:p>
          <a:p>
            <a:pPr algn="ctr" fontAlgn="auto" latinLnBrk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800" kern="0" dirty="0" smtClean="0">
                <a:solidFill>
                  <a:srgbClr val="FFFF99"/>
                </a:solidFill>
                <a:latin typeface="HY헤드라인M" pitchFamily="18" charset="-127"/>
                <a:ea typeface="HY헤드라인M" pitchFamily="18" charset="-127"/>
              </a:rPr>
              <a:t>in Korea</a:t>
            </a:r>
            <a:endParaRPr kumimoji="0" lang="ko-KR" altLang="en-US" sz="1800" kern="0" dirty="0">
              <a:solidFill>
                <a:srgbClr val="FFFF99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1187624" y="1942108"/>
            <a:ext cx="6696744" cy="792088"/>
            <a:chOff x="340" y="665"/>
            <a:chExt cx="1361" cy="316"/>
          </a:xfrm>
        </p:grpSpPr>
        <p:sp>
          <p:nvSpPr>
            <p:cNvPr id="74" name="AutoShape 21"/>
            <p:cNvSpPr>
              <a:spLocks noChangeArrowheads="1"/>
            </p:cNvSpPr>
            <p:nvPr/>
          </p:nvSpPr>
          <p:spPr bwMode="auto">
            <a:xfrm>
              <a:off x="340" y="665"/>
              <a:ext cx="1361" cy="316"/>
            </a:xfrm>
            <a:prstGeom prst="roundRect">
              <a:avLst>
                <a:gd name="adj" fmla="val 28167"/>
              </a:avLst>
            </a:prstGeom>
            <a:gradFill rotWithShape="1">
              <a:gsLst>
                <a:gs pos="0">
                  <a:srgbClr val="7D461D"/>
                </a:gs>
                <a:gs pos="50000">
                  <a:srgbClr val="AF7F1F"/>
                </a:gs>
                <a:gs pos="100000">
                  <a:srgbClr val="7D461D"/>
                </a:gs>
              </a:gsLst>
              <a:lin ang="0" scaled="1"/>
            </a:gradFill>
            <a:ln w="19050">
              <a:solidFill>
                <a:srgbClr val="7D461D"/>
              </a:solidFill>
              <a:round/>
              <a:headEnd/>
              <a:tailEnd/>
            </a:ln>
            <a:effectLst>
              <a:prstShdw prst="shdw17" dist="35921" dir="2700000">
                <a:srgbClr val="000000">
                  <a:alpha val="50000"/>
                </a:srgbClr>
              </a:prstShdw>
            </a:effectLst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 dirty="0">
                <a:solidFill>
                  <a:sysClr val="windowText" lastClr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75" name="AutoShape 22"/>
            <p:cNvSpPr>
              <a:spLocks noChangeArrowheads="1"/>
            </p:cNvSpPr>
            <p:nvPr/>
          </p:nvSpPr>
          <p:spPr bwMode="auto">
            <a:xfrm>
              <a:off x="367" y="668"/>
              <a:ext cx="1306" cy="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BEEFF">
                    <a:alpha val="41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 dirty="0">
                <a:solidFill>
                  <a:sysClr val="windowText" lastClr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sp>
        <p:nvSpPr>
          <p:cNvPr id="76" name="Text Box 23"/>
          <p:cNvSpPr txBox="1">
            <a:spLocks noChangeArrowheads="1"/>
          </p:cNvSpPr>
          <p:nvPr/>
        </p:nvSpPr>
        <p:spPr bwMode="auto">
          <a:xfrm>
            <a:off x="1259632" y="1999258"/>
            <a:ext cx="6408711" cy="7694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200" kern="0" dirty="0" smtClean="0">
                <a:solidFill>
                  <a:srgbClr val="FFFFFF"/>
                </a:solidFill>
                <a:latin typeface="HY헤드라인M" pitchFamily="18" charset="-127"/>
                <a:ea typeface="HY헤드라인M" pitchFamily="18" charset="-127"/>
              </a:rPr>
              <a:t>Setting up a pivotal organ to develop and propose vision and policies for Green growth</a:t>
            </a:r>
            <a:endParaRPr kumimoji="0" lang="ko-KR" altLang="en-US" sz="2200" kern="0" dirty="0" smtClean="0">
              <a:solidFill>
                <a:srgbClr val="FFFFFF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611560" y="5301208"/>
            <a:ext cx="3709987" cy="661988"/>
            <a:chOff x="1090" y="2614"/>
            <a:chExt cx="2153" cy="460"/>
          </a:xfrm>
        </p:grpSpPr>
        <p:sp>
          <p:nvSpPr>
            <p:cNvPr id="78" name="AutoShape 6"/>
            <p:cNvSpPr>
              <a:spLocks noChangeArrowheads="1"/>
            </p:cNvSpPr>
            <p:nvPr/>
          </p:nvSpPr>
          <p:spPr bwMode="auto">
            <a:xfrm>
              <a:off x="1090" y="2614"/>
              <a:ext cx="2153" cy="460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3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 dirty="0">
                <a:solidFill>
                  <a:sysClr val="windowText" lastClr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79" name="AutoShape 7"/>
            <p:cNvSpPr>
              <a:spLocks noChangeArrowheads="1"/>
            </p:cNvSpPr>
            <p:nvPr/>
          </p:nvSpPr>
          <p:spPr bwMode="auto">
            <a:xfrm>
              <a:off x="1146" y="2666"/>
              <a:ext cx="2052" cy="3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FFFFFF"/>
                </a:gs>
              </a:gsLst>
              <a:lin ang="5400000" scaled="1"/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lIns="540000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ko-KR" kern="0" dirty="0">
                <a:solidFill>
                  <a:sysClr val="windowText" lastClr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sp>
        <p:nvSpPr>
          <p:cNvPr id="80" name="Text Box 17"/>
          <p:cNvSpPr txBox="1">
            <a:spLocks noChangeArrowheads="1"/>
          </p:cNvSpPr>
          <p:nvPr/>
        </p:nvSpPr>
        <p:spPr bwMode="auto">
          <a:xfrm>
            <a:off x="663040" y="5398793"/>
            <a:ext cx="360547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HY헤드라인M" pitchFamily="18" charset="-127"/>
                <a:ea typeface="HY헤드라인M" pitchFamily="18" charset="-127"/>
              </a:rPr>
              <a:t>Development of Green IC Technologies </a:t>
            </a:r>
          </a:p>
          <a:p>
            <a:pPr algn="ctr"/>
            <a:r>
              <a:rPr lang="en-US" altLang="ko-KR" sz="1400" dirty="0" smtClean="0">
                <a:latin typeface="HY헤드라인M" pitchFamily="18" charset="-127"/>
                <a:ea typeface="HY헤드라인M" pitchFamily="18" charset="-127"/>
              </a:rPr>
              <a:t>for industries</a:t>
            </a:r>
            <a:endParaRPr lang="ko-KR" altLang="en-US" sz="1400" dirty="0"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4774629" y="5301208"/>
            <a:ext cx="4273550" cy="661988"/>
            <a:chOff x="1090" y="2614"/>
            <a:chExt cx="2153" cy="460"/>
          </a:xfrm>
        </p:grpSpPr>
        <p:sp>
          <p:nvSpPr>
            <p:cNvPr id="82" name="AutoShape 3"/>
            <p:cNvSpPr>
              <a:spLocks noChangeArrowheads="1"/>
            </p:cNvSpPr>
            <p:nvPr/>
          </p:nvSpPr>
          <p:spPr bwMode="auto">
            <a:xfrm>
              <a:off x="1090" y="2614"/>
              <a:ext cx="2153" cy="460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3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 dirty="0">
                <a:solidFill>
                  <a:sysClr val="windowText" lastClr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83" name="AutoShape 4"/>
            <p:cNvSpPr>
              <a:spLocks noChangeArrowheads="1"/>
            </p:cNvSpPr>
            <p:nvPr/>
          </p:nvSpPr>
          <p:spPr bwMode="auto">
            <a:xfrm>
              <a:off x="1146" y="2666"/>
              <a:ext cx="2052" cy="3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FFFFFF"/>
                </a:gs>
              </a:gsLst>
              <a:lin ang="5400000" scaled="1"/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lIns="540000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ko-KR" kern="0" dirty="0">
                <a:solidFill>
                  <a:sysClr val="windowText" lastClr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sp>
        <p:nvSpPr>
          <p:cNvPr id="85" name="Text Box 18"/>
          <p:cNvSpPr txBox="1">
            <a:spLocks noChangeArrowheads="1"/>
          </p:cNvSpPr>
          <p:nvPr/>
        </p:nvSpPr>
        <p:spPr bwMode="auto">
          <a:xfrm>
            <a:off x="5186006" y="5376984"/>
            <a:ext cx="353654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HY헤드라인M" pitchFamily="18" charset="-127"/>
                <a:ea typeface="HY헤드라인M" pitchFamily="18" charset="-127"/>
              </a:rPr>
              <a:t>Sharing Green</a:t>
            </a:r>
            <a:r>
              <a:rPr lang="ko-KR" altLang="en-US" sz="1400" dirty="0" smtClean="0"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400" dirty="0" smtClean="0">
                <a:latin typeface="HY헤드라인M" pitchFamily="18" charset="-127"/>
                <a:ea typeface="HY헤드라인M" pitchFamily="18" charset="-127"/>
              </a:rPr>
              <a:t>ICT-related Information </a:t>
            </a:r>
          </a:p>
          <a:p>
            <a:pPr algn="ctr"/>
            <a:r>
              <a:rPr lang="en-US" altLang="ko-KR" sz="1400" dirty="0" smtClean="0">
                <a:latin typeface="HY헤드라인M" pitchFamily="18" charset="-127"/>
                <a:ea typeface="HY헤드라인M" pitchFamily="18" charset="-127"/>
              </a:rPr>
              <a:t>home and abroad</a:t>
            </a:r>
            <a:endParaRPr lang="ko-KR" altLang="en-US" sz="1400" dirty="0"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5506913" y="4437112"/>
            <a:ext cx="3457575" cy="661987"/>
            <a:chOff x="1090" y="2614"/>
            <a:chExt cx="2153" cy="460"/>
          </a:xfrm>
        </p:grpSpPr>
        <p:sp>
          <p:nvSpPr>
            <p:cNvPr id="87" name="AutoShape 25"/>
            <p:cNvSpPr>
              <a:spLocks noChangeArrowheads="1"/>
            </p:cNvSpPr>
            <p:nvPr/>
          </p:nvSpPr>
          <p:spPr bwMode="auto">
            <a:xfrm>
              <a:off x="1090" y="2614"/>
              <a:ext cx="2153" cy="460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3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 dirty="0">
                <a:solidFill>
                  <a:sysClr val="windowText" lastClr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89" name="AutoShape 26"/>
            <p:cNvSpPr>
              <a:spLocks noChangeArrowheads="1"/>
            </p:cNvSpPr>
            <p:nvPr/>
          </p:nvSpPr>
          <p:spPr bwMode="auto">
            <a:xfrm>
              <a:off x="1146" y="2666"/>
              <a:ext cx="2050" cy="3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FFFFFF"/>
                </a:gs>
              </a:gsLst>
              <a:lin ang="5400000" scaled="1"/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lIns="540000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ko-KR" kern="0" dirty="0">
                <a:solidFill>
                  <a:sysClr val="windowText" lastClr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sp>
        <p:nvSpPr>
          <p:cNvPr id="90" name="Text Box 27"/>
          <p:cNvSpPr txBox="1">
            <a:spLocks noChangeArrowheads="1"/>
          </p:cNvSpPr>
          <p:nvPr/>
        </p:nvSpPr>
        <p:spPr bwMode="auto">
          <a:xfrm>
            <a:off x="5585896" y="4576812"/>
            <a:ext cx="3332964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HY헤드라인M" pitchFamily="18" charset="-127"/>
                <a:ea typeface="HY헤드라인M" pitchFamily="18" charset="-127"/>
              </a:rPr>
              <a:t>Education and Seminar for Green</a:t>
            </a:r>
            <a:r>
              <a:rPr lang="ko-KR" altLang="en-US" sz="1400" dirty="0" smtClean="0"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400" dirty="0" smtClean="0">
                <a:latin typeface="HY헤드라인M" pitchFamily="18" charset="-127"/>
                <a:ea typeface="HY헤드라인M" pitchFamily="18" charset="-127"/>
              </a:rPr>
              <a:t>ICT</a:t>
            </a:r>
            <a:endParaRPr lang="ko-KR" altLang="en-US" sz="1400" dirty="0"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50" name="그룹 49"/>
          <p:cNvGrpSpPr/>
          <p:nvPr/>
        </p:nvGrpSpPr>
        <p:grpSpPr>
          <a:xfrm>
            <a:off x="179512" y="4183063"/>
            <a:ext cx="3457575" cy="988044"/>
            <a:chOff x="179512" y="4183063"/>
            <a:chExt cx="3457575" cy="988044"/>
          </a:xfrm>
        </p:grpSpPr>
        <p:pic>
          <p:nvPicPr>
            <p:cNvPr id="66" name="Picture 50" descr="화살표1"/>
            <p:cNvPicPr>
              <a:picLocks noChangeAspect="1" noChangeArrowheads="1"/>
            </p:cNvPicPr>
            <p:nvPr/>
          </p:nvPicPr>
          <p:blipFill>
            <a:blip r:embed="rId5" cstate="print">
              <a:lum bright="36000"/>
            </a:blip>
            <a:srcRect/>
            <a:stretch>
              <a:fillRect/>
            </a:stretch>
          </p:blipFill>
          <p:spPr bwMode="auto">
            <a:xfrm rot="20287373">
              <a:off x="1722438" y="4183063"/>
              <a:ext cx="1685925" cy="622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" name="Group 38"/>
            <p:cNvGrpSpPr>
              <a:grpSpLocks/>
            </p:cNvGrpSpPr>
            <p:nvPr/>
          </p:nvGrpSpPr>
          <p:grpSpPr bwMode="auto">
            <a:xfrm>
              <a:off x="179512" y="4509120"/>
              <a:ext cx="3457575" cy="661987"/>
              <a:chOff x="1090" y="2614"/>
              <a:chExt cx="2153" cy="460"/>
            </a:xfrm>
          </p:grpSpPr>
          <p:sp>
            <p:nvSpPr>
              <p:cNvPr id="93" name="AutoShape 39"/>
              <p:cNvSpPr>
                <a:spLocks noChangeArrowheads="1"/>
              </p:cNvSpPr>
              <p:nvPr/>
            </p:nvSpPr>
            <p:spPr bwMode="auto">
              <a:xfrm>
                <a:off x="1090" y="2614"/>
                <a:ext cx="2153" cy="460"/>
              </a:xfrm>
              <a:prstGeom prst="roundRect">
                <a:avLst>
                  <a:gd name="adj" fmla="val 50000"/>
                </a:avLst>
              </a:prstGeom>
              <a:solidFill>
                <a:srgbClr val="000000">
                  <a:alpha val="39999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kern="0" dirty="0">
                  <a:solidFill>
                    <a:sysClr val="windowText" lastClr="000000"/>
                  </a:solidFill>
                  <a:latin typeface="HY헤드라인M" pitchFamily="18" charset="-127"/>
                  <a:ea typeface="HY헤드라인M" pitchFamily="18" charset="-127"/>
                </a:endParaRPr>
              </a:p>
            </p:txBody>
          </p:sp>
          <p:sp>
            <p:nvSpPr>
              <p:cNvPr id="94" name="AutoShape 40"/>
              <p:cNvSpPr>
                <a:spLocks noChangeArrowheads="1"/>
              </p:cNvSpPr>
              <p:nvPr/>
            </p:nvSpPr>
            <p:spPr bwMode="auto">
              <a:xfrm>
                <a:off x="1146" y="2666"/>
                <a:ext cx="2050" cy="35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0C0C0"/>
                  </a:gs>
                  <a:gs pos="100000">
                    <a:srgbClr val="FFFFFF"/>
                  </a:gs>
                </a:gsLst>
                <a:lin ang="5400000" scaled="1"/>
              </a:gradFill>
              <a:ln w="28575" algn="ctr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lIns="540000" anchor="ctr"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ko-KR" kern="0" dirty="0">
                  <a:solidFill>
                    <a:sysClr val="windowText" lastClr="000000"/>
                  </a:solidFill>
                  <a:latin typeface="HY헤드라인M" pitchFamily="18" charset="-127"/>
                  <a:ea typeface="HY헤드라인M" pitchFamily="18" charset="-127"/>
                </a:endParaRPr>
              </a:p>
            </p:txBody>
          </p:sp>
        </p:grpSp>
      </p:grpSp>
      <p:sp>
        <p:nvSpPr>
          <p:cNvPr id="95" name="Text Box 41"/>
          <p:cNvSpPr txBox="1">
            <a:spLocks noChangeArrowheads="1"/>
          </p:cNvSpPr>
          <p:nvPr/>
        </p:nvSpPr>
        <p:spPr bwMode="auto">
          <a:xfrm>
            <a:off x="306583" y="4580580"/>
            <a:ext cx="323838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HY헤드라인M" pitchFamily="18" charset="-127"/>
                <a:ea typeface="HY헤드라인M" pitchFamily="18" charset="-127"/>
              </a:rPr>
              <a:t>Assessment and Standards setting </a:t>
            </a:r>
          </a:p>
          <a:p>
            <a:pPr algn="ctr"/>
            <a:r>
              <a:rPr lang="en-US" altLang="ko-KR" sz="1400" dirty="0" smtClean="0">
                <a:latin typeface="HY헤드라인M" pitchFamily="18" charset="-127"/>
                <a:ea typeface="HY헤드라인M" pitchFamily="18" charset="-127"/>
              </a:rPr>
              <a:t>for Green ICT</a:t>
            </a:r>
            <a:endParaRPr lang="ko-KR" altLang="en-US" sz="1400" dirty="0"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97" name="Picture 27" descr="4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4225442" y="1687326"/>
            <a:ext cx="648072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38"/>
          <p:cNvGrpSpPr>
            <a:grpSpLocks/>
          </p:cNvGrpSpPr>
          <p:nvPr/>
        </p:nvGrpSpPr>
        <p:grpSpPr bwMode="auto">
          <a:xfrm>
            <a:off x="2555777" y="6007373"/>
            <a:ext cx="3960440" cy="661987"/>
            <a:chOff x="1090" y="2614"/>
            <a:chExt cx="2153" cy="460"/>
          </a:xfrm>
        </p:grpSpPr>
        <p:sp>
          <p:nvSpPr>
            <p:cNvPr id="100" name="AutoShape 39"/>
            <p:cNvSpPr>
              <a:spLocks noChangeArrowheads="1"/>
            </p:cNvSpPr>
            <p:nvPr/>
          </p:nvSpPr>
          <p:spPr bwMode="auto">
            <a:xfrm>
              <a:off x="1090" y="2614"/>
              <a:ext cx="2153" cy="460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3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kern="0" dirty="0">
                <a:solidFill>
                  <a:sysClr val="windowText" lastClr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01" name="AutoShape 40"/>
            <p:cNvSpPr>
              <a:spLocks noChangeArrowheads="1"/>
            </p:cNvSpPr>
            <p:nvPr/>
          </p:nvSpPr>
          <p:spPr bwMode="auto">
            <a:xfrm>
              <a:off x="1146" y="2666"/>
              <a:ext cx="2050" cy="35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FFFFFF"/>
                </a:gs>
              </a:gsLst>
              <a:lin ang="5400000" scaled="1"/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lIns="540000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ko-KR" kern="0" dirty="0">
                <a:solidFill>
                  <a:sysClr val="windowText" lastClr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sp>
        <p:nvSpPr>
          <p:cNvPr id="102" name="Text Box 41"/>
          <p:cNvSpPr txBox="1">
            <a:spLocks noChangeArrowheads="1"/>
          </p:cNvSpPr>
          <p:nvPr/>
        </p:nvSpPr>
        <p:spPr bwMode="auto">
          <a:xfrm>
            <a:off x="2751812" y="6092481"/>
            <a:ext cx="3530133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400" dirty="0" smtClean="0">
                <a:latin typeface="HY헤드라인M" pitchFamily="18" charset="-127"/>
                <a:ea typeface="HY헤드라인M" pitchFamily="18" charset="-127"/>
              </a:rPr>
              <a:t>Support for </a:t>
            </a:r>
          </a:p>
          <a:p>
            <a:pPr algn="ctr"/>
            <a:r>
              <a:rPr lang="en-US" altLang="ko-KR" sz="1400" dirty="0" smtClean="0">
                <a:latin typeface="HY헤드라인M" pitchFamily="18" charset="-127"/>
                <a:ea typeface="HY헤드라인M" pitchFamily="18" charset="-127"/>
              </a:rPr>
              <a:t>international Green</a:t>
            </a:r>
            <a:r>
              <a:rPr lang="ko-KR" altLang="en-US" sz="1400" dirty="0" smtClean="0"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400" dirty="0" smtClean="0">
                <a:latin typeface="HY헤드라인M" pitchFamily="18" charset="-127"/>
                <a:ea typeface="HY헤드라인M" pitchFamily="18" charset="-127"/>
              </a:rPr>
              <a:t>ICT standardization</a:t>
            </a:r>
            <a:endParaRPr lang="ko-KR" altLang="en-US" sz="1400" dirty="0"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03" name="Picture 48" descr="화살표1"/>
          <p:cNvPicPr>
            <a:picLocks noChangeAspect="1" noChangeArrowheads="1"/>
          </p:cNvPicPr>
          <p:nvPr/>
        </p:nvPicPr>
        <p:blipFill>
          <a:blip r:embed="rId3" cstate="print">
            <a:lum bright="36000"/>
          </a:blip>
          <a:srcRect/>
          <a:stretch>
            <a:fillRect/>
          </a:stretch>
        </p:blipFill>
        <p:spPr bwMode="auto">
          <a:xfrm>
            <a:off x="4283968" y="5339035"/>
            <a:ext cx="622300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 Box 9"/>
          <p:cNvSpPr txBox="1">
            <a:spLocks noChangeArrowheads="1"/>
          </p:cNvSpPr>
          <p:nvPr/>
        </p:nvSpPr>
        <p:spPr bwMode="auto">
          <a:xfrm>
            <a:off x="827584" y="107921"/>
            <a:ext cx="75406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ko-KR" sz="32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Background and Objectives</a:t>
            </a:r>
            <a:endParaRPr lang="ko-KR" altLang="en-US" sz="3200" b="1" dirty="0">
              <a:ln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46" name="그림 4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95" y="154772"/>
            <a:ext cx="539479" cy="537924"/>
          </a:xfrm>
          <a:prstGeom prst="rect">
            <a:avLst/>
          </a:prstGeom>
        </p:spPr>
      </p:pic>
      <p:sp>
        <p:nvSpPr>
          <p:cNvPr id="53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3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0882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52" descr="상승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4464075"/>
            <a:ext cx="5491163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그룹 87"/>
          <p:cNvGrpSpPr/>
          <p:nvPr/>
        </p:nvGrpSpPr>
        <p:grpSpPr>
          <a:xfrm>
            <a:off x="74613" y="1402904"/>
            <a:ext cx="9069387" cy="3391330"/>
            <a:chOff x="74613" y="899642"/>
            <a:chExt cx="9069387" cy="3391330"/>
          </a:xfrm>
        </p:grpSpPr>
        <p:pic>
          <p:nvPicPr>
            <p:cNvPr id="91" name="Picture 25" descr="박스1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613" y="908050"/>
              <a:ext cx="8924925" cy="3311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" name="Rectangle 26"/>
            <p:cNvSpPr>
              <a:spLocks noChangeArrowheads="1"/>
            </p:cNvSpPr>
            <p:nvPr/>
          </p:nvSpPr>
          <p:spPr bwMode="auto">
            <a:xfrm>
              <a:off x="197313" y="1467714"/>
              <a:ext cx="1403234" cy="34380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none" lIns="90000" tIns="46794" rIns="89988" bIns="46794" anchor="ctr">
              <a:spAutoFit/>
            </a:bodyPr>
            <a:lstStyle/>
            <a:p>
              <a:pPr marL="171450" indent="-171450" algn="ctr" eaLnBrk="0" latinLnBrk="0" hangingPunct="0">
                <a:lnSpc>
                  <a:spcPct val="90000"/>
                </a:lnSpc>
                <a:spcAft>
                  <a:spcPct val="20000"/>
                </a:spcAft>
                <a:buSzPct val="130000"/>
                <a:tabLst>
                  <a:tab pos="374650" algn="l"/>
                </a:tabLst>
              </a:pPr>
              <a:r>
                <a:rPr kumimoji="0" lang="en-US" altLang="ko-KR" sz="1800" spc="-150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Collaboration</a:t>
              </a:r>
              <a:endParaRPr kumimoji="0" lang="ko-KR" altLang="en-US" sz="1800" spc="-15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96" name="Rectangle 27"/>
            <p:cNvSpPr>
              <a:spLocks noChangeArrowheads="1"/>
            </p:cNvSpPr>
            <p:nvPr/>
          </p:nvSpPr>
          <p:spPr bwMode="auto">
            <a:xfrm>
              <a:off x="705290" y="2222050"/>
              <a:ext cx="1653302" cy="34380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none" lIns="90000" tIns="46794" rIns="89988" bIns="46794" anchor="ctr">
              <a:spAutoFit/>
            </a:bodyPr>
            <a:lstStyle/>
            <a:p>
              <a:pPr marL="171450" indent="-171450" algn="ctr" eaLnBrk="0" latinLnBrk="0" hangingPunct="0">
                <a:lnSpc>
                  <a:spcPct val="90000"/>
                </a:lnSpc>
                <a:spcAft>
                  <a:spcPct val="20000"/>
                </a:spcAft>
                <a:buSzPct val="130000"/>
                <a:tabLst>
                  <a:tab pos="374650" algn="l"/>
                </a:tabLst>
              </a:pPr>
              <a:r>
                <a:rPr kumimoji="0" lang="en-US" altLang="ko-KR" sz="1800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Technologies</a:t>
              </a:r>
              <a:endParaRPr kumimoji="0" lang="ko-KR" altLang="en-US" sz="18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99" name="Rectangle 28"/>
            <p:cNvSpPr>
              <a:spLocks noChangeArrowheads="1"/>
            </p:cNvSpPr>
            <p:nvPr/>
          </p:nvSpPr>
          <p:spPr bwMode="auto">
            <a:xfrm>
              <a:off x="264529" y="3072950"/>
              <a:ext cx="1297437" cy="34380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wrap="none" lIns="90000" tIns="46794" rIns="89988" bIns="46794" anchor="ctr">
              <a:spAutoFit/>
            </a:bodyPr>
            <a:lstStyle/>
            <a:p>
              <a:pPr marL="171450" indent="-171450" algn="ctr" eaLnBrk="0" latinLnBrk="0" hangingPunct="0">
                <a:lnSpc>
                  <a:spcPct val="90000"/>
                </a:lnSpc>
                <a:spcAft>
                  <a:spcPct val="20000"/>
                </a:spcAft>
                <a:buSzPct val="130000"/>
                <a:tabLst>
                  <a:tab pos="374650" algn="l"/>
                </a:tabLst>
              </a:pPr>
              <a:r>
                <a:rPr kumimoji="0" lang="en-US" altLang="ko-KR" sz="1800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  <a:sym typeface="Wingdings 2" pitchFamily="18" charset="2"/>
                </a:rPr>
                <a:t>Standards</a:t>
              </a:r>
              <a:endParaRPr kumimoji="0" lang="ko-KR" altLang="en-US" sz="18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sym typeface="Wingdings 2" pitchFamily="18" charset="2"/>
              </a:endParaRPr>
            </a:p>
          </p:txBody>
        </p:sp>
        <p:sp>
          <p:nvSpPr>
            <p:cNvPr id="104" name="Text Box 29"/>
            <p:cNvSpPr txBox="1">
              <a:spLocks noChangeArrowheads="1"/>
            </p:cNvSpPr>
            <p:nvPr/>
          </p:nvSpPr>
          <p:spPr bwMode="auto">
            <a:xfrm>
              <a:off x="2514600" y="2409825"/>
              <a:ext cx="6629400" cy="2555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lIns="90000" tIns="46794" rIns="89988" bIns="46794">
              <a:spAutoFit/>
            </a:bodyPr>
            <a:lstStyle/>
            <a:p>
              <a:pPr marL="171450" indent="-171450" algn="ctr" eaLnBrk="0" latinLnBrk="0" hangingPunct="0">
                <a:lnSpc>
                  <a:spcPct val="120000"/>
                </a:lnSpc>
                <a:spcBef>
                  <a:spcPct val="50000"/>
                </a:spcBef>
                <a:spcAft>
                  <a:spcPct val="20000"/>
                </a:spcAft>
                <a:buSzPct val="130000"/>
                <a:tabLst>
                  <a:tab pos="374650" algn="l"/>
                </a:tabLst>
              </a:pPr>
              <a:endParaRPr kumimoji="0" lang="ko-KR" altLang="ko-KR" sz="1400" baseline="-25000" dirty="0">
                <a:solidFill>
                  <a:schemeClr val="bg2"/>
                </a:solidFill>
              </a:endParaRPr>
            </a:p>
          </p:txBody>
        </p:sp>
        <p:sp>
          <p:nvSpPr>
            <p:cNvPr id="105" name="Rectangle 18"/>
            <p:cNvSpPr>
              <a:spLocks noChangeArrowheads="1"/>
            </p:cNvSpPr>
            <p:nvPr/>
          </p:nvSpPr>
          <p:spPr bwMode="auto">
            <a:xfrm>
              <a:off x="2555776" y="2063964"/>
              <a:ext cx="6265093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 algn="just">
                <a:lnSpc>
                  <a:spcPts val="2400"/>
                </a:lnSpc>
                <a:buFont typeface="Wingdings" pitchFamily="2" charset="2"/>
                <a:buChar char="§"/>
              </a:pPr>
              <a:r>
                <a:rPr lang="ko-KR" altLang="en-US" sz="20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en-US" altLang="ko-KR" sz="20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To promote technology exchanges, national </a:t>
              </a:r>
            </a:p>
            <a:p>
              <a:pPr algn="just">
                <a:lnSpc>
                  <a:spcPts val="2400"/>
                </a:lnSpc>
              </a:pPr>
              <a:r>
                <a:rPr lang="en-US" altLang="ko-KR" sz="2000" dirty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en-US" altLang="ko-KR" sz="20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 and int</a:t>
              </a:r>
              <a:r>
                <a:rPr lang="en-US" altLang="ko-KR" sz="2000" dirty="0" smtClean="0">
                  <a:solidFill>
                    <a:srgbClr val="003366"/>
                  </a:solidFill>
                  <a:latin typeface="굴림" pitchFamily="50" charset="-127"/>
                  <a:ea typeface="굴림" pitchFamily="50" charset="-127"/>
                </a:rPr>
                <a:t>’</a:t>
              </a:r>
              <a:r>
                <a:rPr lang="en-US" altLang="ko-KR" sz="20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l collaborations for stakeholders, and       </a:t>
              </a:r>
            </a:p>
            <a:p>
              <a:pPr algn="just">
                <a:lnSpc>
                  <a:spcPts val="2400"/>
                </a:lnSpc>
              </a:pPr>
              <a:r>
                <a:rPr lang="en-US" altLang="ko-KR" sz="2000" dirty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en-US" altLang="ko-KR" sz="20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 business developments in green</a:t>
              </a:r>
              <a:r>
                <a:rPr lang="ko-KR" altLang="en-US" sz="20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en-US" altLang="ko-KR" sz="20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ICT fields</a:t>
              </a:r>
              <a:endParaRPr lang="en-US" altLang="ko-KR" sz="2000" dirty="0">
                <a:solidFill>
                  <a:srgbClr val="003366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06" name="Rectangle 19"/>
            <p:cNvSpPr>
              <a:spLocks noChangeArrowheads="1"/>
            </p:cNvSpPr>
            <p:nvPr/>
          </p:nvSpPr>
          <p:spPr bwMode="auto">
            <a:xfrm>
              <a:off x="2195736" y="3182976"/>
              <a:ext cx="6696744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 algn="just">
                <a:buFont typeface="Wingdings" pitchFamily="2" charset="2"/>
                <a:buChar char="§"/>
              </a:pPr>
              <a:r>
                <a:rPr lang="ko-KR" altLang="en-US" sz="19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en-US" altLang="ko-KR" sz="19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To induce people to use and adopt Green</a:t>
              </a:r>
              <a:r>
                <a:rPr lang="ko-KR" altLang="en-US" sz="19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en-US" altLang="ko-KR" sz="19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ICT-related </a:t>
              </a:r>
            </a:p>
            <a:p>
              <a:pPr algn="just"/>
              <a:r>
                <a:rPr lang="en-US" altLang="ko-KR" sz="1900" dirty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en-US" altLang="ko-KR" sz="19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 standards</a:t>
              </a:r>
              <a:endParaRPr lang="en-US" altLang="ko-KR" sz="800" spc="-150" dirty="0" smtClean="0">
                <a:solidFill>
                  <a:srgbClr val="003366"/>
                </a:solidFill>
                <a:latin typeface="HY헤드라인M" pitchFamily="18" charset="-127"/>
                <a:ea typeface="HY헤드라인M" pitchFamily="18" charset="-127"/>
              </a:endParaRPr>
            </a:p>
            <a:p>
              <a:pPr algn="just"/>
              <a:r>
                <a:rPr lang="ko-KR" altLang="en-US" sz="1400" spc="-1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 </a:t>
              </a:r>
              <a:r>
                <a:rPr lang="en-US" altLang="ko-KR" sz="1400" spc="-1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- Technological standardization, legal and institutional arrangement, and efficient </a:t>
              </a:r>
            </a:p>
            <a:p>
              <a:pPr algn="just"/>
              <a:r>
                <a:rPr lang="en-US" altLang="ko-KR" sz="1400" spc="-100" dirty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en-US" altLang="ko-KR" sz="1400" spc="-1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   collaboration among stakeholders to cope with Climate Change in terms of ICT</a:t>
              </a:r>
              <a:endParaRPr lang="ko-KR" altLang="en-US" sz="1400" spc="-100" dirty="0">
                <a:solidFill>
                  <a:srgbClr val="003366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07" name="Rectangle 20"/>
            <p:cNvSpPr>
              <a:spLocks noChangeArrowheads="1"/>
            </p:cNvSpPr>
            <p:nvPr/>
          </p:nvSpPr>
          <p:spPr bwMode="auto">
            <a:xfrm>
              <a:off x="2339752" y="899642"/>
              <a:ext cx="6038205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 algn="just">
                <a:lnSpc>
                  <a:spcPts val="2400"/>
                </a:lnSpc>
                <a:buFont typeface="Wingdings" pitchFamily="2" charset="2"/>
                <a:buChar char="§"/>
              </a:pPr>
              <a:r>
                <a:rPr lang="ko-KR" altLang="en-US" sz="20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en-US" altLang="ko-KR" sz="20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To set up a venue for discussions to             </a:t>
              </a:r>
            </a:p>
            <a:p>
              <a:pPr algn="just">
                <a:lnSpc>
                  <a:spcPts val="2400"/>
                </a:lnSpc>
              </a:pPr>
              <a:r>
                <a:rPr lang="en-US" altLang="ko-KR" sz="2000" dirty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en-US" altLang="ko-KR" sz="20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 facilitate consensus-building and standards-   </a:t>
              </a:r>
            </a:p>
            <a:p>
              <a:pPr algn="just">
                <a:lnSpc>
                  <a:spcPts val="2400"/>
                </a:lnSpc>
              </a:pPr>
              <a:r>
                <a:rPr lang="en-US" altLang="ko-KR" sz="2000" dirty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en-US" altLang="ko-KR" sz="2000" dirty="0" smtClean="0">
                  <a:solidFill>
                    <a:srgbClr val="003366"/>
                  </a:solidFill>
                  <a:latin typeface="HY헤드라인M" pitchFamily="18" charset="-127"/>
                  <a:ea typeface="HY헤드라인M" pitchFamily="18" charset="-127"/>
                </a:rPr>
                <a:t>  making in Korea</a:t>
              </a:r>
              <a:endParaRPr lang="en-US" altLang="ko-KR" sz="2000" dirty="0">
                <a:solidFill>
                  <a:srgbClr val="003366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1692275" y="5084787"/>
            <a:ext cx="6191250" cy="1152525"/>
            <a:chOff x="1242" y="3671"/>
            <a:chExt cx="3284" cy="458"/>
          </a:xfrm>
        </p:grpSpPr>
        <p:pic>
          <p:nvPicPr>
            <p:cNvPr id="112" name="Picture 55" descr="00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42" y="3671"/>
              <a:ext cx="3284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" name="Rectangle 56"/>
            <p:cNvSpPr>
              <a:spLocks noChangeArrowheads="1"/>
            </p:cNvSpPr>
            <p:nvPr/>
          </p:nvSpPr>
          <p:spPr bwMode="auto">
            <a:xfrm>
              <a:off x="1663" y="3734"/>
              <a:ext cx="2419" cy="257"/>
            </a:xfrm>
            <a:prstGeom prst="rect">
              <a:avLst/>
            </a:prstGeom>
            <a:noFill/>
            <a:ln w="38100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 marL="152400" indent="-152400" algn="ctr" eaLnBrk="0" latinLnBrk="0" hangingPunct="0">
                <a:tabLst>
                  <a:tab pos="422275" algn="l"/>
                </a:tabLst>
              </a:pPr>
              <a:r>
                <a:rPr kumimoji="0" lang="en-US" altLang="ko-KR" spc="-150" dirty="0" smtClean="0">
                  <a:solidFill>
                    <a:srgbClr val="FFFF00"/>
                  </a:solidFill>
                  <a:latin typeface="HY견고딕" pitchFamily="18" charset="-127"/>
                  <a:ea typeface="HY견고딕" pitchFamily="18" charset="-127"/>
                  <a:sym typeface="Wingdings 2" pitchFamily="18" charset="2"/>
                </a:rPr>
                <a:t>Building up Foundation</a:t>
              </a:r>
            </a:p>
            <a:p>
              <a:pPr marL="152400" indent="-152400" algn="ctr" eaLnBrk="0" latinLnBrk="0" hangingPunct="0">
                <a:tabLst>
                  <a:tab pos="422275" algn="l"/>
                </a:tabLst>
              </a:pPr>
              <a:r>
                <a:rPr kumimoji="0" lang="en-US" altLang="ko-KR" spc="-150" dirty="0" smtClean="0">
                  <a:solidFill>
                    <a:srgbClr val="FFFF00"/>
                  </a:solidFill>
                  <a:latin typeface="HY견고딕" pitchFamily="18" charset="-127"/>
                  <a:ea typeface="HY견고딕" pitchFamily="18" charset="-127"/>
                  <a:sym typeface="Wingdings 2" pitchFamily="18" charset="2"/>
                </a:rPr>
                <a:t>for sustainable growth through green ICT</a:t>
              </a:r>
              <a:endParaRPr kumimoji="0" lang="ko-KR" altLang="en-US" spc="-150" dirty="0">
                <a:solidFill>
                  <a:srgbClr val="FFFF00"/>
                </a:solidFill>
                <a:latin typeface="HY견고딕" pitchFamily="18" charset="-127"/>
                <a:ea typeface="HY견고딕" pitchFamily="18" charset="-127"/>
                <a:sym typeface="Wingdings 2" pitchFamily="18" charset="2"/>
              </a:endParaRPr>
            </a:p>
          </p:txBody>
        </p:sp>
      </p:grp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1043608" y="187366"/>
            <a:ext cx="52966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ko-KR" sz="32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Operational Targets</a:t>
            </a:r>
            <a:endParaRPr lang="ko-KR" altLang="en-US" sz="3200" b="1" dirty="0">
              <a:ln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4217"/>
            <a:ext cx="539479" cy="537924"/>
          </a:xfrm>
          <a:prstGeom prst="rect">
            <a:avLst/>
          </a:prstGeom>
        </p:spPr>
      </p:pic>
      <p:sp>
        <p:nvSpPr>
          <p:cNvPr id="24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4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6647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950486" y="143136"/>
            <a:ext cx="7653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2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Brief History</a:t>
            </a:r>
            <a:endParaRPr lang="ko-KR" altLang="en-US" sz="3200" b="1" dirty="0">
              <a:ln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57158" y="1142984"/>
            <a:ext cx="3786214" cy="6429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Proposal to establish a Green ICT Forum in the Int</a:t>
            </a:r>
            <a:r>
              <a:rPr lang="en-US" altLang="ko-KR" sz="1400" dirty="0" smtClean="0">
                <a:solidFill>
                  <a:schemeClr val="bg1"/>
                </a:solidFill>
                <a:latin typeface="+mn-ea"/>
              </a:rPr>
              <a:t>’</a:t>
            </a:r>
            <a:r>
              <a:rPr lang="en-US" altLang="ko-KR" sz="14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l Green ICT Seoul Symposium (2011.9.19)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57158" y="2065978"/>
            <a:ext cx="3786214" cy="642942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Meeting and discussions with EC, ETSI, EU ICT4CC Forum (2011.10)</a:t>
            </a:r>
            <a:endParaRPr lang="ko-KR" altLang="en-US" sz="1400" dirty="0" smtClean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357158" y="2973996"/>
            <a:ext cx="3786214" cy="6429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1</a:t>
            </a:r>
            <a:r>
              <a:rPr lang="en-US" altLang="ko-KR" sz="1400" baseline="300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st</a:t>
            </a:r>
            <a:r>
              <a:rPr lang="en-US" altLang="ko-KR" sz="14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Preparatory meeting for the establishment of Green ICT Forum (2011.11.21)</a:t>
            </a:r>
          </a:p>
        </p:txBody>
      </p:sp>
      <p:sp>
        <p:nvSpPr>
          <p:cNvPr id="13" name="모서리가 둥근 직사각형 12"/>
          <p:cNvSpPr/>
          <p:nvPr/>
        </p:nvSpPr>
        <p:spPr>
          <a:xfrm>
            <a:off x="357158" y="3885106"/>
            <a:ext cx="3786214" cy="64294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Preparatory </a:t>
            </a:r>
            <a:r>
              <a:rPr lang="en-US" altLang="ko-KR" sz="14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meeting </a:t>
            </a:r>
            <a:r>
              <a:rPr lang="en-US" altLang="ko-KR" sz="14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for Signature gathering (2012.3.7)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357158" y="4790782"/>
            <a:ext cx="3786214" cy="6429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Contract with TTA for Green ICT Forum</a:t>
            </a:r>
          </a:p>
          <a:p>
            <a:pPr algn="ctr"/>
            <a:r>
              <a:rPr lang="en-US" altLang="ko-KR" sz="14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(2012.3.15)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57158" y="5688512"/>
            <a:ext cx="3786214" cy="64294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Operation committee meetings for Green ICT Forum</a:t>
            </a:r>
            <a:r>
              <a:rPr lang="ko-KR" altLang="en-US" sz="14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4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(2012.4.3/5.3/5.22)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5072066" y="1142984"/>
            <a:ext cx="3786214" cy="64294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Signature gathering for Green ICT Forum</a:t>
            </a:r>
          </a:p>
          <a:p>
            <a:pPr algn="ctr"/>
            <a:r>
              <a:rPr lang="en-US" altLang="ko-KR" sz="14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(2012.5.23 / Seoul Press Center)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072066" y="2066500"/>
            <a:ext cx="3786214" cy="6429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Inaugural  meeting of Green ICT Forum (2012.6.26 / Seoul Press Center)</a:t>
            </a:r>
          </a:p>
        </p:txBody>
      </p:sp>
      <p:sp>
        <p:nvSpPr>
          <p:cNvPr id="18" name="모서리가 둥근 직사각형 17"/>
          <p:cNvSpPr/>
          <p:nvPr/>
        </p:nvSpPr>
        <p:spPr>
          <a:xfrm>
            <a:off x="5072066" y="2969536"/>
            <a:ext cx="3786214" cy="64294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1</a:t>
            </a:r>
            <a:r>
              <a:rPr lang="en-US" altLang="ko-KR" sz="1400" baseline="30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st</a:t>
            </a:r>
            <a:r>
              <a:rPr lang="en-US" altLang="ko-KR" sz="14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 Workshop of Green ICT Forum (2012.8.13~8.14 / </a:t>
            </a:r>
            <a:r>
              <a:rPr lang="en-US" altLang="ko-KR" sz="1400" dirty="0" err="1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Gonjiam</a:t>
            </a:r>
            <a:r>
              <a:rPr lang="en-US" altLang="ko-KR" sz="14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 resort)</a:t>
            </a:r>
            <a:endParaRPr lang="ko-KR" altLang="en-US" sz="14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5072066" y="3898230"/>
            <a:ext cx="3786214" cy="6429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Workshop of Infra Subcommittee of Green ICT Forum [ 2012.10.23 / NIA)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5072066" y="4804034"/>
            <a:ext cx="3786214" cy="64294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2</a:t>
            </a:r>
            <a:r>
              <a:rPr lang="en-US" altLang="ko-KR" sz="1400" baseline="300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nd</a:t>
            </a:r>
            <a:r>
              <a:rPr lang="en-US" altLang="ko-KR" sz="14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  Workshop of Green ICT Forum (2012.12.12~12.13 / Golden sky resort)</a:t>
            </a:r>
            <a:endParaRPr lang="ko-KR" altLang="en-US" sz="14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21" name="Picture 52" descr="상승_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71603" y="1679321"/>
            <a:ext cx="114300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52" descr="상승_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71603" y="2608014"/>
            <a:ext cx="114300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2" descr="상승_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71603" y="3523456"/>
            <a:ext cx="114300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2" descr="상승_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62812" y="4437924"/>
            <a:ext cx="114300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52" descr="상승_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71604" y="5326862"/>
            <a:ext cx="114300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2" descr="상승_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57950" y="1714488"/>
            <a:ext cx="114300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52" descr="상승_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57950" y="2607040"/>
            <a:ext cx="114300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52" descr="상승_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57950" y="3518996"/>
            <a:ext cx="114300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52" descr="상승_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57950" y="4424800"/>
            <a:ext cx="114300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1" name="꺾인 연결선 30"/>
          <p:cNvCxnSpPr/>
          <p:nvPr/>
        </p:nvCxnSpPr>
        <p:spPr>
          <a:xfrm flipV="1">
            <a:off x="4143372" y="1466032"/>
            <a:ext cx="928694" cy="4545528"/>
          </a:xfrm>
          <a:prstGeom prst="bentConnector3">
            <a:avLst>
              <a:gd name="adj1" fmla="val 50000"/>
            </a:avLst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모서리가 둥근 직사각형 31"/>
          <p:cNvSpPr/>
          <p:nvPr/>
        </p:nvSpPr>
        <p:spPr>
          <a:xfrm>
            <a:off x="5076056" y="5680442"/>
            <a:ext cx="3786214" cy="6429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2</a:t>
            </a:r>
            <a:r>
              <a:rPr lang="en-US" altLang="ko-KR" sz="1400" baseline="300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nd</a:t>
            </a:r>
            <a:r>
              <a:rPr lang="en-US" altLang="ko-KR" sz="14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1400" dirty="0" smtClean="0">
                <a:latin typeface="HY헤드라인M" pitchFamily="18" charset="-127"/>
                <a:ea typeface="HY헤드라인M" pitchFamily="18" charset="-127"/>
              </a:rPr>
              <a:t>general meeting </a:t>
            </a:r>
            <a:r>
              <a:rPr lang="en-US" altLang="ko-KR" sz="14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of </a:t>
            </a:r>
            <a:r>
              <a:rPr lang="en-US" altLang="ko-KR" sz="1400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Green ICT Forum </a:t>
            </a:r>
            <a:endParaRPr lang="en-US" altLang="ko-KR" sz="1400" dirty="0" smtClean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  <a:p>
            <a:pPr algn="ctr"/>
            <a:r>
              <a:rPr lang="en-US" altLang="ko-KR" sz="14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(2013.7.10 / </a:t>
            </a:r>
            <a:r>
              <a:rPr lang="en-US" altLang="ko-KR" sz="1400" dirty="0" err="1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Dalgaebi</a:t>
            </a:r>
            <a:r>
              <a:rPr lang="en-US" altLang="ko-KR" sz="14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  <a:endParaRPr lang="ko-KR" altLang="en-US" sz="14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33" name="Picture 52" descr="상승_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361940" y="5301208"/>
            <a:ext cx="1143009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그림 2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89987"/>
            <a:ext cx="539479" cy="537924"/>
          </a:xfrm>
          <a:prstGeom prst="rect">
            <a:avLst/>
          </a:prstGeom>
        </p:spPr>
      </p:pic>
      <p:sp>
        <p:nvSpPr>
          <p:cNvPr id="38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5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10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950486" y="143136"/>
            <a:ext cx="7653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2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Organizational Structure</a:t>
            </a:r>
            <a:endParaRPr lang="ko-KR" altLang="en-US" sz="3200" b="1" dirty="0">
              <a:ln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491880" y="908720"/>
            <a:ext cx="1728192" cy="64807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General Assembly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8457470" y="4757244"/>
            <a:ext cx="634546" cy="4419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 smtClean="0">
                <a:solidFill>
                  <a:schemeClr val="tx1"/>
                </a:solidFill>
                <a:latin typeface="휴먼모음T" pitchFamily="18" charset="-127"/>
                <a:ea typeface="휴먼모음T" pitchFamily="18" charset="-127"/>
              </a:rPr>
              <a:t>Joint Comm.</a:t>
            </a:r>
            <a:endParaRPr lang="ko-KR" altLang="en-US" sz="1200" dirty="0">
              <a:solidFill>
                <a:schemeClr val="tx1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1403648" y="1556792"/>
            <a:ext cx="6336704" cy="1440159"/>
            <a:chOff x="1403648" y="1556792"/>
            <a:chExt cx="6336704" cy="1440159"/>
          </a:xfrm>
        </p:grpSpPr>
        <p:sp>
          <p:nvSpPr>
            <p:cNvPr id="4" name="직사각형 3"/>
            <p:cNvSpPr/>
            <p:nvPr/>
          </p:nvSpPr>
          <p:spPr>
            <a:xfrm>
              <a:off x="1403648" y="2060848"/>
              <a:ext cx="1296144" cy="28803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Auditor</a:t>
              </a:r>
              <a:endParaRPr lang="ko-KR" altLang="en-US" dirty="0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3599892" y="2480990"/>
              <a:ext cx="1512168" cy="515961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Operation Committee</a:t>
              </a:r>
              <a:endParaRPr lang="ko-KR" altLang="en-US" dirty="0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6228184" y="1916831"/>
              <a:ext cx="1512168" cy="564159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Advisory Board</a:t>
              </a:r>
              <a:endParaRPr lang="ko-KR" altLang="en-US" dirty="0"/>
            </a:p>
          </p:txBody>
        </p:sp>
        <p:cxnSp>
          <p:nvCxnSpPr>
            <p:cNvPr id="34" name="직선 연결선 33"/>
            <p:cNvCxnSpPr>
              <a:stCxn id="3" idx="2"/>
              <a:endCxn id="5" idx="0"/>
            </p:cNvCxnSpPr>
            <p:nvPr/>
          </p:nvCxnSpPr>
          <p:spPr>
            <a:xfrm>
              <a:off x="4355976" y="1556792"/>
              <a:ext cx="0" cy="92419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>
              <a:stCxn id="4" idx="3"/>
              <a:endCxn id="7" idx="1"/>
            </p:cNvCxnSpPr>
            <p:nvPr/>
          </p:nvCxnSpPr>
          <p:spPr>
            <a:xfrm flipV="1">
              <a:off x="2699792" y="2198911"/>
              <a:ext cx="3528392" cy="595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" name="그룹 9"/>
          <p:cNvGrpSpPr/>
          <p:nvPr/>
        </p:nvGrpSpPr>
        <p:grpSpPr>
          <a:xfrm>
            <a:off x="4355976" y="2996952"/>
            <a:ext cx="3388331" cy="1131455"/>
            <a:chOff x="4355976" y="2996952"/>
            <a:chExt cx="3388331" cy="1131455"/>
          </a:xfrm>
        </p:grpSpPr>
        <p:sp>
          <p:nvSpPr>
            <p:cNvPr id="6" name="직사각형 5"/>
            <p:cNvSpPr/>
            <p:nvPr/>
          </p:nvSpPr>
          <p:spPr>
            <a:xfrm>
              <a:off x="6228184" y="2996952"/>
              <a:ext cx="1516123" cy="28803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Secretariat</a:t>
              </a:r>
              <a:endParaRPr lang="ko-KR" altLang="en-US" dirty="0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5580112" y="3429000"/>
              <a:ext cx="2164195" cy="576064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Green ICT</a:t>
              </a:r>
              <a:r>
                <a:rPr lang="ko-KR" altLang="en-US" dirty="0" smtClean="0"/>
                <a:t> </a:t>
              </a:r>
              <a:r>
                <a:rPr lang="en-US" altLang="ko-KR" dirty="0" smtClean="0"/>
                <a:t>Special Working group</a:t>
              </a:r>
              <a:endParaRPr lang="ko-KR" altLang="en-US" dirty="0"/>
            </a:p>
          </p:txBody>
        </p:sp>
        <p:cxnSp>
          <p:nvCxnSpPr>
            <p:cNvPr id="36" name="직선 연결선 35"/>
            <p:cNvCxnSpPr/>
            <p:nvPr/>
          </p:nvCxnSpPr>
          <p:spPr>
            <a:xfrm>
              <a:off x="4355976" y="2996952"/>
              <a:ext cx="0" cy="113145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직선 연결선 39"/>
            <p:cNvCxnSpPr>
              <a:stCxn id="6" idx="1"/>
            </p:cNvCxnSpPr>
            <p:nvPr/>
          </p:nvCxnSpPr>
          <p:spPr>
            <a:xfrm flipH="1">
              <a:off x="4355976" y="3140968"/>
              <a:ext cx="187220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>
              <a:stCxn id="8" idx="1"/>
            </p:cNvCxnSpPr>
            <p:nvPr/>
          </p:nvCxnSpPr>
          <p:spPr>
            <a:xfrm flipH="1">
              <a:off x="4355976" y="3717032"/>
              <a:ext cx="12241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그룹 16"/>
          <p:cNvGrpSpPr/>
          <p:nvPr/>
        </p:nvGrpSpPr>
        <p:grpSpPr>
          <a:xfrm>
            <a:off x="323528" y="4128406"/>
            <a:ext cx="8174885" cy="2468946"/>
            <a:chOff x="323528" y="4128406"/>
            <a:chExt cx="8174885" cy="2468946"/>
          </a:xfrm>
        </p:grpSpPr>
        <p:sp>
          <p:nvSpPr>
            <p:cNvPr id="28" name="모서리가 둥근 직사각형 27"/>
            <p:cNvSpPr/>
            <p:nvPr/>
          </p:nvSpPr>
          <p:spPr>
            <a:xfrm>
              <a:off x="6626205" y="5156398"/>
              <a:ext cx="1872208" cy="144016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모서리가 둥근 직사각형 28"/>
            <p:cNvSpPr/>
            <p:nvPr/>
          </p:nvSpPr>
          <p:spPr>
            <a:xfrm>
              <a:off x="4427984" y="5156398"/>
              <a:ext cx="1872208" cy="144016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모서리가 둥근 직사각형 29"/>
            <p:cNvSpPr/>
            <p:nvPr/>
          </p:nvSpPr>
          <p:spPr>
            <a:xfrm>
              <a:off x="2339752" y="5156398"/>
              <a:ext cx="1872208" cy="144016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모서리가 둥근 직사각형 26"/>
            <p:cNvSpPr/>
            <p:nvPr/>
          </p:nvSpPr>
          <p:spPr>
            <a:xfrm>
              <a:off x="323528" y="5157192"/>
              <a:ext cx="1872208" cy="144016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4572000" y="4735034"/>
              <a:ext cx="1584176" cy="64807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/>
                <a:t>Int’l Cooperation Sub Committee</a:t>
              </a:r>
              <a:endParaRPr lang="ko-KR" altLang="en-US" sz="1400" dirty="0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6770221" y="4734832"/>
              <a:ext cx="1584176" cy="64807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/>
                <a:t>Infra Sub Committee</a:t>
              </a:r>
              <a:endParaRPr lang="ko-KR" altLang="en-US" sz="1600" dirty="0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470687" y="4734832"/>
              <a:ext cx="1584176" cy="64807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/>
                <a:t>Policy &amp; Institutional   Sub Committee</a:t>
              </a:r>
              <a:endParaRPr lang="ko-KR" altLang="en-US" sz="1400" dirty="0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2483768" y="4735034"/>
              <a:ext cx="1584176" cy="64807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/>
                <a:t>Standards Sub Committee</a:t>
              </a:r>
              <a:endParaRPr lang="ko-KR" altLang="en-US" sz="1600" dirty="0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722920" y="5593315"/>
              <a:ext cx="1080120" cy="28803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/>
                <a:t>Working Group</a:t>
              </a:r>
              <a:endParaRPr lang="ko-KR" altLang="en-US" sz="1100" dirty="0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4824028" y="6094429"/>
              <a:ext cx="1080120" cy="28803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/>
                <a:t>Working Group</a:t>
              </a:r>
              <a:endParaRPr lang="ko-KR" altLang="en-US" sz="1100" dirty="0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4824028" y="5588446"/>
              <a:ext cx="1080120" cy="28803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/>
                <a:t>Working Group</a:t>
              </a:r>
              <a:endParaRPr lang="ko-KR" altLang="en-US" sz="1100" dirty="0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7022249" y="6094429"/>
              <a:ext cx="1080120" cy="28803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/>
                <a:t>Working Group</a:t>
              </a:r>
              <a:endParaRPr lang="ko-KR" altLang="en-US" sz="1100" dirty="0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7022249" y="5589240"/>
              <a:ext cx="1080120" cy="28803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/>
                <a:t>Working Group</a:t>
              </a:r>
              <a:endParaRPr lang="ko-KR" altLang="en-US" sz="1100" dirty="0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22920" y="6098504"/>
              <a:ext cx="1080120" cy="28803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/>
                <a:t>Working Group</a:t>
              </a:r>
              <a:endParaRPr lang="ko-KR" altLang="en-US" sz="1100" dirty="0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2735796" y="6094429"/>
              <a:ext cx="1080120" cy="28803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/>
                <a:t>Working Group</a:t>
              </a:r>
              <a:endParaRPr lang="ko-KR" altLang="en-US" sz="1100" dirty="0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2735796" y="5589240"/>
              <a:ext cx="1080120" cy="288032"/>
            </a:xfrm>
            <a:prstGeom prst="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/>
                <a:t>Working Group</a:t>
              </a:r>
              <a:endParaRPr lang="ko-KR" altLang="en-US" sz="1100" dirty="0"/>
            </a:p>
          </p:txBody>
        </p:sp>
        <p:cxnSp>
          <p:nvCxnSpPr>
            <p:cNvPr id="45" name="직선 연결선 44"/>
            <p:cNvCxnSpPr/>
            <p:nvPr/>
          </p:nvCxnSpPr>
          <p:spPr>
            <a:xfrm>
              <a:off x="1262980" y="4128407"/>
              <a:ext cx="630267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>
              <a:endCxn id="13" idx="0"/>
            </p:cNvCxnSpPr>
            <p:nvPr/>
          </p:nvCxnSpPr>
          <p:spPr>
            <a:xfrm flipH="1">
              <a:off x="1262775" y="4128407"/>
              <a:ext cx="205" cy="60642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 flipH="1">
              <a:off x="3270445" y="4128406"/>
              <a:ext cx="205" cy="60642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 flipH="1">
              <a:off x="5372284" y="4132716"/>
              <a:ext cx="205" cy="60642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/>
            <p:nvPr/>
          </p:nvCxnSpPr>
          <p:spPr>
            <a:xfrm flipH="1">
              <a:off x="7565862" y="4136941"/>
              <a:ext cx="205" cy="60642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9" name="그림 3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99" y="260648"/>
            <a:ext cx="539479" cy="537924"/>
          </a:xfrm>
          <a:prstGeom prst="rect">
            <a:avLst/>
          </a:prstGeom>
        </p:spPr>
      </p:pic>
      <p:sp>
        <p:nvSpPr>
          <p:cNvPr id="51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6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322362" y="4651612"/>
            <a:ext cx="8174885" cy="801776"/>
          </a:xfrm>
          <a:prstGeom prst="rect">
            <a:avLst/>
          </a:prstGeom>
          <a:noFill/>
          <a:ln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982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950486" y="143136"/>
            <a:ext cx="7653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2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Management of Green ICT Forum</a:t>
            </a:r>
            <a:endParaRPr lang="ko-KR" altLang="en-US" sz="3200" b="1" dirty="0">
              <a:ln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973654"/>
              </p:ext>
            </p:extLst>
          </p:nvPr>
        </p:nvGraphicFramePr>
        <p:xfrm>
          <a:off x="395536" y="908720"/>
          <a:ext cx="8352930" cy="534260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312368"/>
                <a:gridCol w="1296144"/>
                <a:gridCol w="3744418"/>
              </a:tblGrid>
              <a:tr h="36425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Organ</a:t>
                      </a:r>
                      <a:endParaRPr lang="ko-KR" altLang="en-US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Number</a:t>
                      </a:r>
                      <a:endParaRPr lang="ko-KR" altLang="en-US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Function</a:t>
                      </a:r>
                      <a:endParaRPr lang="ko-KR" altLang="en-US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63743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latin typeface="휴먼모음T" pitchFamily="18" charset="-127"/>
                          <a:ea typeface="휴먼모음T" pitchFamily="18" charset="-127"/>
                        </a:rPr>
                        <a:t>President</a:t>
                      </a:r>
                    </a:p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(Dr.</a:t>
                      </a:r>
                      <a:r>
                        <a:rPr lang="en-US" altLang="ko-KR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baseline="0" dirty="0" err="1" smtClean="0">
                          <a:latin typeface="휴먼모음T" pitchFamily="18" charset="-127"/>
                          <a:ea typeface="휴먼모음T" pitchFamily="18" charset="-127"/>
                        </a:rPr>
                        <a:t>Kishik</a:t>
                      </a:r>
                      <a:r>
                        <a:rPr lang="en-US" altLang="ko-KR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PARK</a:t>
                      </a:r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, ETRI)</a:t>
                      </a:r>
                      <a:endParaRPr lang="ko-KR" altLang="en-US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1</a:t>
                      </a:r>
                      <a:endParaRPr lang="ko-KR" altLang="en-US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CEO, Chairman of Assembly</a:t>
                      </a:r>
                      <a:endParaRPr lang="ko-KR" altLang="en-US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173019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latin typeface="휴먼모음T" pitchFamily="18" charset="-127"/>
                          <a:ea typeface="휴먼모음T" pitchFamily="18" charset="-127"/>
                        </a:rPr>
                        <a:t>Vice Presidents</a:t>
                      </a:r>
                    </a:p>
                    <a:p>
                      <a:pPr algn="ctr" latinLnBrk="1"/>
                      <a:r>
                        <a:rPr lang="en-US" altLang="ko-KR" sz="1600" i="0" dirty="0" smtClean="0">
                          <a:latin typeface="휴먼모음T" pitchFamily="18" charset="-127"/>
                          <a:ea typeface="휴먼모음T" pitchFamily="18" charset="-127"/>
                        </a:rPr>
                        <a:t>(Dr. </a:t>
                      </a:r>
                      <a:r>
                        <a:rPr lang="en-US" altLang="ko-KR" sz="1600" i="0" dirty="0" err="1" smtClean="0">
                          <a:latin typeface="휴먼모음T" pitchFamily="18" charset="-127"/>
                          <a:ea typeface="휴먼모음T" pitchFamily="18" charset="-127"/>
                        </a:rPr>
                        <a:t>Samyoung</a:t>
                      </a:r>
                      <a:r>
                        <a:rPr lang="en-US" altLang="ko-KR" sz="1600" i="0" dirty="0" smtClean="0">
                          <a:latin typeface="휴먼모음T" pitchFamily="18" charset="-127"/>
                          <a:ea typeface="휴먼모음T" pitchFamily="18" charset="-127"/>
                        </a:rPr>
                        <a:t> CHUNG, RRA)</a:t>
                      </a:r>
                    </a:p>
                    <a:p>
                      <a:pPr algn="ctr" latinLnBrk="1"/>
                      <a:r>
                        <a:rPr lang="en-US" altLang="ko-KR" sz="1600" i="0" dirty="0" smtClean="0">
                          <a:latin typeface="휴먼모음T" pitchFamily="18" charset="-127"/>
                          <a:ea typeface="휴먼모음T" pitchFamily="18" charset="-127"/>
                        </a:rPr>
                        <a:t>(Mr. S.K. KIM, KAIT)</a:t>
                      </a:r>
                    </a:p>
                    <a:p>
                      <a:pPr algn="ctr" latinLnBrk="1"/>
                      <a:r>
                        <a:rPr lang="en-US" altLang="ko-KR" sz="1600" i="0" dirty="0" smtClean="0">
                          <a:latin typeface="휴먼모음T" pitchFamily="18" charset="-127"/>
                          <a:ea typeface="휴먼모음T" pitchFamily="18" charset="-127"/>
                        </a:rPr>
                        <a:t>(Dr.</a:t>
                      </a:r>
                      <a:r>
                        <a:rPr lang="en-US" altLang="ko-KR" sz="1600" i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H.R. CHO</a:t>
                      </a:r>
                      <a:r>
                        <a:rPr lang="en-US" altLang="ko-KR" sz="1600" i="0" dirty="0" smtClean="0">
                          <a:latin typeface="휴먼모음T" pitchFamily="18" charset="-127"/>
                          <a:ea typeface="휴먼모음T" pitchFamily="18" charset="-127"/>
                        </a:rPr>
                        <a:t>, HHU)</a:t>
                      </a:r>
                    </a:p>
                    <a:p>
                      <a:pPr algn="ctr" latinLnBrk="1"/>
                      <a:r>
                        <a:rPr lang="en-US" altLang="ko-KR" sz="1600" i="0" dirty="0" smtClean="0">
                          <a:latin typeface="휴먼모음T" pitchFamily="18" charset="-127"/>
                          <a:ea typeface="휴먼모음T" pitchFamily="18" charset="-127"/>
                        </a:rPr>
                        <a:t>(Mr. J.W. LEE, ITSA)</a:t>
                      </a:r>
                    </a:p>
                    <a:p>
                      <a:pPr algn="ctr" latinLnBrk="1"/>
                      <a:r>
                        <a:rPr lang="en-US" altLang="ko-KR" sz="1600" i="0" dirty="0" smtClean="0">
                          <a:latin typeface="휴먼모음T" pitchFamily="18" charset="-127"/>
                          <a:ea typeface="휴먼모음T" pitchFamily="18" charset="-127"/>
                        </a:rPr>
                        <a:t>(Mr. C.S. SHIN, SKT)</a:t>
                      </a:r>
                      <a:endParaRPr lang="ko-KR" altLang="en-US" sz="1600" i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5</a:t>
                      </a:r>
                      <a:endParaRPr lang="ko-KR" altLang="en-US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Assisting President</a:t>
                      </a:r>
                      <a:endParaRPr lang="ko-KR" altLang="en-US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91062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latin typeface="휴먼모음T" pitchFamily="18" charset="-127"/>
                          <a:ea typeface="휴먼모음T" pitchFamily="18" charset="-127"/>
                        </a:rPr>
                        <a:t>Operation Committee</a:t>
                      </a:r>
                    </a:p>
                    <a:p>
                      <a:pPr algn="ctr" latinLnBrk="1"/>
                      <a:r>
                        <a:rPr lang="en-US" altLang="ko-KR" sz="1600" dirty="0" smtClean="0">
                          <a:latin typeface="휴먼모음T" pitchFamily="18" charset="-127"/>
                          <a:ea typeface="휴먼모음T" pitchFamily="18" charset="-127"/>
                        </a:rPr>
                        <a:t>(President, VP, Sub Committee Chairmen)</a:t>
                      </a:r>
                      <a:endParaRPr lang="ko-KR" altLang="en-US" sz="16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Review and decision making of important</a:t>
                      </a:r>
                      <a:r>
                        <a:rPr lang="en-US" altLang="ko-KR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matters of the Forum</a:t>
                      </a:r>
                      <a:endParaRPr lang="ko-KR" altLang="en-US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84250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Sub Committee Chairmen</a:t>
                      </a:r>
                      <a:endParaRPr lang="en-US" altLang="ko-KR" b="1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4</a:t>
                      </a:r>
                      <a:endParaRPr lang="ko-KR" altLang="en-US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Leading sub</a:t>
                      </a:r>
                      <a:r>
                        <a:rPr lang="en-US" altLang="ko-KR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committees</a:t>
                      </a:r>
                      <a:endParaRPr lang="ko-KR" altLang="en-US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84250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b="1" dirty="0" smtClean="0">
                          <a:latin typeface="휴먼모음T" pitchFamily="18" charset="-127"/>
                          <a:ea typeface="휴먼모음T" pitchFamily="18" charset="-127"/>
                        </a:rPr>
                        <a:t>Secretariat</a:t>
                      </a:r>
                    </a:p>
                    <a:p>
                      <a:pPr algn="ctr" latinLnBrk="1"/>
                      <a:r>
                        <a:rPr lang="en-US" altLang="ko-KR" sz="1600" dirty="0" smtClean="0">
                          <a:latin typeface="휴먼모음T" pitchFamily="18" charset="-127"/>
                          <a:ea typeface="휴먼모음T" pitchFamily="18" charset="-127"/>
                        </a:rPr>
                        <a:t>(Institute</a:t>
                      </a:r>
                      <a:r>
                        <a:rPr lang="en-US" altLang="ko-KR" sz="16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f</a:t>
                      </a:r>
                      <a:r>
                        <a:rPr lang="en-US" altLang="ko-KR" sz="1600" dirty="0" smtClean="0">
                          <a:latin typeface="휴먼모음T" pitchFamily="18" charset="-127"/>
                          <a:ea typeface="휴먼모음T" pitchFamily="18" charset="-127"/>
                        </a:rPr>
                        <a:t>or Future Radio Engineering)</a:t>
                      </a:r>
                      <a:endParaRPr lang="ko-KR" altLang="en-US" sz="160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3</a:t>
                      </a:r>
                      <a:endParaRPr lang="ko-KR" altLang="en-US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latin typeface="휴먼모음T" pitchFamily="18" charset="-127"/>
                          <a:ea typeface="휴먼모음T" pitchFamily="18" charset="-127"/>
                        </a:rPr>
                        <a:t>Managerial supports for the Forum incl. budget</a:t>
                      </a:r>
                      <a:endParaRPr lang="ko-KR" altLang="en-US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19" y="189987"/>
            <a:ext cx="539479" cy="537924"/>
          </a:xfrm>
          <a:prstGeom prst="rect">
            <a:avLst/>
          </a:prstGeom>
        </p:spPr>
      </p:pic>
      <p:sp>
        <p:nvSpPr>
          <p:cNvPr id="12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7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24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950486" y="143136"/>
            <a:ext cx="7653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2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Major Activities of Sub Committees (1)</a:t>
            </a:r>
            <a:endParaRPr lang="ko-KR" altLang="en-US" sz="3200" b="1" dirty="0">
              <a:ln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883807"/>
              </p:ext>
            </p:extLst>
          </p:nvPr>
        </p:nvGraphicFramePr>
        <p:xfrm>
          <a:off x="419991" y="1412776"/>
          <a:ext cx="8424936" cy="42976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52128"/>
                <a:gridCol w="5904656"/>
                <a:gridCol w="1368152"/>
              </a:tblGrid>
              <a:tr h="416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20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Com.</a:t>
                      </a:r>
                      <a:endParaRPr lang="ko-KR" altLang="en-US" sz="20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2000" dirty="0" smtClean="0">
                          <a:latin typeface="휴먼모음T" pitchFamily="18" charset="-127"/>
                          <a:ea typeface="휴먼모음T" pitchFamily="18" charset="-127"/>
                        </a:rPr>
                        <a:t>Activities</a:t>
                      </a:r>
                      <a:endParaRPr lang="ko-KR" altLang="en-US" sz="20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2000" dirty="0" smtClean="0">
                          <a:latin typeface="휴먼모음T" pitchFamily="18" charset="-127"/>
                          <a:ea typeface="휴먼모음T" pitchFamily="18" charset="-127"/>
                        </a:rPr>
                        <a:t>Chairman</a:t>
                      </a:r>
                      <a:endParaRPr lang="ko-KR" altLang="en-US" sz="20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1260360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r>
                        <a:rPr lang="en-US" altLang="ko-KR" sz="1400" b="1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Policy &amp; Institutional   Sub Committee</a:t>
                      </a:r>
                      <a:endParaRPr lang="ko-KR" altLang="en-US" sz="1400" b="1" kern="1200" dirty="0">
                        <a:solidFill>
                          <a:schemeClr val="dk1"/>
                        </a:solidFill>
                        <a:latin typeface="휴먼모음T" pitchFamily="18" charset="-127"/>
                        <a:ea typeface="휴먼모음T" pitchFamily="18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-285750" defTabSz="906463">
                        <a:lnSpc>
                          <a:spcPct val="100000"/>
                        </a:lnSpc>
                        <a:buFont typeface="Wingdings" pitchFamily="2" charset="2"/>
                        <a:buChar char="v"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Preparatory</a:t>
                      </a:r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 work for 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Inaugural 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meeting 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of Green ICT Forum    </a:t>
                      </a:r>
                    </a:p>
                    <a:p>
                      <a:pPr marL="0">
                        <a:lnSpc>
                          <a:spcPct val="100000"/>
                        </a:lnSpc>
                      </a:pPr>
                      <a:r>
                        <a:rPr kumimoji="0" lang="en-US" altLang="ko-KR" sz="1400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   </a:t>
                      </a:r>
                      <a:r>
                        <a:rPr kumimoji="0"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- Drafting </a:t>
                      </a:r>
                      <a:r>
                        <a:rPr kumimoji="0" lang="en-US" altLang="ko-KR" sz="1400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articles of association </a:t>
                      </a:r>
                    </a:p>
                    <a:p>
                      <a:pPr marL="0" indent="0" defTabSz="906463"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kumimoji="0"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  - </a:t>
                      </a:r>
                      <a:r>
                        <a:rPr kumimoji="0" lang="en-US" altLang="ko-KR" sz="1400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Preparation for the establishment of Green ICT Forum </a:t>
                      </a:r>
                    </a:p>
                    <a:p>
                      <a:pPr marL="0" indent="-285750" defTabSz="906463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Wingdings" pitchFamily="2" charset="2"/>
                        <a:buChar char="v"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Planning of 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‘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Cluster for broadcasting</a:t>
                      </a:r>
                      <a:r>
                        <a:rPr lang="en-US" altLang="ko-KR" sz="1400" kern="1200" baseline="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 &amp; Communication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1400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   </a:t>
                      </a:r>
                      <a:endParaRPr lang="en-US" altLang="ko-KR" sz="1400" kern="1200" dirty="0" smtClean="0">
                        <a:solidFill>
                          <a:schemeClr val="dk1"/>
                        </a:solidFill>
                        <a:latin typeface="휴먼모음T" pitchFamily="18" charset="-127"/>
                        <a:ea typeface="휴먼모음T" pitchFamily="18" charset="-127"/>
                        <a:cs typeface="+mn-cs"/>
                      </a:endParaRPr>
                    </a:p>
                    <a:p>
                      <a:pPr marL="0" indent="0" defTabSz="906463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   Project</a:t>
                      </a:r>
                    </a:p>
                    <a:p>
                      <a:pPr marL="0" indent="0" defTabSz="906463"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kumimoji="0"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  - Proposal to establish 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‘</a:t>
                      </a:r>
                      <a:r>
                        <a:rPr kumimoji="0"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Green ICT Promotion Center</a:t>
                      </a: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‘</a:t>
                      </a:r>
                      <a:endParaRPr kumimoji="0" lang="en-US" altLang="ko-KR" sz="140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indent="0" defTabSz="906463"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kumimoji="0"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  - Proposal of Green</a:t>
                      </a:r>
                      <a:r>
                        <a:rPr kumimoji="0" lang="ko-KR" altLang="en-US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kumimoji="0"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ICT R&amp;D, Test bed, Certification &amp;    </a:t>
                      </a:r>
                    </a:p>
                    <a:p>
                      <a:pPr marL="0" indent="0" defTabSz="906463">
                        <a:lnSpc>
                          <a:spcPct val="100000"/>
                        </a:lnSpc>
                        <a:buFont typeface="Wingdings" pitchFamily="2" charset="2"/>
                        <a:buNone/>
                      </a:pPr>
                      <a:r>
                        <a:rPr kumimoji="0"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    Assessment, human resources management, exhibition hall, etc.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b="1" dirty="0" smtClean="0">
                          <a:latin typeface="휴먼모음T" pitchFamily="18" charset="-127"/>
                          <a:ea typeface="휴먼모음T" pitchFamily="18" charset="-127"/>
                        </a:rPr>
                        <a:t>Dr. S.H. Kim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b="1" dirty="0" smtClean="0">
                          <a:latin typeface="휴먼모음T" pitchFamily="18" charset="-127"/>
                          <a:ea typeface="휴먼모음T" pitchFamily="18" charset="-127"/>
                        </a:rPr>
                        <a:t>(KISDI)</a:t>
                      </a:r>
                      <a:endParaRPr lang="ko-KR" altLang="en-US" sz="1400" b="1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730209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b="1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Standards Sub Committee</a:t>
                      </a:r>
                      <a:endParaRPr lang="ko-KR" altLang="en-US" sz="1400" b="1" kern="1200" dirty="0">
                        <a:solidFill>
                          <a:schemeClr val="dk1"/>
                        </a:solidFill>
                        <a:latin typeface="휴먼모음T" pitchFamily="18" charset="-127"/>
                        <a:ea typeface="휴먼모음T" pitchFamily="18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Meetings for standards development</a:t>
                      </a:r>
                    </a:p>
                    <a:p>
                      <a:pPr marL="0" marR="0" lvl="2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 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- 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Review 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of standardization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procedures 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and document formats</a:t>
                      </a:r>
                      <a:endParaRPr lang="en-US" altLang="ko-KR" sz="140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lvl="2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  - 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Established Forum standards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and 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Discussions 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study 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items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Setting up standardization procedures and document formats</a:t>
                      </a:r>
                    </a:p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  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- standardization procedures,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application forms for work </a:t>
                      </a:r>
                    </a:p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    proposals, document formats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, definition of document types for </a:t>
                      </a:r>
                    </a:p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    standards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and technical reports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   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b="1" dirty="0" smtClean="0">
                          <a:latin typeface="휴먼모음T" pitchFamily="18" charset="-127"/>
                          <a:ea typeface="휴먼모음T" pitchFamily="18" charset="-127"/>
                        </a:rPr>
                        <a:t>Mr. Y.W. Kim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b="1" dirty="0" smtClean="0">
                          <a:latin typeface="휴먼모음T" pitchFamily="18" charset="-127"/>
                          <a:ea typeface="휴먼모음T" pitchFamily="18" charset="-127"/>
                        </a:rPr>
                        <a:t>(ETRI)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68" y="166561"/>
            <a:ext cx="539479" cy="537924"/>
          </a:xfrm>
          <a:prstGeom prst="rect">
            <a:avLst/>
          </a:prstGeom>
        </p:spPr>
      </p:pic>
      <p:sp>
        <p:nvSpPr>
          <p:cNvPr id="12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8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11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950486" y="143136"/>
            <a:ext cx="76539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200" b="1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Major Activities of Sub </a:t>
            </a:r>
            <a:r>
              <a:rPr lang="en-US" altLang="ko-KR" sz="32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Committees (</a:t>
            </a:r>
            <a:r>
              <a:rPr lang="en-US" altLang="ko-KR" sz="3200" b="1" dirty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2</a:t>
            </a:r>
            <a:r>
              <a:rPr lang="en-US" altLang="ko-KR" sz="3200" b="1" dirty="0" smtClean="0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  <a:endParaRPr lang="ko-KR" altLang="en-US" sz="3200" b="1" dirty="0">
              <a:ln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242745"/>
              </p:ext>
            </p:extLst>
          </p:nvPr>
        </p:nvGraphicFramePr>
        <p:xfrm>
          <a:off x="395536" y="1043728"/>
          <a:ext cx="8424936" cy="380350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52128"/>
                <a:gridCol w="5904656"/>
                <a:gridCol w="1368152"/>
              </a:tblGrid>
              <a:tr h="416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20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Com.</a:t>
                      </a:r>
                      <a:endParaRPr lang="ko-KR" altLang="en-US" sz="20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2000" dirty="0" smtClean="0">
                          <a:latin typeface="휴먼모음T" pitchFamily="18" charset="-127"/>
                          <a:ea typeface="휴먼모음T" pitchFamily="18" charset="-127"/>
                        </a:rPr>
                        <a:t>Activities</a:t>
                      </a:r>
                      <a:endParaRPr lang="ko-KR" altLang="en-US" sz="20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2000" dirty="0" smtClean="0">
                          <a:latin typeface="휴먼모음T" pitchFamily="18" charset="-127"/>
                          <a:ea typeface="휴먼모음T" pitchFamily="18" charset="-127"/>
                        </a:rPr>
                        <a:t>Chairman</a:t>
                      </a:r>
                      <a:endParaRPr lang="ko-KR" altLang="en-US" sz="20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979488">
                <a:tc>
                  <a:txBody>
                    <a:bodyPr/>
                    <a:lstStyle/>
                    <a:p>
                      <a:pPr marL="0" algn="ctr" defTabSz="914400" rtl="0" eaLnBrk="1" latinLnBrk="1" hangingPunct="1">
                        <a:lnSpc>
                          <a:spcPct val="100000"/>
                        </a:lnSpc>
                      </a:pPr>
                      <a:r>
                        <a:rPr lang="en-US" altLang="ko-KR" sz="1400" b="1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Int’l Cooperation Sub Committee</a:t>
                      </a:r>
                      <a:endParaRPr lang="ko-KR" altLang="en-US" sz="1400" b="1" kern="1200" dirty="0">
                        <a:solidFill>
                          <a:schemeClr val="dk1"/>
                        </a:solidFill>
                        <a:latin typeface="휴먼모음T" pitchFamily="18" charset="-127"/>
                        <a:ea typeface="휴먼모음T" pitchFamily="18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Wingdings" pitchFamily="2" charset="2"/>
                        <a:buChar char="v"/>
                      </a:pPr>
                      <a:r>
                        <a:rPr lang="en-US" altLang="ko-KR" sz="14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Contribution to int</a:t>
                      </a:r>
                      <a:r>
                        <a:rPr lang="en-US" altLang="ko-KR" sz="1400" b="0" baseline="0" dirty="0" smtClean="0">
                          <a:latin typeface="굴림" pitchFamily="50" charset="-127"/>
                          <a:ea typeface="굴림" pitchFamily="50" charset="-127"/>
                        </a:rPr>
                        <a:t>’</a:t>
                      </a:r>
                      <a:r>
                        <a:rPr lang="en-US" altLang="ko-KR" sz="14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l standards organizations</a:t>
                      </a:r>
                      <a:r>
                        <a:rPr lang="en-US" altLang="ko-KR" sz="14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such as </a:t>
                      </a:r>
                      <a:r>
                        <a:rPr lang="en-US" altLang="ko-KR" sz="14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ITU, ASTAP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Wingdings" pitchFamily="2" charset="2"/>
                        <a:buChar char="v"/>
                      </a:pPr>
                      <a:r>
                        <a:rPr lang="en-US" altLang="ko-KR" sz="14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Signing MOU agreements with USA, UK,</a:t>
                      </a:r>
                      <a:r>
                        <a:rPr lang="en-US" altLang="ko-KR" sz="14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 Japan, Mongolia, Indonesia</a:t>
                      </a:r>
                      <a:endParaRPr lang="en-US" altLang="ko-KR" sz="1400" b="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en-US" altLang="ko-KR" sz="14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Holding the </a:t>
                      </a:r>
                      <a:r>
                        <a:rPr lang="en-US" altLang="ko-KR" sz="14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Int</a:t>
                      </a:r>
                      <a:r>
                        <a:rPr lang="en-US" altLang="ko-KR" sz="1400" b="0" baseline="0" dirty="0" smtClean="0">
                          <a:latin typeface="돋움" pitchFamily="50" charset="-127"/>
                          <a:ea typeface="돋움" pitchFamily="50" charset="-127"/>
                        </a:rPr>
                        <a:t>’</a:t>
                      </a:r>
                      <a:r>
                        <a:rPr lang="en-US" altLang="ko-KR" sz="14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l </a:t>
                      </a:r>
                      <a:r>
                        <a:rPr lang="en-US" altLang="ko-KR" sz="1400" b="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Workshop for Rare Metals</a:t>
                      </a:r>
                      <a:r>
                        <a:rPr lang="ko-KR" altLang="en-US" sz="14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endParaRPr lang="en-US" altLang="ko-KR" sz="1400" b="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   - </a:t>
                      </a:r>
                      <a:r>
                        <a:rPr lang="en-US" altLang="ko-KR" sz="14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Information sharing on R&amp;D activities and related policies on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     rare metals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en-US" altLang="ko-KR" sz="14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Exchange of human resources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en-US" altLang="ko-KR" sz="14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Conducting int</a:t>
                      </a:r>
                      <a:r>
                        <a:rPr lang="en-US" altLang="ko-KR" sz="1400" b="0" dirty="0" smtClean="0">
                          <a:latin typeface="바탕" pitchFamily="18" charset="-127"/>
                          <a:ea typeface="바탕" pitchFamily="18" charset="-127"/>
                        </a:rPr>
                        <a:t>’</a:t>
                      </a:r>
                      <a:r>
                        <a:rPr lang="en-US" altLang="ko-KR" sz="1400" b="0" dirty="0" smtClean="0">
                          <a:latin typeface="휴먼모음T" pitchFamily="18" charset="-127"/>
                          <a:ea typeface="휴먼모음T" pitchFamily="18" charset="-127"/>
                        </a:rPr>
                        <a:t>l joint research</a:t>
                      </a:r>
                      <a:endParaRPr lang="ko-KR" altLang="en-US" sz="1400" b="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b="1" dirty="0" smtClean="0">
                          <a:latin typeface="휴먼모음T" pitchFamily="18" charset="-127"/>
                          <a:ea typeface="휴먼모음T" pitchFamily="18" charset="-127"/>
                        </a:rPr>
                        <a:t>Dr. T.S. Kim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b="1" dirty="0" smtClean="0">
                          <a:latin typeface="휴먼모음T" pitchFamily="18" charset="-127"/>
                          <a:ea typeface="휴먼모음T" pitchFamily="18" charset="-127"/>
                        </a:rPr>
                        <a:t>(KETI)</a:t>
                      </a:r>
                      <a:endParaRPr lang="ko-KR" altLang="en-US" sz="1400" b="1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  <a:tr h="101909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b="1" kern="1200" dirty="0" smtClean="0">
                          <a:solidFill>
                            <a:schemeClr val="dk1"/>
                          </a:solidFill>
                          <a:latin typeface="휴먼모음T" pitchFamily="18" charset="-127"/>
                          <a:ea typeface="휴먼모음T" pitchFamily="18" charset="-127"/>
                          <a:cs typeface="+mn-cs"/>
                        </a:rPr>
                        <a:t>Infra Sub Committee</a:t>
                      </a:r>
                      <a:endParaRPr lang="ko-KR" altLang="en-US" sz="1400" b="1" kern="1200" dirty="0">
                        <a:solidFill>
                          <a:schemeClr val="dk1"/>
                        </a:solidFill>
                        <a:latin typeface="휴먼모음T" pitchFamily="18" charset="-127"/>
                        <a:ea typeface="휴먼모음T" pitchFamily="18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indent="-28575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v"/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Review 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of working plan and division of works</a:t>
                      </a:r>
                    </a:p>
                    <a:p>
                      <a:pPr marL="285750" marR="0" indent="-28575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v"/>
                      </a:pP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Discussion 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on Policy Report and draft questionnaire</a:t>
                      </a:r>
                      <a:r>
                        <a:rPr lang="ko-KR" altLang="en-US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endParaRPr kumimoji="0" lang="en-US" altLang="ko-KR" sz="1400" dirty="0" smtClean="0">
                        <a:latin typeface="휴먼모음T" pitchFamily="18" charset="-127"/>
                        <a:ea typeface="휴먼모음T" pitchFamily="18" charset="-127"/>
                      </a:endParaRPr>
                    </a:p>
                    <a:p>
                      <a:pPr marL="285750" marR="0" indent="-28575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itchFamily="2" charset="2"/>
                        <a:buChar char="v"/>
                      </a:pP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Presentations </a:t>
                      </a:r>
                      <a:r>
                        <a:rPr lang="en-US" altLang="ko-KR" sz="1400" baseline="0" dirty="0" smtClean="0">
                          <a:latin typeface="휴먼모음T" pitchFamily="18" charset="-127"/>
                          <a:ea typeface="휴먼모음T" pitchFamily="18" charset="-127"/>
                        </a:rPr>
                        <a:t>on major issues in Green ICT</a:t>
                      </a:r>
                      <a:r>
                        <a:rPr lang="ko-KR" altLang="en-US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 </a:t>
                      </a:r>
                      <a:r>
                        <a:rPr lang="en-US" altLang="ko-KR" sz="1400" dirty="0" smtClean="0">
                          <a:latin typeface="휴먼모음T" pitchFamily="18" charset="-127"/>
                          <a:ea typeface="휴먼모음T" pitchFamily="18" charset="-127"/>
                        </a:rPr>
                        <a:t>area</a:t>
                      </a:r>
                      <a:endParaRPr lang="ko-KR" altLang="en-US" sz="1400" b="0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b="1" dirty="0" smtClean="0">
                          <a:latin typeface="휴먼모음T" pitchFamily="18" charset="-127"/>
                          <a:ea typeface="휴먼모음T" pitchFamily="18" charset="-127"/>
                        </a:rPr>
                        <a:t>Mr. M.K. Kim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b="1" dirty="0" smtClean="0">
                          <a:latin typeface="휴먼모음T" pitchFamily="18" charset="-127"/>
                          <a:ea typeface="휴먼모음T" pitchFamily="18" charset="-127"/>
                        </a:rPr>
                        <a:t>(ITSA)</a:t>
                      </a:r>
                      <a:endParaRPr lang="ko-KR" altLang="en-US" sz="1400" b="1" dirty="0"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68" y="166561"/>
            <a:ext cx="539479" cy="537924"/>
          </a:xfrm>
          <a:prstGeom prst="rect">
            <a:avLst/>
          </a:prstGeom>
        </p:spPr>
      </p:pic>
      <p:sp>
        <p:nvSpPr>
          <p:cNvPr id="12" name="슬라이드 번호 개체 틀 5"/>
          <p:cNvSpPr txBox="1">
            <a:spLocks/>
          </p:cNvSpPr>
          <p:nvPr/>
        </p:nvSpPr>
        <p:spPr>
          <a:xfrm>
            <a:off x="8556895" y="6533209"/>
            <a:ext cx="576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D46104-7AEC-492F-9035-7CAB0F16DAE3}" type="slidenum">
              <a:rPr lang="ko-KR" altLang="en-US" sz="1600" b="1" smtClean="0">
                <a:solidFill>
                  <a:schemeClr val="tx1"/>
                </a:solidFill>
              </a:rPr>
              <a:pPr/>
              <a:t>9</a:t>
            </a:fld>
            <a:endParaRPr lang="ko-KR" alt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8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11251</TotalTime>
  <Words>1658</Words>
  <Application>Microsoft Office PowerPoint</Application>
  <PresentationFormat>화면 슬라이드 쇼(4:3)</PresentationFormat>
  <Paragraphs>354</Paragraphs>
  <Slides>16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17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책쟁이</dc:creator>
  <cp:lastModifiedBy>안준오(미래전파연구소)</cp:lastModifiedBy>
  <cp:revision>225</cp:revision>
  <cp:lastPrinted>2013-11-04T04:46:39Z</cp:lastPrinted>
  <dcterms:created xsi:type="dcterms:W3CDTF">2011-04-04T03:06:44Z</dcterms:created>
  <dcterms:modified xsi:type="dcterms:W3CDTF">2013-11-07T01:40:19Z</dcterms:modified>
</cp:coreProperties>
</file>