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1" r:id="rId2"/>
    <p:sldId id="304" r:id="rId3"/>
    <p:sldId id="333" r:id="rId4"/>
    <p:sldId id="305" r:id="rId5"/>
    <p:sldId id="339" r:id="rId6"/>
    <p:sldId id="342" r:id="rId7"/>
    <p:sldId id="340" r:id="rId8"/>
    <p:sldId id="341" r:id="rId9"/>
    <p:sldId id="343" r:id="rId10"/>
    <p:sldId id="334" r:id="rId11"/>
    <p:sldId id="335" r:id="rId12"/>
    <p:sldId id="336" r:id="rId13"/>
    <p:sldId id="306" r:id="rId14"/>
    <p:sldId id="307" r:id="rId15"/>
    <p:sldId id="328" r:id="rId16"/>
    <p:sldId id="309" r:id="rId17"/>
    <p:sldId id="310" r:id="rId18"/>
    <p:sldId id="311" r:id="rId19"/>
    <p:sldId id="322" r:id="rId20"/>
    <p:sldId id="329" r:id="rId21"/>
    <p:sldId id="312" r:id="rId22"/>
    <p:sldId id="330" r:id="rId23"/>
    <p:sldId id="313" r:id="rId24"/>
    <p:sldId id="323" r:id="rId25"/>
    <p:sldId id="331" r:id="rId26"/>
    <p:sldId id="314" r:id="rId27"/>
    <p:sldId id="315" r:id="rId28"/>
    <p:sldId id="318" r:id="rId29"/>
    <p:sldId id="317" r:id="rId30"/>
    <p:sldId id="321" r:id="rId31"/>
    <p:sldId id="332" r:id="rId32"/>
    <p:sldId id="319" r:id="rId33"/>
    <p:sldId id="320" r:id="rId34"/>
  </p:sldIdLst>
  <p:sldSz cx="9144000" cy="6858000" type="screen4x3"/>
  <p:notesSz cx="9928225" cy="67976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824" autoAdjust="0"/>
    <p:restoredTop sz="94655"/>
  </p:normalViewPr>
  <p:slideViewPr>
    <p:cSldViewPr snapToGrid="0" snapToObjects="1" showGuides="1">
      <p:cViewPr varScale="1">
        <p:scale>
          <a:sx n="77" d="100"/>
          <a:sy n="77" d="100"/>
        </p:scale>
        <p:origin x="90" y="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110" d="100"/>
          <a:sy n="110" d="100"/>
        </p:scale>
        <p:origin x="642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Macintosh%20HD:Users:Zanonale:Dropbox:Documentos:Anatel:18_UIT_Qualidade:Estati&#769;stica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Macintosh%20HD:Users:Zanonale:Dropbox:Documentos:Anatel:18_UIT_Qualidade:Estati&#769;stica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Macintosh%20HD:Users:Zanonale:Dropbox:Documentos:Anatel:18_UIT_Qualidade:Estati&#769;sticas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gradFill rotWithShape="1">
              <a:gsLst>
                <a:gs pos="0">
                  <a:schemeClr val="accent1">
                    <a:tint val="100000"/>
                    <a:shade val="100000"/>
                    <a:satMod val="130000"/>
                  </a:schemeClr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000099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(Sheet1!$G$4:$G$5,Sheet1!$G$7)</c:f>
              <c:strCache>
                <c:ptCount val="3"/>
                <c:pt idx="0">
                  <c:v>Mobile Broad. Acc. </c:v>
                </c:pt>
                <c:pt idx="1">
                  <c:v>Mobile Acc. </c:v>
                </c:pt>
                <c:pt idx="2">
                  <c:v>Population</c:v>
                </c:pt>
              </c:strCache>
            </c:strRef>
          </c:cat>
          <c:val>
            <c:numRef>
              <c:f>(Sheet1!$H$4:$H$5,Sheet1!$H$7)</c:f>
              <c:numCache>
                <c:formatCode>_(* #,##0.00_);_(* \(#,##0.00\);_(* "-"??_);_(@_)</c:formatCode>
                <c:ptCount val="3"/>
                <c:pt idx="0">
                  <c:v>79507.360000000001</c:v>
                </c:pt>
                <c:pt idx="1">
                  <c:v>271100</c:v>
                </c:pt>
                <c:pt idx="2">
                  <c:v>201774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63288952"/>
        <c:axId val="163289344"/>
      </c:barChart>
      <c:catAx>
        <c:axId val="1632889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000099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3289344"/>
        <c:crosses val="autoZero"/>
        <c:auto val="1"/>
        <c:lblAlgn val="ctr"/>
        <c:lblOffset val="100"/>
        <c:noMultiLvlLbl val="0"/>
      </c:catAx>
      <c:valAx>
        <c:axId val="163289344"/>
        <c:scaling>
          <c:orientation val="minMax"/>
        </c:scaling>
        <c:delete val="0"/>
        <c:axPos val="l"/>
        <c:numFmt formatCode="_(* #,##0.00_);_(* \(#,##0.00\);_(* &quot;-&quot;??_);_(@_)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32889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92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Mobile Market Share</a:t>
            </a:r>
          </a:p>
        </c:rich>
      </c:tx>
      <c:layout>
        <c:manualLayout>
          <c:xMode val="edge"/>
          <c:yMode val="edge"/>
          <c:x val="0.25592648878146401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92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explosion val="25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100000"/>
                      <a:shade val="100000"/>
                      <a:satMod val="130000"/>
                    </a:schemeClr>
                  </a:gs>
                  <a:gs pos="100000">
                    <a:schemeClr val="accent1">
                      <a:tint val="50000"/>
                      <a:shade val="100000"/>
                      <a:satMod val="350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tint val="100000"/>
                      <a:shade val="100000"/>
                      <a:satMod val="130000"/>
                    </a:schemeClr>
                  </a:gs>
                  <a:gs pos="100000">
                    <a:schemeClr val="accent2">
                      <a:tint val="50000"/>
                      <a:shade val="100000"/>
                      <a:satMod val="350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tint val="100000"/>
                      <a:shade val="100000"/>
                      <a:satMod val="130000"/>
                    </a:schemeClr>
                  </a:gs>
                  <a:gs pos="100000">
                    <a:schemeClr val="accent3">
                      <a:tint val="50000"/>
                      <a:shade val="100000"/>
                      <a:satMod val="350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tint val="100000"/>
                      <a:shade val="100000"/>
                      <a:satMod val="130000"/>
                    </a:schemeClr>
                  </a:gs>
                  <a:gs pos="100000">
                    <a:schemeClr val="accent4">
                      <a:tint val="50000"/>
                      <a:shade val="100000"/>
                      <a:satMod val="350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tint val="100000"/>
                      <a:shade val="100000"/>
                      <a:satMod val="130000"/>
                    </a:schemeClr>
                  </a:gs>
                  <a:gs pos="100000">
                    <a:schemeClr val="accent5">
                      <a:tint val="50000"/>
                      <a:shade val="100000"/>
                      <a:satMod val="350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tint val="100000"/>
                      <a:shade val="100000"/>
                      <a:satMod val="130000"/>
                    </a:schemeClr>
                  </a:gs>
                  <a:gs pos="100000">
                    <a:schemeClr val="accent6">
                      <a:tint val="50000"/>
                      <a:shade val="100000"/>
                      <a:satMod val="350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6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tint val="100000"/>
                      <a:shade val="100000"/>
                      <a:satMod val="130000"/>
                    </a:schemeClr>
                  </a:gs>
                  <a:gs pos="100000">
                    <a:schemeClr val="accent1">
                      <a:lumMod val="60000"/>
                      <a:tint val="50000"/>
                      <a:shade val="100000"/>
                      <a:satMod val="350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7"/>
            <c:bubble3D val="0"/>
            <c:spPr>
              <a:gradFill rotWithShape="1">
                <a:gsLst>
                  <a:gs pos="0">
                    <a:schemeClr val="accent2">
                      <a:lumMod val="60000"/>
                      <a:tint val="100000"/>
                      <a:shade val="100000"/>
                      <a:satMod val="130000"/>
                    </a:schemeClr>
                  </a:gs>
                  <a:gs pos="100000">
                    <a:schemeClr val="accent2">
                      <a:lumMod val="60000"/>
                      <a:tint val="50000"/>
                      <a:shade val="100000"/>
                      <a:satMod val="350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layout>
                <c:manualLayout>
                  <c:x val="-0.14368558055021599"/>
                  <c:y val="0.124190306646179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0.120064687153913"/>
                  <c:y val="-0.14351191242169301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154127159349569"/>
                  <c:y val="-0.103649314115977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.113252595109297"/>
                  <c:y val="0.15260779599985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4.0004721428983899E-3"/>
                  <c:y val="1.7185352293600999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Others
0.83%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shade val="95000"/>
                      <a:satMod val="105000"/>
                    </a:schemeClr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Sheet1!$E$39:$E$46</c:f>
              <c:strCache>
                <c:ptCount val="8"/>
                <c:pt idx="0">
                  <c:v>VIVO</c:v>
                </c:pt>
                <c:pt idx="1">
                  <c:v>CLARO</c:v>
                </c:pt>
                <c:pt idx="2">
                  <c:v>TIM</c:v>
                </c:pt>
                <c:pt idx="3">
                  <c:v>OI</c:v>
                </c:pt>
                <c:pt idx="4">
                  <c:v>ALGAR</c:v>
                </c:pt>
                <c:pt idx="5">
                  <c:v>SERCOMTEL</c:v>
                </c:pt>
                <c:pt idx="6">
                  <c:v>NEXTEL</c:v>
                </c:pt>
                <c:pt idx="7">
                  <c:v>PORTO SEGURO</c:v>
                </c:pt>
              </c:strCache>
            </c:strRef>
          </c:cat>
          <c:val>
            <c:numRef>
              <c:f>Sheet1!$F$39:$F$46</c:f>
              <c:numCache>
                <c:formatCode>_(* #,##0.00_);_(* \(#,##0.00\);_(* "-"??_);_(@_)</c:formatCode>
                <c:ptCount val="8"/>
                <c:pt idx="0">
                  <c:v>28.78</c:v>
                </c:pt>
                <c:pt idx="1">
                  <c:v>24.95</c:v>
                </c:pt>
                <c:pt idx="2">
                  <c:v>26.91</c:v>
                </c:pt>
                <c:pt idx="3">
                  <c:v>18.53</c:v>
                </c:pt>
                <c:pt idx="4">
                  <c:v>0.4</c:v>
                </c:pt>
                <c:pt idx="5">
                  <c:v>2.2933777954916901E-2</c:v>
                </c:pt>
                <c:pt idx="6">
                  <c:v>0.37</c:v>
                </c:pt>
                <c:pt idx="7">
                  <c:v>0.04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</a:ln>
    <a:effectLst/>
  </c:spPr>
  <c:txPr>
    <a:bodyPr/>
    <a:lstStyle/>
    <a:p>
      <a:pPr>
        <a:defRPr sz="1600">
          <a:solidFill>
            <a:schemeClr val="tx2"/>
          </a:solidFill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gradFill rotWithShape="1">
              <a:gsLst>
                <a:gs pos="0">
                  <a:schemeClr val="accent1">
                    <a:tint val="100000"/>
                    <a:shade val="100000"/>
                    <a:satMod val="130000"/>
                  </a:schemeClr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(Sheet1!$G$10,Sheet1!$G$13:$G$14)</c:f>
              <c:strCache>
                <c:ptCount val="3"/>
                <c:pt idx="0">
                  <c:v>Mobile  Density</c:v>
                </c:pt>
                <c:pt idx="1">
                  <c:v>Pre-Paid</c:v>
                </c:pt>
                <c:pt idx="2">
                  <c:v>Contract</c:v>
                </c:pt>
              </c:strCache>
            </c:strRef>
          </c:cat>
          <c:val>
            <c:numRef>
              <c:f>(Sheet1!$H$10,Sheet1!$H$13:$H$14)</c:f>
              <c:numCache>
                <c:formatCode>0.0%</c:formatCode>
                <c:ptCount val="3"/>
                <c:pt idx="0" formatCode="0%">
                  <c:v>1.3435824239000069</c:v>
                </c:pt>
                <c:pt idx="1">
                  <c:v>0.77</c:v>
                </c:pt>
                <c:pt idx="2">
                  <c:v>0.23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63290520"/>
        <c:axId val="163290912"/>
      </c:barChart>
      <c:catAx>
        <c:axId val="163290520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3290912"/>
        <c:crosses val="autoZero"/>
        <c:auto val="1"/>
        <c:lblAlgn val="ctr"/>
        <c:lblOffset val="100"/>
        <c:noMultiLvlLbl val="0"/>
      </c:catAx>
      <c:valAx>
        <c:axId val="163290912"/>
        <c:scaling>
          <c:orientation val="minMax"/>
        </c:scaling>
        <c:delete val="0"/>
        <c:axPos val="b"/>
        <c:numFmt formatCode="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32905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</a:ln>
    <a:effectLst/>
  </c:spPr>
  <c:txPr>
    <a:bodyPr/>
    <a:lstStyle/>
    <a:p>
      <a:pPr>
        <a:defRPr>
          <a:solidFill>
            <a:schemeClr val="accent1"/>
          </a:solidFill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18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3">
      <cs:styleClr val="auto"/>
    </cs:fillRef>
    <cs:effectRef idx="2">
      <a:schemeClr val="dk1"/>
    </cs:effectRef>
    <cs:fontRef idx="minor">
      <a:schemeClr val="tx1"/>
    </cs:fontRef>
  </cs:dataPoint>
  <cs:dataPoint3D>
    <cs:lnRef idx="0"/>
    <cs:fillRef idx="3">
      <cs:styleClr val="auto"/>
    </cs:fillRef>
    <cs:effectRef idx="2">
      <a:schemeClr val="dk1"/>
    </cs:effectRef>
    <cs:fontRef idx="minor">
      <a:schemeClr val="tx1"/>
    </cs:fontRef>
  </cs:dataPoint3D>
  <cs:dataPointLine>
    <cs:lnRef idx="1">
      <cs:styleClr val="auto"/>
    </cs:lnRef>
    <cs:lineWidthScale>5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3">
      <cs:styleClr val="auto"/>
    </cs:fillRef>
    <cs:effectRef idx="2">
      <a:schemeClr val="dk1"/>
    </cs:effectRef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0"/>
    <cs:fillRef idx="3">
      <a:schemeClr val="dk1">
        <a:tint val="95000"/>
      </a:schemeClr>
    </cs:fillRef>
    <cs:effectRef idx="2">
      <a:schemeClr val="dk1"/>
    </cs:effectRef>
    <cs:fontRef idx="minor">
      <a:schemeClr val="tx1"/>
    </cs:fontRef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0"/>
    <cs:fillRef idx="3">
      <a:schemeClr val="dk1">
        <a:tint val="5000"/>
      </a:schemeClr>
    </cs:fillRef>
    <cs:effectRef idx="2">
      <a:schemeClr val="dk1"/>
    </cs:effectRef>
    <cs:fontRef idx="minor">
      <a:schemeClr val="tx1"/>
    </cs:fontRef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131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3">
      <cs:styleClr val="auto"/>
    </cs:fillRef>
    <cs:effectRef idx="3">
      <a:schemeClr val="dk1"/>
    </cs:effectRef>
    <cs:fontRef idx="minor">
      <a:schemeClr val="tx1"/>
    </cs:fontRef>
  </cs:dataPoint>
  <cs:dataPoint3D>
    <cs:lnRef idx="0"/>
    <cs:fillRef idx="1">
      <cs:styleClr val="auto"/>
    </cs:fillRef>
    <cs:effectRef idx="3">
      <a:schemeClr val="dk1"/>
    </cs:effectRef>
    <cs:fontRef idx="minor">
      <a:schemeClr val="tx1"/>
    </cs:fontRef>
  </cs:dataPoint3D>
  <cs:dataPointLine>
    <cs:lnRef idx="1">
      <cs:styleClr val="auto"/>
    </cs:lnRef>
    <cs:lineWidthScale>7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3">
      <cs:styleClr val="auto"/>
    </cs:fillRef>
    <cs:effectRef idx="3">
      <a:schemeClr val="dk1"/>
    </cs:effectRef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0"/>
    <cs:fillRef idx="3" mods="ignoreCSTransforms">
      <cs:styleClr val="0">
        <a:shade val="25000"/>
      </cs:styleClr>
    </cs:fillRef>
    <cs:effectRef idx="3">
      <a:schemeClr val="dk1"/>
    </cs:effectRef>
    <cs:fontRef idx="minor">
      <a:schemeClr val="tx1"/>
    </cs:fontRef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0"/>
    <cs:fillRef idx="3" mods="ignoreCSTransforms">
      <cs:styleClr val="0">
        <a:tint val="25000"/>
      </cs:styleClr>
    </cs:fillRef>
    <cs:effectRef idx="3">
      <a:schemeClr val="dk1"/>
    </cs:effectRef>
    <cs:fontRef idx="minor">
      <a:schemeClr val="tx1"/>
    </cs:fontRef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118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3">
      <cs:styleClr val="auto"/>
    </cs:fillRef>
    <cs:effectRef idx="2">
      <a:schemeClr val="dk1"/>
    </cs:effectRef>
    <cs:fontRef idx="minor">
      <a:schemeClr val="tx1"/>
    </cs:fontRef>
  </cs:dataPoint>
  <cs:dataPoint3D>
    <cs:lnRef idx="0"/>
    <cs:fillRef idx="3">
      <cs:styleClr val="auto"/>
    </cs:fillRef>
    <cs:effectRef idx="2">
      <a:schemeClr val="dk1"/>
    </cs:effectRef>
    <cs:fontRef idx="minor">
      <a:schemeClr val="tx1"/>
    </cs:fontRef>
  </cs:dataPoint3D>
  <cs:dataPointLine>
    <cs:lnRef idx="1">
      <cs:styleClr val="auto"/>
    </cs:lnRef>
    <cs:lineWidthScale>5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3">
      <cs:styleClr val="auto"/>
    </cs:fillRef>
    <cs:effectRef idx="2">
      <a:schemeClr val="dk1"/>
    </cs:effectRef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0"/>
    <cs:fillRef idx="3">
      <a:schemeClr val="dk1">
        <a:tint val="95000"/>
      </a:schemeClr>
    </cs:fillRef>
    <cs:effectRef idx="2">
      <a:schemeClr val="dk1"/>
    </cs:effectRef>
    <cs:fontRef idx="minor">
      <a:schemeClr val="tx1"/>
    </cs:fontRef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0"/>
    <cs:fillRef idx="3">
      <a:schemeClr val="dk1">
        <a:tint val="5000"/>
      </a:schemeClr>
    </cs:fillRef>
    <cs:effectRef idx="2">
      <a:schemeClr val="dk1"/>
    </cs:effectRef>
    <cs:fontRef idx="minor">
      <a:schemeClr val="tx1"/>
    </cs:fontRef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302231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3699" y="1"/>
            <a:ext cx="4302231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043458-52AD-4732-8CDD-1DD0811904F2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6617"/>
            <a:ext cx="4302231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3699" y="6456617"/>
            <a:ext cx="4302231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9C3D32-BE30-4FAD-8B4A-E63DFB8219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1467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4" y="5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2926" y="5"/>
            <a:ext cx="4303713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9933D4-F91A-4EA5-9A61-A67F16632459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40042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191" y="3228979"/>
            <a:ext cx="7943850" cy="30591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4" y="6456368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2926" y="6456368"/>
            <a:ext cx="4303713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5ECFA5-82D6-4FAA-AC71-4FE3398F1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427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5ECFA5-82D6-4FAA-AC71-4FE3398F152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0791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5A907629-6A54-B642-82A4-13B819610FCE}" type="slidenum">
              <a:rPr lang="en-US" sz="1200"/>
              <a:pPr/>
              <a:t>14</a:t>
            </a:fld>
            <a:endParaRPr lang="en-US" sz="120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 dirty="0">
              <a:latin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256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D6316-7A76-4181-824F-9D499B2A0AD0}" type="slidenum">
              <a:rPr lang="pt-BR" smtClean="0"/>
              <a:pPr/>
              <a:t>15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698709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5A907629-6A54-B642-82A4-13B819610FCE}" type="slidenum">
              <a:rPr lang="en-US" sz="1200"/>
              <a:pPr/>
              <a:t>16</a:t>
            </a:fld>
            <a:endParaRPr lang="en-US" sz="120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latin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27238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5A907629-6A54-B642-82A4-13B819610FCE}" type="slidenum">
              <a:rPr lang="en-US" sz="1200"/>
              <a:pPr/>
              <a:t>17</a:t>
            </a:fld>
            <a:endParaRPr lang="en-US" sz="120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latin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5503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5A907629-6A54-B642-82A4-13B819610FCE}" type="slidenum">
              <a:rPr lang="en-US" sz="1200"/>
              <a:pPr/>
              <a:t>18</a:t>
            </a:fld>
            <a:endParaRPr lang="en-US" sz="120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latin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4334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5A907629-6A54-B642-82A4-13B819610FCE}" type="slidenum">
              <a:rPr lang="en-US" sz="1200"/>
              <a:pPr/>
              <a:t>19</a:t>
            </a:fld>
            <a:endParaRPr lang="en-US" sz="120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latin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27924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D6316-7A76-4181-824F-9D499B2A0AD0}" type="slidenum">
              <a:rPr lang="pt-BR" smtClean="0"/>
              <a:pPr/>
              <a:t>20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106621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5A907629-6A54-B642-82A4-13B819610FCE}" type="slidenum">
              <a:rPr lang="en-US" sz="1200"/>
              <a:pPr/>
              <a:t>21</a:t>
            </a:fld>
            <a:endParaRPr lang="en-US" sz="120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latin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67067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D6316-7A76-4181-824F-9D499B2A0AD0}" type="slidenum">
              <a:rPr lang="pt-BR" smtClean="0"/>
              <a:pPr/>
              <a:t>22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688507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5A907629-6A54-B642-82A4-13B819610FCE}" type="slidenum">
              <a:rPr lang="en-US" sz="1200"/>
              <a:pPr/>
              <a:t>23</a:t>
            </a:fld>
            <a:endParaRPr lang="en-US" sz="120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latin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81693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5A907629-6A54-B642-82A4-13B819610FCE}" type="slidenum">
              <a:rPr lang="en-US" sz="1200"/>
              <a:pPr/>
              <a:t>2</a:t>
            </a:fld>
            <a:endParaRPr lang="en-US" sz="120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latin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6966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5A907629-6A54-B642-82A4-13B819610FCE}" type="slidenum">
              <a:rPr lang="en-US" sz="1200"/>
              <a:pPr/>
              <a:t>24</a:t>
            </a:fld>
            <a:endParaRPr lang="en-US" sz="120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latin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96148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D6316-7A76-4181-824F-9D499B2A0AD0}" type="slidenum">
              <a:rPr lang="pt-BR" smtClean="0"/>
              <a:pPr/>
              <a:t>25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561592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5A907629-6A54-B642-82A4-13B819610FCE}" type="slidenum">
              <a:rPr lang="en-US" sz="1200"/>
              <a:pPr/>
              <a:t>26</a:t>
            </a:fld>
            <a:endParaRPr lang="en-US" sz="120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latin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517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5A907629-6A54-B642-82A4-13B819610FCE}" type="slidenum">
              <a:rPr lang="en-US" sz="1200"/>
              <a:pPr/>
              <a:t>27</a:t>
            </a:fld>
            <a:endParaRPr lang="en-US" sz="120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latin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0748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5A907629-6A54-B642-82A4-13B819610FCE}" type="slidenum">
              <a:rPr lang="en-US" sz="1200"/>
              <a:pPr/>
              <a:t>28</a:t>
            </a:fld>
            <a:endParaRPr lang="en-US" sz="120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latin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066218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5A907629-6A54-B642-82A4-13B819610FCE}" type="slidenum">
              <a:rPr lang="en-US" sz="1200"/>
              <a:pPr/>
              <a:t>29</a:t>
            </a:fld>
            <a:endParaRPr lang="en-US" sz="120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latin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136108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5A907629-6A54-B642-82A4-13B819610FCE}" type="slidenum">
              <a:rPr lang="en-US" sz="1200"/>
              <a:pPr/>
              <a:t>30</a:t>
            </a:fld>
            <a:endParaRPr lang="en-US" sz="120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latin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5178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D6316-7A76-4181-824F-9D499B2A0AD0}" type="slidenum">
              <a:rPr lang="pt-BR" smtClean="0"/>
              <a:pPr/>
              <a:t>31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3134287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Verdana" charset="0"/>
            </a:endParaRPr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10BA8534-F1A6-7F4A-91A5-FD18E0623A60}" type="slidenum">
              <a:rPr lang="en-US" sz="1200"/>
              <a:pPr/>
              <a:t>32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1993254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Verdana" charset="0"/>
            </a:endParaRPr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10BA8534-F1A6-7F4A-91A5-FD18E0623A60}" type="slidenum">
              <a:rPr lang="en-US" sz="1200"/>
              <a:pPr/>
              <a:t>33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77066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D6316-7A76-4181-824F-9D499B2A0AD0}" type="slidenum">
              <a:rPr lang="pt-BR" smtClean="0"/>
              <a:pPr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227844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5A907629-6A54-B642-82A4-13B819610FCE}" type="slidenum">
              <a:rPr lang="en-US" sz="1200"/>
              <a:pPr/>
              <a:t>4</a:t>
            </a:fld>
            <a:endParaRPr lang="en-US" sz="120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latin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3694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68663" y="511175"/>
            <a:ext cx="3392487" cy="2546350"/>
          </a:xfrm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7510" y="3398838"/>
            <a:ext cx="7173206" cy="2889012"/>
          </a:xfrm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4922016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68663" y="511175"/>
            <a:ext cx="3392487" cy="2546350"/>
          </a:xfrm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7510" y="3398838"/>
            <a:ext cx="7173206" cy="2889012"/>
          </a:xfrm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1522743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68663" y="511175"/>
            <a:ext cx="3392487" cy="2546350"/>
          </a:xfrm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7510" y="3398838"/>
            <a:ext cx="7173206" cy="2889012"/>
          </a:xfrm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328826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68663" y="511175"/>
            <a:ext cx="3392487" cy="2546350"/>
          </a:xfrm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7510" y="3398838"/>
            <a:ext cx="7173206" cy="2889012"/>
          </a:xfrm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614758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5A907629-6A54-B642-82A4-13B819610FCE}" type="slidenum">
              <a:rPr lang="en-US" sz="1200"/>
              <a:pPr/>
              <a:t>13</a:t>
            </a:fld>
            <a:endParaRPr lang="en-US" sz="120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latin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256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5068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932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82083"/>
            <a:ext cx="2057400" cy="525991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82083"/>
            <a:ext cx="6019800" cy="525991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0374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8596" y="5619765"/>
            <a:ext cx="8229600" cy="571496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pt-BR" dirty="0" smtClean="0"/>
              <a:t>Clique para editar o estilo do título mestre</a:t>
            </a:r>
            <a:endParaRPr lang="pt-BR" dirty="0"/>
          </a:p>
        </p:txBody>
      </p:sp>
      <p:sp>
        <p:nvSpPr>
          <p:cNvPr id="5" name="Espaço Reservado para Tabela 4"/>
          <p:cNvSpPr>
            <a:spLocks noGrp="1"/>
          </p:cNvSpPr>
          <p:nvPr>
            <p:ph type="tbl" sz="quarter" idx="12"/>
          </p:nvPr>
        </p:nvSpPr>
        <p:spPr>
          <a:xfrm>
            <a:off x="1643064" y="1905013"/>
            <a:ext cx="5857875" cy="333375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5209329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ítulo, text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sz="half" idx="1"/>
          </p:nvPr>
        </p:nvSpPr>
        <p:spPr>
          <a:xfrm>
            <a:off x="454025" y="1608138"/>
            <a:ext cx="3989388" cy="4757737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95813" y="1608138"/>
            <a:ext cx="3990975" cy="4757737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35053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944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558ED5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459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2629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2629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456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6882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6882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552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232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37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3250"/>
            <a:ext cx="3008313" cy="8318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603250"/>
            <a:ext cx="5111750" cy="512233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29048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241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506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059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7097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968500"/>
            <a:ext cx="8229600" cy="38311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05200" y="617643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283C63E4-F9BE-C24A-B4FF-309EB18BA5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8638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457200" rtl="0" eaLnBrk="1" latinLnBrk="0" hangingPunct="1">
        <a:spcBef>
          <a:spcPct val="0"/>
        </a:spcBef>
        <a:buNone/>
        <a:defRPr sz="4400" b="1" i="0" kern="1200">
          <a:solidFill>
            <a:schemeClr val="tx2">
              <a:lumMod val="60000"/>
              <a:lumOff val="40000"/>
            </a:schemeClr>
          </a:solidFill>
          <a:latin typeface="Calibri"/>
          <a:ea typeface="+mj-ea"/>
          <a:cs typeface="Calibri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notesSlide" Target="../notesSlides/notesSlide15.xml"/><Relationship Id="rId7" Type="http://schemas.openxmlformats.org/officeDocument/2006/relationships/package" Target="../embeddings/Microsoft_Visio_Drawing11111111111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mailto:isaac.boateng@nca.org.gh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zanon@anatel.gov.br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pub/T-TUT-CCICT-2014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itu.int/en/ITU-T/C-I/Documents/WSHP_counterfeit/Final%20Report/Summary-of-Discussions-18Dec2014.docx" TargetMode="External"/><Relationship Id="rId4" Type="http://schemas.openxmlformats.org/officeDocument/2006/relationships/hyperlink" Target="http://www.itu.int/en/ITU-T/C-I/Pages/WSHP_counterfeit.aspx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png"/><Relationship Id="rId5" Type="http://schemas.openxmlformats.org/officeDocument/2006/relationships/image" Target="../media/image9.jpe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2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7200" y="283625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>
                <a:solidFill>
                  <a:schemeClr val="bg1"/>
                </a:solidFill>
                <a:latin typeface="Calibri"/>
                <a:ea typeface="+mj-ea"/>
                <a:cs typeface="Calibri"/>
              </a:defRPr>
            </a:lvl1pPr>
          </a:lstStyle>
          <a:p>
            <a:endParaRPr lang="en-US" sz="5400" dirty="0">
              <a:solidFill>
                <a:srgbClr val="558ED5"/>
              </a:solidFill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57200" y="4910596"/>
            <a:ext cx="8229600" cy="7437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>
                <a:solidFill>
                  <a:schemeClr val="bg1"/>
                </a:solidFill>
                <a:latin typeface="Calibri"/>
                <a:ea typeface="+mj-ea"/>
                <a:cs typeface="Calibri"/>
              </a:defRPr>
            </a:lvl1pPr>
          </a:lstStyle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85522"/>
            <a:ext cx="8229600" cy="1828800"/>
          </a:xfrm>
        </p:spPr>
        <p:txBody>
          <a:bodyPr>
            <a:noAutofit/>
          </a:bodyPr>
          <a:lstStyle/>
          <a:p>
            <a:r>
              <a:rPr lang="en-US" sz="2800" dirty="0" smtClean="0"/>
              <a:t>WSC Workshop on Conformity Assessment</a:t>
            </a:r>
            <a:br>
              <a:rPr lang="en-US" sz="2800" dirty="0" smtClean="0"/>
            </a:br>
            <a:r>
              <a:rPr lang="en-US" sz="2800" dirty="0" smtClean="0"/>
              <a:t>(Geneva, 1-2 December 2015)</a:t>
            </a:r>
            <a:endParaRPr lang="en-US" sz="2400" i="1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4252217"/>
            <a:ext cx="8229600" cy="1675062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2000" b="1" dirty="0" err="1" smtClean="0"/>
              <a:t>João</a:t>
            </a:r>
            <a:r>
              <a:rPr lang="en-US" sz="2000" b="1" dirty="0" smtClean="0"/>
              <a:t> Alexandre </a:t>
            </a:r>
            <a:r>
              <a:rPr lang="en-US" sz="2000" b="1" dirty="0" err="1" smtClean="0"/>
              <a:t>Zanon</a:t>
            </a:r>
            <a:endParaRPr lang="en-US" sz="2000" b="1" dirty="0" smtClean="0"/>
          </a:p>
          <a:p>
            <a:pPr marL="0" indent="0" algn="ctr">
              <a:buNone/>
            </a:pPr>
            <a:r>
              <a:rPr lang="en-US" sz="1600" b="1" dirty="0" smtClean="0"/>
              <a:t>Regulatory Specialist – PRRE/SPR/ANATEL</a:t>
            </a:r>
          </a:p>
          <a:p>
            <a:pPr marL="0" indent="0" algn="ctr">
              <a:buNone/>
            </a:pPr>
            <a:r>
              <a:rPr lang="en-US" sz="1600" b="1" dirty="0" smtClean="0"/>
              <a:t>Associate Rapporteur of ITU-T Question Q8/11</a:t>
            </a:r>
          </a:p>
          <a:p>
            <a:pPr marL="0" indent="0" algn="ctr">
              <a:buNone/>
            </a:pPr>
            <a:r>
              <a:rPr lang="en-US" sz="1600" b="1" dirty="0" smtClean="0"/>
              <a:t>Rapporteur of CITEL Correspondence group on the Combat of Counterfeit substandard and unauthorized ICT devices</a:t>
            </a:r>
          </a:p>
          <a:p>
            <a:pPr marL="0" indent="0" algn="ctr">
              <a:buNone/>
            </a:pPr>
            <a:r>
              <a:rPr lang="en-US" sz="1600" b="1" i="1" dirty="0" err="1" smtClean="0"/>
              <a:t>zanon@anatel.gov.br</a:t>
            </a:r>
            <a:endParaRPr lang="en-US" sz="1050" dirty="0"/>
          </a:p>
        </p:txBody>
      </p:sp>
      <p:sp>
        <p:nvSpPr>
          <p:cNvPr id="6" name="Content Placeholder 8"/>
          <p:cNvSpPr txBox="1">
            <a:spLocks/>
          </p:cNvSpPr>
          <p:nvPr/>
        </p:nvSpPr>
        <p:spPr>
          <a:xfrm>
            <a:off x="336646" y="2543818"/>
            <a:ext cx="8229600" cy="12788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b="1" dirty="0"/>
              <a:t>Combat of Counterfeit ICT </a:t>
            </a:r>
            <a:r>
              <a:rPr lang="en-US" sz="3600" b="1" dirty="0" smtClean="0"/>
              <a:t>Devices </a:t>
            </a:r>
            <a:r>
              <a:rPr lang="en-US" sz="3600" b="1" dirty="0"/>
              <a:t>Conformity as a </a:t>
            </a:r>
            <a:r>
              <a:rPr lang="en-US" sz="3600" b="1" dirty="0" smtClean="0"/>
              <a:t>Tool</a:t>
            </a:r>
            <a:endParaRPr lang="en-US" sz="900" dirty="0" smtClean="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414344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ctrTitle"/>
          </p:nvPr>
        </p:nvSpPr>
        <p:spPr>
          <a:xfrm>
            <a:off x="611560" y="40268"/>
            <a:ext cx="8136904" cy="422311"/>
          </a:xfrm>
        </p:spPr>
        <p:txBody>
          <a:bodyPr>
            <a:normAutofit fontScale="90000"/>
          </a:bodyPr>
          <a:lstStyle/>
          <a:p>
            <a:r>
              <a:rPr lang="pt-BR" sz="3200" dirty="0" smtClean="0"/>
              <a:t>CA - </a:t>
            </a:r>
            <a:r>
              <a:rPr lang="pt-BR" sz="3200" dirty="0" err="1" smtClean="0"/>
              <a:t>Enforcement</a:t>
            </a:r>
            <a:r>
              <a:rPr lang="pt-BR" sz="3200" dirty="0" smtClean="0"/>
              <a:t> activities</a:t>
            </a:r>
            <a:endParaRPr lang="pt-BR" sz="3200" dirty="0"/>
          </a:p>
        </p:txBody>
      </p:sp>
      <p:sp>
        <p:nvSpPr>
          <p:cNvPr id="5" name="Subtítulo 4"/>
          <p:cNvSpPr>
            <a:spLocks noGrp="1"/>
          </p:cNvSpPr>
          <p:nvPr>
            <p:ph type="subTitle" idx="1"/>
          </p:nvPr>
        </p:nvSpPr>
        <p:spPr>
          <a:xfrm>
            <a:off x="144158" y="824400"/>
            <a:ext cx="8866027" cy="5063443"/>
          </a:xfrm>
        </p:spPr>
        <p:txBody>
          <a:bodyPr>
            <a:noAutofit/>
          </a:bodyPr>
          <a:lstStyle/>
          <a:p>
            <a:r>
              <a:rPr lang="en-US" sz="2000" b="1" dirty="0"/>
              <a:t>“ All equipment that use radiofrequency to transmit signal must be certificate before being used on Brazil.” </a:t>
            </a:r>
          </a:p>
          <a:p>
            <a:endParaRPr lang="pt-BR" sz="2000" b="1" dirty="0" smtClean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2000" b="0" dirty="0" err="1" smtClean="0"/>
              <a:t>To</a:t>
            </a:r>
            <a:r>
              <a:rPr lang="pt-BR" sz="2000" b="0" dirty="0" smtClean="0"/>
              <a:t> Identify and combat defining preventive actions to protect the market;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2000" b="0" dirty="0" smtClean="0"/>
              <a:t>To favor fair competiton between all equipment manufactures;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2000" b="0" dirty="0" smtClean="0"/>
              <a:t>Protect the internal market and the </a:t>
            </a:r>
            <a:r>
              <a:rPr lang="pt-BR" sz="2000" b="0" dirty="0" err="1" smtClean="0"/>
              <a:t>end-user</a:t>
            </a:r>
            <a:r>
              <a:rPr lang="pt-BR" sz="2000" b="0" dirty="0" smtClean="0"/>
              <a:t>;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pt-BR" sz="20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2000" b="1" dirty="0" err="1" smtClean="0"/>
              <a:t>Pre</a:t>
            </a:r>
            <a:r>
              <a:rPr lang="pt-BR" sz="2000" b="1" dirty="0" smtClean="0"/>
              <a:t>-Market </a:t>
            </a:r>
            <a:r>
              <a:rPr lang="pt-BR" sz="2000" b="1" dirty="0" err="1" smtClean="0"/>
              <a:t>Surveillance</a:t>
            </a:r>
            <a:r>
              <a:rPr lang="pt-BR" sz="2000" b="1" dirty="0"/>
              <a:t> </a:t>
            </a:r>
            <a:r>
              <a:rPr lang="pt-BR" sz="2000" b="1" dirty="0" smtClean="0"/>
              <a:t>(</a:t>
            </a:r>
            <a:r>
              <a:rPr lang="pt-BR" sz="2000" b="1" dirty="0" err="1" smtClean="0"/>
              <a:t>Type</a:t>
            </a:r>
            <a:r>
              <a:rPr lang="pt-BR" sz="2000" b="1" dirty="0" smtClean="0"/>
              <a:t> Approval):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pt-BR" sz="2000" b="0" dirty="0"/>
              <a:t> </a:t>
            </a:r>
            <a:r>
              <a:rPr lang="pt-BR" sz="2000" b="0" dirty="0" err="1" smtClean="0">
                <a:solidFill>
                  <a:schemeClr val="accent1"/>
                </a:solidFill>
              </a:rPr>
              <a:t>To</a:t>
            </a:r>
            <a:r>
              <a:rPr lang="pt-BR" sz="2000" b="0" dirty="0" smtClean="0">
                <a:solidFill>
                  <a:schemeClr val="accent1"/>
                </a:solidFill>
              </a:rPr>
              <a:t> grant access to market by </a:t>
            </a:r>
            <a:r>
              <a:rPr lang="pt-BR" sz="2000" b="0" dirty="0" err="1" smtClean="0">
                <a:solidFill>
                  <a:schemeClr val="accent1"/>
                </a:solidFill>
              </a:rPr>
              <a:t>compliance</a:t>
            </a:r>
            <a:r>
              <a:rPr lang="pt-BR" sz="2000" b="0" dirty="0" smtClean="0">
                <a:solidFill>
                  <a:schemeClr val="accent1"/>
                </a:solidFill>
              </a:rPr>
              <a:t> </a:t>
            </a:r>
            <a:r>
              <a:rPr lang="pt-BR" sz="2000" dirty="0" err="1" smtClean="0">
                <a:solidFill>
                  <a:schemeClr val="accent1"/>
                </a:solidFill>
              </a:rPr>
              <a:t>demonstration</a:t>
            </a:r>
            <a:r>
              <a:rPr lang="pt-BR" sz="2000" b="0" dirty="0" smtClean="0">
                <a:solidFill>
                  <a:schemeClr val="accent1"/>
                </a:solidFill>
              </a:rPr>
              <a:t>;</a:t>
            </a:r>
          </a:p>
          <a:p>
            <a:pPr algn="l"/>
            <a:endParaRPr lang="pt-BR" sz="2000" b="0" dirty="0" smtClean="0">
              <a:solidFill>
                <a:schemeClr val="accent1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sz="2000" b="1" dirty="0" smtClean="0">
                <a:solidFill>
                  <a:schemeClr val="accent1"/>
                </a:solidFill>
              </a:rPr>
              <a:t>Pós-</a:t>
            </a:r>
            <a:r>
              <a:rPr lang="pt-BR" sz="2000" b="1" dirty="0" err="1" smtClean="0">
                <a:solidFill>
                  <a:schemeClr val="accent1"/>
                </a:solidFill>
              </a:rPr>
              <a:t>market</a:t>
            </a:r>
            <a:r>
              <a:rPr lang="pt-BR" sz="2000" b="1" dirty="0" smtClean="0">
                <a:solidFill>
                  <a:schemeClr val="accent1"/>
                </a:solidFill>
              </a:rPr>
              <a:t> (</a:t>
            </a:r>
            <a:r>
              <a:rPr lang="pt-BR" sz="2000" b="1" dirty="0" err="1">
                <a:solidFill>
                  <a:schemeClr val="accent1"/>
                </a:solidFill>
              </a:rPr>
              <a:t>Oversight</a:t>
            </a:r>
            <a:r>
              <a:rPr lang="pt-BR" sz="2000" b="1" dirty="0" smtClean="0">
                <a:solidFill>
                  <a:schemeClr val="accent1"/>
                </a:solidFill>
              </a:rPr>
              <a:t>): 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pt-BR" sz="2000" b="0" dirty="0" err="1" smtClean="0">
                <a:solidFill>
                  <a:schemeClr val="accent1"/>
                </a:solidFill>
              </a:rPr>
              <a:t>When</a:t>
            </a:r>
            <a:r>
              <a:rPr lang="pt-BR" sz="2000" b="0" dirty="0" smtClean="0">
                <a:solidFill>
                  <a:schemeClr val="accent1"/>
                </a:solidFill>
              </a:rPr>
              <a:t> </a:t>
            </a:r>
            <a:r>
              <a:rPr lang="pt-BR" sz="2000" b="0" dirty="0" err="1" smtClean="0">
                <a:solidFill>
                  <a:schemeClr val="accent1"/>
                </a:solidFill>
              </a:rPr>
              <a:t>demanded</a:t>
            </a:r>
            <a:r>
              <a:rPr lang="pt-BR" sz="2000" b="0" dirty="0" smtClean="0">
                <a:solidFill>
                  <a:schemeClr val="accent1"/>
                </a:solidFill>
              </a:rPr>
              <a:t> (</a:t>
            </a:r>
            <a:r>
              <a:rPr lang="pt-BR" sz="2000" b="0" dirty="0" err="1" smtClean="0">
                <a:solidFill>
                  <a:schemeClr val="accent1"/>
                </a:solidFill>
              </a:rPr>
              <a:t>complains</a:t>
            </a:r>
            <a:r>
              <a:rPr lang="pt-BR" sz="2000" dirty="0" smtClean="0">
                <a:solidFill>
                  <a:schemeClr val="accent1"/>
                </a:solidFill>
              </a:rPr>
              <a:t>).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pt-BR" sz="2000" b="0" dirty="0" err="1" smtClean="0">
                <a:solidFill>
                  <a:schemeClr val="accent1"/>
                </a:solidFill>
              </a:rPr>
              <a:t>Continuos</a:t>
            </a:r>
            <a:r>
              <a:rPr lang="pt-BR" sz="2000" b="0" dirty="0" smtClean="0">
                <a:solidFill>
                  <a:schemeClr val="accent1"/>
                </a:solidFill>
              </a:rPr>
              <a:t> validation the equipment follows </a:t>
            </a:r>
            <a:r>
              <a:rPr lang="pt-BR" sz="2000" b="0" dirty="0" err="1" smtClean="0">
                <a:solidFill>
                  <a:schemeClr val="accent1"/>
                </a:solidFill>
              </a:rPr>
              <a:t>up</a:t>
            </a:r>
            <a:r>
              <a:rPr lang="pt-BR" sz="2000" b="0" dirty="0" smtClean="0">
                <a:solidFill>
                  <a:schemeClr val="accent1"/>
                </a:solidFill>
              </a:rPr>
              <a:t>-</a:t>
            </a:r>
            <a:r>
              <a:rPr lang="pt-BR" sz="2000" b="0" dirty="0" err="1" smtClean="0">
                <a:solidFill>
                  <a:schemeClr val="accent1"/>
                </a:solidFill>
              </a:rPr>
              <a:t>to</a:t>
            </a:r>
            <a:r>
              <a:rPr lang="pt-BR" sz="2000" b="0" dirty="0" smtClean="0">
                <a:solidFill>
                  <a:schemeClr val="accent1"/>
                </a:solidFill>
              </a:rPr>
              <a:t>-date </a:t>
            </a:r>
            <a:r>
              <a:rPr lang="pt-BR" sz="2000" b="0" dirty="0" err="1" smtClean="0">
                <a:solidFill>
                  <a:schemeClr val="accent1"/>
                </a:solidFill>
              </a:rPr>
              <a:t>regulations</a:t>
            </a:r>
            <a:r>
              <a:rPr lang="pt-BR" sz="2000" b="0" dirty="0" smtClean="0">
                <a:solidFill>
                  <a:schemeClr val="accent1"/>
                </a:solidFill>
              </a:rPr>
              <a:t>; </a:t>
            </a:r>
            <a:endParaRPr lang="pt-BR" sz="2000" b="0" dirty="0">
              <a:solidFill>
                <a:schemeClr val="accent1"/>
              </a:solidFill>
            </a:endParaRPr>
          </a:p>
          <a:p>
            <a:pPr algn="l"/>
            <a:endParaRPr lang="pt-BR" sz="2000" b="0" dirty="0" smtClean="0"/>
          </a:p>
          <a:p>
            <a:pPr algn="l"/>
            <a:endParaRPr lang="pt-BR" sz="1800" dirty="0" smtClean="0"/>
          </a:p>
          <a:p>
            <a:pPr marL="285750" indent="-285750" algn="l">
              <a:buFont typeface="Wingdings" pitchFamily="2" charset="2"/>
              <a:buChar char="ü"/>
            </a:pPr>
            <a:endParaRPr lang="pt-BR" sz="1800" b="0" dirty="0"/>
          </a:p>
          <a:p>
            <a:pPr algn="l"/>
            <a:endParaRPr lang="pt-BR" sz="1800" b="0" dirty="0"/>
          </a:p>
          <a:p>
            <a:pPr algn="l"/>
            <a:endParaRPr lang="pt-BR" sz="1800" b="0" dirty="0" smtClean="0"/>
          </a:p>
          <a:p>
            <a:pPr marL="342900" indent="-342900" algn="l">
              <a:buFont typeface="Wingdings" pitchFamily="2" charset="2"/>
              <a:buChar char="ü"/>
            </a:pPr>
            <a:endParaRPr lang="pt-BR" sz="1800" dirty="0"/>
          </a:p>
        </p:txBody>
      </p:sp>
    </p:spTree>
    <p:extLst>
      <p:ext uri="{BB962C8B-B14F-4D97-AF65-F5344CB8AC3E}">
        <p14:creationId xmlns:p14="http://schemas.microsoft.com/office/powerpoint/2010/main" val="1548653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/>
          <a:srcRect l="44465" t="14693" r="38379"/>
          <a:stretch/>
        </p:blipFill>
        <p:spPr>
          <a:xfrm>
            <a:off x="6992026" y="1235616"/>
            <a:ext cx="2077318" cy="5504810"/>
          </a:xfrm>
          <a:prstGeom prst="rect">
            <a:avLst/>
          </a:prstGeom>
        </p:spPr>
      </p:pic>
      <p:grpSp>
        <p:nvGrpSpPr>
          <p:cNvPr id="3" name="Grupo 2"/>
          <p:cNvGrpSpPr/>
          <p:nvPr/>
        </p:nvGrpSpPr>
        <p:grpSpPr>
          <a:xfrm>
            <a:off x="107504" y="1000461"/>
            <a:ext cx="6974018" cy="4783029"/>
            <a:chOff x="107504" y="1000461"/>
            <a:chExt cx="6974018" cy="4783029"/>
          </a:xfrm>
        </p:grpSpPr>
        <p:pic>
          <p:nvPicPr>
            <p:cNvPr id="2" name="Imagem 1"/>
            <p:cNvPicPr>
              <a:picLocks noChangeAspect="1"/>
            </p:cNvPicPr>
            <p:nvPr/>
          </p:nvPicPr>
          <p:blipFill rotWithShape="1">
            <a:blip r:embed="rId3"/>
            <a:srcRect l="16241" t="19484" r="19007" b="6688"/>
            <a:stretch/>
          </p:blipFill>
          <p:spPr>
            <a:xfrm>
              <a:off x="107504" y="1000461"/>
              <a:ext cx="6912768" cy="4783029"/>
            </a:xfrm>
            <a:prstGeom prst="rect">
              <a:avLst/>
            </a:prstGeom>
          </p:spPr>
        </p:pic>
        <p:sp>
          <p:nvSpPr>
            <p:cNvPr id="5" name="Retângulo 4"/>
            <p:cNvSpPr/>
            <p:nvPr/>
          </p:nvSpPr>
          <p:spPr>
            <a:xfrm>
              <a:off x="5713370" y="1040946"/>
              <a:ext cx="1368152" cy="6860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dirty="0" smtClean="0"/>
                <a:t>\</a:t>
              </a:r>
              <a:endParaRPr lang="pt-BR" dirty="0"/>
            </a:p>
          </p:txBody>
        </p:sp>
      </p:grpSp>
      <p:sp>
        <p:nvSpPr>
          <p:cNvPr id="6" name="Título 3"/>
          <p:cNvSpPr>
            <a:spLocks noGrp="1"/>
          </p:cNvSpPr>
          <p:nvPr>
            <p:ph type="ctrTitle"/>
          </p:nvPr>
        </p:nvSpPr>
        <p:spPr>
          <a:xfrm>
            <a:off x="614856" y="-92986"/>
            <a:ext cx="8136904" cy="584775"/>
          </a:xfrm>
        </p:spPr>
        <p:txBody>
          <a:bodyPr/>
          <a:lstStyle/>
          <a:p>
            <a:r>
              <a:rPr lang="pt-BR" sz="3200" dirty="0" smtClean="0"/>
              <a:t>Working Force on enforcement</a:t>
            </a:r>
            <a:endParaRPr lang="pt-BR" sz="2400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928" y="0"/>
            <a:ext cx="1190072" cy="112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3036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2"/>
          <a:srcRect l="36165" t="23001" r="34503" b="39361"/>
          <a:stretch/>
        </p:blipFill>
        <p:spPr>
          <a:xfrm>
            <a:off x="251520" y="1772816"/>
            <a:ext cx="5054183" cy="3456384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 rotWithShape="1">
          <a:blip r:embed="rId3"/>
          <a:srcRect l="36718" t="39616" r="41145" b="16770"/>
          <a:stretch/>
        </p:blipFill>
        <p:spPr>
          <a:xfrm>
            <a:off x="5508104" y="1772816"/>
            <a:ext cx="3291795" cy="3456384"/>
          </a:xfrm>
          <a:prstGeom prst="rect">
            <a:avLst/>
          </a:prstGeom>
        </p:spPr>
      </p:pic>
      <p:sp>
        <p:nvSpPr>
          <p:cNvPr id="4" name="Título 3"/>
          <p:cNvSpPr>
            <a:spLocks noGrp="1"/>
          </p:cNvSpPr>
          <p:nvPr>
            <p:ph type="ctrTitle"/>
          </p:nvPr>
        </p:nvSpPr>
        <p:spPr>
          <a:xfrm>
            <a:off x="617469" y="0"/>
            <a:ext cx="8136904" cy="462579"/>
          </a:xfrm>
        </p:spPr>
        <p:txBody>
          <a:bodyPr>
            <a:normAutofit fontScale="90000"/>
          </a:bodyPr>
          <a:lstStyle/>
          <a:p>
            <a:r>
              <a:rPr lang="pt-BR" sz="3200" dirty="0" smtClean="0"/>
              <a:t>Working Froce</a:t>
            </a:r>
            <a:endParaRPr lang="pt-BR" sz="2400" dirty="0"/>
          </a:p>
        </p:txBody>
      </p:sp>
      <p:sp>
        <p:nvSpPr>
          <p:cNvPr id="2" name="CaixaDeTexto 1"/>
          <p:cNvSpPr txBox="1"/>
          <p:nvPr/>
        </p:nvSpPr>
        <p:spPr>
          <a:xfrm>
            <a:off x="1621414" y="5374112"/>
            <a:ext cx="6048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>
                <a:solidFill>
                  <a:schemeClr val="accent1"/>
                </a:solidFill>
              </a:rPr>
              <a:t>16 Actions/ mounth on Pos-market surveillance</a:t>
            </a:r>
            <a:endParaRPr lang="en-US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665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1443929" y="-307886"/>
            <a:ext cx="6732240" cy="1196752"/>
          </a:xfrm>
        </p:spPr>
        <p:txBody>
          <a:bodyPr>
            <a:normAutofit/>
          </a:bodyPr>
          <a:lstStyle/>
          <a:p>
            <a:r>
              <a:rPr lang="pt-BR" sz="2400" dirty="0">
                <a:sym typeface="Wingdings" pitchFamily="2" charset="2"/>
              </a:rPr>
              <a:t>SIGA - </a:t>
            </a:r>
            <a:r>
              <a:rPr lang="es-ES_tradnl" sz="2400" dirty="0"/>
              <a:t>Sistema Integrado de </a:t>
            </a:r>
            <a:r>
              <a:rPr lang="es-ES_tradnl" sz="2400" dirty="0" err="1"/>
              <a:t>Gestão</a:t>
            </a:r>
            <a:r>
              <a:rPr lang="es-ES_tradnl" sz="2400" dirty="0"/>
              <a:t> de </a:t>
            </a:r>
            <a:r>
              <a:rPr lang="es-ES_tradnl" sz="2400" dirty="0" err="1" smtClean="0"/>
              <a:t>Aparelhos</a:t>
            </a:r>
            <a:endParaRPr lang="en-US" sz="2400" dirty="0">
              <a:latin typeface="Verdana" charset="0"/>
            </a:endParaRPr>
          </a:p>
        </p:txBody>
      </p:sp>
      <p:sp>
        <p:nvSpPr>
          <p:cNvPr id="1229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909" y="573522"/>
            <a:ext cx="7882019" cy="5360119"/>
          </a:xfrm>
        </p:spPr>
        <p:txBody>
          <a:bodyPr/>
          <a:lstStyle/>
          <a:p>
            <a:pPr marL="342900" lvl="1" indent="-342900">
              <a:spcAft>
                <a:spcPts val="500"/>
              </a:spcAft>
              <a:buSzPct val="75000"/>
              <a:buFontTx/>
              <a:buChar char="•"/>
            </a:pPr>
            <a:r>
              <a:rPr lang="en-GB" sz="2000" dirty="0" smtClean="0">
                <a:solidFill>
                  <a:schemeClr val="accent1"/>
                </a:solidFill>
                <a:latin typeface="Verdana" charset="0"/>
              </a:rPr>
              <a:t>O “</a:t>
            </a:r>
            <a:r>
              <a:rPr lang="en-GB" sz="2000" dirty="0" err="1" smtClean="0">
                <a:solidFill>
                  <a:schemeClr val="accent1"/>
                </a:solidFill>
                <a:latin typeface="Verdana" charset="0"/>
              </a:rPr>
              <a:t>Sistema</a:t>
            </a:r>
            <a:r>
              <a:rPr lang="en-GB" sz="2000" dirty="0" smtClean="0">
                <a:solidFill>
                  <a:schemeClr val="accent1"/>
                </a:solidFill>
                <a:latin typeface="Verdana" charset="0"/>
              </a:rPr>
              <a:t> </a:t>
            </a:r>
            <a:r>
              <a:rPr lang="en-GB" sz="2000" dirty="0" err="1" smtClean="0">
                <a:solidFill>
                  <a:schemeClr val="accent1"/>
                </a:solidFill>
                <a:latin typeface="Verdana" charset="0"/>
              </a:rPr>
              <a:t>Integrado</a:t>
            </a:r>
            <a:r>
              <a:rPr lang="en-GB" sz="2000" dirty="0" smtClean="0">
                <a:solidFill>
                  <a:schemeClr val="accent1"/>
                </a:solidFill>
                <a:latin typeface="Verdana" charset="0"/>
              </a:rPr>
              <a:t> de </a:t>
            </a:r>
            <a:r>
              <a:rPr lang="en-GB" sz="2000" dirty="0" err="1" smtClean="0">
                <a:solidFill>
                  <a:schemeClr val="accent1"/>
                </a:solidFill>
                <a:latin typeface="Verdana" charset="0"/>
              </a:rPr>
              <a:t>Gestão</a:t>
            </a:r>
            <a:r>
              <a:rPr lang="en-GB" sz="2000" dirty="0" smtClean="0">
                <a:solidFill>
                  <a:schemeClr val="accent1"/>
                </a:solidFill>
                <a:latin typeface="Verdana" charset="0"/>
              </a:rPr>
              <a:t> de </a:t>
            </a:r>
            <a:r>
              <a:rPr lang="en-GB" sz="2000" dirty="0" err="1" smtClean="0">
                <a:solidFill>
                  <a:schemeClr val="accent1"/>
                </a:solidFill>
                <a:latin typeface="Verdana" charset="0"/>
              </a:rPr>
              <a:t>Aparelhos</a:t>
            </a:r>
            <a:r>
              <a:rPr lang="en-GB" sz="2000" dirty="0" smtClean="0">
                <a:solidFill>
                  <a:schemeClr val="accent1"/>
                </a:solidFill>
                <a:latin typeface="Verdana" charset="0"/>
              </a:rPr>
              <a:t> – SIGA” aims to </a:t>
            </a:r>
            <a:r>
              <a:rPr lang="en-GB" sz="2000" b="1" dirty="0" smtClean="0">
                <a:solidFill>
                  <a:schemeClr val="accent1"/>
                </a:solidFill>
                <a:latin typeface="Verdana" charset="0"/>
              </a:rPr>
              <a:t>control counterfeit, cloned and unauthorized </a:t>
            </a:r>
            <a:r>
              <a:rPr lang="en-GB" sz="2000" dirty="0" smtClean="0">
                <a:solidFill>
                  <a:schemeClr val="accent1"/>
                </a:solidFill>
                <a:latin typeface="Verdana" charset="0"/>
              </a:rPr>
              <a:t>mobile devices.</a:t>
            </a:r>
          </a:p>
          <a:p>
            <a:pPr marL="342900" lvl="1" indent="-342900">
              <a:spcAft>
                <a:spcPts val="500"/>
              </a:spcAft>
              <a:buSzPct val="75000"/>
              <a:buFontTx/>
              <a:buChar char="•"/>
            </a:pPr>
            <a:r>
              <a:rPr lang="en-GB" sz="2000" dirty="0" smtClean="0">
                <a:solidFill>
                  <a:schemeClr val="accent1"/>
                </a:solidFill>
                <a:latin typeface="Verdana" charset="0"/>
              </a:rPr>
              <a:t>The project is based on Anatel Regulatory framework that dictates that </a:t>
            </a:r>
            <a:r>
              <a:rPr lang="en-GB" sz="2000" b="1" dirty="0" smtClean="0">
                <a:solidFill>
                  <a:schemeClr val="accent1"/>
                </a:solidFill>
                <a:latin typeface="Verdana" charset="0"/>
              </a:rPr>
              <a:t>operators can only allow on the network authorized devices</a:t>
            </a:r>
            <a:r>
              <a:rPr lang="en-GB" sz="2000" dirty="0" smtClean="0">
                <a:solidFill>
                  <a:schemeClr val="accent1"/>
                </a:solidFill>
                <a:latin typeface="Verdana" charset="0"/>
              </a:rPr>
              <a:t>.</a:t>
            </a:r>
          </a:p>
          <a:p>
            <a:pPr marL="342900" lvl="1" indent="-342900">
              <a:spcAft>
                <a:spcPts val="500"/>
              </a:spcAft>
              <a:buSzPct val="75000"/>
              <a:buFontTx/>
              <a:buChar char="•"/>
            </a:pPr>
            <a:r>
              <a:rPr lang="en-GB" sz="2000" dirty="0" smtClean="0">
                <a:solidFill>
                  <a:schemeClr val="accent1"/>
                </a:solidFill>
                <a:latin typeface="Verdana" charset="0"/>
              </a:rPr>
              <a:t>The Project is lead by Anatel with the participation of all relevant actors (</a:t>
            </a:r>
            <a:r>
              <a:rPr lang="en-GB" sz="2000" b="1" dirty="0" smtClean="0">
                <a:solidFill>
                  <a:schemeClr val="accent1"/>
                </a:solidFill>
                <a:latin typeface="Verdana" charset="0"/>
              </a:rPr>
              <a:t>Anatel, Operators, ABR-Telecom, Manufactures, GSMA, among others</a:t>
            </a:r>
            <a:r>
              <a:rPr lang="en-GB" sz="2000" dirty="0" smtClean="0">
                <a:solidFill>
                  <a:schemeClr val="accent1"/>
                </a:solidFill>
                <a:latin typeface="Verdana" charset="0"/>
              </a:rPr>
              <a:t>).</a:t>
            </a:r>
          </a:p>
          <a:p>
            <a:pPr marL="342900" lvl="1" indent="-342900">
              <a:spcAft>
                <a:spcPts val="500"/>
              </a:spcAft>
              <a:buSzPct val="75000"/>
              <a:buFontTx/>
              <a:buChar char="•"/>
            </a:pPr>
            <a:r>
              <a:rPr lang="en-GB" sz="2000" dirty="0" smtClean="0">
                <a:solidFill>
                  <a:schemeClr val="accent1"/>
                </a:solidFill>
                <a:latin typeface="Verdana" charset="0"/>
              </a:rPr>
              <a:t>The system is operated by ABR-Telecom and is </a:t>
            </a:r>
            <a:r>
              <a:rPr lang="en-GB" sz="2000" b="1" dirty="0" smtClean="0">
                <a:solidFill>
                  <a:schemeClr val="accent1"/>
                </a:solidFill>
                <a:latin typeface="Verdana" charset="0"/>
              </a:rPr>
              <a:t>active since march 2014 </a:t>
            </a:r>
            <a:r>
              <a:rPr lang="en-GB" sz="2000" dirty="0" smtClean="0">
                <a:solidFill>
                  <a:schemeClr val="accent1"/>
                </a:solidFill>
                <a:latin typeface="Verdana" charset="0"/>
              </a:rPr>
              <a:t>collecting the relevant information from all mobile networks on Brazil.</a:t>
            </a:r>
          </a:p>
          <a:p>
            <a:pPr marL="342900" lvl="1" indent="-342900">
              <a:spcAft>
                <a:spcPts val="500"/>
              </a:spcAft>
              <a:buSzPct val="75000"/>
              <a:buFontTx/>
              <a:buChar char="•"/>
            </a:pPr>
            <a:r>
              <a:rPr lang="en-GB" sz="2000" dirty="0" smtClean="0">
                <a:solidFill>
                  <a:schemeClr val="accent1"/>
                </a:solidFill>
                <a:latin typeface="Verdana" charset="0"/>
              </a:rPr>
              <a:t>The system is generating the reports and alarms necessary to </a:t>
            </a:r>
            <a:r>
              <a:rPr lang="en-GB" sz="2000" b="1" dirty="0" smtClean="0">
                <a:solidFill>
                  <a:schemeClr val="accent1"/>
                </a:solidFill>
                <a:latin typeface="Verdana" charset="0"/>
              </a:rPr>
              <a:t>map the Brazilian scenario</a:t>
            </a:r>
            <a:r>
              <a:rPr lang="en-GB" sz="2000" dirty="0" smtClean="0">
                <a:solidFill>
                  <a:schemeClr val="accent1"/>
                </a:solidFill>
                <a:latin typeface="Verdana" charset="0"/>
              </a:rPr>
              <a:t> so that Anatel can </a:t>
            </a:r>
            <a:r>
              <a:rPr lang="en-GB" sz="2000" b="1" dirty="0" smtClean="0">
                <a:solidFill>
                  <a:schemeClr val="accent1"/>
                </a:solidFill>
                <a:latin typeface="Verdana" charset="0"/>
              </a:rPr>
              <a:t>define the next actions</a:t>
            </a:r>
            <a:r>
              <a:rPr lang="en-GB" sz="2000" dirty="0" smtClean="0">
                <a:solidFill>
                  <a:schemeClr val="accent1"/>
                </a:solidFill>
                <a:latin typeface="Verdana" charset="0"/>
              </a:rPr>
              <a:t>.</a:t>
            </a:r>
          </a:p>
          <a:p>
            <a:pPr marL="342900" lvl="1" indent="-342900">
              <a:buSzPct val="75000"/>
              <a:buFontTx/>
              <a:buChar char="•"/>
            </a:pPr>
            <a:endParaRPr lang="en-GB" sz="2200" dirty="0" smtClean="0">
              <a:solidFill>
                <a:schemeClr val="accent1"/>
              </a:solidFill>
              <a:latin typeface="Verdana" charset="0"/>
            </a:endParaRPr>
          </a:p>
          <a:p>
            <a:endParaRPr lang="en-GB" dirty="0">
              <a:solidFill>
                <a:schemeClr val="accent1"/>
              </a:solidFill>
              <a:latin typeface="Verdana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928" y="0"/>
            <a:ext cx="1190072" cy="112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0932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2913799" y="-303724"/>
            <a:ext cx="8229600" cy="11430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+mj-lt"/>
              </a:rPr>
              <a:t>SIGA Premises</a:t>
            </a:r>
            <a:endParaRPr lang="en-US" sz="2400" dirty="0">
              <a:latin typeface="+mj-lt"/>
            </a:endParaRPr>
          </a:p>
        </p:txBody>
      </p:sp>
      <p:sp>
        <p:nvSpPr>
          <p:cNvPr id="1229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880219"/>
            <a:ext cx="8964488" cy="5184576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GB" dirty="0"/>
              <a:t>• </a:t>
            </a:r>
            <a:r>
              <a:rPr lang="en-GB" sz="2800" b="1" dirty="0"/>
              <a:t>Centralized </a:t>
            </a:r>
            <a:r>
              <a:rPr lang="en-GB" sz="2800" b="1" dirty="0" smtClean="0"/>
              <a:t>solution: </a:t>
            </a:r>
            <a:r>
              <a:rPr lang="en-GB" sz="2800" dirty="0" smtClean="0"/>
              <a:t>built </a:t>
            </a:r>
            <a:r>
              <a:rPr lang="en-GB" sz="2800" dirty="0"/>
              <a:t>jointly </a:t>
            </a:r>
            <a:r>
              <a:rPr lang="en-GB" sz="2800" dirty="0" smtClean="0"/>
              <a:t>and integrated to all </a:t>
            </a:r>
            <a:r>
              <a:rPr lang="en-GB" sz="2800" dirty="0"/>
              <a:t>Brazilian mobile operators; </a:t>
            </a:r>
            <a:endParaRPr lang="en-US" sz="2800" dirty="0"/>
          </a:p>
          <a:p>
            <a:pPr marL="0" indent="0">
              <a:lnSpc>
                <a:spcPct val="110000"/>
              </a:lnSpc>
              <a:buNone/>
            </a:pPr>
            <a:r>
              <a:rPr lang="en-GB" sz="2800" dirty="0" smtClean="0"/>
              <a:t>• </a:t>
            </a:r>
            <a:r>
              <a:rPr lang="en-GB" sz="2800" b="1" dirty="0"/>
              <a:t>Automated </a:t>
            </a:r>
            <a:r>
              <a:rPr lang="en-GB" sz="2800" b="1" dirty="0" smtClean="0"/>
              <a:t>solution</a:t>
            </a:r>
            <a:r>
              <a:rPr lang="en-GB" sz="2800" dirty="0"/>
              <a:t>:</a:t>
            </a:r>
            <a:r>
              <a:rPr lang="en-GB" sz="2800" dirty="0" smtClean="0"/>
              <a:t> </a:t>
            </a:r>
            <a:r>
              <a:rPr lang="en-GB" sz="2800" dirty="0"/>
              <a:t>allowing the input of information with low human intervention; </a:t>
            </a:r>
            <a:endParaRPr lang="en-US" sz="2800" dirty="0"/>
          </a:p>
          <a:p>
            <a:pPr marL="0" indent="0">
              <a:lnSpc>
                <a:spcPct val="110000"/>
              </a:lnSpc>
              <a:buNone/>
            </a:pPr>
            <a:r>
              <a:rPr lang="en-GB" sz="2800" dirty="0"/>
              <a:t>• </a:t>
            </a:r>
            <a:r>
              <a:rPr lang="en-GB" sz="2800" b="1" dirty="0" smtClean="0"/>
              <a:t>Scalable, Dynamic and Flexible: </a:t>
            </a:r>
            <a:r>
              <a:rPr lang="en-GB" sz="2800" dirty="0" smtClean="0"/>
              <a:t>expandable system, rules adjusted </a:t>
            </a:r>
            <a:r>
              <a:rPr lang="en-GB" sz="2800" dirty="0"/>
              <a:t>over time</a:t>
            </a:r>
            <a:r>
              <a:rPr lang="en-GB" sz="2800" dirty="0" smtClean="0"/>
              <a:t>;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GB" sz="2800" dirty="0" smtClean="0"/>
              <a:t>• </a:t>
            </a:r>
            <a:r>
              <a:rPr lang="en-GB" sz="2800" b="1" dirty="0"/>
              <a:t>M</a:t>
            </a:r>
            <a:r>
              <a:rPr lang="en-GB" sz="2800" b="1" dirty="0" smtClean="0"/>
              <a:t>ultiple sources of info: </a:t>
            </a:r>
            <a:r>
              <a:rPr lang="en-GB" sz="2800" dirty="0" smtClean="0"/>
              <a:t>CDRs, operators systems, international databases;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GB" sz="2800" dirty="0" smtClean="0"/>
              <a:t>• </a:t>
            </a:r>
            <a:r>
              <a:rPr lang="en-GB" sz="2800" b="1" dirty="0" smtClean="0"/>
              <a:t>Reliable </a:t>
            </a:r>
            <a:r>
              <a:rPr lang="en-GB" sz="2800" b="1" dirty="0"/>
              <a:t>and </a:t>
            </a:r>
            <a:r>
              <a:rPr lang="en-GB" sz="2800" b="1" dirty="0" smtClean="0"/>
              <a:t>secure: </a:t>
            </a:r>
            <a:r>
              <a:rPr lang="en-GB" sz="2800" dirty="0"/>
              <a:t>M</a:t>
            </a:r>
            <a:r>
              <a:rPr lang="en-GB" sz="2800" dirty="0" smtClean="0"/>
              <a:t>inimize impacts </a:t>
            </a:r>
            <a:r>
              <a:rPr lang="en-GB" sz="2800" dirty="0"/>
              <a:t>on regular end users</a:t>
            </a:r>
            <a:r>
              <a:rPr lang="en-GB" sz="2800" dirty="0" smtClean="0"/>
              <a:t>;</a:t>
            </a:r>
            <a:endParaRPr lang="en-US" sz="2800" dirty="0"/>
          </a:p>
        </p:txBody>
      </p:sp>
      <p:pic>
        <p:nvPicPr>
          <p:cNvPr id="6" name="Picture 16" descr="ITUseri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64" b="69327"/>
          <a:stretch>
            <a:fillRect/>
          </a:stretch>
        </p:blipFill>
        <p:spPr bwMode="auto">
          <a:xfrm>
            <a:off x="0" y="116632"/>
            <a:ext cx="1768475" cy="763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928" y="0"/>
            <a:ext cx="1190072" cy="112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0932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539552" y="2852936"/>
            <a:ext cx="828680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600" b="1" dirty="0">
                <a:solidFill>
                  <a:schemeClr val="accent1"/>
                </a:solidFill>
              </a:rPr>
              <a:t>Challenges when addressing the problem.</a:t>
            </a: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928" y="0"/>
            <a:ext cx="1190072" cy="112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6706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-218369" y="-107364"/>
            <a:ext cx="8488907" cy="792088"/>
          </a:xfrm>
        </p:spPr>
        <p:txBody>
          <a:bodyPr>
            <a:normAutofit fontScale="90000"/>
          </a:bodyPr>
          <a:lstStyle/>
          <a:p>
            <a:r>
              <a:rPr lang="en-US" sz="2400" dirty="0" smtClean="0">
                <a:latin typeface="+mj-lt"/>
              </a:rPr>
              <a:t>Challenges when addressing Counterfeit/Substandard/unauthorized</a:t>
            </a:r>
            <a:endParaRPr lang="en-US" sz="2400" dirty="0">
              <a:latin typeface="+mj-lt"/>
            </a:endParaRPr>
          </a:p>
        </p:txBody>
      </p:sp>
      <p:sp>
        <p:nvSpPr>
          <p:cNvPr id="1229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2008" y="641623"/>
            <a:ext cx="9036496" cy="5295153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10000"/>
              </a:lnSpc>
            </a:pPr>
            <a:r>
              <a:rPr lang="en-US" sz="2800" b="1" dirty="0"/>
              <a:t>Construct a reliable reference database.</a:t>
            </a:r>
          </a:p>
          <a:p>
            <a:pPr lvl="1">
              <a:lnSpc>
                <a:spcPct val="110000"/>
              </a:lnSpc>
              <a:buFont typeface="Arial"/>
              <a:buChar char="•"/>
            </a:pPr>
            <a:r>
              <a:rPr lang="en-US" sz="2400" dirty="0" smtClean="0"/>
              <a:t>Need of reliable Unique identifiers (as indicated on Res. 188).</a:t>
            </a:r>
          </a:p>
          <a:p>
            <a:pPr lvl="1">
              <a:lnSpc>
                <a:spcPct val="110000"/>
              </a:lnSpc>
              <a:buFont typeface="Arial"/>
              <a:buChar char="•"/>
            </a:pPr>
            <a:r>
              <a:rPr lang="en-US" sz="2400" dirty="0" smtClean="0"/>
              <a:t>Preferable use of international reference databases + national bases. </a:t>
            </a:r>
          </a:p>
          <a:p>
            <a:pPr>
              <a:lnSpc>
                <a:spcPct val="170000"/>
              </a:lnSpc>
              <a:buFont typeface="Arial"/>
              <a:buChar char="•"/>
            </a:pPr>
            <a:r>
              <a:rPr lang="en-US" sz="2800" b="1" dirty="0" smtClean="0"/>
              <a:t>Identification and definition </a:t>
            </a:r>
            <a:r>
              <a:rPr lang="en-US" sz="2800" dirty="0" smtClean="0"/>
              <a:t>of actions for for each scenario.</a:t>
            </a:r>
          </a:p>
          <a:p>
            <a:pPr lvl="1">
              <a:lnSpc>
                <a:spcPct val="110000"/>
              </a:lnSpc>
              <a:buFont typeface="Arial"/>
              <a:buChar char="•"/>
            </a:pPr>
            <a:r>
              <a:rPr lang="en-US" sz="2400" dirty="0" smtClean="0"/>
              <a:t>Attack every device of focus first on voice terminals?</a:t>
            </a:r>
          </a:p>
          <a:p>
            <a:pPr lvl="1">
              <a:lnSpc>
                <a:spcPct val="110000"/>
              </a:lnSpc>
              <a:buFont typeface="Arial"/>
              <a:buChar char="•"/>
            </a:pPr>
            <a:r>
              <a:rPr lang="en-US" sz="2400" dirty="0" smtClean="0"/>
              <a:t>How </a:t>
            </a:r>
            <a:r>
              <a:rPr lang="en-US" sz="2400" dirty="0"/>
              <a:t>to address the cloned problem</a:t>
            </a:r>
            <a:r>
              <a:rPr lang="en-US" sz="2400" dirty="0" smtClean="0"/>
              <a:t>?</a:t>
            </a:r>
          </a:p>
          <a:p>
            <a:pPr>
              <a:lnSpc>
                <a:spcPct val="170000"/>
              </a:lnSpc>
            </a:pPr>
            <a:r>
              <a:rPr lang="en-US" sz="2800" b="1" dirty="0" smtClean="0"/>
              <a:t>Reduce </a:t>
            </a:r>
            <a:r>
              <a:rPr lang="en-US" sz="2800" b="1" dirty="0"/>
              <a:t>end-user impact.</a:t>
            </a:r>
          </a:p>
          <a:p>
            <a:pPr lvl="1">
              <a:lnSpc>
                <a:spcPct val="110000"/>
              </a:lnSpc>
              <a:buFont typeface="Arial"/>
              <a:buChar char="•"/>
            </a:pPr>
            <a:r>
              <a:rPr lang="en-US" sz="2400" dirty="0" smtClean="0"/>
              <a:t>Define Legacy Terminal actions</a:t>
            </a:r>
            <a:r>
              <a:rPr lang="en-US" sz="2400" dirty="0"/>
              <a:t> </a:t>
            </a:r>
            <a:r>
              <a:rPr lang="en-US" sz="2400" dirty="0" smtClean="0"/>
              <a:t>(regulatory wave?)</a:t>
            </a:r>
          </a:p>
          <a:p>
            <a:pPr lvl="1">
              <a:lnSpc>
                <a:spcPct val="110000"/>
              </a:lnSpc>
              <a:buFont typeface="Arial"/>
              <a:buChar char="•"/>
            </a:pPr>
            <a:r>
              <a:rPr lang="en-US" sz="2400" dirty="0" smtClean="0"/>
              <a:t>Strong Educative campaign to pass information to the user.</a:t>
            </a:r>
          </a:p>
          <a:p>
            <a:pPr>
              <a:lnSpc>
                <a:spcPct val="170000"/>
              </a:lnSpc>
              <a:buFont typeface="Arial"/>
              <a:buChar char="•"/>
            </a:pPr>
            <a:r>
              <a:rPr lang="en-US" sz="2800" b="1" dirty="0" smtClean="0">
                <a:solidFill>
                  <a:schemeClr val="accent2"/>
                </a:solidFill>
              </a:rPr>
              <a:t>Actions effective only on terminal already on the network.</a:t>
            </a:r>
          </a:p>
          <a:p>
            <a:pPr lvl="1">
              <a:lnSpc>
                <a:spcPct val="110000"/>
              </a:lnSpc>
              <a:buFont typeface="Arial"/>
              <a:buChar char="•"/>
            </a:pPr>
            <a:r>
              <a:rPr lang="en-US" dirty="0" smtClean="0">
                <a:solidFill>
                  <a:schemeClr val="accent2"/>
                </a:solidFill>
              </a:rPr>
              <a:t>How to control the entrance of new Counterfeit and other irregular devices?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928" y="0"/>
            <a:ext cx="1190072" cy="112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532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1534120" y="-262141"/>
            <a:ext cx="7297514" cy="11430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+mj-lt"/>
              </a:rPr>
              <a:t>Blocking the entrance of these new Devices</a:t>
            </a:r>
            <a:endParaRPr lang="en-US" sz="2400" dirty="0">
              <a:latin typeface="+mj-lt"/>
            </a:endParaRPr>
          </a:p>
        </p:txBody>
      </p:sp>
      <p:pic>
        <p:nvPicPr>
          <p:cNvPr id="4" name="Pictur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16" y="503230"/>
            <a:ext cx="6903391" cy="4949716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928" y="0"/>
            <a:ext cx="1190072" cy="112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45117" y="5634016"/>
            <a:ext cx="36511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accent1"/>
                </a:solidFill>
              </a:rPr>
              <a:t>Source: ITU-T TR – Combating Counterfeit</a:t>
            </a:r>
            <a:endParaRPr lang="en-US" sz="1600" dirty="0">
              <a:solidFill>
                <a:schemeClr val="accent1"/>
              </a:solidFill>
            </a:endParaRPr>
          </a:p>
        </p:txBody>
      </p:sp>
      <p:sp>
        <p:nvSpPr>
          <p:cNvPr id="2" name="Retângulo 1"/>
          <p:cNvSpPr/>
          <p:nvPr/>
        </p:nvSpPr>
        <p:spPr>
          <a:xfrm>
            <a:off x="4077148" y="4052771"/>
            <a:ext cx="4663440" cy="17543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57188" lvl="1" indent="100013" algn="ctr"/>
            <a:r>
              <a:rPr lang="pt-BR" b="1" dirty="0">
                <a:solidFill>
                  <a:schemeClr val="accent1"/>
                </a:solidFill>
              </a:rPr>
              <a:t>CUSTOMS` </a:t>
            </a:r>
            <a:r>
              <a:rPr lang="pt-BR" b="1" dirty="0" err="1" smtClean="0">
                <a:solidFill>
                  <a:schemeClr val="accent1"/>
                </a:solidFill>
              </a:rPr>
              <a:t>Inspection</a:t>
            </a:r>
            <a:r>
              <a:rPr lang="pt-BR" b="1" dirty="0" smtClean="0">
                <a:solidFill>
                  <a:schemeClr val="accent1"/>
                </a:solidFill>
              </a:rPr>
              <a:t> in </a:t>
            </a:r>
            <a:r>
              <a:rPr lang="pt-BR" b="1" dirty="0" err="1" smtClean="0">
                <a:solidFill>
                  <a:schemeClr val="accent1"/>
                </a:solidFill>
              </a:rPr>
              <a:t>Brazil</a:t>
            </a:r>
            <a:r>
              <a:rPr lang="pt-BR" b="1" dirty="0" smtClean="0">
                <a:solidFill>
                  <a:schemeClr val="accent1"/>
                </a:solidFill>
              </a:rPr>
              <a:t>:</a:t>
            </a:r>
          </a:p>
          <a:p>
            <a:pPr marL="352425" lvl="1" indent="-285750">
              <a:buFont typeface="Arial" panose="020B0604020202020204" pitchFamily="34" charset="0"/>
              <a:buChar char="•"/>
            </a:pPr>
            <a:r>
              <a:rPr lang="pt-BR" dirty="0" smtClean="0">
                <a:solidFill>
                  <a:schemeClr val="accent1"/>
                </a:solidFill>
              </a:rPr>
              <a:t>90 </a:t>
            </a:r>
            <a:r>
              <a:rPr lang="pt-BR" dirty="0">
                <a:solidFill>
                  <a:schemeClr val="accent1"/>
                </a:solidFill>
              </a:rPr>
              <a:t>% </a:t>
            </a:r>
            <a:r>
              <a:rPr lang="pt-BR" dirty="0" err="1">
                <a:solidFill>
                  <a:schemeClr val="accent1"/>
                </a:solidFill>
              </a:rPr>
              <a:t>from</a:t>
            </a:r>
            <a:r>
              <a:rPr lang="pt-BR" dirty="0">
                <a:solidFill>
                  <a:schemeClr val="accent1"/>
                </a:solidFill>
              </a:rPr>
              <a:t> </a:t>
            </a:r>
            <a:r>
              <a:rPr lang="pt-BR" dirty="0" err="1">
                <a:solidFill>
                  <a:schemeClr val="accent1"/>
                </a:solidFill>
              </a:rPr>
              <a:t>the</a:t>
            </a:r>
            <a:r>
              <a:rPr lang="pt-BR" dirty="0">
                <a:solidFill>
                  <a:schemeClr val="accent1"/>
                </a:solidFill>
              </a:rPr>
              <a:t> </a:t>
            </a:r>
            <a:r>
              <a:rPr lang="pt-BR" dirty="0" err="1">
                <a:solidFill>
                  <a:schemeClr val="accent1"/>
                </a:solidFill>
              </a:rPr>
              <a:t>incoming</a:t>
            </a:r>
            <a:r>
              <a:rPr lang="pt-BR" dirty="0">
                <a:solidFill>
                  <a:schemeClr val="accent1"/>
                </a:solidFill>
              </a:rPr>
              <a:t> </a:t>
            </a:r>
            <a:r>
              <a:rPr lang="pt-BR" dirty="0" err="1">
                <a:solidFill>
                  <a:schemeClr val="accent1"/>
                </a:solidFill>
              </a:rPr>
              <a:t>products</a:t>
            </a:r>
            <a:r>
              <a:rPr lang="pt-BR" dirty="0">
                <a:solidFill>
                  <a:schemeClr val="accent1"/>
                </a:solidFill>
              </a:rPr>
              <a:t> </a:t>
            </a:r>
            <a:r>
              <a:rPr lang="pt-BR" dirty="0" err="1">
                <a:solidFill>
                  <a:schemeClr val="accent1"/>
                </a:solidFill>
              </a:rPr>
              <a:t>to</a:t>
            </a:r>
            <a:r>
              <a:rPr lang="pt-BR" dirty="0">
                <a:solidFill>
                  <a:schemeClr val="accent1"/>
                </a:solidFill>
              </a:rPr>
              <a:t> </a:t>
            </a:r>
            <a:r>
              <a:rPr lang="pt-BR" dirty="0" err="1">
                <a:solidFill>
                  <a:schemeClr val="accent1"/>
                </a:solidFill>
              </a:rPr>
              <a:t>Brazil</a:t>
            </a:r>
            <a:r>
              <a:rPr lang="pt-BR" dirty="0">
                <a:solidFill>
                  <a:schemeClr val="accent1"/>
                </a:solidFill>
              </a:rPr>
              <a:t> are </a:t>
            </a:r>
            <a:r>
              <a:rPr lang="pt-BR" dirty="0" err="1" smtClean="0">
                <a:solidFill>
                  <a:schemeClr val="accent1"/>
                </a:solidFill>
              </a:rPr>
              <a:t>inspected</a:t>
            </a:r>
            <a:endParaRPr lang="pt-BR" dirty="0" smtClean="0">
              <a:solidFill>
                <a:schemeClr val="accent1"/>
              </a:solidFill>
            </a:endParaRPr>
          </a:p>
          <a:p>
            <a:pPr marL="352425" lvl="1" indent="-285750">
              <a:buFont typeface="Arial" panose="020B0604020202020204" pitchFamily="34" charset="0"/>
              <a:buChar char="•"/>
            </a:pPr>
            <a:r>
              <a:rPr lang="pt-BR" dirty="0" smtClean="0">
                <a:solidFill>
                  <a:schemeClr val="accent1"/>
                </a:solidFill>
              </a:rPr>
              <a:t>Postal </a:t>
            </a:r>
            <a:r>
              <a:rPr lang="pt-BR" dirty="0" err="1">
                <a:solidFill>
                  <a:schemeClr val="accent1"/>
                </a:solidFill>
              </a:rPr>
              <a:t>inspections</a:t>
            </a:r>
            <a:r>
              <a:rPr lang="pt-BR" dirty="0">
                <a:solidFill>
                  <a:schemeClr val="accent1"/>
                </a:solidFill>
              </a:rPr>
              <a:t> in </a:t>
            </a:r>
            <a:r>
              <a:rPr lang="pt-BR" dirty="0" smtClean="0">
                <a:solidFill>
                  <a:schemeClr val="accent1"/>
                </a:solidFill>
              </a:rPr>
              <a:t>SP, PR </a:t>
            </a:r>
            <a:r>
              <a:rPr lang="pt-BR" dirty="0">
                <a:solidFill>
                  <a:schemeClr val="accent1"/>
                </a:solidFill>
              </a:rPr>
              <a:t>e </a:t>
            </a:r>
            <a:r>
              <a:rPr lang="pt-BR" dirty="0" smtClean="0">
                <a:solidFill>
                  <a:schemeClr val="accent1"/>
                </a:solidFill>
              </a:rPr>
              <a:t>RJ</a:t>
            </a:r>
            <a:r>
              <a:rPr lang="pt-BR" dirty="0">
                <a:solidFill>
                  <a:schemeClr val="accent1"/>
                </a:solidFill>
              </a:rPr>
              <a:t> </a:t>
            </a:r>
            <a:r>
              <a:rPr lang="pt-BR" dirty="0" smtClean="0">
                <a:solidFill>
                  <a:schemeClr val="accent1"/>
                </a:solidFill>
              </a:rPr>
              <a:t>(</a:t>
            </a:r>
            <a:r>
              <a:rPr lang="pt-BR" dirty="0">
                <a:solidFill>
                  <a:schemeClr val="accent1"/>
                </a:solidFill>
              </a:rPr>
              <a:t>FEDEX, DHL, UPS, TNT, </a:t>
            </a:r>
            <a:r>
              <a:rPr lang="pt-BR" dirty="0" err="1" smtClean="0">
                <a:solidFill>
                  <a:schemeClr val="accent1"/>
                </a:solidFill>
              </a:rPr>
              <a:t>etc</a:t>
            </a:r>
            <a:r>
              <a:rPr lang="pt-BR" dirty="0" smtClean="0">
                <a:solidFill>
                  <a:schemeClr val="accent1"/>
                </a:solidFill>
              </a:rPr>
              <a:t>).</a:t>
            </a:r>
            <a:endParaRPr lang="pt-BR" dirty="0">
              <a:solidFill>
                <a:schemeClr val="accent1"/>
              </a:solidFill>
            </a:endParaRPr>
          </a:p>
          <a:p>
            <a:pPr marL="352425" lvl="1" indent="-285750">
              <a:buFont typeface="Arial" panose="020B0604020202020204" pitchFamily="34" charset="0"/>
              <a:buChar char="•"/>
            </a:pPr>
            <a:r>
              <a:rPr lang="pt-BR" dirty="0" err="1">
                <a:solidFill>
                  <a:schemeClr val="accent1"/>
                </a:solidFill>
              </a:rPr>
              <a:t>Shipping</a:t>
            </a:r>
            <a:r>
              <a:rPr lang="pt-BR" dirty="0">
                <a:solidFill>
                  <a:schemeClr val="accent1"/>
                </a:solidFill>
              </a:rPr>
              <a:t> </a:t>
            </a:r>
            <a:r>
              <a:rPr lang="pt-BR" dirty="0" err="1">
                <a:solidFill>
                  <a:schemeClr val="accent1"/>
                </a:solidFill>
              </a:rPr>
              <a:t>inspections</a:t>
            </a:r>
            <a:r>
              <a:rPr lang="pt-BR" dirty="0">
                <a:solidFill>
                  <a:schemeClr val="accent1"/>
                </a:solidFill>
              </a:rPr>
              <a:t> – </a:t>
            </a:r>
            <a:r>
              <a:rPr lang="pt-BR" dirty="0" err="1" smtClean="0">
                <a:solidFill>
                  <a:schemeClr val="accent1"/>
                </a:solidFill>
              </a:rPr>
              <a:t>when</a:t>
            </a:r>
            <a:r>
              <a:rPr lang="pt-BR" dirty="0" smtClean="0">
                <a:solidFill>
                  <a:schemeClr val="accent1"/>
                </a:solidFill>
              </a:rPr>
              <a:t> </a:t>
            </a:r>
            <a:r>
              <a:rPr lang="pt-BR" dirty="0" err="1" smtClean="0">
                <a:solidFill>
                  <a:schemeClr val="accent1"/>
                </a:solidFill>
              </a:rPr>
              <a:t>demand</a:t>
            </a:r>
            <a:r>
              <a:rPr lang="pt-BR" dirty="0" smtClean="0">
                <a:solidFill>
                  <a:schemeClr val="accent1"/>
                </a:solidFill>
              </a:rPr>
              <a:t>.</a:t>
            </a:r>
            <a:endParaRPr lang="pt-BR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0043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1513115" y="-286603"/>
            <a:ext cx="8001274" cy="1124744"/>
          </a:xfrm>
        </p:spPr>
        <p:txBody>
          <a:bodyPr>
            <a:normAutofit/>
          </a:bodyPr>
          <a:lstStyle/>
          <a:p>
            <a:r>
              <a:rPr lang="en-US" sz="2400" dirty="0"/>
              <a:t>Conformity Assessment </a:t>
            </a:r>
            <a:r>
              <a:rPr lang="en-US" sz="2400" dirty="0" smtClean="0">
                <a:latin typeface="+mj-lt"/>
              </a:rPr>
              <a:t>Importance</a:t>
            </a:r>
            <a:endParaRPr lang="en-US" sz="2400" dirty="0">
              <a:latin typeface="+mj-lt"/>
            </a:endParaRPr>
          </a:p>
        </p:txBody>
      </p:sp>
      <p:pic>
        <p:nvPicPr>
          <p:cNvPr id="4" name="Pictur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202" y="446921"/>
            <a:ext cx="7848872" cy="5472608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928" y="0"/>
            <a:ext cx="1190072" cy="112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6979" y="5591141"/>
            <a:ext cx="36511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accent1"/>
                </a:solidFill>
              </a:rPr>
              <a:t>Source: ITU-T TR – </a:t>
            </a:r>
            <a:r>
              <a:rPr lang="en-US" sz="1600" smtClean="0">
                <a:solidFill>
                  <a:schemeClr val="accent1"/>
                </a:solidFill>
              </a:rPr>
              <a:t>Combating Counterfeit</a:t>
            </a:r>
            <a:endParaRPr lang="en-US" sz="16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62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1534886" y="36809"/>
            <a:ext cx="7456274" cy="439109"/>
          </a:xfrm>
        </p:spPr>
        <p:txBody>
          <a:bodyPr>
            <a:noAutofit/>
          </a:bodyPr>
          <a:lstStyle/>
          <a:p>
            <a:r>
              <a:rPr lang="en-US" sz="2400" dirty="0" smtClean="0">
                <a:latin typeface="+mn-lt"/>
              </a:rPr>
              <a:t>Proposed ICT Equipment Control Workflow</a:t>
            </a:r>
            <a:endParaRPr lang="en-US" sz="2400" dirty="0">
              <a:latin typeface="+mn-lt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928" y="0"/>
            <a:ext cx="1190072" cy="112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25" descr="Banner-Qualidade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51"/>
          <a:stretch/>
        </p:blipFill>
        <p:spPr>
          <a:xfrm>
            <a:off x="8335924" y="31899"/>
            <a:ext cx="792052" cy="791110"/>
          </a:xfrm>
          <a:prstGeom prst="rect">
            <a:avLst/>
          </a:prstGeom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928" y="-3506"/>
            <a:ext cx="1190072" cy="112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95784" y="955343"/>
            <a:ext cx="997640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395785" y="955343"/>
          <a:ext cx="8163204" cy="48449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5" r:id="rId7" imgW="7035800" imgH="4178300" progId="Visio.Drawing.15">
                  <p:embed/>
                </p:oleObj>
              </mc:Choice>
              <mc:Fallback>
                <p:oleObj r:id="rId7" imgW="7035800" imgH="4178300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785" y="955343"/>
                        <a:ext cx="8163204" cy="484495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2715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3118513" y="-300176"/>
            <a:ext cx="8229600" cy="11430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Verdana" charset="0"/>
              </a:rPr>
              <a:t>Outline</a:t>
            </a:r>
            <a:endParaRPr lang="en-US" sz="2400" dirty="0">
              <a:latin typeface="Verdana" charset="0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928" y="0"/>
            <a:ext cx="1190072" cy="112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179388" y="842824"/>
            <a:ext cx="8604448" cy="4986295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sz="2800" b="1" dirty="0" smtClean="0">
                <a:solidFill>
                  <a:schemeClr val="accent1"/>
                </a:solidFill>
              </a:rPr>
              <a:t>The </a:t>
            </a:r>
            <a:r>
              <a:rPr lang="en-US" sz="2800" b="1" dirty="0">
                <a:solidFill>
                  <a:schemeClr val="accent1"/>
                </a:solidFill>
              </a:rPr>
              <a:t>Brazilian Scenario</a:t>
            </a:r>
            <a:r>
              <a:rPr lang="en-US" sz="2800" b="1" dirty="0" smtClean="0">
                <a:solidFill>
                  <a:schemeClr val="accent1"/>
                </a:solidFill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sz="2800" b="1" dirty="0">
                <a:solidFill>
                  <a:schemeClr val="accent1"/>
                </a:solidFill>
              </a:rPr>
              <a:t>Challenges when addressing the problem</a:t>
            </a:r>
            <a:r>
              <a:rPr lang="en-US" sz="2800" b="1" dirty="0" smtClean="0">
                <a:solidFill>
                  <a:schemeClr val="accent1"/>
                </a:solidFill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sz="2800" b="1" dirty="0" smtClean="0">
                <a:solidFill>
                  <a:schemeClr val="accent1"/>
                </a:solidFill>
              </a:rPr>
              <a:t>The </a:t>
            </a:r>
            <a:r>
              <a:rPr lang="en-US" sz="2800" b="1" dirty="0">
                <a:solidFill>
                  <a:schemeClr val="accent1"/>
                </a:solidFill>
              </a:rPr>
              <a:t>importance of Conformity Policies when combating Counterfeit.</a:t>
            </a:r>
          </a:p>
          <a:p>
            <a:pPr>
              <a:lnSpc>
                <a:spcPct val="120000"/>
              </a:lnSpc>
            </a:pPr>
            <a:r>
              <a:rPr lang="en-US" sz="2800" b="1" dirty="0" smtClean="0">
                <a:solidFill>
                  <a:schemeClr val="accent1"/>
                </a:solidFill>
              </a:rPr>
              <a:t>Latest </a:t>
            </a:r>
            <a:r>
              <a:rPr lang="en-US" sz="2800" b="1" dirty="0">
                <a:solidFill>
                  <a:schemeClr val="accent1"/>
                </a:solidFill>
              </a:rPr>
              <a:t>CITEL </a:t>
            </a:r>
            <a:r>
              <a:rPr lang="en-US" sz="2800" b="1" dirty="0" smtClean="0">
                <a:solidFill>
                  <a:schemeClr val="accent1"/>
                </a:solidFill>
              </a:rPr>
              <a:t>actives.</a:t>
            </a:r>
          </a:p>
          <a:p>
            <a:pPr>
              <a:lnSpc>
                <a:spcPct val="120000"/>
              </a:lnSpc>
            </a:pPr>
            <a:r>
              <a:rPr lang="en-US" sz="2800" b="1" dirty="0" smtClean="0">
                <a:solidFill>
                  <a:schemeClr val="accent1"/>
                </a:solidFill>
              </a:rPr>
              <a:t>Latest </a:t>
            </a:r>
            <a:r>
              <a:rPr lang="en-US" sz="2800" b="1" dirty="0">
                <a:solidFill>
                  <a:schemeClr val="accent1"/>
                </a:solidFill>
              </a:rPr>
              <a:t>ITU </a:t>
            </a:r>
            <a:r>
              <a:rPr lang="en-US" sz="2800" b="1" dirty="0" smtClean="0">
                <a:solidFill>
                  <a:schemeClr val="accent1"/>
                </a:solidFill>
              </a:rPr>
              <a:t>actives.</a:t>
            </a:r>
          </a:p>
          <a:p>
            <a:pPr>
              <a:lnSpc>
                <a:spcPct val="120000"/>
              </a:lnSpc>
            </a:pPr>
            <a:r>
              <a:rPr lang="en-US" sz="2800" b="1" dirty="0" smtClean="0">
                <a:solidFill>
                  <a:schemeClr val="accent1"/>
                </a:solidFill>
              </a:rPr>
              <a:t>What </a:t>
            </a:r>
            <a:r>
              <a:rPr lang="en-US" sz="2800" b="1" dirty="0">
                <a:solidFill>
                  <a:schemeClr val="accent1"/>
                </a:solidFill>
              </a:rPr>
              <a:t>we should </a:t>
            </a:r>
            <a:r>
              <a:rPr lang="en-US" sz="2800" b="1" dirty="0" smtClean="0">
                <a:solidFill>
                  <a:schemeClr val="accent1"/>
                </a:solidFill>
              </a:rPr>
              <a:t>aim for.</a:t>
            </a:r>
            <a:endParaRPr lang="en-US" sz="2800" b="1" dirty="0">
              <a:solidFill>
                <a:schemeClr val="accent1"/>
              </a:solidFill>
            </a:endParaRPr>
          </a:p>
          <a:p>
            <a:pPr>
              <a:lnSpc>
                <a:spcPct val="120000"/>
              </a:lnSpc>
            </a:pPr>
            <a:endParaRPr lang="en-US" sz="2800" b="1" dirty="0">
              <a:solidFill>
                <a:schemeClr val="accent1"/>
              </a:solidFill>
            </a:endParaRPr>
          </a:p>
          <a:p>
            <a:pPr marL="0" indent="0">
              <a:buNone/>
            </a:pPr>
            <a:endParaRPr lang="en-US" sz="2800" b="1" dirty="0" smtClean="0">
              <a:solidFill>
                <a:schemeClr val="accent1"/>
              </a:solidFill>
            </a:endParaRPr>
          </a:p>
        </p:txBody>
      </p:sp>
      <p:sp>
        <p:nvSpPr>
          <p:cNvPr id="6" name="Date Placeholder 3"/>
          <p:cNvSpPr>
            <a:spLocks noGrp="1"/>
          </p:cNvSpPr>
          <p:nvPr>
            <p:ph type="dt" sz="quarter" idx="4294967295"/>
          </p:nvPr>
        </p:nvSpPr>
        <p:spPr>
          <a:xfrm>
            <a:off x="179388" y="6500639"/>
            <a:ext cx="4032250" cy="31273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bg2"/>
                </a:solidFill>
                <a:latin typeface="Verdana" charset="0"/>
                <a:ea typeface="ＭＳ Ｐゴシック" charset="0"/>
              </a:defRPr>
            </a:lvl1pPr>
            <a:lvl2pPr>
              <a:defRPr sz="2800">
                <a:solidFill>
                  <a:schemeClr val="bg2"/>
                </a:solidFill>
                <a:latin typeface="Verdana" charset="0"/>
                <a:ea typeface="ＭＳ Ｐゴシック" charset="0"/>
              </a:defRPr>
            </a:lvl2pPr>
            <a:lvl3pPr>
              <a:defRPr sz="2400">
                <a:solidFill>
                  <a:schemeClr val="bg2"/>
                </a:solidFill>
                <a:latin typeface="Verdana" charset="0"/>
                <a:ea typeface="ＭＳ Ｐゴシック" charset="0"/>
              </a:defRPr>
            </a:lvl3pPr>
            <a:lvl4pPr>
              <a:defRPr sz="2000">
                <a:solidFill>
                  <a:schemeClr val="bg2"/>
                </a:solidFill>
                <a:latin typeface="Verdana" charset="0"/>
                <a:ea typeface="ＭＳ Ｐゴシック" charset="0"/>
              </a:defRPr>
            </a:lvl4pPr>
            <a:lvl5pPr>
              <a:defRPr sz="2000">
                <a:solidFill>
                  <a:schemeClr val="bg2"/>
                </a:solidFill>
                <a:latin typeface="Verdana" charset="0"/>
                <a:ea typeface="ＭＳ Ｐゴシック" charset="0"/>
              </a:defRPr>
            </a:lvl5pPr>
            <a:lvl6pPr>
              <a:defRPr sz="2000">
                <a:solidFill>
                  <a:schemeClr val="bg2"/>
                </a:solidFill>
                <a:latin typeface="Verdana" charset="0"/>
                <a:ea typeface="ＭＳ Ｐゴシック" charset="0"/>
              </a:defRPr>
            </a:lvl6pPr>
            <a:lvl7pPr>
              <a:defRPr sz="2000">
                <a:solidFill>
                  <a:schemeClr val="bg2"/>
                </a:solidFill>
                <a:latin typeface="Verdana" charset="0"/>
                <a:ea typeface="ＭＳ Ｐゴシック" charset="0"/>
              </a:defRPr>
            </a:lvl7pPr>
            <a:lvl8pPr>
              <a:defRPr sz="2000">
                <a:solidFill>
                  <a:schemeClr val="bg2"/>
                </a:solidFill>
                <a:latin typeface="Verdana" charset="0"/>
                <a:ea typeface="ＭＳ Ｐゴシック" charset="0"/>
              </a:defRPr>
            </a:lvl8pPr>
            <a:lvl9pPr>
              <a:defRPr sz="2000">
                <a:solidFill>
                  <a:schemeClr val="bg2"/>
                </a:solidFill>
                <a:latin typeface="Verdana" charset="0"/>
                <a:ea typeface="ＭＳ Ｐゴシック" charset="0"/>
              </a:defRPr>
            </a:lvl9pPr>
          </a:lstStyle>
          <a:p>
            <a:r>
              <a:rPr lang="en-US" sz="1400" dirty="0" smtClean="0">
                <a:solidFill>
                  <a:srgbClr val="000099"/>
                </a:solidFill>
                <a:latin typeface="Univers" charset="0"/>
              </a:rPr>
              <a:t>April 2015</a:t>
            </a:r>
            <a:endParaRPr lang="en-US" sz="1400" dirty="0">
              <a:solidFill>
                <a:srgbClr val="000099"/>
              </a:solidFill>
              <a:latin typeface="Univers" charset="0"/>
            </a:endParaRPr>
          </a:p>
          <a:p>
            <a:endParaRPr lang="en-US" sz="1400" dirty="0">
              <a:solidFill>
                <a:srgbClr val="000099"/>
              </a:solidFill>
              <a:latin typeface="Univer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033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539552" y="2852936"/>
            <a:ext cx="8286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accent1"/>
                </a:solidFill>
                <a:latin typeface="+mj-lt"/>
              </a:rPr>
              <a:t>Multi Layer Initiatives</a:t>
            </a:r>
            <a:endParaRPr lang="en-US" sz="2800" b="1" dirty="0" smtClean="0">
              <a:solidFill>
                <a:schemeClr val="accent1"/>
              </a:solidFill>
              <a:latin typeface="+mj-lt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928" y="0"/>
            <a:ext cx="1190072" cy="112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9022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1260630" y="68240"/>
            <a:ext cx="6784724" cy="370724"/>
          </a:xfrm>
        </p:spPr>
        <p:txBody>
          <a:bodyPr>
            <a:noAutofit/>
          </a:bodyPr>
          <a:lstStyle/>
          <a:p>
            <a:r>
              <a:rPr lang="en-US" sz="2400" dirty="0" smtClean="0">
                <a:latin typeface="+mj-lt"/>
              </a:rPr>
              <a:t>Multi Layer Initiatives Regarding Counterfeit </a:t>
            </a:r>
            <a:endParaRPr lang="en-US" sz="2400" dirty="0">
              <a:latin typeface="+mj-lt"/>
            </a:endParaRPr>
          </a:p>
        </p:txBody>
      </p:sp>
      <p:sp>
        <p:nvSpPr>
          <p:cNvPr id="1229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503" y="568217"/>
            <a:ext cx="8858943" cy="5445308"/>
          </a:xfrm>
        </p:spPr>
        <p:txBody>
          <a:bodyPr>
            <a:noAutofit/>
          </a:bodyPr>
          <a:lstStyle/>
          <a:p>
            <a:pPr>
              <a:buFont typeface="Arial"/>
              <a:buChar char="•"/>
            </a:pPr>
            <a:r>
              <a:rPr lang="en-US" sz="1800" b="1" dirty="0" smtClean="0"/>
              <a:t>National: </a:t>
            </a:r>
            <a:r>
              <a:rPr lang="en-US" sz="1800" dirty="0" smtClean="0"/>
              <a:t>Example</a:t>
            </a:r>
            <a:r>
              <a:rPr lang="en-US" sz="1800" b="1" dirty="0" smtClean="0"/>
              <a:t> - </a:t>
            </a:r>
            <a:r>
              <a:rPr lang="en-US" sz="1800" dirty="0" smtClean="0"/>
              <a:t>Brazil‘s SIGA and Custom Integration.</a:t>
            </a:r>
            <a:endParaRPr lang="en-US" sz="1800" b="1" dirty="0" smtClean="0"/>
          </a:p>
          <a:p>
            <a:pPr>
              <a:buFont typeface="Arial"/>
              <a:buChar char="•"/>
            </a:pPr>
            <a:r>
              <a:rPr lang="en-US" sz="1800" b="1" dirty="0" smtClean="0"/>
              <a:t>Regional: </a:t>
            </a:r>
          </a:p>
          <a:p>
            <a:pPr lvl="1">
              <a:buFont typeface="Arial"/>
              <a:buChar char="•"/>
            </a:pPr>
            <a:r>
              <a:rPr lang="en-US" sz="1800" b="1" dirty="0" smtClean="0"/>
              <a:t>CITEL CCPI: </a:t>
            </a:r>
            <a:endParaRPr lang="en-US" sz="1800" b="1" dirty="0" smtClean="0">
              <a:solidFill>
                <a:srgbClr val="C00000"/>
              </a:solidFill>
            </a:endParaRPr>
          </a:p>
          <a:p>
            <a:pPr lvl="2"/>
            <a:r>
              <a:rPr lang="en-US" sz="1800" b="1" dirty="0" smtClean="0">
                <a:solidFill>
                  <a:srgbClr val="C00000"/>
                </a:solidFill>
              </a:rPr>
              <a:t>GTPR Correspondence Group </a:t>
            </a:r>
            <a:r>
              <a:rPr lang="en-US" sz="1800" dirty="0" smtClean="0"/>
              <a:t>on the Combat of Counterfeit, substandard and unauthorized mobile terminals.</a:t>
            </a:r>
          </a:p>
          <a:p>
            <a:pPr lvl="2"/>
            <a:r>
              <a:rPr lang="en-US" sz="1800" b="1" dirty="0" smtClean="0">
                <a:solidFill>
                  <a:srgbClr val="C00000"/>
                </a:solidFill>
              </a:rPr>
              <a:t>GTPR </a:t>
            </a:r>
            <a:r>
              <a:rPr lang="en-US" sz="1800" b="1" dirty="0" err="1">
                <a:solidFill>
                  <a:srgbClr val="C00000"/>
                </a:solidFill>
              </a:rPr>
              <a:t>Rapporteurship</a:t>
            </a:r>
            <a:r>
              <a:rPr lang="en-US" sz="1800" dirty="0">
                <a:solidFill>
                  <a:schemeClr val="accent1"/>
                </a:solidFill>
              </a:rPr>
              <a:t> on Fraud Control</a:t>
            </a:r>
            <a:r>
              <a:rPr lang="en-US" sz="1800" dirty="0"/>
              <a:t>, Regulatory Non-compliance Practices in Telecommunications and Regional Measures against the Theft of Mobile Terminal </a:t>
            </a:r>
            <a:r>
              <a:rPr lang="en-US" sz="1800" dirty="0" smtClean="0"/>
              <a:t>Devices.</a:t>
            </a:r>
          </a:p>
          <a:p>
            <a:pPr lvl="2"/>
            <a:r>
              <a:rPr lang="en-US" sz="1800" b="1" dirty="0" smtClean="0">
                <a:solidFill>
                  <a:srgbClr val="C00000"/>
                </a:solidFill>
              </a:rPr>
              <a:t>Creation of a Technical Notebook on Counterfeit and discussion of </a:t>
            </a:r>
            <a:r>
              <a:rPr lang="en-GB" sz="1800" b="1" dirty="0">
                <a:solidFill>
                  <a:srgbClr val="C00000"/>
                </a:solidFill>
              </a:rPr>
              <a:t>Q.FW_CCF </a:t>
            </a:r>
            <a:endParaRPr lang="en-US" sz="1800" b="1" dirty="0" smtClean="0">
              <a:solidFill>
                <a:srgbClr val="C00000"/>
              </a:solidFill>
            </a:endParaRPr>
          </a:p>
          <a:p>
            <a:pPr lvl="1">
              <a:lnSpc>
                <a:spcPct val="150000"/>
              </a:lnSpc>
              <a:buFont typeface="Wingdings" charset="2"/>
              <a:buChar char="§"/>
            </a:pPr>
            <a:r>
              <a:rPr lang="en-US" sz="1800" b="1" dirty="0"/>
              <a:t>COMTELCA: </a:t>
            </a:r>
            <a:r>
              <a:rPr lang="en-US" sz="1800" dirty="0"/>
              <a:t>Workshop – Combating Counterfeit (</a:t>
            </a:r>
            <a:r>
              <a:rPr lang="en-US" sz="1800" dirty="0" smtClean="0"/>
              <a:t>15/16 </a:t>
            </a:r>
            <a:r>
              <a:rPr lang="en-US" sz="1800" dirty="0"/>
              <a:t>April 2015</a:t>
            </a:r>
            <a:r>
              <a:rPr lang="en-US" sz="1800" dirty="0" smtClean="0"/>
              <a:t>).</a:t>
            </a:r>
            <a:endParaRPr lang="en-US" sz="1800" b="1" dirty="0" smtClean="0"/>
          </a:p>
          <a:p>
            <a:pPr>
              <a:lnSpc>
                <a:spcPct val="150000"/>
              </a:lnSpc>
              <a:buFont typeface="Arial"/>
              <a:buChar char="•"/>
            </a:pPr>
            <a:r>
              <a:rPr lang="en-US" sz="1800" b="1" dirty="0" smtClean="0"/>
              <a:t>Global Wide Actions</a:t>
            </a:r>
            <a:r>
              <a:rPr lang="en-US" sz="1800" dirty="0" smtClean="0"/>
              <a:t>:	</a:t>
            </a:r>
          </a:p>
          <a:p>
            <a:pPr lvl="1">
              <a:buFont typeface="Arial"/>
              <a:buChar char="•"/>
            </a:pPr>
            <a:r>
              <a:rPr lang="en-US" sz="1800" b="1" u="sng" dirty="0" smtClean="0">
                <a:solidFill>
                  <a:srgbClr val="C00000"/>
                </a:solidFill>
              </a:rPr>
              <a:t>PP14 Resolution 188 on Counterfeit.</a:t>
            </a:r>
          </a:p>
          <a:p>
            <a:pPr lvl="1">
              <a:buFont typeface="Arial"/>
              <a:buChar char="•"/>
            </a:pPr>
            <a:r>
              <a:rPr lang="en-US" sz="1800" b="1" dirty="0" smtClean="0"/>
              <a:t>ITU-T SG11 (Q8/11) Technical Report.</a:t>
            </a:r>
          </a:p>
          <a:p>
            <a:pPr lvl="1">
              <a:buFont typeface="Arial"/>
              <a:buChar char="•"/>
            </a:pPr>
            <a:r>
              <a:rPr lang="en-US" sz="1800" b="1" dirty="0" smtClean="0"/>
              <a:t>ITU Event on the combat of Counterfeit.</a:t>
            </a:r>
          </a:p>
          <a:p>
            <a:pPr lvl="1">
              <a:buFont typeface="Arial"/>
              <a:buChar char="•"/>
            </a:pPr>
            <a:r>
              <a:rPr lang="en-GB" sz="1800" b="1" dirty="0">
                <a:solidFill>
                  <a:srgbClr val="C00000"/>
                </a:solidFill>
              </a:rPr>
              <a:t>Q.FW_CCF “Framework for solution to combat counterfeit ICT </a:t>
            </a:r>
            <a:r>
              <a:rPr lang="en-GB" sz="1800" b="1" dirty="0" smtClean="0">
                <a:solidFill>
                  <a:srgbClr val="C00000"/>
                </a:solidFill>
              </a:rPr>
              <a:t>Devices”.</a:t>
            </a:r>
          </a:p>
          <a:p>
            <a:pPr lvl="1">
              <a:buFont typeface="Arial"/>
              <a:buChar char="•"/>
            </a:pPr>
            <a:r>
              <a:rPr lang="en-US" sz="1800" b="1" dirty="0" smtClean="0"/>
              <a:t>WSC </a:t>
            </a:r>
            <a:r>
              <a:rPr lang="en-US" sz="1800" b="1" dirty="0"/>
              <a:t>Workshop on Conformity </a:t>
            </a:r>
            <a:r>
              <a:rPr lang="en-US" sz="1800" b="1" dirty="0" smtClean="0"/>
              <a:t>Assessment.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928" y="0"/>
            <a:ext cx="1190072" cy="112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2830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539552" y="2852936"/>
            <a:ext cx="828680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3600" b="1" dirty="0">
                <a:solidFill>
                  <a:schemeClr val="accent1"/>
                </a:solidFill>
              </a:rPr>
              <a:t>CITEL PCCI </a:t>
            </a:r>
            <a:r>
              <a:rPr lang="en-US" sz="3600" b="1" dirty="0" smtClean="0">
                <a:solidFill>
                  <a:schemeClr val="accent1"/>
                </a:solidFill>
              </a:rPr>
              <a:t>Initiatives</a:t>
            </a:r>
            <a:endParaRPr lang="en-US" sz="36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4326" y="450376"/>
            <a:ext cx="8210855" cy="5688632"/>
          </a:xfrm>
        </p:spPr>
        <p:txBody>
          <a:bodyPr>
            <a:normAutofit fontScale="92500"/>
          </a:bodyPr>
          <a:lstStyle/>
          <a:p>
            <a:r>
              <a:rPr lang="en-US" sz="2800" b="1" dirty="0" smtClean="0"/>
              <a:t>XXIV </a:t>
            </a:r>
            <a:r>
              <a:rPr lang="en-US" sz="2800" b="1" dirty="0"/>
              <a:t>Meeting of PCC.I </a:t>
            </a:r>
            <a:r>
              <a:rPr lang="en-US" sz="2800" b="1" dirty="0" smtClean="0"/>
              <a:t>(Lima</a:t>
            </a:r>
            <a:r>
              <a:rPr lang="en-US" sz="2800" b="1" dirty="0"/>
              <a:t>, </a:t>
            </a:r>
            <a:r>
              <a:rPr lang="en-US" sz="2800" b="1" dirty="0" smtClean="0"/>
              <a:t>May 2014): </a:t>
            </a:r>
          </a:p>
          <a:p>
            <a:pPr lvl="1"/>
            <a:r>
              <a:rPr lang="en-US" sz="2000" b="1" dirty="0" smtClean="0">
                <a:solidFill>
                  <a:schemeClr val="accent2"/>
                </a:solidFill>
              </a:rPr>
              <a:t>Resolution </a:t>
            </a:r>
            <a:r>
              <a:rPr lang="en-US" sz="2000" b="1" dirty="0">
                <a:solidFill>
                  <a:schemeClr val="accent2"/>
                </a:solidFill>
              </a:rPr>
              <a:t>222 (XXIV-14) </a:t>
            </a:r>
            <a:r>
              <a:rPr lang="en-US" sz="2000" dirty="0"/>
              <a:t>- </a:t>
            </a:r>
            <a:r>
              <a:rPr lang="en-US" sz="2000" dirty="0" smtClean="0"/>
              <a:t>established the "Correspondence Group to Discuss Regional Measures to Combat the Spread of Counterfeit, Substandard and Unapproved Mobile Devices”</a:t>
            </a:r>
          </a:p>
          <a:p>
            <a:pPr lvl="2" algn="just"/>
            <a:r>
              <a:rPr lang="en-US" b="1" dirty="0"/>
              <a:t>Mandate: develop definitions ,evaluate the scope; share information, experiences and best practices among Member States and associate members of CITEL, developing recommendations and </a:t>
            </a:r>
            <a:r>
              <a:rPr lang="en-US" b="1" dirty="0" smtClean="0"/>
              <a:t>guidelines</a:t>
            </a:r>
          </a:p>
          <a:p>
            <a:r>
              <a:rPr lang="en-US" sz="2800" b="1" dirty="0"/>
              <a:t>XXVII Meeting of PCC.I (Washington, September 2015): </a:t>
            </a:r>
          </a:p>
          <a:p>
            <a:pPr lvl="1" algn="just"/>
            <a:r>
              <a:rPr lang="en-US" sz="2000" dirty="0"/>
              <a:t>Proposal of the </a:t>
            </a:r>
            <a:r>
              <a:rPr lang="en-US" sz="2000" dirty="0">
                <a:solidFill>
                  <a:srgbClr val="C00000"/>
                </a:solidFill>
              </a:rPr>
              <a:t>base text for the Technical Report </a:t>
            </a:r>
            <a:r>
              <a:rPr lang="en-US" sz="2000" dirty="0"/>
              <a:t>on Counterfeit, Substandard and Unauthorized based on ITU-T TR Counterfeit and responses to the questionnaire.</a:t>
            </a:r>
          </a:p>
          <a:p>
            <a:pPr lvl="1" algn="just"/>
            <a:r>
              <a:rPr lang="en-US" sz="2000" dirty="0"/>
              <a:t>Discussion on how CITEL can </a:t>
            </a:r>
            <a:r>
              <a:rPr lang="en-US" sz="2000" dirty="0">
                <a:solidFill>
                  <a:srgbClr val="C00000"/>
                </a:solidFill>
              </a:rPr>
              <a:t>coordinate</a:t>
            </a:r>
            <a:r>
              <a:rPr lang="en-US" sz="2000" dirty="0"/>
              <a:t> its works with </a:t>
            </a:r>
            <a:r>
              <a:rPr lang="en-US" sz="2000" dirty="0">
                <a:solidFill>
                  <a:srgbClr val="C00000"/>
                </a:solidFill>
              </a:rPr>
              <a:t>ITU-T Q8/11 </a:t>
            </a:r>
            <a:r>
              <a:rPr lang="en-US" sz="2000" dirty="0"/>
              <a:t>work items.</a:t>
            </a:r>
          </a:p>
          <a:p>
            <a:pPr lvl="1" algn="just"/>
            <a:r>
              <a:rPr lang="en-US" sz="2000" dirty="0"/>
              <a:t>Discussion of </a:t>
            </a:r>
            <a:r>
              <a:rPr lang="en-US" sz="2000" dirty="0">
                <a:solidFill>
                  <a:srgbClr val="C00000"/>
                </a:solidFill>
              </a:rPr>
              <a:t>IAP/Multi-country </a:t>
            </a:r>
            <a:r>
              <a:rPr lang="en-US" sz="2000" dirty="0"/>
              <a:t>contribution to Draft Recommendation </a:t>
            </a:r>
            <a:r>
              <a:rPr lang="en-US" sz="2000" b="1" dirty="0">
                <a:solidFill>
                  <a:schemeClr val="accent2"/>
                </a:solidFill>
              </a:rPr>
              <a:t>ITU-T Q.FW_CC.</a:t>
            </a:r>
          </a:p>
          <a:p>
            <a:pPr lvl="2" algn="just"/>
            <a:endParaRPr lang="en-US" b="1" dirty="0"/>
          </a:p>
          <a:p>
            <a:pPr marL="457200" lvl="1" indent="0">
              <a:buNone/>
            </a:pPr>
            <a:endParaRPr lang="en-US" sz="2000" dirty="0" smtClean="0"/>
          </a:p>
        </p:txBody>
      </p:sp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1837679" y="13648"/>
            <a:ext cx="6828384" cy="436728"/>
          </a:xfrm>
        </p:spPr>
        <p:txBody>
          <a:bodyPr>
            <a:noAutofit/>
          </a:bodyPr>
          <a:lstStyle/>
          <a:p>
            <a:r>
              <a:rPr lang="en-US" sz="2400" dirty="0" smtClean="0">
                <a:latin typeface="+mj-lt"/>
              </a:rPr>
              <a:t>Most Relevant CITEL PCCI Activities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69870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1494" y="436728"/>
            <a:ext cx="8906028" cy="544545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sz="2000" b="1" dirty="0"/>
          </a:p>
          <a:p>
            <a:pPr lvl="1" algn="just">
              <a:buFont typeface="Arial" charset="0"/>
              <a:buChar char="•"/>
            </a:pPr>
            <a:r>
              <a:rPr lang="en-US" sz="2400" b="1" dirty="0" smtClean="0"/>
              <a:t>Proposal of the base text for the Technical Report on Counterfeit, Substandard and Unauthorized Mobile Devices </a:t>
            </a:r>
            <a:r>
              <a:rPr lang="en-US" sz="2000" dirty="0" smtClean="0"/>
              <a:t>Based on </a:t>
            </a:r>
            <a:r>
              <a:rPr lang="en-US" sz="2000" dirty="0" smtClean="0">
                <a:solidFill>
                  <a:srgbClr val="C00000"/>
                </a:solidFill>
              </a:rPr>
              <a:t>ITU-T TR Counterfeit </a:t>
            </a:r>
            <a:r>
              <a:rPr lang="en-US" sz="2000" dirty="0" smtClean="0"/>
              <a:t>and responses </a:t>
            </a:r>
            <a:r>
              <a:rPr lang="en-US" sz="2000" dirty="0"/>
              <a:t>to the </a:t>
            </a:r>
            <a:r>
              <a:rPr lang="en-US" sz="2000" dirty="0" smtClean="0">
                <a:solidFill>
                  <a:srgbClr val="C00000"/>
                </a:solidFill>
              </a:rPr>
              <a:t>questionnaire</a:t>
            </a:r>
            <a:r>
              <a:rPr lang="en-US" sz="2000" dirty="0" smtClean="0"/>
              <a:t>.</a:t>
            </a:r>
            <a:endParaRPr lang="en-US" sz="2000" dirty="0"/>
          </a:p>
          <a:p>
            <a:pPr lvl="2">
              <a:buFont typeface="Wingdings" charset="2"/>
              <a:buChar char="§"/>
            </a:pPr>
            <a:r>
              <a:rPr lang="en-US" sz="2000" dirty="0" smtClean="0"/>
              <a:t>Presents the </a:t>
            </a:r>
            <a:r>
              <a:rPr lang="en-US" sz="2000" dirty="0" smtClean="0">
                <a:solidFill>
                  <a:srgbClr val="C00000"/>
                </a:solidFill>
              </a:rPr>
              <a:t>proposed definition to Counterfeit, Substandard and Unauthorized devices.</a:t>
            </a:r>
          </a:p>
          <a:p>
            <a:pPr lvl="2">
              <a:buFont typeface="Wingdings" charset="2"/>
              <a:buChar char="§"/>
            </a:pPr>
            <a:r>
              <a:rPr lang="en-US" sz="2000" dirty="0" smtClean="0"/>
              <a:t>Consolidates some </a:t>
            </a:r>
            <a:r>
              <a:rPr lang="en-US" sz="2000" dirty="0" err="1" smtClean="0"/>
              <a:t>Citel’s</a:t>
            </a:r>
            <a:r>
              <a:rPr lang="en-US" sz="2000" dirty="0" smtClean="0"/>
              <a:t> </a:t>
            </a:r>
            <a:r>
              <a:rPr lang="en-US" sz="2000" dirty="0" smtClean="0">
                <a:solidFill>
                  <a:srgbClr val="C00000"/>
                </a:solidFill>
              </a:rPr>
              <a:t>Member experiences </a:t>
            </a:r>
            <a:r>
              <a:rPr lang="en-US" sz="2000" dirty="0" smtClean="0"/>
              <a:t>on the combat of these devices and list some </a:t>
            </a:r>
            <a:r>
              <a:rPr lang="en-US" sz="2000" dirty="0" smtClean="0">
                <a:solidFill>
                  <a:srgbClr val="C00000"/>
                </a:solidFill>
              </a:rPr>
              <a:t>challenges</a:t>
            </a:r>
            <a:r>
              <a:rPr lang="en-US" sz="2000" dirty="0" smtClean="0"/>
              <a:t> that need to </a:t>
            </a:r>
            <a:r>
              <a:rPr lang="en-US" sz="2000" dirty="0"/>
              <a:t>be faces by members</a:t>
            </a:r>
            <a:r>
              <a:rPr lang="en-US" sz="2000" dirty="0" smtClean="0"/>
              <a:t>.</a:t>
            </a:r>
          </a:p>
          <a:p>
            <a:pPr marL="914400" lvl="2" indent="0">
              <a:buNone/>
            </a:pPr>
            <a:endParaRPr lang="en-US" sz="2000" b="1" dirty="0"/>
          </a:p>
          <a:p>
            <a:pPr lvl="1">
              <a:buFont typeface="Arial" charset="0"/>
              <a:buChar char="•"/>
            </a:pPr>
            <a:r>
              <a:rPr lang="en-US" sz="2400" b="1" dirty="0" smtClean="0"/>
              <a:t>DISCUSSION OF </a:t>
            </a:r>
            <a:r>
              <a:rPr lang="en-US" sz="2400" b="1" dirty="0"/>
              <a:t>ITU-T </a:t>
            </a:r>
            <a:r>
              <a:rPr lang="en-US" sz="2400" b="1" dirty="0" smtClean="0"/>
              <a:t>Q.FW_CC</a:t>
            </a:r>
            <a:r>
              <a:rPr lang="en-US" sz="2400" b="1" dirty="0"/>
              <a:t> </a:t>
            </a:r>
            <a:r>
              <a:rPr lang="en-US" sz="2400" b="1" dirty="0" smtClean="0"/>
              <a:t>BASE TEXT</a:t>
            </a:r>
          </a:p>
          <a:p>
            <a:pPr lvl="2" algn="just"/>
            <a:r>
              <a:rPr lang="en-US" sz="2000" dirty="0"/>
              <a:t>Discussion of </a:t>
            </a:r>
            <a:r>
              <a:rPr lang="en-US" sz="2000" dirty="0" smtClean="0"/>
              <a:t>possible IAC/Multi-country </a:t>
            </a:r>
            <a:r>
              <a:rPr lang="en-US" sz="2000" dirty="0"/>
              <a:t>contribution to Draft Recommendation</a:t>
            </a:r>
            <a:r>
              <a:rPr lang="en-US" sz="2000" b="1" dirty="0"/>
              <a:t> </a:t>
            </a:r>
            <a:r>
              <a:rPr lang="en-US" sz="2000" b="1" dirty="0">
                <a:solidFill>
                  <a:srgbClr val="C00000"/>
                </a:solidFill>
              </a:rPr>
              <a:t>ITU-T </a:t>
            </a:r>
            <a:r>
              <a:rPr lang="en-US" sz="2000" b="1" dirty="0" smtClean="0">
                <a:solidFill>
                  <a:srgbClr val="C00000"/>
                </a:solidFill>
              </a:rPr>
              <a:t>Q.FW_CC (Framework on the combat of Counterfeit).</a:t>
            </a:r>
          </a:p>
          <a:p>
            <a:pPr lvl="2" algn="just"/>
            <a:r>
              <a:rPr lang="en-US" sz="2000" dirty="0" smtClean="0"/>
              <a:t>Decided to submit the discussion to the GC created by </a:t>
            </a:r>
            <a:r>
              <a:rPr lang="en-US" sz="2000" b="1" dirty="0">
                <a:solidFill>
                  <a:schemeClr val="accent2"/>
                </a:solidFill>
              </a:rPr>
              <a:t>Resolution 222 (XXIV-14) </a:t>
            </a:r>
            <a:r>
              <a:rPr lang="en-US" sz="2000" b="1" dirty="0" smtClean="0">
                <a:solidFill>
                  <a:schemeClr val="accent2"/>
                </a:solidFill>
              </a:rPr>
              <a:t>.</a:t>
            </a:r>
            <a:endParaRPr lang="en-US" sz="1600" b="1" dirty="0"/>
          </a:p>
          <a:p>
            <a:pPr lvl="2">
              <a:buFont typeface="Wingdings" charset="2"/>
              <a:buChar char="§"/>
            </a:pPr>
            <a:endParaRPr lang="en-US" sz="1400" b="1" dirty="0" smtClean="0"/>
          </a:p>
          <a:p>
            <a:pPr marL="457200" lvl="1" indent="0">
              <a:buNone/>
            </a:pPr>
            <a:endParaRPr lang="en-US" sz="1600" dirty="0"/>
          </a:p>
        </p:txBody>
      </p:sp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774212" y="0"/>
            <a:ext cx="7560591" cy="436728"/>
          </a:xfrm>
        </p:spPr>
        <p:txBody>
          <a:bodyPr>
            <a:noAutofit/>
          </a:bodyPr>
          <a:lstStyle/>
          <a:p>
            <a:r>
              <a:rPr lang="en-US" sz="2400" dirty="0" smtClean="0">
                <a:latin typeface="+mj-lt"/>
              </a:rPr>
              <a:t>CITEL CCPI </a:t>
            </a:r>
            <a:r>
              <a:rPr lang="en-US" sz="2400" smtClean="0">
                <a:latin typeface="+mj-lt"/>
              </a:rPr>
              <a:t>Activities - </a:t>
            </a:r>
            <a:r>
              <a:rPr lang="en-US" sz="2400"/>
              <a:t>XXVII Meeting of </a:t>
            </a:r>
            <a:r>
              <a:rPr lang="en-US" sz="2400" smtClean="0"/>
              <a:t>PCC.I – USA/2015</a:t>
            </a:r>
            <a:r>
              <a:rPr lang="en-US" sz="2400" smtClean="0">
                <a:latin typeface="+mj-lt"/>
              </a:rPr>
              <a:t> 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28169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539552" y="2852936"/>
            <a:ext cx="8286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+mj-lt"/>
              </a:rPr>
              <a:t>Recent ITU Initiatives</a:t>
            </a:r>
            <a:endParaRPr lang="en-US" sz="2800" b="1" dirty="0" smtClean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71644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92" y="1545134"/>
            <a:ext cx="9036496" cy="4377994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n-US" sz="1900" dirty="0" smtClean="0"/>
              <a:t>Recognize </a:t>
            </a:r>
            <a:r>
              <a:rPr lang="en-US" sz="1900" dirty="0"/>
              <a:t>that </a:t>
            </a:r>
            <a:r>
              <a:rPr lang="en-US" sz="1900" b="1" dirty="0">
                <a:solidFill>
                  <a:srgbClr val="C00000"/>
                </a:solidFill>
              </a:rPr>
              <a:t>counterfeit telecommunication/ICT devices</a:t>
            </a:r>
            <a:r>
              <a:rPr lang="en-US" sz="1900" dirty="0">
                <a:solidFill>
                  <a:srgbClr val="C00000"/>
                </a:solidFill>
              </a:rPr>
              <a:t> </a:t>
            </a:r>
            <a:r>
              <a:rPr lang="en-US" sz="1900" dirty="0"/>
              <a:t>have become a </a:t>
            </a:r>
            <a:r>
              <a:rPr lang="en-US" sz="1900" b="1" dirty="0">
                <a:solidFill>
                  <a:srgbClr val="C00000"/>
                </a:solidFill>
              </a:rPr>
              <a:t>growing problem</a:t>
            </a:r>
            <a:r>
              <a:rPr lang="en-US" sz="1900" dirty="0" smtClean="0">
                <a:solidFill>
                  <a:srgbClr val="C00000"/>
                </a:solidFill>
              </a:rPr>
              <a:t>;</a:t>
            </a:r>
          </a:p>
          <a:p>
            <a:pPr marL="0" lvl="0" indent="0" algn="just" hangingPunct="1">
              <a:buNone/>
            </a:pPr>
            <a:endParaRPr lang="en-US" sz="1900" dirty="0"/>
          </a:p>
          <a:p>
            <a:pPr lvl="0" algn="just" hangingPunct="1"/>
            <a:r>
              <a:rPr lang="en-US" sz="1900" dirty="0"/>
              <a:t>Recognize that </a:t>
            </a:r>
            <a:r>
              <a:rPr lang="en-US" sz="1900" b="1" dirty="0">
                <a:solidFill>
                  <a:srgbClr val="C00000"/>
                </a:solidFill>
              </a:rPr>
              <a:t>ITU and relevant stakeholders have a key role to play</a:t>
            </a:r>
            <a:r>
              <a:rPr lang="en-US" sz="1900" dirty="0">
                <a:solidFill>
                  <a:srgbClr val="C00000"/>
                </a:solidFill>
              </a:rPr>
              <a:t> </a:t>
            </a:r>
            <a:r>
              <a:rPr lang="en-US" sz="1900" dirty="0"/>
              <a:t>in fostering coordination between the parties concerned to study the impact of counterfeit devices and the mechanism for limiting them and to identify ways of dealing with them internationally and regionally</a:t>
            </a:r>
            <a:r>
              <a:rPr lang="en-US" sz="1900" dirty="0" smtClean="0"/>
              <a:t>;</a:t>
            </a:r>
          </a:p>
          <a:p>
            <a:pPr marL="0" lvl="0" indent="0" algn="just" hangingPunct="1">
              <a:buNone/>
            </a:pPr>
            <a:endParaRPr lang="en-US" sz="1900" dirty="0"/>
          </a:p>
          <a:p>
            <a:pPr lvl="0" algn="just" hangingPunct="1"/>
            <a:r>
              <a:rPr lang="en-US" sz="1900" b="1" dirty="0"/>
              <a:t>Instruct the Directors of the ITU Bureaus to assist Member States </a:t>
            </a:r>
            <a:r>
              <a:rPr lang="en-US" sz="1900" dirty="0"/>
              <a:t>in addressing their concerns with respect to counterfeit telecommunication/ICT devices through </a:t>
            </a:r>
            <a:r>
              <a:rPr lang="en-US" sz="1900" b="1" dirty="0">
                <a:solidFill>
                  <a:srgbClr val="C00000"/>
                </a:solidFill>
              </a:rPr>
              <a:t>information sharing at regional or global level, including conformity assessment systems</a:t>
            </a:r>
            <a:r>
              <a:rPr lang="en-US" sz="1900" dirty="0"/>
              <a:t>; </a:t>
            </a:r>
            <a:r>
              <a:rPr lang="en-US" sz="1900" dirty="0" smtClean="0"/>
              <a:t>and</a:t>
            </a:r>
          </a:p>
          <a:p>
            <a:pPr marL="0" lvl="0" indent="0" algn="just" hangingPunct="1">
              <a:buNone/>
            </a:pPr>
            <a:endParaRPr lang="en-US" sz="1900" dirty="0"/>
          </a:p>
          <a:p>
            <a:pPr lvl="0" algn="just" hangingPunct="1"/>
            <a:r>
              <a:rPr lang="en-US" sz="1900" b="1" dirty="0"/>
              <a:t>Invite ITU Member States to take all necessary measures </a:t>
            </a:r>
            <a:r>
              <a:rPr lang="en-US" sz="1900" dirty="0"/>
              <a:t>to combat counterfeit telecommunication/ICT devices, to cooperate and exchange expertise among themselves in this area, and to encourage participation in industry programs combating counterfeit telecommunication/ICT devices</a:t>
            </a:r>
            <a:r>
              <a:rPr lang="en-US" sz="1400" dirty="0" smtClean="0"/>
              <a:t>.</a:t>
            </a:r>
          </a:p>
          <a:p>
            <a:pPr marL="0" lvl="0" indent="0" hangingPunct="1">
              <a:buNone/>
            </a:pPr>
            <a:endParaRPr lang="en-US" sz="1600" dirty="0" smtClean="0"/>
          </a:p>
          <a:p>
            <a:pPr marL="0" indent="0" algn="ctr">
              <a:buNone/>
            </a:pPr>
            <a:r>
              <a:rPr lang="pt-BR" sz="1050" dirty="0" err="1" smtClean="0"/>
              <a:t>http</a:t>
            </a:r>
            <a:r>
              <a:rPr lang="pt-BR" sz="1050" dirty="0"/>
              <a:t>://</a:t>
            </a:r>
            <a:r>
              <a:rPr lang="pt-BR" sz="1050" dirty="0" err="1" smtClean="0"/>
              <a:t>www.itu.int</a:t>
            </a:r>
            <a:r>
              <a:rPr lang="pt-BR" sz="1050" dirty="0" smtClean="0"/>
              <a:t>/</a:t>
            </a:r>
            <a:r>
              <a:rPr lang="pt-BR" sz="1050" dirty="0" err="1" smtClean="0"/>
              <a:t>en</a:t>
            </a:r>
            <a:r>
              <a:rPr lang="pt-BR" sz="1050" dirty="0" smtClean="0"/>
              <a:t>/ITU-T/C-I/</a:t>
            </a:r>
            <a:r>
              <a:rPr lang="pt-BR" sz="1050" dirty="0" err="1" smtClean="0"/>
              <a:t>Documents</a:t>
            </a:r>
            <a:r>
              <a:rPr lang="pt-BR" sz="1050" dirty="0" smtClean="0"/>
              <a:t>/</a:t>
            </a:r>
            <a:r>
              <a:rPr lang="pt-BR" sz="1050" dirty="0" err="1" smtClean="0"/>
              <a:t>WSHP_counterfeit</a:t>
            </a:r>
            <a:r>
              <a:rPr lang="pt-BR" sz="1050" dirty="0" smtClean="0"/>
              <a:t>/PP-14%20Resolution%20on%20Counterfeit%20Devices.docx</a:t>
            </a:r>
            <a:endParaRPr lang="en-US" sz="1050" dirty="0"/>
          </a:p>
        </p:txBody>
      </p:sp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5079701" y="100099"/>
            <a:ext cx="3245165" cy="368490"/>
          </a:xfrm>
        </p:spPr>
        <p:txBody>
          <a:bodyPr>
            <a:normAutofit fontScale="90000"/>
          </a:bodyPr>
          <a:lstStyle/>
          <a:p>
            <a:r>
              <a:rPr lang="en-US" sz="2400" dirty="0" smtClean="0">
                <a:latin typeface="+mn-lt"/>
              </a:rPr>
              <a:t>Recent ITU Initiatives</a:t>
            </a:r>
            <a:endParaRPr lang="en-US" sz="2400" dirty="0">
              <a:latin typeface="+mn-lt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570274" y="485357"/>
            <a:ext cx="7923984" cy="92348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 smtClean="0"/>
              <a:t>In November 2014, the ITU Plenipotentiary Conference 2014 (PP-14) adopted a new Resolution 188 on “Combating counterfeit telecommunication/ICT devices”</a:t>
            </a:r>
          </a:p>
        </p:txBody>
      </p:sp>
    </p:spTree>
    <p:extLst>
      <p:ext uri="{BB962C8B-B14F-4D97-AF65-F5344CB8AC3E}">
        <p14:creationId xmlns:p14="http://schemas.microsoft.com/office/powerpoint/2010/main" val="178961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564125"/>
            <a:ext cx="9036496" cy="5385702"/>
          </a:xfrm>
        </p:spPr>
        <p:txBody>
          <a:bodyPr/>
          <a:lstStyle/>
          <a:p>
            <a:pPr marL="0" indent="0" algn="ctr">
              <a:buNone/>
            </a:pPr>
            <a:r>
              <a:rPr lang="en-US" sz="2000" b="1" dirty="0">
                <a:solidFill>
                  <a:schemeClr val="accent1"/>
                </a:solidFill>
              </a:rPr>
              <a:t>ITU-T SG11: Protocols and test specifications</a:t>
            </a:r>
          </a:p>
          <a:p>
            <a:pPr>
              <a:buFont typeface="Arial" charset="0"/>
              <a:buChar char="•"/>
            </a:pPr>
            <a:endParaRPr lang="en-US" sz="2000" dirty="0" smtClean="0">
              <a:solidFill>
                <a:schemeClr val="accent1"/>
              </a:solidFill>
            </a:endParaRPr>
          </a:p>
          <a:p>
            <a:pPr marL="0" indent="0" algn="ctr">
              <a:spcBef>
                <a:spcPct val="0"/>
              </a:spcBef>
              <a:buNone/>
            </a:pPr>
            <a:r>
              <a:rPr lang="en-US" sz="2000" b="1" dirty="0" smtClean="0">
                <a:solidFill>
                  <a:schemeClr val="accent1"/>
                </a:solidFill>
              </a:rPr>
              <a:t>Question 8 of study Group 11 Activities </a:t>
            </a:r>
            <a:r>
              <a:rPr lang="en-US" sz="2000" dirty="0" smtClean="0">
                <a:solidFill>
                  <a:schemeClr val="accent1"/>
                </a:solidFill>
              </a:rPr>
              <a:t>- </a:t>
            </a:r>
            <a:r>
              <a:rPr lang="en-US" altLang="en-US" sz="2000" dirty="0">
                <a:solidFill>
                  <a:schemeClr val="accent1"/>
                </a:solidFill>
              </a:rPr>
              <a:t>Guidelines for Implementations of </a:t>
            </a:r>
            <a:r>
              <a:rPr lang="en-US" altLang="en-US" sz="2000" dirty="0" smtClean="0">
                <a:solidFill>
                  <a:schemeClr val="accent1"/>
                </a:solidFill>
              </a:rPr>
              <a:t>Signaling </a:t>
            </a:r>
            <a:r>
              <a:rPr lang="en-US" altLang="en-US" sz="2000" dirty="0">
                <a:solidFill>
                  <a:schemeClr val="accent1"/>
                </a:solidFill>
              </a:rPr>
              <a:t>and Protocols </a:t>
            </a:r>
            <a:r>
              <a:rPr lang="en-US" altLang="en-US" sz="1800" dirty="0">
                <a:solidFill>
                  <a:schemeClr val="accent1"/>
                </a:solidFill>
              </a:rPr>
              <a:t>and for Addressing Counterfeit ICT </a:t>
            </a:r>
            <a:r>
              <a:rPr lang="en-US" altLang="en-US" sz="1800" dirty="0" smtClean="0">
                <a:solidFill>
                  <a:schemeClr val="accent1"/>
                </a:solidFill>
              </a:rPr>
              <a:t>devices</a:t>
            </a:r>
          </a:p>
          <a:p>
            <a:pPr algn="ctr">
              <a:spcBef>
                <a:spcPct val="0"/>
              </a:spcBef>
              <a:buFont typeface="Arial" charset="0"/>
              <a:buChar char="•"/>
            </a:pPr>
            <a:endParaRPr lang="en-US" sz="2000" dirty="0" smtClean="0">
              <a:solidFill>
                <a:schemeClr val="accent1"/>
              </a:solidFill>
            </a:endParaRPr>
          </a:p>
          <a:p>
            <a:pPr algn="just">
              <a:buFont typeface="Arial" charset="0"/>
              <a:buChar char="•"/>
            </a:pPr>
            <a:r>
              <a:rPr lang="en-US" altLang="en-US" sz="1800" dirty="0" smtClean="0">
                <a:solidFill>
                  <a:schemeClr val="accent1"/>
                </a:solidFill>
              </a:rPr>
              <a:t>Rapporteur: </a:t>
            </a:r>
            <a:r>
              <a:rPr lang="en-US" altLang="en-US" sz="1800" b="1" dirty="0" smtClean="0">
                <a:solidFill>
                  <a:schemeClr val="accent1"/>
                </a:solidFill>
              </a:rPr>
              <a:t>I</a:t>
            </a:r>
            <a:r>
              <a:rPr lang="en-US" sz="1800" b="1" dirty="0" smtClean="0">
                <a:solidFill>
                  <a:schemeClr val="accent1"/>
                </a:solidFill>
              </a:rPr>
              <a:t>saac</a:t>
            </a:r>
            <a:r>
              <a:rPr lang="en-US" sz="1800" b="1" dirty="0">
                <a:solidFill>
                  <a:schemeClr val="accent1"/>
                </a:solidFill>
              </a:rPr>
              <a:t> </a:t>
            </a:r>
            <a:r>
              <a:rPr lang="en-US" sz="1800" b="1" cap="all" dirty="0" smtClean="0">
                <a:solidFill>
                  <a:schemeClr val="accent1"/>
                </a:solidFill>
              </a:rPr>
              <a:t>BOATENG – </a:t>
            </a:r>
            <a:r>
              <a:rPr lang="en-US" sz="1800" dirty="0" smtClean="0">
                <a:solidFill>
                  <a:schemeClr val="accent1"/>
                </a:solidFill>
              </a:rPr>
              <a:t>Ghana - </a:t>
            </a:r>
            <a:r>
              <a:rPr lang="en-US" sz="1800" dirty="0" smtClean="0">
                <a:solidFill>
                  <a:schemeClr val="accent1"/>
                </a:solidFill>
                <a:hlinkClick r:id="rId3"/>
              </a:rPr>
              <a:t>isaac.boateng@nca.org.gh</a:t>
            </a:r>
            <a:endParaRPr lang="en-US" altLang="en-US" sz="1800" dirty="0" smtClean="0">
              <a:solidFill>
                <a:schemeClr val="accent1"/>
              </a:solidFill>
            </a:endParaRPr>
          </a:p>
          <a:p>
            <a:pPr algn="just">
              <a:buFont typeface="Arial" charset="0"/>
              <a:buChar char="•"/>
            </a:pPr>
            <a:r>
              <a:rPr lang="en-US" altLang="en-US" sz="1800" dirty="0" smtClean="0">
                <a:solidFill>
                  <a:schemeClr val="accent1"/>
                </a:solidFill>
              </a:rPr>
              <a:t>Associate Rapporteur: </a:t>
            </a:r>
            <a:r>
              <a:rPr lang="en-US" altLang="en-US" sz="1800" b="1" dirty="0" err="1" smtClean="0">
                <a:solidFill>
                  <a:schemeClr val="accent1"/>
                </a:solidFill>
              </a:rPr>
              <a:t>João</a:t>
            </a:r>
            <a:r>
              <a:rPr lang="en-US" altLang="en-US" sz="1800" b="1" dirty="0" smtClean="0">
                <a:solidFill>
                  <a:schemeClr val="accent1"/>
                </a:solidFill>
              </a:rPr>
              <a:t> ZANON </a:t>
            </a:r>
            <a:r>
              <a:rPr lang="en-US" altLang="en-US" sz="1800" dirty="0" smtClean="0">
                <a:solidFill>
                  <a:schemeClr val="accent1"/>
                </a:solidFill>
              </a:rPr>
              <a:t>– Brazil - </a:t>
            </a:r>
            <a:r>
              <a:rPr lang="en-US" altLang="en-US" sz="1800" dirty="0" smtClean="0">
                <a:solidFill>
                  <a:schemeClr val="accent1"/>
                </a:solidFill>
                <a:hlinkClick r:id="rId4"/>
              </a:rPr>
              <a:t>zanon@anatel.gov.br</a:t>
            </a:r>
            <a:endParaRPr lang="en-US" sz="1800" dirty="0">
              <a:solidFill>
                <a:schemeClr val="accent1"/>
              </a:solidFill>
            </a:endParaRPr>
          </a:p>
          <a:p>
            <a:pPr algn="just">
              <a:buFont typeface="Arial" charset="0"/>
              <a:buChar char="•"/>
            </a:pPr>
            <a:endParaRPr lang="en-US" sz="2000" dirty="0">
              <a:solidFill>
                <a:schemeClr val="accent1"/>
              </a:solidFill>
            </a:endParaRPr>
          </a:p>
          <a:p>
            <a:pPr algn="just">
              <a:buFont typeface="Arial" charset="0"/>
              <a:buChar char="•"/>
            </a:pPr>
            <a:r>
              <a:rPr lang="en-US" sz="1600" b="1" dirty="0" smtClean="0">
                <a:solidFill>
                  <a:schemeClr val="accent1"/>
                </a:solidFill>
              </a:rPr>
              <a:t>Motivation: </a:t>
            </a:r>
            <a:r>
              <a:rPr lang="en-US" altLang="en-US" sz="1600" dirty="0">
                <a:solidFill>
                  <a:schemeClr val="accent1"/>
                </a:solidFill>
              </a:rPr>
              <a:t>Several forums and conferences have also </a:t>
            </a:r>
            <a:r>
              <a:rPr lang="en-US" altLang="en-US" sz="1600" dirty="0">
                <a:solidFill>
                  <a:srgbClr val="C00000"/>
                </a:solidFill>
              </a:rPr>
              <a:t>called for ITU assistance in addressing the growing problem of counterfeit </a:t>
            </a:r>
            <a:r>
              <a:rPr lang="en-US" altLang="en-US" sz="1600" dirty="0" smtClean="0">
                <a:solidFill>
                  <a:srgbClr val="C00000"/>
                </a:solidFill>
              </a:rPr>
              <a:t>telecommunication/ICT </a:t>
            </a:r>
            <a:r>
              <a:rPr lang="en-US" altLang="en-US" sz="1600" dirty="0">
                <a:solidFill>
                  <a:schemeClr val="accent1"/>
                </a:solidFill>
              </a:rPr>
              <a:t>products and devices, which is adversely affecting all stakeholders in the ICT field (vendors, governments, operators and consumers). </a:t>
            </a:r>
            <a:endParaRPr lang="en-US" altLang="en-US" sz="1600" dirty="0" smtClean="0">
              <a:solidFill>
                <a:schemeClr val="accent1"/>
              </a:solidFill>
            </a:endParaRPr>
          </a:p>
          <a:p>
            <a:pPr algn="just">
              <a:buFont typeface="Arial" charset="0"/>
              <a:buChar char="•"/>
            </a:pPr>
            <a:endParaRPr lang="en-US" altLang="en-US" sz="1600" dirty="0" smtClean="0">
              <a:solidFill>
                <a:schemeClr val="accent1"/>
              </a:solidFill>
            </a:endParaRPr>
          </a:p>
          <a:p>
            <a:pPr marL="342900" lvl="1" indent="-342900" algn="just">
              <a:buSzPct val="75000"/>
              <a:buFont typeface="Arial" charset="0"/>
              <a:buChar char="•"/>
            </a:pPr>
            <a:r>
              <a:rPr lang="en-US" altLang="en-US" sz="1600" b="1" dirty="0" smtClean="0">
                <a:solidFill>
                  <a:schemeClr val="accent1"/>
                </a:solidFill>
              </a:rPr>
              <a:t>Study Items: </a:t>
            </a:r>
            <a:r>
              <a:rPr lang="en-US" altLang="en-US" sz="1600" dirty="0">
                <a:solidFill>
                  <a:schemeClr val="accent1"/>
                </a:solidFill>
              </a:rPr>
              <a:t>What activity is needed in the ITU‑T Sector to </a:t>
            </a:r>
            <a:r>
              <a:rPr lang="en-US" altLang="en-US" sz="1600" dirty="0">
                <a:solidFill>
                  <a:srgbClr val="C00000"/>
                </a:solidFill>
              </a:rPr>
              <a:t>prepare common guidelines by the ITU‑T and ITU‑D Sectors</a:t>
            </a:r>
            <a:r>
              <a:rPr lang="en-US" altLang="en-US" sz="1600" dirty="0">
                <a:solidFill>
                  <a:schemeClr val="accent1"/>
                </a:solidFill>
              </a:rPr>
              <a:t>, containing different aspects related to technical matters, </a:t>
            </a:r>
            <a:r>
              <a:rPr lang="en-US" altLang="en-US" sz="1600" u="sng" dirty="0">
                <a:solidFill>
                  <a:schemeClr val="accent1"/>
                </a:solidFill>
              </a:rPr>
              <a:t>in particular to address Counterfeit ICT devices</a:t>
            </a:r>
            <a:r>
              <a:rPr lang="en-US" altLang="en-US" sz="1600" dirty="0" smtClean="0">
                <a:solidFill>
                  <a:schemeClr val="accent1"/>
                </a:solidFill>
              </a:rPr>
              <a:t>?</a:t>
            </a:r>
          </a:p>
          <a:p>
            <a:pPr marL="285750" lvl="1" algn="just">
              <a:buSzPct val="75000"/>
              <a:buFont typeface="Arial" charset="0"/>
              <a:buChar char="•"/>
            </a:pPr>
            <a:endParaRPr lang="en-US" altLang="en-US" sz="1600" dirty="0" smtClean="0">
              <a:solidFill>
                <a:schemeClr val="accent1"/>
              </a:solidFill>
            </a:endParaRPr>
          </a:p>
          <a:p>
            <a:pPr marL="342900" lvl="1" indent="-342900" algn="just">
              <a:buSzPct val="75000"/>
              <a:buFont typeface="Arial" charset="0"/>
              <a:buChar char="•"/>
            </a:pPr>
            <a:r>
              <a:rPr lang="en-US" altLang="en-US" sz="1600" b="1" dirty="0" smtClean="0">
                <a:solidFill>
                  <a:schemeClr val="accent1"/>
                </a:solidFill>
              </a:rPr>
              <a:t>Task: </a:t>
            </a:r>
            <a:r>
              <a:rPr lang="en-US" altLang="en-US" sz="1600" dirty="0" smtClean="0">
                <a:solidFill>
                  <a:schemeClr val="accent1"/>
                </a:solidFill>
              </a:rPr>
              <a:t>Develop </a:t>
            </a:r>
            <a:r>
              <a:rPr lang="en-US" altLang="en-US" sz="1600" dirty="0">
                <a:solidFill>
                  <a:schemeClr val="accent1"/>
                </a:solidFill>
              </a:rPr>
              <a:t>guidelines to address the problem of counterfeiting of ICT devices;</a:t>
            </a:r>
          </a:p>
          <a:p>
            <a:pPr marL="342900" lvl="1" indent="-342900" algn="just">
              <a:buSzPct val="75000"/>
              <a:buFont typeface="Arial" charset="0"/>
              <a:buChar char="•"/>
            </a:pPr>
            <a:endParaRPr lang="en-US" altLang="en-US" sz="1400" dirty="0">
              <a:solidFill>
                <a:srgbClr val="FF0000"/>
              </a:solidFill>
            </a:endParaRPr>
          </a:p>
          <a:p>
            <a:pPr algn="just">
              <a:buFont typeface="Arial" charset="0"/>
              <a:buChar char="•"/>
            </a:pPr>
            <a:endParaRPr lang="en-US" altLang="en-US" sz="1400" dirty="0">
              <a:solidFill>
                <a:srgbClr val="FF0000"/>
              </a:solidFill>
            </a:endParaRPr>
          </a:p>
          <a:p>
            <a:pPr algn="just">
              <a:buFont typeface="Arial" charset="0"/>
              <a:buChar char="•"/>
            </a:pPr>
            <a:endParaRPr lang="en-GB" sz="1400" dirty="0" smtClean="0"/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5079701" y="100099"/>
            <a:ext cx="3245165" cy="368490"/>
          </a:xfrm>
        </p:spPr>
        <p:txBody>
          <a:bodyPr>
            <a:normAutofit fontScale="90000"/>
          </a:bodyPr>
          <a:lstStyle/>
          <a:p>
            <a:r>
              <a:rPr lang="en-US" sz="2400" dirty="0" smtClean="0">
                <a:latin typeface="+mn-lt"/>
              </a:rPr>
              <a:t>Recent ITU Initiatives</a:t>
            </a:r>
            <a:endParaRPr lang="en-US" sz="2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7980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592393"/>
            <a:ext cx="9036496" cy="5760640"/>
          </a:xfrm>
        </p:spPr>
        <p:txBody>
          <a:bodyPr>
            <a:normAutofit lnSpcReduction="10000"/>
          </a:bodyPr>
          <a:lstStyle/>
          <a:p>
            <a:pPr algn="just"/>
            <a:r>
              <a:rPr lang="en-GB" sz="1600" b="1" dirty="0">
                <a:solidFill>
                  <a:schemeClr val="accent1"/>
                </a:solidFill>
              </a:rPr>
              <a:t>Technical Report on Counterfeit ICT Equipment </a:t>
            </a:r>
            <a:r>
              <a:rPr lang="en-GB" sz="1600" dirty="0">
                <a:solidFill>
                  <a:schemeClr val="accent1"/>
                </a:solidFill>
              </a:rPr>
              <a:t>was approved on November 2014 and the document has been published and translated in the six languages of the Union: Covers </a:t>
            </a:r>
            <a:r>
              <a:rPr lang="en-GB" sz="1600" dirty="0">
                <a:solidFill>
                  <a:srgbClr val="C00000"/>
                </a:solidFill>
              </a:rPr>
              <a:t>key elements </a:t>
            </a:r>
            <a:r>
              <a:rPr lang="en-GB" sz="1600" dirty="0">
                <a:solidFill>
                  <a:schemeClr val="accent1"/>
                </a:solidFill>
              </a:rPr>
              <a:t>regarding the legal and regulatory nuances of the subject and also provide some </a:t>
            </a:r>
            <a:r>
              <a:rPr lang="en-GB" sz="1600" dirty="0">
                <a:solidFill>
                  <a:srgbClr val="C00000"/>
                </a:solidFill>
              </a:rPr>
              <a:t>use cases and experiences </a:t>
            </a:r>
            <a:r>
              <a:rPr lang="en-GB" sz="1600" dirty="0">
                <a:solidFill>
                  <a:schemeClr val="accent1"/>
                </a:solidFill>
              </a:rPr>
              <a:t>of countries that are already engaged in the </a:t>
            </a:r>
            <a:r>
              <a:rPr lang="en-GB" sz="1600" dirty="0">
                <a:solidFill>
                  <a:srgbClr val="C00000"/>
                </a:solidFill>
              </a:rPr>
              <a:t>combat of Counterfeit devices</a:t>
            </a:r>
            <a:r>
              <a:rPr lang="en-GB" sz="1600" dirty="0">
                <a:solidFill>
                  <a:schemeClr val="accent1"/>
                </a:solidFill>
              </a:rPr>
              <a:t>. (</a:t>
            </a:r>
            <a:r>
              <a:rPr lang="pt-BR" sz="1600" dirty="0">
                <a:solidFill>
                  <a:schemeClr val="accent1"/>
                </a:solidFill>
                <a:hlinkClick r:id="rId3"/>
              </a:rPr>
              <a:t>http://www.itu.int/pub/T-TUT-CCICT-2014</a:t>
            </a:r>
            <a:r>
              <a:rPr lang="en-US" sz="1600" dirty="0" smtClean="0">
                <a:solidFill>
                  <a:schemeClr val="accent1"/>
                </a:solidFill>
              </a:rPr>
              <a:t>)</a:t>
            </a:r>
            <a:endParaRPr lang="en-US" sz="1600" b="1" dirty="0" smtClean="0"/>
          </a:p>
          <a:p>
            <a:pPr marL="0" indent="0" algn="ctr">
              <a:buNone/>
            </a:pPr>
            <a:endParaRPr lang="en-US" sz="1600" b="1" dirty="0" smtClean="0"/>
          </a:p>
          <a:p>
            <a:pPr algn="just"/>
            <a:r>
              <a:rPr lang="en-US" sz="1600" b="1" dirty="0" smtClean="0"/>
              <a:t>ITU Event on combating counterfeiting ICT devices (November 2014):  </a:t>
            </a:r>
            <a:r>
              <a:rPr lang="en-GB" sz="1400" dirty="0" smtClean="0"/>
              <a:t>Recognized </a:t>
            </a:r>
            <a:r>
              <a:rPr lang="en-GB" sz="1400" dirty="0"/>
              <a:t>by the participants that the whole ICT industry is affected by counterfeiting, </a:t>
            </a:r>
            <a:r>
              <a:rPr lang="en-GB" sz="1400" dirty="0">
                <a:solidFill>
                  <a:srgbClr val="C00000"/>
                </a:solidFill>
              </a:rPr>
              <a:t>the importance of ICTs as a tool to combat counterfeiting of not only ICT devices, but also counterfeiting of products in other industries</a:t>
            </a:r>
            <a:r>
              <a:rPr lang="en-GB" sz="1400" dirty="0"/>
              <a:t>. Also the following ITU’s roles in combatting </a:t>
            </a:r>
            <a:r>
              <a:rPr lang="en-GB" sz="1400" dirty="0" smtClean="0"/>
              <a:t>counterfeit:</a:t>
            </a:r>
            <a:endParaRPr lang="en-US" sz="1400" dirty="0"/>
          </a:p>
          <a:p>
            <a:pPr lvl="1" algn="just"/>
            <a:r>
              <a:rPr lang="en-US" sz="1400" b="1" dirty="0" smtClean="0">
                <a:solidFill>
                  <a:srgbClr val="C00000"/>
                </a:solidFill>
              </a:rPr>
              <a:t>Multi-stakeholder cooperation </a:t>
            </a:r>
            <a:r>
              <a:rPr lang="en-US" sz="1400" dirty="0" smtClean="0"/>
              <a:t>— ITU could </a:t>
            </a:r>
            <a:r>
              <a:rPr lang="en-US" sz="1400" dirty="0"/>
              <a:t>leverage its public-private membership and relations with other organizations to foster cooperation in the area of counterfeiting; </a:t>
            </a:r>
          </a:p>
          <a:p>
            <a:pPr lvl="1" algn="just"/>
            <a:r>
              <a:rPr lang="en-US" sz="1400" b="1" dirty="0">
                <a:solidFill>
                  <a:srgbClr val="C00000"/>
                </a:solidFill>
              </a:rPr>
              <a:t>Gathering and sharing of </a:t>
            </a:r>
            <a:r>
              <a:rPr lang="en-US" sz="1400" b="1" dirty="0" smtClean="0">
                <a:solidFill>
                  <a:srgbClr val="C00000"/>
                </a:solidFill>
              </a:rPr>
              <a:t>information </a:t>
            </a:r>
            <a:r>
              <a:rPr lang="en-US" sz="1400" dirty="0" smtClean="0"/>
              <a:t>— ITU </a:t>
            </a:r>
            <a:r>
              <a:rPr lang="en-US" sz="1400" dirty="0"/>
              <a:t>could facilitate the collection, analysis and exchange of information about counterfeiting and substandard practices in the ICT sector, and about how ICTs could be used in the ICT/other industries as a fighting tool; </a:t>
            </a:r>
          </a:p>
          <a:p>
            <a:pPr lvl="1" algn="just"/>
            <a:r>
              <a:rPr lang="en-US" sz="1400" b="1" dirty="0">
                <a:solidFill>
                  <a:srgbClr val="C00000"/>
                </a:solidFill>
              </a:rPr>
              <a:t>Building capacity and raising </a:t>
            </a:r>
            <a:r>
              <a:rPr lang="en-US" sz="1400" b="1" dirty="0" smtClean="0">
                <a:solidFill>
                  <a:srgbClr val="C00000"/>
                </a:solidFill>
              </a:rPr>
              <a:t>awareness </a:t>
            </a:r>
            <a:r>
              <a:rPr lang="en-US" sz="1400" dirty="0" smtClean="0"/>
              <a:t>— ITU </a:t>
            </a:r>
            <a:r>
              <a:rPr lang="en-US" sz="1400" dirty="0"/>
              <a:t>could raise awareness among stakeholders about the negative effects of counterfeit and substandard ICT devices; </a:t>
            </a:r>
          </a:p>
          <a:p>
            <a:pPr lvl="1" algn="just"/>
            <a:r>
              <a:rPr lang="en-US" sz="1400" b="1" dirty="0">
                <a:solidFill>
                  <a:srgbClr val="C00000"/>
                </a:solidFill>
              </a:rPr>
              <a:t>Use of technical solutions </a:t>
            </a:r>
            <a:r>
              <a:rPr lang="en-US" sz="1400" dirty="0"/>
              <a:t>— </a:t>
            </a:r>
            <a:r>
              <a:rPr lang="en-US" sz="1400" dirty="0" smtClean="0"/>
              <a:t>ITU </a:t>
            </a:r>
            <a:r>
              <a:rPr lang="en-US" sz="1400" dirty="0"/>
              <a:t>could continue the discussion on the role of IGOs in using technical standards and conformance &amp; interoperability programs to combat counterfeit and substandard ICT devices; and </a:t>
            </a:r>
          </a:p>
          <a:p>
            <a:pPr lvl="1" algn="just"/>
            <a:r>
              <a:rPr lang="en-US" sz="1400" b="1" dirty="0">
                <a:solidFill>
                  <a:srgbClr val="C00000"/>
                </a:solidFill>
              </a:rPr>
              <a:t>Development and enforcement of adequate legal, regulatory and policy </a:t>
            </a:r>
            <a:r>
              <a:rPr lang="en-US" sz="1400" b="1" dirty="0" smtClean="0">
                <a:solidFill>
                  <a:srgbClr val="C00000"/>
                </a:solidFill>
              </a:rPr>
              <a:t>measures </a:t>
            </a:r>
            <a:r>
              <a:rPr lang="en-US" sz="1400" dirty="0" smtClean="0"/>
              <a:t>— ITU </a:t>
            </a:r>
            <a:r>
              <a:rPr lang="en-US" sz="1400" dirty="0"/>
              <a:t>could assist Member States in doing this; such measures should be comprehensive, effective and custom-tailored, yet consistent with best practices at the regional and international levels</a:t>
            </a:r>
            <a:r>
              <a:rPr lang="en-US" sz="1400" dirty="0" smtClean="0"/>
              <a:t>.</a:t>
            </a:r>
            <a:endParaRPr lang="en-US" sz="1100" dirty="0" smtClean="0"/>
          </a:p>
          <a:p>
            <a:pPr lvl="1"/>
            <a:endParaRPr lang="en-US" sz="1100" dirty="0"/>
          </a:p>
          <a:p>
            <a:pPr marL="0" indent="0" algn="ctr">
              <a:buNone/>
            </a:pPr>
            <a:r>
              <a:rPr lang="pt-BR" sz="1050" dirty="0">
                <a:hlinkClick r:id="rId4"/>
              </a:rPr>
              <a:t>http://</a:t>
            </a:r>
            <a:r>
              <a:rPr lang="pt-BR" sz="1050" dirty="0" smtClean="0">
                <a:hlinkClick r:id="rId4"/>
              </a:rPr>
              <a:t>www.itu.int/en/ITU-T/C-I/Pages/WSHP_counterfeit.aspx</a:t>
            </a:r>
            <a:endParaRPr lang="en-US" sz="1050" dirty="0"/>
          </a:p>
          <a:p>
            <a:pPr marL="0" indent="0" algn="ctr">
              <a:buNone/>
            </a:pPr>
            <a:r>
              <a:rPr lang="pt-BR" sz="1050" dirty="0">
                <a:hlinkClick r:id="rId5" invalidUrl="http://www.itu.int/en/ITU-T/C-I/Documents/WSHP_counterfeit/Final Report/Summary-of-Discussions-18Dec2014.docx"/>
              </a:rPr>
              <a:t>http://</a:t>
            </a:r>
            <a:r>
              <a:rPr lang="pt-BR" sz="1050" dirty="0" smtClean="0">
                <a:hlinkClick r:id="rId5" invalidUrl="http://www.itu.int/en/ITU-T/C-I/Documents/WSHP_counterfeit/Final Report/Summary-of-Discussions-18Dec2014.docx"/>
              </a:rPr>
              <a:t>www.itu.int/en/ITU-T/C-I/Documents/WSHP_counterfeit/Final%20Report/Summary-of-Discussions-18Dec2014.docx</a:t>
            </a:r>
            <a:endParaRPr lang="en-US" sz="1050" dirty="0"/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5791331" y="113747"/>
            <a:ext cx="3245165" cy="368490"/>
          </a:xfrm>
        </p:spPr>
        <p:txBody>
          <a:bodyPr>
            <a:normAutofit fontScale="90000"/>
          </a:bodyPr>
          <a:lstStyle/>
          <a:p>
            <a:r>
              <a:rPr lang="en-US" sz="2400" dirty="0" smtClean="0">
                <a:latin typeface="+mn-lt"/>
              </a:rPr>
              <a:t>Recent ITU Initiatives</a:t>
            </a:r>
            <a:endParaRPr lang="en-US" sz="2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69022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504" y="482237"/>
            <a:ext cx="9036496" cy="5385702"/>
          </a:xfrm>
        </p:spPr>
        <p:txBody>
          <a:bodyPr>
            <a:noAutofit/>
          </a:bodyPr>
          <a:lstStyle/>
          <a:p>
            <a:pPr algn="just"/>
            <a:r>
              <a:rPr lang="en-GB" sz="1700" b="1" dirty="0" smtClean="0">
                <a:solidFill>
                  <a:schemeClr val="accent1"/>
                </a:solidFill>
              </a:rPr>
              <a:t>LAST MEETING: 21-29</a:t>
            </a:r>
            <a:r>
              <a:rPr lang="en-GB" sz="1700" b="1" baseline="30000" dirty="0" smtClean="0">
                <a:solidFill>
                  <a:schemeClr val="accent1"/>
                </a:solidFill>
              </a:rPr>
              <a:t>th</a:t>
            </a:r>
            <a:r>
              <a:rPr lang="en-GB" sz="1700" b="1" dirty="0" smtClean="0">
                <a:solidFill>
                  <a:schemeClr val="accent1"/>
                </a:solidFill>
              </a:rPr>
              <a:t> April 2015 – Geneva, Switzerland</a:t>
            </a:r>
            <a:r>
              <a:rPr lang="en-GB" sz="1700" dirty="0" smtClean="0">
                <a:solidFill>
                  <a:schemeClr val="accent1"/>
                </a:solidFill>
              </a:rPr>
              <a:t>: </a:t>
            </a:r>
            <a:r>
              <a:rPr lang="en-US" sz="1700" dirty="0" smtClean="0">
                <a:solidFill>
                  <a:schemeClr val="accent1"/>
                </a:solidFill>
              </a:rPr>
              <a:t>Creation of three new </a:t>
            </a:r>
            <a:r>
              <a:rPr lang="en-US" sz="1700" dirty="0" err="1" smtClean="0">
                <a:solidFill>
                  <a:schemeClr val="accent1"/>
                </a:solidFill>
              </a:rPr>
              <a:t>workitems</a:t>
            </a:r>
            <a:r>
              <a:rPr lang="en-US" sz="1700" dirty="0" smtClean="0">
                <a:solidFill>
                  <a:schemeClr val="accent1"/>
                </a:solidFill>
              </a:rPr>
              <a:t>: </a:t>
            </a:r>
          </a:p>
          <a:p>
            <a:pPr lvl="1" algn="just"/>
            <a:r>
              <a:rPr lang="en-GB" sz="1700" b="1" dirty="0" smtClean="0">
                <a:solidFill>
                  <a:srgbClr val="C00000"/>
                </a:solidFill>
              </a:rPr>
              <a:t>Draft ITU-T Recommendation Q.FW_CCF “Framework for solution to combat counterfeit ICT Devices:</a:t>
            </a:r>
            <a:r>
              <a:rPr lang="en-GB" sz="1700" dirty="0" smtClean="0">
                <a:solidFill>
                  <a:srgbClr val="C00000"/>
                </a:solidFill>
              </a:rPr>
              <a:t> </a:t>
            </a:r>
            <a:r>
              <a:rPr lang="en-US" sz="1700" dirty="0" smtClean="0"/>
              <a:t>This recommendation should contain a reference framework with the requirements that should be considered when deploying solutions to combat counterfeit ICT devices.</a:t>
            </a:r>
          </a:p>
          <a:p>
            <a:pPr lvl="1" algn="just"/>
            <a:endParaRPr lang="en-US" sz="1700" dirty="0" smtClean="0"/>
          </a:p>
          <a:p>
            <a:pPr lvl="1" algn="just"/>
            <a:r>
              <a:rPr lang="en-GB" sz="1700" b="1" dirty="0" smtClean="0">
                <a:solidFill>
                  <a:srgbClr val="C00000"/>
                </a:solidFill>
              </a:rPr>
              <a:t>Draft </a:t>
            </a:r>
            <a:r>
              <a:rPr lang="en-US" sz="1700" b="1" dirty="0" smtClean="0">
                <a:solidFill>
                  <a:srgbClr val="C00000"/>
                </a:solidFill>
              </a:rPr>
              <a:t>ITU-T TR-CF_BP “Technical Report – Guidelines on Best Practice and Solutions for Combating Counterfeit ICT Devices”: </a:t>
            </a:r>
            <a:r>
              <a:rPr lang="en-US" sz="1700" dirty="0" smtClean="0"/>
              <a:t>This Technical Report aims to collect information regarding difficulties, challenges and barriers faced by ITU Members, and some Best Practices and Solutions for Combating counterfeit ICT Devices.</a:t>
            </a:r>
          </a:p>
          <a:p>
            <a:pPr lvl="1" algn="just"/>
            <a:endParaRPr lang="en-US" sz="1700" dirty="0" smtClean="0"/>
          </a:p>
          <a:p>
            <a:pPr lvl="1" algn="just"/>
            <a:r>
              <a:rPr lang="en-GB" sz="1700" b="1" dirty="0" smtClean="0">
                <a:solidFill>
                  <a:srgbClr val="C00000"/>
                </a:solidFill>
              </a:rPr>
              <a:t>Draft </a:t>
            </a:r>
            <a:r>
              <a:rPr lang="en-US" sz="1700" b="1" dirty="0" smtClean="0">
                <a:solidFill>
                  <a:srgbClr val="C00000"/>
                </a:solidFill>
              </a:rPr>
              <a:t>ITU-T TR-</a:t>
            </a:r>
            <a:r>
              <a:rPr lang="en-US" sz="1700" b="1" dirty="0" err="1" smtClean="0">
                <a:solidFill>
                  <a:srgbClr val="C00000"/>
                </a:solidFill>
              </a:rPr>
              <a:t>Sub_Una</a:t>
            </a:r>
            <a:r>
              <a:rPr lang="en-US" sz="1700" b="1" dirty="0" smtClean="0">
                <a:solidFill>
                  <a:srgbClr val="C00000"/>
                </a:solidFill>
              </a:rPr>
              <a:t> “Technical Report on Methodologies and use cases for combating the substandard and unauthorized telecommunication/ICT devices":</a:t>
            </a:r>
            <a:r>
              <a:rPr lang="en-US" sz="1700" dirty="0" smtClean="0">
                <a:solidFill>
                  <a:srgbClr val="C00000"/>
                </a:solidFill>
              </a:rPr>
              <a:t> </a:t>
            </a:r>
            <a:r>
              <a:rPr lang="es-ES_tradnl" sz="1700" dirty="0" err="1" smtClean="0"/>
              <a:t>This</a:t>
            </a:r>
            <a:r>
              <a:rPr lang="es-ES_tradnl" sz="1700" dirty="0" smtClean="0"/>
              <a:t> </a:t>
            </a:r>
            <a:r>
              <a:rPr lang="es-ES_tradnl" sz="1700" dirty="0" err="1" smtClean="0"/>
              <a:t>Technical</a:t>
            </a:r>
            <a:r>
              <a:rPr lang="es-ES_tradnl" sz="1700" dirty="0" smtClean="0"/>
              <a:t> </a:t>
            </a:r>
            <a:r>
              <a:rPr lang="es-ES_tradnl" sz="1700" dirty="0" err="1" smtClean="0"/>
              <a:t>Report</a:t>
            </a:r>
            <a:r>
              <a:rPr lang="es-ES_tradnl" sz="1700" dirty="0" smtClean="0"/>
              <a:t> </a:t>
            </a:r>
            <a:r>
              <a:rPr lang="es-ES_tradnl" sz="1700" dirty="0" err="1" smtClean="0"/>
              <a:t>should</a:t>
            </a:r>
            <a:r>
              <a:rPr lang="es-ES_tradnl" sz="1700" dirty="0" smtClean="0"/>
              <a:t> </a:t>
            </a:r>
            <a:r>
              <a:rPr lang="es-ES_tradnl" sz="1700" dirty="0" err="1" smtClean="0"/>
              <a:t>provide</a:t>
            </a:r>
            <a:r>
              <a:rPr lang="es-ES_tradnl" sz="1700" dirty="0" smtClean="0"/>
              <a:t> </a:t>
            </a:r>
            <a:r>
              <a:rPr lang="es-ES_tradnl" sz="1700" dirty="0" err="1" smtClean="0"/>
              <a:t>background</a:t>
            </a:r>
            <a:r>
              <a:rPr lang="es-ES_tradnl" sz="1700" dirty="0" smtClean="0"/>
              <a:t> </a:t>
            </a:r>
            <a:r>
              <a:rPr lang="es-ES_tradnl" sz="1700" dirty="0" err="1" smtClean="0"/>
              <a:t>information</a:t>
            </a:r>
            <a:r>
              <a:rPr lang="es-ES_tradnl" sz="1700" dirty="0" smtClean="0"/>
              <a:t> </a:t>
            </a:r>
            <a:r>
              <a:rPr lang="es-ES_tradnl" sz="1700" dirty="0" err="1" smtClean="0"/>
              <a:t>on</a:t>
            </a:r>
            <a:r>
              <a:rPr lang="es-ES_tradnl" sz="1700" dirty="0" smtClean="0"/>
              <a:t> </a:t>
            </a:r>
            <a:r>
              <a:rPr lang="es-ES_tradnl" sz="1700" dirty="0" err="1" smtClean="0"/>
              <a:t>the</a:t>
            </a:r>
            <a:r>
              <a:rPr lang="es-ES_tradnl" sz="1700" dirty="0" smtClean="0"/>
              <a:t> </a:t>
            </a:r>
            <a:r>
              <a:rPr lang="es-ES_tradnl" sz="1700" dirty="0" err="1" smtClean="0"/>
              <a:t>nature</a:t>
            </a:r>
            <a:r>
              <a:rPr lang="es-ES_tradnl" sz="1700" dirty="0" smtClean="0"/>
              <a:t> of </a:t>
            </a:r>
            <a:r>
              <a:rPr lang="es-ES_tradnl" sz="1700" dirty="0" err="1" smtClean="0"/>
              <a:t>the</a:t>
            </a:r>
            <a:r>
              <a:rPr lang="es-ES_tradnl" sz="1700" dirty="0" smtClean="0"/>
              <a:t> </a:t>
            </a:r>
            <a:r>
              <a:rPr lang="es-ES_tradnl" sz="1700" dirty="0" err="1" smtClean="0"/>
              <a:t>issues</a:t>
            </a:r>
            <a:r>
              <a:rPr lang="es-ES_tradnl" sz="1700" dirty="0" smtClean="0"/>
              <a:t> </a:t>
            </a:r>
            <a:r>
              <a:rPr lang="es-ES_tradnl" sz="1700" dirty="0" err="1" smtClean="0"/>
              <a:t>related</a:t>
            </a:r>
            <a:r>
              <a:rPr lang="es-ES_tradnl" sz="1700" dirty="0" smtClean="0"/>
              <a:t> to </a:t>
            </a:r>
            <a:r>
              <a:rPr lang="es-ES_tradnl" sz="1700" dirty="0" err="1" smtClean="0"/>
              <a:t>substandard</a:t>
            </a:r>
            <a:r>
              <a:rPr lang="es-ES_tradnl" sz="1700" dirty="0" smtClean="0"/>
              <a:t> and </a:t>
            </a:r>
            <a:r>
              <a:rPr lang="es-ES_tradnl" sz="1700" dirty="0" err="1" smtClean="0"/>
              <a:t>unauthorized</a:t>
            </a:r>
            <a:r>
              <a:rPr lang="es-ES_tradnl" sz="1700" dirty="0" smtClean="0"/>
              <a:t> ICT </a:t>
            </a:r>
            <a:r>
              <a:rPr lang="es-ES_tradnl" sz="1700" dirty="0" err="1" smtClean="0"/>
              <a:t>equipment</a:t>
            </a:r>
            <a:r>
              <a:rPr lang="es-ES_tradnl" sz="1700" dirty="0" smtClean="0"/>
              <a:t>, </a:t>
            </a:r>
            <a:r>
              <a:rPr lang="es-ES_tradnl" sz="1700" dirty="0" err="1" smtClean="0"/>
              <a:t>corresponding</a:t>
            </a:r>
            <a:r>
              <a:rPr lang="es-ES_tradnl" sz="1700" dirty="0" smtClean="0"/>
              <a:t> </a:t>
            </a:r>
            <a:r>
              <a:rPr lang="es-ES_tradnl" sz="1700" dirty="0" err="1" smtClean="0"/>
              <a:t>activities</a:t>
            </a:r>
            <a:r>
              <a:rPr lang="es-ES_tradnl" sz="1700" dirty="0" smtClean="0"/>
              <a:t> </a:t>
            </a:r>
            <a:r>
              <a:rPr lang="es-ES_tradnl" sz="1700" dirty="0" err="1" smtClean="0"/>
              <a:t>within</a:t>
            </a:r>
            <a:r>
              <a:rPr lang="es-ES_tradnl" sz="1700" dirty="0" smtClean="0"/>
              <a:t> </a:t>
            </a:r>
            <a:r>
              <a:rPr lang="es-ES_tradnl" sz="1700" dirty="0" err="1" smtClean="0"/>
              <a:t>the</a:t>
            </a:r>
            <a:r>
              <a:rPr lang="es-ES_tradnl" sz="1700" dirty="0" smtClean="0"/>
              <a:t> ITU and in </a:t>
            </a:r>
            <a:r>
              <a:rPr lang="es-ES_tradnl" sz="1700" dirty="0" err="1" smtClean="0"/>
              <a:t>other</a:t>
            </a:r>
            <a:r>
              <a:rPr lang="es-ES_tradnl" sz="1700" dirty="0" smtClean="0"/>
              <a:t> </a:t>
            </a:r>
            <a:r>
              <a:rPr lang="es-ES_tradnl" sz="1700" dirty="0" err="1" smtClean="0"/>
              <a:t>relevant</a:t>
            </a:r>
            <a:r>
              <a:rPr lang="es-ES_tradnl" sz="1700" dirty="0" smtClean="0"/>
              <a:t> </a:t>
            </a:r>
            <a:r>
              <a:rPr lang="es-ES_tradnl" sz="1700" dirty="0" err="1" smtClean="0"/>
              <a:t>forums</a:t>
            </a:r>
            <a:r>
              <a:rPr lang="es-ES_tradnl" sz="1700" dirty="0"/>
              <a:t>.</a:t>
            </a:r>
            <a:r>
              <a:rPr lang="es-ES_tradnl" sz="1700" dirty="0" smtClean="0"/>
              <a:t> </a:t>
            </a:r>
          </a:p>
          <a:p>
            <a:pPr marL="457200" lvl="1" indent="0" algn="just">
              <a:buNone/>
            </a:pPr>
            <a:endParaRPr lang="en-US" sz="1700" dirty="0">
              <a:solidFill>
                <a:schemeClr val="accent1"/>
              </a:solidFill>
            </a:endParaRPr>
          </a:p>
          <a:p>
            <a:pPr algn="just"/>
            <a:r>
              <a:rPr lang="en-GB" sz="1700" b="1" dirty="0">
                <a:solidFill>
                  <a:schemeClr val="accent1"/>
                </a:solidFill>
              </a:rPr>
              <a:t>NEXT MEETING: </a:t>
            </a:r>
            <a:r>
              <a:rPr lang="en-GB" sz="1700" b="1" dirty="0" smtClean="0">
                <a:solidFill>
                  <a:schemeClr val="accent1"/>
                </a:solidFill>
              </a:rPr>
              <a:t>December 2015 </a:t>
            </a:r>
            <a:r>
              <a:rPr lang="en-GB" sz="1700" b="1" dirty="0">
                <a:solidFill>
                  <a:schemeClr val="accent1"/>
                </a:solidFill>
              </a:rPr>
              <a:t>– Geneva, Switzerland</a:t>
            </a:r>
            <a:r>
              <a:rPr lang="en-GB" sz="1700" dirty="0">
                <a:solidFill>
                  <a:schemeClr val="accent1"/>
                </a:solidFill>
              </a:rPr>
              <a:t>: Discuss </a:t>
            </a:r>
            <a:r>
              <a:rPr lang="en-GB" sz="1700" dirty="0" smtClean="0">
                <a:solidFill>
                  <a:schemeClr val="accent1"/>
                </a:solidFill>
              </a:rPr>
              <a:t>the contributions to the new </a:t>
            </a:r>
            <a:r>
              <a:rPr lang="en-GB" sz="1700" dirty="0" err="1" smtClean="0">
                <a:solidFill>
                  <a:schemeClr val="accent1"/>
                </a:solidFill>
              </a:rPr>
              <a:t>worki</a:t>
            </a:r>
            <a:r>
              <a:rPr lang="en-GB" sz="1700" dirty="0" smtClean="0">
                <a:solidFill>
                  <a:schemeClr val="accent1"/>
                </a:solidFill>
              </a:rPr>
              <a:t> </a:t>
            </a:r>
            <a:r>
              <a:rPr lang="en-GB" sz="1700" dirty="0" err="1" smtClean="0">
                <a:solidFill>
                  <a:schemeClr val="accent1"/>
                </a:solidFill>
              </a:rPr>
              <a:t>tems</a:t>
            </a:r>
            <a:r>
              <a:rPr lang="en-GB" sz="1700" dirty="0" smtClean="0">
                <a:solidFill>
                  <a:schemeClr val="accent1"/>
                </a:solidFill>
              </a:rPr>
              <a:t>.</a:t>
            </a:r>
            <a:endParaRPr lang="en-GB" sz="1700" dirty="0">
              <a:solidFill>
                <a:schemeClr val="accent1"/>
              </a:solidFill>
            </a:endParaRP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5639259" y="113747"/>
            <a:ext cx="3245165" cy="368490"/>
          </a:xfrm>
        </p:spPr>
        <p:txBody>
          <a:bodyPr>
            <a:normAutofit fontScale="90000"/>
          </a:bodyPr>
          <a:lstStyle/>
          <a:p>
            <a:r>
              <a:rPr lang="en-US" sz="2400" dirty="0" smtClean="0">
                <a:latin typeface="+mn-lt"/>
              </a:rPr>
              <a:t>Recent ITU Initiatives</a:t>
            </a:r>
            <a:endParaRPr lang="en-US" sz="2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50367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539552" y="2852936"/>
            <a:ext cx="8286808" cy="712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3600" b="1" dirty="0">
                <a:solidFill>
                  <a:schemeClr val="accent1"/>
                </a:solidFill>
              </a:rPr>
              <a:t>The Brazilian </a:t>
            </a:r>
            <a:r>
              <a:rPr lang="en-US" sz="3600" b="1" dirty="0" smtClean="0">
                <a:solidFill>
                  <a:schemeClr val="accent1"/>
                </a:solidFill>
              </a:rPr>
              <a:t>Scenario</a:t>
            </a:r>
            <a:endParaRPr lang="en-US" sz="3600" b="1" dirty="0">
              <a:solidFill>
                <a:schemeClr val="accent1"/>
              </a:solidFill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928" y="0"/>
            <a:ext cx="1190072" cy="112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25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1209623" y="0"/>
            <a:ext cx="8554453" cy="351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3"/>
              </a:buBlip>
              <a:defRPr sz="3200">
                <a:solidFill>
                  <a:schemeClr val="bg2"/>
                </a:solidFill>
                <a:latin typeface="Verdana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SzPct val="70000"/>
              <a:buFont typeface="ZapfDingbats BT" charset="0"/>
              <a:buBlip>
                <a:blip r:embed="rId4"/>
              </a:buBlip>
              <a:defRPr sz="2800">
                <a:solidFill>
                  <a:schemeClr val="bg2"/>
                </a:solidFill>
                <a:latin typeface="Verdana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 sz="2400">
                <a:solidFill>
                  <a:schemeClr val="bg2"/>
                </a:solidFill>
                <a:latin typeface="Verdana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SzPct val="70000"/>
              <a:buFont typeface="ZapfDingbats BT" charset="0"/>
              <a:buBlip>
                <a:blip r:embed="rId4"/>
              </a:buBlip>
              <a:defRPr sz="2000">
                <a:solidFill>
                  <a:schemeClr val="bg2"/>
                </a:solidFill>
                <a:latin typeface="Verdana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en-US" sz="2400" b="1" dirty="0">
                <a:solidFill>
                  <a:schemeClr val="accent1"/>
                </a:solidFill>
                <a:latin typeface="+mj-lt"/>
              </a:rPr>
              <a:t>Current participating Countries/Entities  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5590322"/>
              </p:ext>
            </p:extLst>
          </p:nvPr>
        </p:nvGraphicFramePr>
        <p:xfrm>
          <a:off x="129653" y="564125"/>
          <a:ext cx="7996238" cy="5277398"/>
        </p:xfrm>
        <a:graphic>
          <a:graphicData uri="http://schemas.openxmlformats.org/drawingml/2006/table">
            <a:tbl>
              <a:tblPr/>
              <a:tblGrid>
                <a:gridCol w="4906963"/>
                <a:gridCol w="3089275"/>
              </a:tblGrid>
              <a:tr h="3029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75000"/>
                        <a:defRPr sz="28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 sz="24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60000"/>
                        <a:defRPr sz="20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ORGANIZATION</a:t>
                      </a:r>
                      <a:endParaRPr kumimoji="0" lang="en-US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5405" marR="65405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75000"/>
                        <a:defRPr sz="28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 sz="24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60000"/>
                        <a:defRPr sz="20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COUNTRY</a:t>
                      </a:r>
                    </a:p>
                  </a:txBody>
                  <a:tcPr marL="65405" marR="65405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2146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75000"/>
                        <a:defRPr sz="28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 sz="24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60000"/>
                        <a:defRPr sz="20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Segoe UI" panose="020B0502040204020203" pitchFamily="34" charset="0"/>
                        </a:rPr>
                        <a:t>Telekom Austria</a:t>
                      </a:r>
                      <a:endParaRPr kumimoji="0" lang="en-US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5405" marR="65405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CF2"/>
                        </a:gs>
                        <a:gs pos="74001">
                          <a:srgbClr val="FFE88C"/>
                        </a:gs>
                        <a:gs pos="83000">
                          <a:srgbClr val="FFE88C"/>
                        </a:gs>
                        <a:gs pos="100000">
                          <a:srgbClr val="FFF0B3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75000"/>
                        <a:defRPr sz="28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 sz="24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60000"/>
                        <a:defRPr sz="20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Austria</a:t>
                      </a:r>
                    </a:p>
                  </a:txBody>
                  <a:tcPr marL="65405" marR="65405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ABABAB"/>
                        </a:gs>
                        <a:gs pos="4800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16200000" scaled="1"/>
                    </a:gradFill>
                  </a:tcPr>
                </a:tc>
              </a:tr>
              <a:tr h="22146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75000"/>
                        <a:defRPr sz="28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 sz="24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60000"/>
                        <a:defRPr sz="20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Anatel, Brazil</a:t>
                      </a:r>
                      <a:endParaRPr kumimoji="0" lang="en-US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5405" marR="65405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CF2"/>
                        </a:gs>
                        <a:gs pos="74001">
                          <a:srgbClr val="FFE88C"/>
                        </a:gs>
                        <a:gs pos="83000">
                          <a:srgbClr val="FFE88C"/>
                        </a:gs>
                        <a:gs pos="100000">
                          <a:srgbClr val="FFF0B3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75000"/>
                        <a:defRPr sz="28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 sz="24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60000"/>
                        <a:defRPr sz="20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Brazil</a:t>
                      </a:r>
                    </a:p>
                  </a:txBody>
                  <a:tcPr marL="65405" marR="65405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ABABAB"/>
                        </a:gs>
                        <a:gs pos="4800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16200000" scaled="1"/>
                    </a:gradFill>
                  </a:tcPr>
                </a:tc>
              </a:tr>
              <a:tr h="22146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75000"/>
                        <a:defRPr sz="28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 sz="24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60000"/>
                        <a:defRPr sz="20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BIS</a:t>
                      </a:r>
                      <a:endParaRPr kumimoji="0" lang="en-US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5405" marR="65405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CF2"/>
                        </a:gs>
                        <a:gs pos="74001">
                          <a:srgbClr val="FFE88C"/>
                        </a:gs>
                        <a:gs pos="83000">
                          <a:srgbClr val="FFE88C"/>
                        </a:gs>
                        <a:gs pos="100000">
                          <a:srgbClr val="FFF0B3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75000"/>
                        <a:defRPr sz="28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 sz="24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60000"/>
                        <a:defRPr sz="20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UK</a:t>
                      </a:r>
                    </a:p>
                  </a:txBody>
                  <a:tcPr marL="65405" marR="65405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ABABAB"/>
                        </a:gs>
                        <a:gs pos="4800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16200000" scaled="1"/>
                    </a:gradFill>
                  </a:tcPr>
                </a:tc>
              </a:tr>
              <a:tr h="22146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75000"/>
                        <a:defRPr sz="28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 sz="24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60000"/>
                        <a:defRPr sz="20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CCK, Kenya</a:t>
                      </a:r>
                      <a:endParaRPr kumimoji="0" lang="en-US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5405" marR="65405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CF2"/>
                        </a:gs>
                        <a:gs pos="74001">
                          <a:srgbClr val="FFE88C"/>
                        </a:gs>
                        <a:gs pos="83000">
                          <a:srgbClr val="FFE88C"/>
                        </a:gs>
                        <a:gs pos="100000">
                          <a:srgbClr val="FFF0B3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75000"/>
                        <a:defRPr sz="28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 sz="24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60000"/>
                        <a:defRPr sz="20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Kenya</a:t>
                      </a:r>
                    </a:p>
                  </a:txBody>
                  <a:tcPr marL="65405" marR="65405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ABABAB"/>
                        </a:gs>
                        <a:gs pos="4800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16200000" scaled="1"/>
                    </a:gradFill>
                  </a:tcPr>
                </a:tc>
              </a:tr>
              <a:tr h="22146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75000"/>
                        <a:defRPr sz="28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 sz="24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60000"/>
                        <a:defRPr sz="20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Cisco Systems</a:t>
                      </a:r>
                      <a:endParaRPr kumimoji="0" lang="en-US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5405" marR="65405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CF2"/>
                        </a:gs>
                        <a:gs pos="74001">
                          <a:srgbClr val="FFE88C"/>
                        </a:gs>
                        <a:gs pos="83000">
                          <a:srgbClr val="FFE88C"/>
                        </a:gs>
                        <a:gs pos="100000">
                          <a:srgbClr val="FFF0B3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75000"/>
                        <a:defRPr sz="28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 sz="24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60000"/>
                        <a:defRPr sz="20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USA</a:t>
                      </a:r>
                    </a:p>
                  </a:txBody>
                  <a:tcPr marL="65405" marR="65405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ABABAB"/>
                        </a:gs>
                        <a:gs pos="4800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16200000" scaled="1"/>
                    </a:gradFill>
                  </a:tcPr>
                </a:tc>
              </a:tr>
              <a:tr h="22146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75000"/>
                        <a:defRPr sz="28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 sz="24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60000"/>
                        <a:defRPr sz="20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ETRI</a:t>
                      </a:r>
                      <a:endParaRPr kumimoji="0" lang="en-US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5405" marR="65405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CF2"/>
                        </a:gs>
                        <a:gs pos="74001">
                          <a:srgbClr val="FFE88C"/>
                        </a:gs>
                        <a:gs pos="83000">
                          <a:srgbClr val="FFE88C"/>
                        </a:gs>
                        <a:gs pos="100000">
                          <a:srgbClr val="FFF0B3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75000"/>
                        <a:defRPr sz="28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 sz="24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60000"/>
                        <a:defRPr sz="20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Korea (People’s Republic of)</a:t>
                      </a:r>
                    </a:p>
                  </a:txBody>
                  <a:tcPr marL="65405" marR="65405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ABABAB"/>
                        </a:gs>
                        <a:gs pos="4800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16200000" scaled="1"/>
                    </a:gradFill>
                  </a:tcPr>
                </a:tc>
              </a:tr>
              <a:tr h="22146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75000"/>
                        <a:defRPr sz="28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 sz="24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60000"/>
                        <a:defRPr sz="20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GSMA</a:t>
                      </a:r>
                    </a:p>
                  </a:txBody>
                  <a:tcPr marL="65405" marR="65405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CF2"/>
                        </a:gs>
                        <a:gs pos="74001">
                          <a:srgbClr val="FFE88C"/>
                        </a:gs>
                        <a:gs pos="83000">
                          <a:srgbClr val="FFE88C"/>
                        </a:gs>
                        <a:gs pos="100000">
                          <a:srgbClr val="FFF0B3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75000"/>
                        <a:defRPr sz="28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 sz="24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60000"/>
                        <a:defRPr sz="20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65405" marR="65405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ABABAB"/>
                        </a:gs>
                        <a:gs pos="4800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16200000" scaled="1"/>
                    </a:gradFill>
                  </a:tcPr>
                </a:tc>
              </a:tr>
              <a:tr h="22146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75000"/>
                        <a:defRPr sz="28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 sz="24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60000"/>
                        <a:defRPr sz="20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Huawei</a:t>
                      </a:r>
                      <a:endParaRPr kumimoji="0" lang="en-US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5405" marR="65405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CF2"/>
                        </a:gs>
                        <a:gs pos="74001">
                          <a:srgbClr val="FFE88C"/>
                        </a:gs>
                        <a:gs pos="83000">
                          <a:srgbClr val="FFE88C"/>
                        </a:gs>
                        <a:gs pos="100000">
                          <a:srgbClr val="FFF0B3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75000"/>
                        <a:defRPr sz="28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 sz="24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60000"/>
                        <a:defRPr sz="20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China</a:t>
                      </a:r>
                    </a:p>
                  </a:txBody>
                  <a:tcPr marL="65405" marR="65405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ABABAB"/>
                        </a:gs>
                        <a:gs pos="4800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16200000" scaled="1"/>
                    </a:gradFill>
                  </a:tcPr>
                </a:tc>
              </a:tr>
              <a:tr h="22146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75000"/>
                        <a:defRPr sz="28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 sz="24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60000"/>
                        <a:defRPr sz="20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Microsoft Mobile OY</a:t>
                      </a:r>
                      <a:endParaRPr kumimoji="0" lang="en-US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5405" marR="65405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CF2"/>
                        </a:gs>
                        <a:gs pos="74001">
                          <a:srgbClr val="FFE88C"/>
                        </a:gs>
                        <a:gs pos="83000">
                          <a:srgbClr val="FFE88C"/>
                        </a:gs>
                        <a:gs pos="100000">
                          <a:srgbClr val="FFF0B3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75000"/>
                        <a:defRPr sz="28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 sz="24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60000"/>
                        <a:defRPr sz="20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USA</a:t>
                      </a:r>
                    </a:p>
                  </a:txBody>
                  <a:tcPr marL="65405" marR="65405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ABABAB"/>
                        </a:gs>
                        <a:gs pos="4800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16200000" scaled="1"/>
                    </a:gradFill>
                  </a:tcPr>
                </a:tc>
              </a:tr>
              <a:tr h="4334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75000"/>
                        <a:defRPr sz="28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 sz="24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60000"/>
                        <a:defRPr sz="20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Ministry of Telecom and Mass Communications of the Russian Federation</a:t>
                      </a:r>
                    </a:p>
                  </a:txBody>
                  <a:tcPr marL="65405" marR="65405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CF2"/>
                        </a:gs>
                        <a:gs pos="74001">
                          <a:srgbClr val="FFE88C"/>
                        </a:gs>
                        <a:gs pos="83000">
                          <a:srgbClr val="FFE88C"/>
                        </a:gs>
                        <a:gs pos="100000">
                          <a:srgbClr val="FFF0B3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75000"/>
                        <a:defRPr sz="28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 sz="24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60000"/>
                        <a:defRPr sz="20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Russia</a:t>
                      </a:r>
                    </a:p>
                  </a:txBody>
                  <a:tcPr marL="65405" marR="65405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ABABAB"/>
                        </a:gs>
                        <a:gs pos="4800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16200000" scaled="1"/>
                    </a:gradFill>
                  </a:tcPr>
                </a:tc>
              </a:tr>
              <a:tr h="22146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75000"/>
                        <a:defRPr sz="28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 sz="24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60000"/>
                        <a:defRPr sz="20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MMF (invited experts)</a:t>
                      </a:r>
                      <a:endParaRPr kumimoji="0" lang="en-US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5405" marR="65405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CF2"/>
                        </a:gs>
                        <a:gs pos="74001">
                          <a:srgbClr val="FFE88C"/>
                        </a:gs>
                        <a:gs pos="83000">
                          <a:srgbClr val="FFE88C"/>
                        </a:gs>
                        <a:gs pos="100000">
                          <a:srgbClr val="FFF0B3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75000"/>
                        <a:defRPr sz="28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 sz="24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60000"/>
                        <a:defRPr sz="20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Belgium</a:t>
                      </a:r>
                    </a:p>
                  </a:txBody>
                  <a:tcPr marL="65405" marR="65405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ABABAB"/>
                        </a:gs>
                        <a:gs pos="4800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16200000" scaled="1"/>
                    </a:gradFill>
                  </a:tcPr>
                </a:tc>
              </a:tr>
              <a:tr h="22146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75000"/>
                        <a:defRPr sz="28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 sz="24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60000"/>
                        <a:defRPr sz="20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MSID </a:t>
                      </a:r>
                      <a:endParaRPr kumimoji="0" lang="en-US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5405" marR="65405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CF2"/>
                        </a:gs>
                        <a:gs pos="74001">
                          <a:srgbClr val="FFE88C"/>
                        </a:gs>
                        <a:gs pos="83000">
                          <a:srgbClr val="FFE88C"/>
                        </a:gs>
                        <a:gs pos="100000">
                          <a:srgbClr val="FFF0B3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75000"/>
                        <a:defRPr sz="28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 sz="24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60000"/>
                        <a:defRPr sz="20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Korea (People’s Republic of)</a:t>
                      </a:r>
                    </a:p>
                  </a:txBody>
                  <a:tcPr marL="65405" marR="65405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ABABAB"/>
                        </a:gs>
                        <a:gs pos="4800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16200000" scaled="1"/>
                    </a:gradFill>
                  </a:tcPr>
                </a:tc>
              </a:tr>
              <a:tr h="22146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75000"/>
                        <a:defRPr sz="28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 sz="24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60000"/>
                        <a:defRPr sz="20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NCA</a:t>
                      </a:r>
                      <a:endParaRPr kumimoji="0" lang="en-US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5405" marR="65405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CF2"/>
                        </a:gs>
                        <a:gs pos="74001">
                          <a:srgbClr val="FFE88C"/>
                        </a:gs>
                        <a:gs pos="83000">
                          <a:srgbClr val="FFE88C"/>
                        </a:gs>
                        <a:gs pos="100000">
                          <a:srgbClr val="FFF0B3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75000"/>
                        <a:defRPr sz="28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 sz="24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60000"/>
                        <a:defRPr sz="20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Ghana</a:t>
                      </a:r>
                      <a:endParaRPr kumimoji="0" lang="en-US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5405" marR="65405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ABABAB"/>
                        </a:gs>
                        <a:gs pos="4800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16200000" scaled="1"/>
                    </a:gradFill>
                  </a:tcPr>
                </a:tc>
              </a:tr>
              <a:tr h="22146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75000"/>
                        <a:defRPr sz="28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 sz="24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60000"/>
                        <a:defRPr sz="20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NCC</a:t>
                      </a:r>
                    </a:p>
                  </a:txBody>
                  <a:tcPr marL="65405" marR="65405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CF2"/>
                        </a:gs>
                        <a:gs pos="74001">
                          <a:srgbClr val="FFE88C"/>
                        </a:gs>
                        <a:gs pos="83000">
                          <a:srgbClr val="FFE88C"/>
                        </a:gs>
                        <a:gs pos="100000">
                          <a:srgbClr val="FFF0B3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75000"/>
                        <a:defRPr sz="28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 sz="24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60000"/>
                        <a:defRPr sz="20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Nigeria</a:t>
                      </a:r>
                    </a:p>
                  </a:txBody>
                  <a:tcPr marL="65405" marR="65405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ABABAB"/>
                        </a:gs>
                        <a:gs pos="4800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16200000" scaled="1"/>
                    </a:gradFill>
                  </a:tcPr>
                </a:tc>
              </a:tr>
              <a:tr h="22146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75000"/>
                        <a:defRPr sz="28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 sz="24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60000"/>
                        <a:defRPr sz="20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NEC</a:t>
                      </a:r>
                      <a:endParaRPr kumimoji="0" lang="en-US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5405" marR="65405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CF2"/>
                        </a:gs>
                        <a:gs pos="74001">
                          <a:srgbClr val="FFE88C"/>
                        </a:gs>
                        <a:gs pos="83000">
                          <a:srgbClr val="FFE88C"/>
                        </a:gs>
                        <a:gs pos="100000">
                          <a:srgbClr val="FFF0B3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75000"/>
                        <a:defRPr sz="28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 sz="24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60000"/>
                        <a:defRPr sz="20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Japan</a:t>
                      </a:r>
                    </a:p>
                  </a:txBody>
                  <a:tcPr marL="65405" marR="65405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ABABAB"/>
                        </a:gs>
                        <a:gs pos="4800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16200000" scaled="1"/>
                    </a:gradFill>
                  </a:tcPr>
                </a:tc>
              </a:tr>
              <a:tr h="22146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75000"/>
                        <a:defRPr sz="28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 sz="24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60000"/>
                        <a:defRPr sz="20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NTT</a:t>
                      </a:r>
                      <a:endParaRPr kumimoji="0" lang="en-US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5405" marR="65405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CF2"/>
                        </a:gs>
                        <a:gs pos="74001">
                          <a:srgbClr val="FFE88C"/>
                        </a:gs>
                        <a:gs pos="83000">
                          <a:srgbClr val="FFE88C"/>
                        </a:gs>
                        <a:gs pos="100000">
                          <a:srgbClr val="FFF0B3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75000"/>
                        <a:defRPr sz="28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 sz="24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60000"/>
                        <a:defRPr sz="20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Japan</a:t>
                      </a:r>
                    </a:p>
                  </a:txBody>
                  <a:tcPr marL="65405" marR="65405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ABABAB"/>
                        </a:gs>
                        <a:gs pos="4800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16200000" scaled="1"/>
                    </a:gradFill>
                  </a:tcPr>
                </a:tc>
              </a:tr>
              <a:tr h="22146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75000"/>
                        <a:defRPr sz="28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 sz="24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60000"/>
                        <a:defRPr sz="20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TTA</a:t>
                      </a:r>
                      <a:endParaRPr kumimoji="0" lang="en-US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5405" marR="65405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CF2"/>
                        </a:gs>
                        <a:gs pos="74001">
                          <a:srgbClr val="FFE88C"/>
                        </a:gs>
                        <a:gs pos="83000">
                          <a:srgbClr val="FFE88C"/>
                        </a:gs>
                        <a:gs pos="100000">
                          <a:srgbClr val="FFF0B3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75000"/>
                        <a:defRPr sz="28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 sz="24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60000"/>
                        <a:defRPr sz="20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Korea (People’s Republic of)</a:t>
                      </a:r>
                    </a:p>
                  </a:txBody>
                  <a:tcPr marL="65405" marR="65405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ABABAB"/>
                        </a:gs>
                        <a:gs pos="4800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16200000" scaled="1"/>
                    </a:gradFill>
                  </a:tcPr>
                </a:tc>
              </a:tr>
              <a:tr h="33269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75000"/>
                        <a:defRPr sz="28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 sz="24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60000"/>
                        <a:defRPr sz="20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TCRA</a:t>
                      </a:r>
                      <a:endParaRPr kumimoji="0" lang="en-US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5405" marR="65405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CF2"/>
                        </a:gs>
                        <a:gs pos="74001">
                          <a:srgbClr val="FFE88C"/>
                        </a:gs>
                        <a:gs pos="83000">
                          <a:srgbClr val="FFE88C"/>
                        </a:gs>
                        <a:gs pos="100000">
                          <a:srgbClr val="FFF0B3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75000"/>
                        <a:defRPr sz="28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 sz="24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60000"/>
                        <a:defRPr sz="20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Tanzania</a:t>
                      </a:r>
                      <a:endParaRPr kumimoji="0" lang="en-US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5405" marR="65405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ABABAB"/>
                        </a:gs>
                        <a:gs pos="4800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16200000" scaled="1"/>
                    </a:gradFill>
                  </a:tcPr>
                </a:tc>
              </a:tr>
              <a:tr h="22146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75000"/>
                        <a:defRPr sz="28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 sz="24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60000"/>
                        <a:defRPr sz="20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Ukrainian State Centre Of Radio Frequencies</a:t>
                      </a:r>
                    </a:p>
                  </a:txBody>
                  <a:tcPr marL="65405" marR="65405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CF2"/>
                        </a:gs>
                        <a:gs pos="74001">
                          <a:srgbClr val="FFE88C"/>
                        </a:gs>
                        <a:gs pos="83000">
                          <a:srgbClr val="FFE88C"/>
                        </a:gs>
                        <a:gs pos="100000">
                          <a:srgbClr val="FFF0B3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75000"/>
                        <a:defRPr sz="28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 sz="24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60000"/>
                        <a:defRPr sz="20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Ukraine</a:t>
                      </a:r>
                    </a:p>
                  </a:txBody>
                  <a:tcPr marL="65405" marR="65405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ABABAB"/>
                        </a:gs>
                        <a:gs pos="4800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16200000" scaled="1"/>
                    </a:gradFill>
                  </a:tcPr>
                </a:tc>
              </a:tr>
              <a:tr h="22146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75000"/>
                        <a:defRPr sz="28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 sz="24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60000"/>
                        <a:defRPr sz="20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UNIS</a:t>
                      </a:r>
                      <a:endParaRPr kumimoji="0" lang="en-US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5405" marR="65405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CF2"/>
                        </a:gs>
                        <a:gs pos="74001">
                          <a:srgbClr val="FFE88C"/>
                        </a:gs>
                        <a:gs pos="83000">
                          <a:srgbClr val="FFE88C"/>
                        </a:gs>
                        <a:gs pos="100000">
                          <a:srgbClr val="FFF0B3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75000"/>
                        <a:defRPr sz="28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 sz="24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60000"/>
                        <a:defRPr sz="20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Ukraine</a:t>
                      </a:r>
                    </a:p>
                  </a:txBody>
                  <a:tcPr marL="65405" marR="65405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ABABAB"/>
                        </a:gs>
                        <a:gs pos="4800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16200000" scaled="1"/>
                    </a:gradFill>
                  </a:tcPr>
                </a:tc>
              </a:tr>
              <a:tr h="22146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75000"/>
                        <a:defRPr sz="28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 sz="24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60000"/>
                        <a:defRPr sz="20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WIPO, WTO</a:t>
                      </a:r>
                    </a:p>
                  </a:txBody>
                  <a:tcPr marL="65405" marR="65405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CF2"/>
                        </a:gs>
                        <a:gs pos="74001">
                          <a:srgbClr val="FFE88C"/>
                        </a:gs>
                        <a:gs pos="83000">
                          <a:srgbClr val="FFE88C"/>
                        </a:gs>
                        <a:gs pos="100000">
                          <a:srgbClr val="FFF0B3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75000"/>
                        <a:defRPr sz="28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 sz="24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60000"/>
                        <a:defRPr sz="2000"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70000"/>
                        <a:buFont typeface="ZapfDingbats BT" pitchFamily="18" charset="2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60000"/>
                        <a:defRPr>
                          <a:solidFill>
                            <a:schemeClr val="bg2"/>
                          </a:solidFill>
                          <a:latin typeface="Verdana" panose="020B060403050404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65405" marR="65405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ABABAB"/>
                        </a:gs>
                        <a:gs pos="4800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16200000" scaled="1"/>
                    </a:gradFill>
                  </a:tcPr>
                </a:tc>
              </a:tr>
            </a:tbl>
          </a:graphicData>
        </a:graphic>
      </p:graphicFrame>
      <p:sp>
        <p:nvSpPr>
          <p:cNvPr id="11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218597" y="6069839"/>
            <a:ext cx="21336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3"/>
              </a:buBlip>
              <a:defRPr sz="3200">
                <a:solidFill>
                  <a:schemeClr val="bg2"/>
                </a:solidFill>
                <a:latin typeface="Verdana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SzPct val="70000"/>
              <a:buFont typeface="ZapfDingbats BT" charset="0"/>
              <a:buBlip>
                <a:blip r:embed="rId4"/>
              </a:buBlip>
              <a:defRPr sz="2800">
                <a:solidFill>
                  <a:schemeClr val="bg2"/>
                </a:solidFill>
                <a:latin typeface="Verdana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 sz="2400">
                <a:solidFill>
                  <a:schemeClr val="bg2"/>
                </a:solidFill>
                <a:latin typeface="Verdana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SzPct val="70000"/>
              <a:buFont typeface="ZapfDingbats BT" charset="0"/>
              <a:buBlip>
                <a:blip r:embed="rId4"/>
              </a:buBlip>
              <a:defRPr sz="2000">
                <a:solidFill>
                  <a:schemeClr val="bg2"/>
                </a:solidFill>
                <a:latin typeface="Verdana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05A7420C-B8FA-BF4A-B767-66A78284911B}" type="slidenum">
              <a:rPr lang="en-US" altLang="en-US" sz="1200">
                <a:solidFill>
                  <a:schemeClr val="accent1"/>
                </a:solidFill>
                <a:latin typeface="+mj-lt"/>
              </a:rPr>
              <a:pPr>
                <a:spcBef>
                  <a:spcPct val="0"/>
                </a:spcBef>
                <a:buSzTx/>
                <a:buFontTx/>
                <a:buNone/>
              </a:pPr>
              <a:t>30</a:t>
            </a:fld>
            <a:endParaRPr lang="en-US" altLang="en-US" sz="120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8961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539552" y="2852936"/>
            <a:ext cx="8286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+mj-lt"/>
              </a:rPr>
              <a:t>What we should aim for</a:t>
            </a:r>
            <a:endParaRPr lang="en-US" sz="2800" b="1" dirty="0" smtClean="0">
              <a:solidFill>
                <a:schemeClr val="accent1"/>
              </a:solidFill>
              <a:latin typeface="+mj-lt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928" y="0"/>
            <a:ext cx="1190072" cy="112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9091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4681181" y="81888"/>
            <a:ext cx="3568890" cy="357076"/>
          </a:xfrm>
        </p:spPr>
        <p:txBody>
          <a:bodyPr>
            <a:normAutofit fontScale="90000"/>
          </a:bodyPr>
          <a:lstStyle/>
          <a:p>
            <a:r>
              <a:rPr lang="en-US" sz="2400" dirty="0" smtClean="0">
                <a:solidFill>
                  <a:schemeClr val="accent1"/>
                </a:solidFill>
                <a:latin typeface="+mj-lt"/>
              </a:rPr>
              <a:t>What we should aim for</a:t>
            </a:r>
            <a:endParaRPr lang="en-US" sz="2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211540" y="450427"/>
            <a:ext cx="8795982" cy="5513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3"/>
              </a:buBlip>
              <a:defRPr sz="2800">
                <a:solidFill>
                  <a:schemeClr val="bg2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ZapfDingbats BT" charset="0"/>
              <a:buBlip>
                <a:blip r:embed="rId4"/>
              </a:buBlip>
              <a:defRPr sz="2400">
                <a:solidFill>
                  <a:schemeClr val="bg2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ZapfDingbats BT" charset="0"/>
              <a:buBlip>
                <a:blip r:embed="rId4"/>
              </a:buBlip>
              <a:defRPr sz="1800">
                <a:solidFill>
                  <a:schemeClr val="bg2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800">
                <a:solidFill>
                  <a:schemeClr val="bg2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800">
                <a:solidFill>
                  <a:schemeClr val="bg2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800">
                <a:solidFill>
                  <a:schemeClr val="bg2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800">
                <a:solidFill>
                  <a:schemeClr val="bg2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800">
                <a:solidFill>
                  <a:schemeClr val="bg2"/>
                </a:solidFill>
                <a:latin typeface="+mn-lt"/>
              </a:defRPr>
            </a:lvl9pPr>
          </a:lstStyle>
          <a:p>
            <a:pPr>
              <a:buFont typeface="Arial"/>
              <a:buChar char="•"/>
            </a:pPr>
            <a:r>
              <a:rPr lang="en-US" sz="2000" b="1" dirty="0" smtClean="0">
                <a:solidFill>
                  <a:schemeClr val="accent1"/>
                </a:solidFill>
              </a:rPr>
              <a:t>Multi Level Actions and Cooperation.</a:t>
            </a:r>
          </a:p>
          <a:p>
            <a:pPr lvl="1">
              <a:buFont typeface="Arial"/>
              <a:buChar char="•"/>
            </a:pPr>
            <a:r>
              <a:rPr lang="en-US" sz="2000" dirty="0" smtClean="0">
                <a:solidFill>
                  <a:schemeClr val="accent1"/>
                </a:solidFill>
              </a:rPr>
              <a:t>Bilateral and Regional cooperation.</a:t>
            </a:r>
          </a:p>
          <a:p>
            <a:pPr lvl="1">
              <a:buFont typeface="Arial"/>
              <a:buChar char="•"/>
            </a:pPr>
            <a:r>
              <a:rPr lang="en-US" sz="2000" dirty="0" smtClean="0">
                <a:solidFill>
                  <a:schemeClr val="accent1"/>
                </a:solidFill>
              </a:rPr>
              <a:t>International best-practices and recommendations.</a:t>
            </a:r>
          </a:p>
          <a:p>
            <a:pPr lvl="1">
              <a:buFont typeface="Arial"/>
              <a:buChar char="•"/>
            </a:pPr>
            <a:endParaRPr lang="en-US" sz="2000" dirty="0" smtClean="0">
              <a:solidFill>
                <a:schemeClr val="accent1"/>
              </a:solidFill>
            </a:endParaRPr>
          </a:p>
          <a:p>
            <a:pPr>
              <a:buFont typeface="Arial"/>
              <a:buChar char="•"/>
            </a:pPr>
            <a:r>
              <a:rPr lang="en-US" sz="2000" b="1" dirty="0">
                <a:solidFill>
                  <a:schemeClr val="accent1"/>
                </a:solidFill>
              </a:rPr>
              <a:t>R</a:t>
            </a:r>
            <a:r>
              <a:rPr lang="en-US" sz="2000" b="1" dirty="0" smtClean="0">
                <a:solidFill>
                  <a:schemeClr val="accent1"/>
                </a:solidFill>
              </a:rPr>
              <a:t>educe End-user impact (Good </a:t>
            </a:r>
            <a:r>
              <a:rPr lang="en-US" sz="2000" b="1" dirty="0">
                <a:solidFill>
                  <a:schemeClr val="accent1"/>
                </a:solidFill>
              </a:rPr>
              <a:t>F</a:t>
            </a:r>
            <a:r>
              <a:rPr lang="en-US" sz="2000" b="1" dirty="0" smtClean="0">
                <a:solidFill>
                  <a:schemeClr val="accent1"/>
                </a:solidFill>
              </a:rPr>
              <a:t>aith user)</a:t>
            </a:r>
          </a:p>
          <a:p>
            <a:pPr lvl="1">
              <a:buFont typeface="Arial"/>
              <a:buChar char="•"/>
            </a:pPr>
            <a:r>
              <a:rPr lang="en-US" sz="2000" dirty="0" smtClean="0">
                <a:solidFill>
                  <a:schemeClr val="accent1"/>
                </a:solidFill>
              </a:rPr>
              <a:t>Good user communication is crucial.</a:t>
            </a:r>
          </a:p>
          <a:p>
            <a:pPr lvl="1">
              <a:buFont typeface="Arial"/>
              <a:buChar char="•"/>
            </a:pPr>
            <a:r>
              <a:rPr lang="en-US" sz="2000" dirty="0" smtClean="0">
                <a:solidFill>
                  <a:schemeClr val="accent1"/>
                </a:solidFill>
              </a:rPr>
              <a:t>Weave for legacy terminal (turnover).</a:t>
            </a:r>
          </a:p>
          <a:p>
            <a:pPr lvl="1">
              <a:buFont typeface="Arial"/>
              <a:buChar char="•"/>
            </a:pPr>
            <a:endParaRPr lang="en-US" sz="2000" dirty="0" smtClean="0">
              <a:solidFill>
                <a:schemeClr val="accent1"/>
              </a:solidFill>
            </a:endParaRPr>
          </a:p>
          <a:p>
            <a:pPr>
              <a:buFont typeface="Arial"/>
              <a:buChar char="•"/>
            </a:pPr>
            <a:r>
              <a:rPr lang="en-US" sz="2000" b="1" dirty="0" smtClean="0">
                <a:solidFill>
                  <a:schemeClr val="accent1"/>
                </a:solidFill>
              </a:rPr>
              <a:t>National multiple actions to combat Counterfeit/Substandard/Unauthorized</a:t>
            </a:r>
          </a:p>
          <a:p>
            <a:pPr lvl="1">
              <a:buFont typeface="Arial"/>
              <a:buChar char="•"/>
            </a:pPr>
            <a:r>
              <a:rPr lang="en-US" sz="2000" dirty="0" smtClean="0">
                <a:solidFill>
                  <a:schemeClr val="accent1"/>
                </a:solidFill>
              </a:rPr>
              <a:t>Structured C&amp;I Policy</a:t>
            </a:r>
            <a:r>
              <a:rPr lang="en-US" sz="2000" dirty="0">
                <a:solidFill>
                  <a:schemeClr val="accent1"/>
                </a:solidFill>
              </a:rPr>
              <a:t> </a:t>
            </a:r>
            <a:r>
              <a:rPr lang="en-US" sz="2000" dirty="0" smtClean="0">
                <a:solidFill>
                  <a:schemeClr val="accent1"/>
                </a:solidFill>
              </a:rPr>
              <a:t>and Custom Integration.</a:t>
            </a:r>
          </a:p>
          <a:p>
            <a:pPr lvl="1">
              <a:buFont typeface="Arial"/>
              <a:buChar char="•"/>
            </a:pPr>
            <a:r>
              <a:rPr lang="en-US" sz="2000" dirty="0" smtClean="0">
                <a:solidFill>
                  <a:schemeClr val="accent1"/>
                </a:solidFill>
              </a:rPr>
              <a:t>Solutions to Remove Counterfeit from the market.</a:t>
            </a:r>
          </a:p>
          <a:p>
            <a:pPr>
              <a:buFont typeface="Arial"/>
              <a:buChar char="•"/>
            </a:pPr>
            <a:endParaRPr lang="en-US" sz="2000" dirty="0" smtClean="0">
              <a:solidFill>
                <a:schemeClr val="accent1"/>
              </a:solidFill>
            </a:endParaRPr>
          </a:p>
          <a:p>
            <a:pPr>
              <a:buFont typeface="Arial"/>
              <a:buChar char="•"/>
            </a:pPr>
            <a:r>
              <a:rPr lang="en-US" sz="2000" b="1" dirty="0" smtClean="0">
                <a:solidFill>
                  <a:schemeClr val="accent1"/>
                </a:solidFill>
              </a:rPr>
              <a:t>Reliable reference databases to our solutions</a:t>
            </a:r>
          </a:p>
          <a:p>
            <a:pPr lvl="1">
              <a:buFont typeface="Arial"/>
              <a:buChar char="•"/>
            </a:pPr>
            <a:r>
              <a:rPr lang="en-US" sz="2000" dirty="0">
                <a:solidFill>
                  <a:schemeClr val="accent1"/>
                </a:solidFill>
              </a:rPr>
              <a:t>S</a:t>
            </a:r>
            <a:r>
              <a:rPr lang="en-US" sz="2000" dirty="0" smtClean="0">
                <a:solidFill>
                  <a:schemeClr val="accent1"/>
                </a:solidFill>
              </a:rPr>
              <a:t>ecure unique identifier - PP14 Res. 188 Counterfeit</a:t>
            </a:r>
          </a:p>
          <a:p>
            <a:pPr lvl="1">
              <a:buFont typeface="Arial"/>
              <a:buChar char="•"/>
            </a:pPr>
            <a:r>
              <a:rPr lang="en-US" sz="2000" dirty="0" smtClean="0">
                <a:solidFill>
                  <a:schemeClr val="accent1"/>
                </a:solidFill>
              </a:rPr>
              <a:t>Global references databases + Country Specific databases.</a:t>
            </a: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928" y="0"/>
            <a:ext cx="1190072" cy="112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3120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457200" y="882852"/>
            <a:ext cx="8229600" cy="5616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Blip>
                <a:blip r:embed="rId3"/>
              </a:buBlip>
              <a:defRPr sz="2800">
                <a:solidFill>
                  <a:schemeClr val="bg2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ZapfDingbats BT" charset="0"/>
              <a:buBlip>
                <a:blip r:embed="rId4"/>
              </a:buBlip>
              <a:defRPr sz="2400">
                <a:solidFill>
                  <a:schemeClr val="bg2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Font typeface="ZapfDingbats BT" charset="0"/>
              <a:buBlip>
                <a:blip r:embed="rId4"/>
              </a:buBlip>
              <a:defRPr sz="1800">
                <a:solidFill>
                  <a:schemeClr val="bg2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800">
                <a:solidFill>
                  <a:schemeClr val="bg2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800">
                <a:solidFill>
                  <a:schemeClr val="bg2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800">
                <a:solidFill>
                  <a:schemeClr val="bg2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800">
                <a:solidFill>
                  <a:schemeClr val="bg2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800">
                <a:solidFill>
                  <a:schemeClr val="bg2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endParaRPr lang="en-US" sz="2000" b="1" dirty="0" smtClean="0">
              <a:solidFill>
                <a:schemeClr val="accent1"/>
              </a:solidFill>
              <a:latin typeface="Verdana" charset="0"/>
            </a:endParaRPr>
          </a:p>
          <a:p>
            <a:pPr marL="0" indent="0" algn="ctr">
              <a:buNone/>
            </a:pPr>
            <a:endParaRPr lang="en-US" sz="2000" b="1" dirty="0">
              <a:solidFill>
                <a:schemeClr val="accent1"/>
              </a:solidFill>
              <a:latin typeface="Verdana" charset="0"/>
            </a:endParaRPr>
          </a:p>
          <a:p>
            <a:pPr marL="0" indent="0" algn="ctr">
              <a:buNone/>
            </a:pPr>
            <a:endParaRPr lang="en-US" sz="3600" b="1" dirty="0" smtClean="0">
              <a:solidFill>
                <a:schemeClr val="accent1"/>
              </a:solidFill>
              <a:latin typeface="Verdana" charset="0"/>
            </a:endParaRPr>
          </a:p>
          <a:p>
            <a:pPr marL="0" indent="0" algn="ctr">
              <a:buNone/>
            </a:pPr>
            <a:r>
              <a:rPr lang="en-US" sz="3600" b="1" dirty="0" smtClean="0">
                <a:solidFill>
                  <a:schemeClr val="accent1"/>
                </a:solidFill>
                <a:latin typeface="Verdana" charset="0"/>
              </a:rPr>
              <a:t>Thank You!</a:t>
            </a:r>
            <a:endParaRPr lang="en-US" sz="3600" b="1" dirty="0">
              <a:solidFill>
                <a:schemeClr val="accent1"/>
              </a:solidFill>
              <a:latin typeface="Verdana" charset="0"/>
            </a:endParaRPr>
          </a:p>
          <a:p>
            <a:pPr marL="0" indent="0" algn="ctr">
              <a:buNone/>
            </a:pPr>
            <a:r>
              <a:rPr lang="en-US" sz="3600" b="1" dirty="0" smtClean="0">
                <a:solidFill>
                  <a:schemeClr val="accent1"/>
                </a:solidFill>
                <a:latin typeface="Verdana" charset="0"/>
              </a:rPr>
              <a:t>Any Questions?</a:t>
            </a:r>
          </a:p>
          <a:p>
            <a:pPr marL="0" indent="0" algn="ctr">
              <a:buNone/>
            </a:pPr>
            <a:endParaRPr lang="en-US" sz="2000" b="1" u="sng" dirty="0" smtClean="0">
              <a:solidFill>
                <a:schemeClr val="accent1"/>
              </a:solidFill>
              <a:latin typeface="Verdana" charset="0"/>
            </a:endParaRPr>
          </a:p>
          <a:p>
            <a:pPr marL="0" indent="0" algn="ctr">
              <a:buNone/>
            </a:pPr>
            <a:endParaRPr lang="en-US" sz="2000" b="1" u="sng" dirty="0">
              <a:solidFill>
                <a:schemeClr val="accent1"/>
              </a:solidFill>
              <a:latin typeface="Verdana" charset="0"/>
            </a:endParaRPr>
          </a:p>
          <a:p>
            <a:pPr marL="0" indent="0" algn="ctr">
              <a:buNone/>
            </a:pPr>
            <a:endParaRPr lang="en-US" sz="2000" b="1" u="sng" dirty="0" smtClean="0">
              <a:solidFill>
                <a:schemeClr val="accent1"/>
              </a:solidFill>
              <a:latin typeface="Verdana" charset="0"/>
            </a:endParaRPr>
          </a:p>
          <a:p>
            <a:pPr marL="0" indent="0" algn="ctr">
              <a:buNone/>
            </a:pPr>
            <a:endParaRPr lang="en-US" sz="2000" b="1" u="sng" dirty="0" smtClean="0">
              <a:solidFill>
                <a:schemeClr val="accent1"/>
              </a:solidFill>
              <a:latin typeface="Verdana" charset="0"/>
            </a:endParaRPr>
          </a:p>
          <a:p>
            <a:pPr marL="0" indent="0" algn="ctr">
              <a:buNone/>
            </a:pPr>
            <a:r>
              <a:rPr lang="en-US" sz="2000" b="1" dirty="0" err="1" smtClean="0">
                <a:solidFill>
                  <a:schemeClr val="accent1"/>
                </a:solidFill>
                <a:latin typeface="Verdana" charset="0"/>
              </a:rPr>
              <a:t>João</a:t>
            </a:r>
            <a:r>
              <a:rPr lang="en-US" sz="2000" b="1" dirty="0" smtClean="0">
                <a:solidFill>
                  <a:schemeClr val="accent1"/>
                </a:solidFill>
                <a:latin typeface="Verdana" charset="0"/>
              </a:rPr>
              <a:t> </a:t>
            </a:r>
            <a:r>
              <a:rPr lang="en-US" sz="2000" b="1" dirty="0" err="1" smtClean="0">
                <a:solidFill>
                  <a:schemeClr val="accent1"/>
                </a:solidFill>
                <a:latin typeface="Verdana" charset="0"/>
              </a:rPr>
              <a:t>Alexandre</a:t>
            </a:r>
            <a:r>
              <a:rPr lang="en-US" sz="2000" b="1" dirty="0" smtClean="0">
                <a:solidFill>
                  <a:schemeClr val="accent1"/>
                </a:solidFill>
                <a:latin typeface="Verdana" charset="0"/>
              </a:rPr>
              <a:t> Zanon</a:t>
            </a:r>
            <a:endParaRPr lang="en-US" sz="2000" b="1" dirty="0">
              <a:solidFill>
                <a:schemeClr val="accent1"/>
              </a:solidFill>
              <a:latin typeface="Verdana" charset="0"/>
            </a:endParaRPr>
          </a:p>
          <a:p>
            <a:pPr marL="0" indent="0" algn="ctr">
              <a:buNone/>
            </a:pPr>
            <a:r>
              <a:rPr lang="en-US" sz="2000" b="1" u="sng" dirty="0" err="1" smtClean="0">
                <a:solidFill>
                  <a:schemeClr val="accent1"/>
                </a:solidFill>
                <a:latin typeface="Verdana" charset="0"/>
              </a:rPr>
              <a:t>zanon@anatel.gov.br</a:t>
            </a:r>
            <a:endParaRPr lang="en-US" sz="2000" u="sng" dirty="0" smtClean="0">
              <a:solidFill>
                <a:schemeClr val="accent1"/>
              </a:solidFill>
              <a:latin typeface="Verdana" charset="0"/>
            </a:endParaRPr>
          </a:p>
        </p:txBody>
      </p:sp>
      <p:pic>
        <p:nvPicPr>
          <p:cNvPr id="10" name="Picture 16" descr="ITUseri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64" b="69327"/>
          <a:stretch>
            <a:fillRect/>
          </a:stretch>
        </p:blipFill>
        <p:spPr bwMode="auto">
          <a:xfrm>
            <a:off x="0" y="116632"/>
            <a:ext cx="1768475" cy="763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928" y="0"/>
            <a:ext cx="1190072" cy="112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6335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4457298" y="0"/>
            <a:ext cx="4674358" cy="557278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  <a:latin typeface="+mj-lt"/>
              </a:rPr>
              <a:t>General Statistics</a:t>
            </a:r>
            <a:endParaRPr lang="en-US" sz="2400" dirty="0">
              <a:solidFill>
                <a:schemeClr val="accent1"/>
              </a:solidFill>
              <a:latin typeface="+mj-lt"/>
            </a:endParaRPr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20932930"/>
              </p:ext>
            </p:extLst>
          </p:nvPr>
        </p:nvGraphicFramePr>
        <p:xfrm>
          <a:off x="179512" y="366577"/>
          <a:ext cx="5263445" cy="3186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925691"/>
              </p:ext>
            </p:extLst>
          </p:nvPr>
        </p:nvGraphicFramePr>
        <p:xfrm>
          <a:off x="5573487" y="1743179"/>
          <a:ext cx="4473222" cy="35124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20932930"/>
              </p:ext>
            </p:extLst>
          </p:nvPr>
        </p:nvGraphicFramePr>
        <p:xfrm>
          <a:off x="0" y="3459152"/>
          <a:ext cx="6083300" cy="24750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928" y="0"/>
            <a:ext cx="1190072" cy="112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940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ítulo 1"/>
          <p:cNvSpPr>
            <a:spLocks noGrp="1"/>
          </p:cNvSpPr>
          <p:nvPr>
            <p:ph type="title"/>
          </p:nvPr>
        </p:nvSpPr>
        <p:spPr bwMode="auto">
          <a:xfrm>
            <a:off x="457200" y="7009"/>
            <a:ext cx="8229600" cy="46134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pt-BR" sz="2800" dirty="0" smtClean="0"/>
              <a:t>C&amp;I </a:t>
            </a:r>
            <a:r>
              <a:rPr lang="pt-BR" sz="2800" dirty="0" err="1" smtClean="0"/>
              <a:t>Applicable</a:t>
            </a:r>
            <a:r>
              <a:rPr lang="pt-BR" sz="2800" dirty="0" smtClean="0"/>
              <a:t> </a:t>
            </a:r>
            <a:r>
              <a:rPr lang="pt-BR" sz="2800" dirty="0" err="1"/>
              <a:t>Laws</a:t>
            </a:r>
            <a:r>
              <a:rPr lang="pt-BR" sz="2800" dirty="0"/>
              <a:t> </a:t>
            </a:r>
            <a:r>
              <a:rPr lang="pt-BR" sz="2800" dirty="0" err="1"/>
              <a:t>and</a:t>
            </a:r>
            <a:r>
              <a:rPr lang="pt-BR" sz="2800" dirty="0"/>
              <a:t> </a:t>
            </a:r>
            <a:r>
              <a:rPr lang="pt-BR" sz="2800" dirty="0" err="1"/>
              <a:t>Regulations</a:t>
            </a:r>
            <a:r>
              <a:rPr lang="pt-BR" sz="2800" dirty="0"/>
              <a:t> 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571500" y="2513907"/>
            <a:ext cx="8382000" cy="84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85750" marR="0" lvl="0" indent="-285750" algn="l" defTabSz="914400" eaLnBrk="1" fontAlgn="auto" latinLnBrk="0" hangingPunct="1">
              <a:lnSpc>
                <a:spcPct val="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</a:endParaRPr>
          </a:p>
          <a:p>
            <a:pPr marL="342900" marR="0" lvl="0" indent="-34290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uLnTx/>
                <a:uFillTx/>
                <a:latin typeface="+mn-lt"/>
              </a:rPr>
              <a:t>Resolution 242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uLnTx/>
                <a:uFillTx/>
                <a:latin typeface="+mn-lt"/>
              </a:rPr>
              <a:t> 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</a:rPr>
              <a:t>(November 2000) 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</a:rPr>
              <a:t>–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</a:rPr>
              <a:t> 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</a:rPr>
              <a:t>General regulations on the certification and approval of telecommunication products.</a:t>
            </a: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642938" y="3442595"/>
            <a:ext cx="7924800" cy="265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marR="0" lvl="0" indent="-285750" algn="l" defTabSz="914400" eaLnBrk="1" fontAlgn="auto" latinLnBrk="0" hangingPunct="1">
              <a:lnSpc>
                <a:spcPct val="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</a:endParaRPr>
          </a:p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</a:rPr>
              <a:t>Establishes that any telecommunication product, before it may be sold or used in Brazil, must have a CERTIFICATE OF CONFORMITY issued by a 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</a:rPr>
              <a:t>Designated Certification Organization – OCD 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</a:rPr>
              <a:t>and approved / homologated by Anatel. </a:t>
            </a:r>
          </a:p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</a:endParaRPr>
          </a:p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</a:rPr>
              <a:t>Classifies telecommunication products in </a:t>
            </a:r>
            <a:r>
              <a:rPr kumimoji="0" lang="en-US" sz="160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</a:rPr>
              <a:t>THREE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</a:rPr>
              <a:t> </a:t>
            </a:r>
            <a:r>
              <a:rPr kumimoji="0" lang="en-US" sz="160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</a:rPr>
              <a:t>Categories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</a:rPr>
              <a:t>;</a:t>
            </a:r>
          </a:p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</a:endParaRPr>
          </a:p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</a:rPr>
              <a:t>Establishes that Anatel may implement Mutual Recognition Agreements for conformity assessment of telecommunication products, recognizing foreign certification bodies and laboratories as parts of its conformity assessment process.</a:t>
            </a:r>
          </a:p>
          <a:p>
            <a:pPr marL="285750" marR="0" lvl="0" indent="-285750" algn="l" defTabSz="914400" eaLnBrk="1" fontAlgn="auto" latinLnBrk="0" hangingPunct="1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</a:endParaRPr>
          </a:p>
          <a:p>
            <a:pPr marL="285750" marR="0" lvl="0" indent="-285750" algn="l" defTabSz="914400" eaLnBrk="1" fontAlgn="auto" latinLnBrk="0" hangingPunct="1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571500" y="870845"/>
            <a:ext cx="8382000" cy="48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85750" marR="0" lvl="0" indent="-285750" algn="l" defTabSz="914400" eaLnBrk="1" fontAlgn="auto" latinLnBrk="0" hangingPunct="1">
              <a:lnSpc>
                <a:spcPct val="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</a:endParaRPr>
          </a:p>
          <a:p>
            <a:pPr marL="342900" marR="0" lvl="0" indent="-34290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uLnTx/>
                <a:uFillTx/>
                <a:latin typeface="+mn-lt"/>
              </a:rPr>
              <a:t>Law 9.472 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</a:rPr>
              <a:t>(July 1997) 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</a:rPr>
              <a:t>–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</a:rPr>
              <a:t> 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</a:rPr>
              <a:t>General Telecommunications Law.</a:t>
            </a: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642938" y="1370907"/>
            <a:ext cx="7924800" cy="1039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marR="0" lvl="0" indent="-285750" algn="l" defTabSz="914400" eaLnBrk="1" fontAlgn="auto" latinLnBrk="0" hangingPunct="1">
              <a:lnSpc>
                <a:spcPct val="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</a:endParaRPr>
          </a:p>
          <a:p>
            <a:pPr marL="285750" marR="0" lvl="0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</a:rPr>
              <a:t>Establishes that 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</a:rPr>
              <a:t>Anatel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</a:rPr>
              <a:t>, the Brazilian National Telecommunications Agency is responsible for issuing or recognizing the certification of telecommunication products and for issuing standards and regulations regarding their use in Brazil.</a:t>
            </a:r>
          </a:p>
          <a:p>
            <a:pPr marL="285750" marR="0" lvl="0" indent="-285750" algn="l" defTabSz="914400" eaLnBrk="1" fontAlgn="auto" latinLnBrk="0" hangingPunct="1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95902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214313" y="55755"/>
            <a:ext cx="8472487" cy="34679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pt-BR" sz="2800" dirty="0" err="1"/>
              <a:t>Categories</a:t>
            </a:r>
            <a:r>
              <a:rPr lang="pt-BR" sz="2800" dirty="0"/>
              <a:t> </a:t>
            </a:r>
            <a:r>
              <a:rPr lang="pt-BR" sz="2800" dirty="0" err="1"/>
              <a:t>of</a:t>
            </a:r>
            <a:r>
              <a:rPr lang="pt-BR" sz="2800" dirty="0"/>
              <a:t> </a:t>
            </a:r>
            <a:r>
              <a:rPr lang="pt-BR" sz="2800" dirty="0" err="1"/>
              <a:t>Telecommunication</a:t>
            </a:r>
            <a:r>
              <a:rPr lang="pt-BR" sz="2800" dirty="0"/>
              <a:t> </a:t>
            </a:r>
            <a:r>
              <a:rPr lang="pt-BR" sz="2800" dirty="0" err="1"/>
              <a:t>Products</a:t>
            </a:r>
            <a:endParaRPr lang="pt-BR" sz="2800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14313" y="837392"/>
            <a:ext cx="8643937" cy="763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marR="0" lvl="0" indent="-285750" algn="l" defTabSz="914400" eaLnBrk="0" fontAlgn="auto" latinLnBrk="0" hangingPunct="0">
              <a:lnSpc>
                <a:spcPct val="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</a:endParaRPr>
          </a:p>
          <a:p>
            <a:pPr marL="342900" marR="0" lvl="0" indent="-34290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</a:rPr>
              <a:t>Category 1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</a:rPr>
              <a:t>: 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rPr>
              <a:t>Terminal equipment used by the general public to access public telecommunication networks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rPr>
              <a:t>(Ex: Telephone sets, cell phones, modems…)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rPr>
              <a:t>.</a:t>
            </a: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500063" y="1694642"/>
            <a:ext cx="8215312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marR="0" lvl="0" indent="-285750" algn="l" defTabSz="914400" eaLnBrk="0" fontAlgn="auto" latinLnBrk="0" hangingPunct="0">
              <a:lnSpc>
                <a:spcPct val="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</a:endParaRPr>
          </a:p>
          <a:p>
            <a:pPr marL="285750" marR="0" lvl="0" indent="-28575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rPr>
              <a:t>Certification :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rPr>
              <a:t> 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rPr>
              <a:t>Laboratory Testing of a representative sample;  </a:t>
            </a:r>
          </a:p>
          <a:p>
            <a:pPr marL="285750" marR="0" lvl="0" indent="-28575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rPr>
              <a:t>	       Factory Inspection (may be replaced by ISO 9000 certification);</a:t>
            </a:r>
          </a:p>
          <a:p>
            <a:pPr marL="285750" marR="0" lvl="0" indent="-28575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rPr>
              <a:t>	       Periodic Evaluation (every year).		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285750" y="2694767"/>
            <a:ext cx="8643938" cy="1040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marR="0" lvl="0" indent="-285750" algn="l" defTabSz="914400" eaLnBrk="0" fontAlgn="auto" latinLnBrk="0" hangingPunct="0">
              <a:lnSpc>
                <a:spcPct val="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</a:endParaRPr>
          </a:p>
          <a:p>
            <a:pPr marL="342900" marR="0" lvl="0" indent="-34290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</a:rPr>
              <a:t>Category 2: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</a:rPr>
              <a:t> 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rPr>
              <a:t>Products not included in Category 1, that use the radio frequency spectrum.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rPr>
              <a:t>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rPr>
              <a:t>(Ex: Digital Transceivers, Antennas, restricted radiation equipment…)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rPr>
              <a:t>. </a:t>
            </a:r>
          </a:p>
          <a:p>
            <a:pPr marL="285750" marR="0" lvl="0" indent="-28575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285750" y="4337829"/>
            <a:ext cx="8643938" cy="1286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marR="0" lvl="0" indent="-285750" algn="l" defTabSz="914400" eaLnBrk="0" fontAlgn="auto" latinLnBrk="0" hangingPunct="0">
              <a:lnSpc>
                <a:spcPct val="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</a:endParaRPr>
          </a:p>
          <a:p>
            <a:pPr marL="342900" marR="0" lvl="0" indent="-34290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</a:rPr>
              <a:t>Category 3: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</a:rPr>
              <a:t> 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rPr>
              <a:t>Products not included in Categories 1 or 2 for which regulation is necessary to ensure network interoperability, safety and EMC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rPr>
              <a:t>(Ex:  Switches Cables; Batteries; Power Supplies; Data communication Multiplexers…).</a:t>
            </a:r>
          </a:p>
          <a:p>
            <a:pPr marL="285750" marR="0" lvl="0" indent="-28575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642938" y="3552017"/>
            <a:ext cx="77819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marR="0" lvl="0" indent="-285750" algn="l" defTabSz="914400" eaLnBrk="0" fontAlgn="auto" latinLnBrk="0" hangingPunct="0">
              <a:lnSpc>
                <a:spcPct val="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</a:endParaRPr>
          </a:p>
          <a:p>
            <a:pPr marL="285750" marR="0" lvl="0" indent="-28575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rPr>
              <a:t>Certification :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rPr>
              <a:t>  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rPr>
              <a:t>Laboratory Testing of a representative sample;  </a:t>
            </a:r>
          </a:p>
          <a:p>
            <a:pPr marL="285750" marR="0" lvl="0" indent="-28575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rPr>
              <a:t>	        Periodic Evaluation (every two years).		</a:t>
            </a: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714375" y="5480829"/>
            <a:ext cx="77819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marR="0" lvl="0" indent="-28575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rPr>
              <a:t>Certification :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rPr>
              <a:t>   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rPr>
              <a:t>Laboratory Testing of a representative sample. 			</a:t>
            </a:r>
          </a:p>
        </p:txBody>
      </p:sp>
    </p:spTree>
    <p:extLst>
      <p:ext uri="{BB962C8B-B14F-4D97-AF65-F5344CB8AC3E}">
        <p14:creationId xmlns:p14="http://schemas.microsoft.com/office/powerpoint/2010/main" val="3289411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749843" y="86500"/>
            <a:ext cx="7348654" cy="3460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pt-BR" sz="2800" dirty="0" err="1"/>
              <a:t>Brazilian</a:t>
            </a:r>
            <a:r>
              <a:rPr lang="pt-BR" sz="2800" dirty="0"/>
              <a:t> </a:t>
            </a:r>
            <a:r>
              <a:rPr lang="pt-BR" sz="2800" dirty="0" err="1"/>
              <a:t>Certification</a:t>
            </a:r>
            <a:r>
              <a:rPr lang="pt-BR" sz="2800" dirty="0"/>
              <a:t> </a:t>
            </a:r>
            <a:r>
              <a:rPr lang="pt-BR" sz="2800" dirty="0" err="1"/>
              <a:t>Process</a:t>
            </a:r>
            <a:endParaRPr lang="pt-BR" sz="2800" dirty="0"/>
          </a:p>
        </p:txBody>
      </p:sp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0751497"/>
              </p:ext>
            </p:extLst>
          </p:nvPr>
        </p:nvGraphicFramePr>
        <p:xfrm>
          <a:off x="432628" y="931475"/>
          <a:ext cx="7777419" cy="45995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Visio" r:id="rId4" imgW="6826981" imgH="4036979" progId="Visio.Drawing.11">
                  <p:embed/>
                </p:oleObj>
              </mc:Choice>
              <mc:Fallback>
                <p:oleObj name="Visio" r:id="rId4" imgW="6826981" imgH="4036979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628" y="931475"/>
                        <a:ext cx="7777419" cy="459952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5880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721993" y="76896"/>
            <a:ext cx="7585669" cy="3460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pt-BR" sz="3200" dirty="0" err="1"/>
              <a:t>Brazilian</a:t>
            </a:r>
            <a:r>
              <a:rPr lang="pt-BR" sz="3200" dirty="0"/>
              <a:t> </a:t>
            </a:r>
            <a:r>
              <a:rPr lang="pt-BR" sz="3200" dirty="0" err="1"/>
              <a:t>Certification</a:t>
            </a:r>
            <a:r>
              <a:rPr lang="pt-BR" sz="3200" dirty="0"/>
              <a:t> </a:t>
            </a:r>
            <a:r>
              <a:rPr lang="pt-BR" sz="3200" dirty="0" err="1"/>
              <a:t>Process</a:t>
            </a:r>
            <a:endParaRPr lang="pt-BR" sz="3200" dirty="0"/>
          </a:p>
        </p:txBody>
      </p:sp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9810368"/>
              </p:ext>
            </p:extLst>
          </p:nvPr>
        </p:nvGraphicFramePr>
        <p:xfrm>
          <a:off x="1101131" y="218294"/>
          <a:ext cx="6984776" cy="53657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Visio" r:id="rId4" imgW="8879121" imgH="6820981" progId="Visio.Drawing.11">
                  <p:embed/>
                </p:oleObj>
              </mc:Choice>
              <mc:Fallback>
                <p:oleObj name="Visio" r:id="rId4" imgW="8879121" imgH="6820981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1131" y="218294"/>
                        <a:ext cx="6984776" cy="536579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75473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1661531" y="82280"/>
            <a:ext cx="5290750" cy="3460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pt-BR" sz="3200" dirty="0" err="1"/>
              <a:t>Laboratories</a:t>
            </a:r>
            <a:endParaRPr lang="pt-BR" sz="3200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785813" y="3574319"/>
            <a:ext cx="7858125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marR="0" lvl="0" indent="-45720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rPr>
              <a:t>Brazilian Third Party Laboratories accredited by INMETRO and foreign laboratories recognized by 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rPr>
              <a:t>Mutual Recognition Agreements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rPr>
              <a:t>.</a:t>
            </a:r>
          </a:p>
          <a:p>
            <a:pPr marL="457200" marR="0" lvl="0" indent="-45720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</a:endParaRPr>
          </a:p>
          <a:p>
            <a:pPr marL="457200" marR="0" lvl="0" indent="-45720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rPr>
              <a:t>Third Party Laboratories evaluated by the Brazilian OCDs.</a:t>
            </a:r>
          </a:p>
          <a:p>
            <a:pPr marL="457200" marR="0" lvl="0" indent="-45720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</a:endParaRPr>
          </a:p>
          <a:p>
            <a:pPr marL="457200" marR="0" lvl="0" indent="-45720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rPr>
              <a:t>Laboratories which are not Third Party, evaluated by the OCDs.</a:t>
            </a:r>
          </a:p>
          <a:p>
            <a:pPr marL="457200" marR="0" lvl="0" indent="-45720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</a:endParaRPr>
          </a:p>
          <a:p>
            <a:pPr marL="457200" marR="0" lvl="0" indent="-45720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rPr>
              <a:t>Foreign laboratories accredited by organization member of ILAC.</a:t>
            </a:r>
          </a:p>
          <a:p>
            <a:pPr marL="457200" marR="0" lvl="0" indent="-45720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642938" y="2931381"/>
            <a:ext cx="7705725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marR="0" lvl="0" indent="-285750" algn="l" defTabSz="914400" eaLnBrk="1" fontAlgn="auto" latinLnBrk="0" hangingPunct="1">
              <a:lnSpc>
                <a:spcPct val="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</a:endParaRPr>
          </a:p>
          <a:p>
            <a:pPr marL="285750" marR="0" lvl="0" indent="-285750" algn="l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rPr>
              <a:t>Order of Priority for choosing a Test Laboratory: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642938" y="859694"/>
            <a:ext cx="8072437" cy="464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marR="0" lvl="0" indent="-342900" algn="l" defTabSz="914400" eaLnBrk="1" fontAlgn="auto" latinLnBrk="0" hangingPunct="1">
              <a:lnSpc>
                <a:spcPct val="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sz="2200" b="0" i="0" u="none" strike="noStrike" kern="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</a:endParaRPr>
          </a:p>
          <a:p>
            <a:pPr marL="285750" marR="0" lvl="0" indent="-285750" algn="l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rPr>
              <a:t>Currently are available in Brazil, for testing telecom products:</a:t>
            </a:r>
          </a:p>
        </p:txBody>
      </p:sp>
      <p:sp>
        <p:nvSpPr>
          <p:cNvPr id="10" name="Retângulo 17"/>
          <p:cNvSpPr>
            <a:spLocks noChangeArrowheads="1"/>
          </p:cNvSpPr>
          <p:nvPr/>
        </p:nvSpPr>
        <p:spPr bwMode="auto">
          <a:xfrm>
            <a:off x="500063" y="1431194"/>
            <a:ext cx="8286750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819150" marR="0" lvl="1" indent="-342900" algn="l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rPr>
              <a:t>23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rPr>
              <a:t>  Third Party laboratories: 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rPr>
              <a:t>18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rPr>
              <a:t> accredited by INMETRO and 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rPr>
              <a:t>5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rPr>
              <a:t> evaluated by OCDs;</a:t>
            </a:r>
          </a:p>
        </p:txBody>
      </p:sp>
      <p:sp>
        <p:nvSpPr>
          <p:cNvPr id="11" name="Retângulo 17"/>
          <p:cNvSpPr>
            <a:spLocks noChangeArrowheads="1"/>
          </p:cNvSpPr>
          <p:nvPr/>
        </p:nvSpPr>
        <p:spPr bwMode="auto">
          <a:xfrm>
            <a:off x="500063" y="2217006"/>
            <a:ext cx="8072437" cy="39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819150" marR="0" lvl="1" indent="-342900" algn="l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rPr>
              <a:t>  5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rPr>
              <a:t>  First Party laboratories evaluated by OCDs:</a:t>
            </a:r>
          </a:p>
        </p:txBody>
      </p:sp>
    </p:spTree>
    <p:extLst>
      <p:ext uri="{BB962C8B-B14F-4D97-AF65-F5344CB8AC3E}">
        <p14:creationId xmlns:p14="http://schemas.microsoft.com/office/powerpoint/2010/main" val="3011173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4258</TotalTime>
  <Words>2145</Words>
  <Application>Microsoft Office PowerPoint</Application>
  <PresentationFormat>On-screen Show (4:3)</PresentationFormat>
  <Paragraphs>297</Paragraphs>
  <Slides>33</Slides>
  <Notes>29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33</vt:i4>
      </vt:variant>
    </vt:vector>
  </HeadingPairs>
  <TitlesOfParts>
    <vt:vector size="44" baseType="lpstr">
      <vt:lpstr>ＭＳ Ｐゴシック</vt:lpstr>
      <vt:lpstr>SimSun</vt:lpstr>
      <vt:lpstr>Univers</vt:lpstr>
      <vt:lpstr>Arial</vt:lpstr>
      <vt:lpstr>Calibri</vt:lpstr>
      <vt:lpstr>Segoe UI</vt:lpstr>
      <vt:lpstr>Verdana</vt:lpstr>
      <vt:lpstr>Wingdings</vt:lpstr>
      <vt:lpstr>Office Theme</vt:lpstr>
      <vt:lpstr>Visio</vt:lpstr>
      <vt:lpstr>Visio.Drawing.15</vt:lpstr>
      <vt:lpstr>WSC Workshop on Conformity Assessment (Geneva, 1-2 December 2015)</vt:lpstr>
      <vt:lpstr>Outline</vt:lpstr>
      <vt:lpstr>PowerPoint Presentation</vt:lpstr>
      <vt:lpstr>General Statistics</vt:lpstr>
      <vt:lpstr>C&amp;I Applicable Laws and Regulations </vt:lpstr>
      <vt:lpstr>Categories of Telecommunication Products</vt:lpstr>
      <vt:lpstr>Brazilian Certification Process</vt:lpstr>
      <vt:lpstr>Brazilian Certification Process</vt:lpstr>
      <vt:lpstr>Laboratories</vt:lpstr>
      <vt:lpstr>CA - Enforcement activities</vt:lpstr>
      <vt:lpstr>Working Force on enforcement</vt:lpstr>
      <vt:lpstr>Working Froce</vt:lpstr>
      <vt:lpstr>SIGA - Sistema Integrado de Gestão de Aparelhos</vt:lpstr>
      <vt:lpstr>SIGA Premises</vt:lpstr>
      <vt:lpstr>PowerPoint Presentation</vt:lpstr>
      <vt:lpstr>Challenges when addressing Counterfeit/Substandard/unauthorized</vt:lpstr>
      <vt:lpstr>Blocking the entrance of these new Devices</vt:lpstr>
      <vt:lpstr>Conformity Assessment Importance</vt:lpstr>
      <vt:lpstr>Proposed ICT Equipment Control Workflow</vt:lpstr>
      <vt:lpstr>PowerPoint Presentation</vt:lpstr>
      <vt:lpstr>Multi Layer Initiatives Regarding Counterfeit </vt:lpstr>
      <vt:lpstr>PowerPoint Presentation</vt:lpstr>
      <vt:lpstr>Most Relevant CITEL PCCI Activities</vt:lpstr>
      <vt:lpstr>CITEL CCPI Activities - XXVII Meeting of PCC.I – USA/2015 </vt:lpstr>
      <vt:lpstr>PowerPoint Presentation</vt:lpstr>
      <vt:lpstr>Recent ITU Initiatives</vt:lpstr>
      <vt:lpstr>Recent ITU Initiatives</vt:lpstr>
      <vt:lpstr>Recent ITU Initiatives</vt:lpstr>
      <vt:lpstr>Recent ITU Initiatives</vt:lpstr>
      <vt:lpstr>PowerPoint Presentation</vt:lpstr>
      <vt:lpstr>PowerPoint Presentation</vt:lpstr>
      <vt:lpstr>What we should aim for</vt:lpstr>
      <vt:lpstr>PowerPoint Presentation</vt:lpstr>
    </vt:vector>
  </TitlesOfParts>
  <Company>ITU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Alexandra Gaspari</dc:creator>
  <cp:lastModifiedBy>Norton Viard, Emma</cp:lastModifiedBy>
  <cp:revision>194</cp:revision>
  <cp:lastPrinted>2015-01-19T16:17:40Z</cp:lastPrinted>
  <dcterms:created xsi:type="dcterms:W3CDTF">2014-09-01T15:38:30Z</dcterms:created>
  <dcterms:modified xsi:type="dcterms:W3CDTF">2015-11-20T07:41:02Z</dcterms:modified>
</cp:coreProperties>
</file>