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4"/>
  </p:notesMasterIdLst>
  <p:sldIdLst>
    <p:sldId id="256" r:id="rId3"/>
    <p:sldId id="257" r:id="rId4"/>
    <p:sldId id="260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1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55F2C-2BC8-4EEF-AFDF-D3C07B295E69}" type="datetimeFigureOut">
              <a:rPr lang="en-US" smtClean="0"/>
              <a:t>24/03/2015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55451C-F7F1-42B3-9773-B45CA2F0B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731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6E7D687-A589-441F-B999-76A361614C34}" type="slidenum">
              <a:rPr lang="en-GB" altLang="de-DE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11</a:t>
            </a:fld>
            <a:endParaRPr lang="en-GB" altLang="de-DE">
              <a:solidFill>
                <a:prstClr val="black"/>
              </a:solidFill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56577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82C3B-4C50-4388-B45B-848B89C4DF13}" type="datetimeFigureOut">
              <a:rPr lang="en-US" smtClean="0"/>
              <a:t>24/03/2015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CBCF708-791A-480E-BBC6-88DE09A6D0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82C3B-4C50-4388-B45B-848B89C4DF13}" type="datetimeFigureOut">
              <a:rPr lang="en-US" smtClean="0"/>
              <a:t>24/03/2015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CF708-791A-480E-BBC6-88DE09A6D0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82C3B-4C50-4388-B45B-848B89C4DF13}" type="datetimeFigureOut">
              <a:rPr lang="en-US" smtClean="0"/>
              <a:t>24/03/2015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CF708-791A-480E-BBC6-88DE09A6D0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Kingston Public Relations\ETSI\CTI Dissemination\PPT templates\globe &amp; Swirl FRONT V2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250"/>
            <a:ext cx="9144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2657475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10" y="5500702"/>
            <a:ext cx="8143932" cy="785818"/>
          </a:xfrm>
        </p:spPr>
        <p:txBody>
          <a:bodyPr/>
          <a:lstStyle>
            <a:lvl1pPr marL="0" indent="0" algn="r">
              <a:buNone/>
              <a:defRPr sz="2800" b="1">
                <a:solidFill>
                  <a:srgbClr val="108DD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4143380"/>
            <a:ext cx="8143932" cy="1285884"/>
          </a:xfrm>
        </p:spPr>
        <p:txBody>
          <a:bodyPr anchor="b"/>
          <a:lstStyle>
            <a:lvl1pPr algn="r">
              <a:defRPr sz="3600" b="1" cap="all" baseline="0">
                <a:solidFill>
                  <a:srgbClr val="3C6C97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4486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071546"/>
            <a:ext cx="8429684" cy="4953016"/>
          </a:xfrm>
        </p:spPr>
        <p:txBody>
          <a:bodyPr/>
          <a:lstStyle>
            <a:lvl1pPr>
              <a:defRPr>
                <a:solidFill>
                  <a:srgbClr val="3C6C97"/>
                </a:solidFill>
              </a:defRPr>
            </a:lvl1pPr>
            <a:lvl2pPr>
              <a:defRPr>
                <a:solidFill>
                  <a:srgbClr val="108DD2"/>
                </a:solidFill>
              </a:defRPr>
            </a:lvl2pPr>
            <a:lvl3pPr algn="l">
              <a:defRPr>
                <a:solidFill>
                  <a:srgbClr val="108DD2"/>
                </a:solidFill>
              </a:defRPr>
            </a:lvl3pPr>
            <a:lvl4pPr algn="l">
              <a:defRPr>
                <a:solidFill>
                  <a:srgbClr val="108DD2"/>
                </a:solidFill>
              </a:defRPr>
            </a:lvl4pPr>
            <a:lvl5pPr algn="l">
              <a:defRPr>
                <a:solidFill>
                  <a:srgbClr val="108DD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58" y="0"/>
            <a:ext cx="8429684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FFA1D-DEED-4BA6-8786-E8D758141C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4977967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- starts with text not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071546"/>
            <a:ext cx="8429684" cy="5024454"/>
          </a:xfrm>
        </p:spPr>
        <p:txBody>
          <a:bodyPr/>
          <a:lstStyle>
            <a:lvl1pPr>
              <a:buNone/>
              <a:defRPr>
                <a:solidFill>
                  <a:srgbClr val="3C6C97"/>
                </a:solidFill>
              </a:defRPr>
            </a:lvl1pPr>
            <a:lvl2pPr>
              <a:defRPr>
                <a:solidFill>
                  <a:srgbClr val="108DD2"/>
                </a:solidFill>
              </a:defRPr>
            </a:lvl2pPr>
            <a:lvl3pPr>
              <a:defRPr>
                <a:solidFill>
                  <a:srgbClr val="108DD2"/>
                </a:solidFill>
              </a:defRPr>
            </a:lvl3pPr>
            <a:lvl4pPr>
              <a:defRPr>
                <a:solidFill>
                  <a:srgbClr val="108DD2"/>
                </a:solidFill>
              </a:defRPr>
            </a:lvl4pPr>
            <a:lvl5pPr>
              <a:defRPr>
                <a:solidFill>
                  <a:srgbClr val="108DD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58" y="0"/>
            <a:ext cx="8429684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9D634-8A26-4386-B560-5D46C2B1B6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0319036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Kingston Public Relations\ETSI\CTI Dissemination\PPT templates\globe &amp; Swirl FRONT V2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0063"/>
            <a:ext cx="9144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F:\Kingston Public Relations\ETSI\CTI Dissemination\PPT templates\ETSIlogo_baselinebelowhighres CORRECT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14313"/>
            <a:ext cx="2786063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1"/>
          <p:cNvSpPr txBox="1">
            <a:spLocks noChangeArrowheads="1"/>
          </p:cNvSpPr>
          <p:nvPr userDrawn="1"/>
        </p:nvSpPr>
        <p:spPr bwMode="auto">
          <a:xfrm>
            <a:off x="0" y="6572250"/>
            <a:ext cx="4286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de-DE" sz="800" smtClean="0">
              <a:solidFill>
                <a:srgbClr val="F2F2F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48" y="5500702"/>
            <a:ext cx="8072494" cy="785818"/>
          </a:xfrm>
        </p:spPr>
        <p:txBody>
          <a:bodyPr/>
          <a:lstStyle>
            <a:lvl1pPr marL="0" indent="0" algn="r">
              <a:buNone/>
              <a:defRPr sz="2800" b="1">
                <a:solidFill>
                  <a:srgbClr val="108DD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4143380"/>
            <a:ext cx="8072494" cy="1285884"/>
          </a:xfrm>
        </p:spPr>
        <p:txBody>
          <a:bodyPr anchor="b"/>
          <a:lstStyle>
            <a:lvl1pPr algn="r">
              <a:defRPr sz="3600" b="1" cap="all" baseline="0">
                <a:solidFill>
                  <a:srgbClr val="3C6C97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890FA-1CAB-4D4E-BE22-7519DA27DB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37241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7158" y="1071546"/>
            <a:ext cx="4138642" cy="502445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1546"/>
            <a:ext cx="4138642" cy="502445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58" y="0"/>
            <a:ext cx="8429684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2BABD-49CD-4F61-84E4-C8D1745D44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1623668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158" y="1000108"/>
            <a:ext cx="4140230" cy="7858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7158" y="1857365"/>
            <a:ext cx="4140230" cy="426879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00107"/>
            <a:ext cx="4141817" cy="78581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7365"/>
            <a:ext cx="4141817" cy="426879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58" y="0"/>
            <a:ext cx="8429684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4E6BA-05AC-4148-A029-BDE28B1E5C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372363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58" y="0"/>
            <a:ext cx="8429684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B91C8-6EFA-4814-BE48-5D9DA1ABB6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0758947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D6B577-6ECD-4473-9DF8-2DA0E3DF15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246894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82C3B-4C50-4388-B45B-848B89C4DF13}" type="datetimeFigureOut">
              <a:rPr lang="en-US" smtClean="0"/>
              <a:t>24/03/2015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CF708-791A-480E-BBC6-88DE09A6D0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71546"/>
            <a:ext cx="5211792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7158" y="1142984"/>
            <a:ext cx="3108355" cy="4786347"/>
          </a:xfrm>
        </p:spPr>
        <p:txBody>
          <a:bodyPr/>
          <a:lstStyle>
            <a:lvl1pPr marL="0" indent="0">
              <a:buNone/>
              <a:defRPr sz="2000">
                <a:solidFill>
                  <a:srgbClr val="108DD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58" y="0"/>
            <a:ext cx="8429684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25DFE-38A0-4BE2-95DC-65658DA8E4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610717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357158" y="1142984"/>
            <a:ext cx="8429684" cy="3686172"/>
          </a:xfrm>
        </p:spPr>
        <p:txBody>
          <a:bodyPr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761" y="4857760"/>
            <a:ext cx="5786478" cy="357190"/>
          </a:xfrm>
        </p:spPr>
        <p:txBody>
          <a:bodyPr/>
          <a:lstStyle>
            <a:lvl1pPr marL="0" indent="0" algn="ctr">
              <a:buNone/>
              <a:defRPr sz="2000">
                <a:solidFill>
                  <a:srgbClr val="3C6C97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2"/>
          </p:nvPr>
        </p:nvSpPr>
        <p:spPr>
          <a:xfrm>
            <a:off x="1828800" y="5286388"/>
            <a:ext cx="5486400" cy="285752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63738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08348-17EA-4EA8-BCDE-9707B68C12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6692905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7158" y="1071546"/>
            <a:ext cx="8429684" cy="502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58" y="0"/>
            <a:ext cx="8429684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155C84-DC8D-4258-8968-3B8E64C7EB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7665651"/>
      </p:ext>
    </p:extLst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ETSI LOGOS (Master)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285750"/>
            <a:ext cx="857250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43834" y="609600"/>
            <a:ext cx="1143008" cy="5486400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7158" y="642918"/>
            <a:ext cx="7143800" cy="5486400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C21-3C60-4AF1-91BF-6D9C590A37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5440942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en-US" sz="2400">
              <a:solidFill>
                <a:srgbClr val="00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010400" y="61944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0B1B0-9067-484D-8E49-F67F404E2BA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06295325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457200" y="274320"/>
            <a:ext cx="8229600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en-US" sz="2400">
              <a:solidFill>
                <a:srgbClr val="00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7010400" y="61944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8DAD3-CF80-432D-9B9E-F794C6F9800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43439867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82C3B-4C50-4388-B45B-848B89C4DF13}" type="datetimeFigureOut">
              <a:rPr lang="en-US" smtClean="0"/>
              <a:t>24/03/2015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BCF708-791A-480E-BBC6-88DE09A6D0B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82C3B-4C50-4388-B45B-848B89C4DF13}" type="datetimeFigureOut">
              <a:rPr lang="en-US" smtClean="0"/>
              <a:t>24/03/2015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CF708-791A-480E-BBC6-88DE09A6D0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82C3B-4C50-4388-B45B-848B89C4DF13}" type="datetimeFigureOut">
              <a:rPr lang="en-US" smtClean="0"/>
              <a:t>24/03/2015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CF708-791A-480E-BBC6-88DE09A6D0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82C3B-4C50-4388-B45B-848B89C4DF13}" type="datetimeFigureOut">
              <a:rPr lang="en-US" smtClean="0"/>
              <a:t>24/03/2015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CF708-791A-480E-BBC6-88DE09A6D0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82C3B-4C50-4388-B45B-848B89C4DF13}" type="datetimeFigureOut">
              <a:rPr lang="en-US" smtClean="0"/>
              <a:t>24/03/2015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CF708-791A-480E-BBC6-88DE09A6D0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82C3B-4C50-4388-B45B-848B89C4DF13}" type="datetimeFigureOut">
              <a:rPr lang="en-US" smtClean="0"/>
              <a:t>24/03/2015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CF708-791A-480E-BBC6-88DE09A6D0B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82C3B-4C50-4388-B45B-848B89C4DF13}" type="datetimeFigureOut">
              <a:rPr lang="en-US" smtClean="0"/>
              <a:t>24/03/2015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CBCF708-791A-480E-BBC6-88DE09A6D0B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9D682C3B-4C50-4388-B45B-848B89C4DF13}" type="datetimeFigureOut">
              <a:rPr lang="en-US" smtClean="0"/>
              <a:t>24/03/2015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2CBCF708-791A-480E-BBC6-88DE09A6D0B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0"/>
            <a:ext cx="84296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071563"/>
            <a:ext cx="8375650" cy="502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7188" y="6357938"/>
            <a:ext cx="7643812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800">
                <a:solidFill>
                  <a:srgbClr val="2C4F6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2" name="Straight Connector 8"/>
          <p:cNvCxnSpPr>
            <a:cxnSpLocks noChangeShapeType="1"/>
          </p:cNvCxnSpPr>
          <p:nvPr userDrawn="1"/>
        </p:nvCxnSpPr>
        <p:spPr bwMode="auto">
          <a:xfrm>
            <a:off x="357188" y="857250"/>
            <a:ext cx="8429625" cy="0"/>
          </a:xfrm>
          <a:prstGeom prst="line">
            <a:avLst/>
          </a:prstGeom>
          <a:noFill/>
          <a:ln w="25400" algn="ctr">
            <a:solidFill>
              <a:srgbClr val="3C6C9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 flipH="1">
            <a:off x="8501063" y="6357938"/>
            <a:ext cx="42862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120000"/>
              </a:lnSpc>
              <a:defRPr sz="1400" b="1">
                <a:solidFill>
                  <a:srgbClr val="3C6C97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FEC636-981C-48DB-8237-67A345CE873B}" type="slidenum">
              <a:rPr lang="en-US" altLang="en-US">
                <a:latin typeface="Arial" charset="0"/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31" name="TextBox 15"/>
          <p:cNvSpPr txBox="1">
            <a:spLocks noChangeArrowheads="1"/>
          </p:cNvSpPr>
          <p:nvPr userDrawn="1"/>
        </p:nvSpPr>
        <p:spPr bwMode="auto">
          <a:xfrm>
            <a:off x="0" y="6643688"/>
            <a:ext cx="4286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de-DE" sz="800" smtClean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13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ransition spd="slow">
    <p:push dir="u"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C6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C6C97"/>
          </a:solidFill>
          <a:latin typeface="Verdana" pitchFamily="34" charset="0"/>
          <a:ea typeface="ＭＳ Ｐゴシック" pitchFamily="-92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C6C97"/>
          </a:solidFill>
          <a:latin typeface="Verdana" pitchFamily="34" charset="0"/>
          <a:ea typeface="ＭＳ Ｐゴシック" pitchFamily="-92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C6C97"/>
          </a:solidFill>
          <a:latin typeface="Verdana" pitchFamily="34" charset="0"/>
          <a:ea typeface="ＭＳ Ｐゴシック" pitchFamily="-92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C6C97"/>
          </a:solidFill>
          <a:latin typeface="Verdana" pitchFamily="34" charset="0"/>
          <a:ea typeface="ＭＳ Ｐゴシック" pitchFamily="-9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92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92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92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9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3C6C97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108DD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108DD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108DD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108DD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800" dirty="0">
                <a:solidFill>
                  <a:srgbClr val="002060"/>
                </a:solidFill>
              </a:rPr>
              <a:t>SIP-IMS </a:t>
            </a:r>
            <a:r>
              <a:rPr lang="en-GB" sz="4800" dirty="0">
                <a:solidFill>
                  <a:srgbClr val="002060"/>
                </a:solidFill>
              </a:rPr>
              <a:t>conformance testing standardization work </a:t>
            </a:r>
            <a:r>
              <a:rPr lang="en-GB" sz="4800" dirty="0" smtClean="0">
                <a:solidFill>
                  <a:srgbClr val="002060"/>
                </a:solidFill>
              </a:rPr>
              <a:t>plan</a:t>
            </a:r>
            <a:endParaRPr lang="en-US" sz="4800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7704" y="5157192"/>
            <a:ext cx="6858000" cy="914400"/>
          </a:xfrm>
        </p:spPr>
        <p:txBody>
          <a:bodyPr/>
          <a:lstStyle/>
          <a:p>
            <a:pPr algn="r"/>
            <a:r>
              <a:rPr lang="en-US" dirty="0" smtClean="0"/>
              <a:t>Vice-chairman of ITU-T SG11</a:t>
            </a:r>
          </a:p>
          <a:p>
            <a:pPr algn="r"/>
            <a:r>
              <a:rPr lang="en-US" dirty="0" smtClean="0"/>
              <a:t>Martin Brand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9114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813" y="1525588"/>
            <a:ext cx="5464175" cy="442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258888" y="1814513"/>
            <a:ext cx="1225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11188" y="3017838"/>
            <a:ext cx="1368425" cy="254000"/>
          </a:xfrm>
          <a:prstGeom prst="rect">
            <a:avLst/>
          </a:prstGeom>
          <a:solidFill>
            <a:srgbClr val="EBF6A8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de-AT" altLang="de-DE" sz="1000">
                <a:solidFill>
                  <a:schemeClr val="tx1"/>
                </a:solidFill>
                <a:latin typeface="Arial" charset="0"/>
              </a:rPr>
              <a:t> 24.229 Mx Interface  </a:t>
            </a: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684213" y="2082800"/>
            <a:ext cx="1943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500563" y="1651000"/>
            <a:ext cx="1223962" cy="142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>
            <a:off x="684213" y="3306763"/>
            <a:ext cx="1943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611188" y="1722438"/>
            <a:ext cx="1368425" cy="254000"/>
          </a:xfrm>
          <a:prstGeom prst="rect">
            <a:avLst/>
          </a:prstGeom>
          <a:solidFill>
            <a:srgbClr val="EBF6A8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de-AT" altLang="de-DE" sz="1000">
                <a:solidFill>
                  <a:schemeClr val="tx1"/>
                </a:solidFill>
                <a:latin typeface="Arial" charset="0"/>
              </a:rPr>
              <a:t> 24.229 Mx Interface  </a:t>
            </a: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1258888" y="4308475"/>
            <a:ext cx="1225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" name="Line 21"/>
          <p:cNvSpPr>
            <a:spLocks noChangeShapeType="1"/>
          </p:cNvSpPr>
          <p:nvPr/>
        </p:nvSpPr>
        <p:spPr bwMode="auto">
          <a:xfrm>
            <a:off x="684213" y="4576763"/>
            <a:ext cx="1943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611188" y="4216400"/>
            <a:ext cx="1368425" cy="254000"/>
          </a:xfrm>
          <a:prstGeom prst="rect">
            <a:avLst/>
          </a:prstGeom>
          <a:solidFill>
            <a:srgbClr val="EBF6A8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de-AT" altLang="de-DE" sz="1000">
                <a:solidFill>
                  <a:schemeClr val="tx1"/>
                </a:solidFill>
                <a:latin typeface="Arial" charset="0"/>
              </a:rPr>
              <a:t> 24.229 Mx Interface  </a:t>
            </a:r>
          </a:p>
        </p:txBody>
      </p:sp>
      <p:sp>
        <p:nvSpPr>
          <p:cNvPr id="14" name="Titel 12"/>
          <p:cNvSpPr>
            <a:spLocks noGrp="1"/>
          </p:cNvSpPr>
          <p:nvPr>
            <p:ph type="title"/>
          </p:nvPr>
        </p:nvSpPr>
        <p:spPr>
          <a:xfrm>
            <a:off x="323850" y="361950"/>
            <a:ext cx="8429625" cy="523875"/>
          </a:xfrm>
        </p:spPr>
        <p:txBody>
          <a:bodyPr/>
          <a:lstStyle/>
          <a:p>
            <a:r>
              <a:rPr lang="en-US" altLang="de-DE" sz="2800" smtClean="0">
                <a:solidFill>
                  <a:srgbClr val="FF0000"/>
                </a:solidFill>
              </a:rPr>
              <a:t>3GPP Interconnection Interfaces </a:t>
            </a:r>
          </a:p>
        </p:txBody>
      </p:sp>
      <p:sp>
        <p:nvSpPr>
          <p:cNvPr id="15" name="Foliennummernplatzhalter 1"/>
          <p:cNvSpPr>
            <a:spLocks noGrp="1"/>
          </p:cNvSpPr>
          <p:nvPr>
            <p:ph type="sldNum" sz="quarter" idx="10"/>
          </p:nvPr>
        </p:nvSpPr>
        <p:spPr bwMode="auto">
          <a:xfrm>
            <a:off x="8748713" y="6308725"/>
            <a:ext cx="576262" cy="411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2915BE2-5A0C-424F-A01F-E89B4E975340}" type="slidenum">
              <a:rPr lang="en-US" altLang="de-DE" sz="1400" smtClean="0">
                <a:solidFill>
                  <a:schemeClr val="tx2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de-DE" sz="1400" smtClean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6" name="Textfeld 1"/>
          <p:cNvSpPr txBox="1">
            <a:spLocks noChangeArrowheads="1"/>
          </p:cNvSpPr>
          <p:nvPr/>
        </p:nvSpPr>
        <p:spPr bwMode="auto">
          <a:xfrm>
            <a:off x="5888038" y="1651000"/>
            <a:ext cx="12795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AT" altLang="en-US" sz="1600" b="1">
                <a:solidFill>
                  <a:schemeClr val="tx2"/>
                </a:solidFill>
                <a:latin typeface="Arial" charset="0"/>
              </a:rPr>
              <a:t>NGN ITU-T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AT" altLang="en-US" sz="1600" b="1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AT" altLang="en-US" sz="1600" b="1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214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38" y="4143375"/>
            <a:ext cx="8143875" cy="128587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Thank you!</a:t>
            </a:r>
          </a:p>
        </p:txBody>
      </p:sp>
      <p:sp>
        <p:nvSpPr>
          <p:cNvPr id="29699" name="Rectangle 3" descr="5%"/>
          <p:cNvSpPr>
            <a:spLocks noGrp="1" noChangeArrowheads="1"/>
          </p:cNvSpPr>
          <p:nvPr>
            <p:ph type="subTitle" idx="1"/>
          </p:nvPr>
        </p:nvSpPr>
        <p:spPr>
          <a:xfrm>
            <a:off x="2143125" y="5429250"/>
            <a:ext cx="6400800" cy="9413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GB" altLang="de-DE" sz="1800" smtClean="0"/>
          </a:p>
          <a:p>
            <a:pPr eaLnBrk="1" hangingPunct="1">
              <a:lnSpc>
                <a:spcPct val="80000"/>
              </a:lnSpc>
            </a:pPr>
            <a:r>
              <a:rPr lang="en-GB" altLang="de-DE" sz="1800" smtClean="0"/>
              <a:t>Martin Brand</a:t>
            </a:r>
          </a:p>
          <a:p>
            <a:pPr eaLnBrk="1" hangingPunct="1">
              <a:lnSpc>
                <a:spcPct val="80000"/>
              </a:lnSpc>
            </a:pPr>
            <a:r>
              <a:rPr lang="en-GB" altLang="de-DE" sz="1800" smtClean="0"/>
              <a:t>martin.brand@A1telekom.at</a:t>
            </a:r>
          </a:p>
        </p:txBody>
      </p:sp>
    </p:spTree>
    <p:extLst>
      <p:ext uri="{BB962C8B-B14F-4D97-AF65-F5344CB8AC3E}">
        <p14:creationId xmlns:p14="http://schemas.microsoft.com/office/powerpoint/2010/main" val="13085237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5791200" cy="53997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36712"/>
            <a:ext cx="8712968" cy="5832648"/>
          </a:xfrm>
        </p:spPr>
        <p:txBody>
          <a:bodyPr>
            <a:noAutofit/>
          </a:bodyPr>
          <a:lstStyle/>
          <a:p>
            <a:pPr marL="342900" indent="-34290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altLang="de-DE" sz="2400" dirty="0">
                <a:solidFill>
                  <a:srgbClr val="000090"/>
                </a:solidFill>
              </a:rPr>
              <a:t>Most telecom operators have already implemented the IMS platform, connecting their customer’s </a:t>
            </a:r>
            <a:r>
              <a:rPr lang="en-US" altLang="de-DE" sz="2400" dirty="0" smtClean="0">
                <a:solidFill>
                  <a:srgbClr val="000090"/>
                </a:solidFill>
              </a:rPr>
              <a:t>Terminal Equipment (TE) </a:t>
            </a:r>
            <a:r>
              <a:rPr lang="en-US" altLang="de-DE" sz="2400" dirty="0">
                <a:solidFill>
                  <a:srgbClr val="000090"/>
                </a:solidFill>
              </a:rPr>
              <a:t>through SIP-IMS protocol </a:t>
            </a:r>
          </a:p>
          <a:p>
            <a:pPr marL="342900" indent="-34290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altLang="de-DE" sz="2400" dirty="0">
                <a:solidFill>
                  <a:srgbClr val="000090"/>
                </a:solidFill>
              </a:rPr>
              <a:t>Different implementation of SIP-IMS protocols can require additional operator’s efforts (budgets) to adapt TE to the installed IMS platform</a:t>
            </a:r>
          </a:p>
          <a:p>
            <a:pPr marL="342900" indent="-34290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altLang="de-DE" sz="2400" dirty="0">
                <a:solidFill>
                  <a:srgbClr val="000090"/>
                </a:solidFill>
              </a:rPr>
              <a:t>The roaming services will be not available among operators due to an incompliance of protocol’s realization</a:t>
            </a:r>
          </a:p>
          <a:p>
            <a:pPr marL="342900" indent="-34290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000090"/>
                </a:solidFill>
              </a:rPr>
              <a:t>Most telecom operators refer to ITU-T Recommendations in case of </a:t>
            </a:r>
            <a:r>
              <a:rPr lang="en-US" sz="2400" dirty="0" smtClean="0">
                <a:solidFill>
                  <a:srgbClr val="000090"/>
                </a:solidFill>
              </a:rPr>
              <a:t>debatable issues with partner</a:t>
            </a:r>
            <a:br>
              <a:rPr lang="en-US" sz="2400" dirty="0" smtClean="0">
                <a:solidFill>
                  <a:srgbClr val="000090"/>
                </a:solidFill>
              </a:rPr>
            </a:br>
            <a:r>
              <a:rPr lang="en-US" b="0" dirty="0" smtClean="0">
                <a:solidFill>
                  <a:srgbClr val="000090"/>
                </a:solidFill>
              </a:rPr>
              <a:t>(operator – issues with interconnection, vendor – issues with equipment)</a:t>
            </a:r>
            <a:endParaRPr lang="en-US" sz="2400" b="0" i="1" dirty="0">
              <a:solidFill>
                <a:srgbClr val="000090"/>
              </a:solidFill>
            </a:endParaRPr>
          </a:p>
          <a:p>
            <a:pPr marL="342900" indent="-342900">
              <a:spcBef>
                <a:spcPts val="1800"/>
              </a:spcBef>
              <a:buFont typeface="Wingdings" panose="05000000000000000000" pitchFamily="2" charset="2"/>
              <a:buChar char="§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348014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83994"/>
          </a:xfrm>
        </p:spPr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352928" cy="4176464"/>
          </a:xfrm>
        </p:spPr>
        <p:txBody>
          <a:bodyPr>
            <a:noAutofit/>
          </a:bodyPr>
          <a:lstStyle/>
          <a:p>
            <a:pPr marL="342900" indent="-34290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000090"/>
                </a:solidFill>
              </a:rPr>
              <a:t>To </a:t>
            </a:r>
            <a:r>
              <a:rPr lang="en-US" sz="2400" dirty="0" smtClean="0">
                <a:solidFill>
                  <a:srgbClr val="000090"/>
                </a:solidFill>
              </a:rPr>
              <a:t>collect </a:t>
            </a:r>
            <a:r>
              <a:rPr lang="en-US" sz="2400" dirty="0">
                <a:solidFill>
                  <a:srgbClr val="000090"/>
                </a:solidFill>
              </a:rPr>
              <a:t>all standards on SIP-IMS profile in </a:t>
            </a:r>
            <a:r>
              <a:rPr lang="en-US" sz="2400" dirty="0" smtClean="0">
                <a:solidFill>
                  <a:srgbClr val="000090"/>
                </a:solidFill>
              </a:rPr>
              <a:t>ITU-T </a:t>
            </a:r>
            <a:r>
              <a:rPr lang="en-US" sz="2400" dirty="0">
                <a:solidFill>
                  <a:srgbClr val="000090"/>
                </a:solidFill>
              </a:rPr>
              <a:t>and amend it with missing standards</a:t>
            </a:r>
          </a:p>
          <a:p>
            <a:pPr marL="342900" indent="-34290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000090"/>
                </a:solidFill>
              </a:rPr>
              <a:t>To establish the conformity assessment </a:t>
            </a:r>
            <a:r>
              <a:rPr lang="en-US" sz="2400" dirty="0" smtClean="0">
                <a:solidFill>
                  <a:srgbClr val="000090"/>
                </a:solidFill>
              </a:rPr>
              <a:t>of </a:t>
            </a:r>
            <a:r>
              <a:rPr lang="en-US" sz="2400" dirty="0">
                <a:solidFill>
                  <a:srgbClr val="000090"/>
                </a:solidFill>
              </a:rPr>
              <a:t>SIP-IMS profile which may be used by telecom operator for testing an equipment based on SIP-IMS profile </a:t>
            </a:r>
          </a:p>
          <a:p>
            <a:pPr marL="342900" indent="-34290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000090"/>
                </a:solidFill>
              </a:rPr>
              <a:t>To </a:t>
            </a:r>
            <a:r>
              <a:rPr lang="en-US" sz="2400" dirty="0" smtClean="0">
                <a:solidFill>
                  <a:srgbClr val="000090"/>
                </a:solidFill>
              </a:rPr>
              <a:t>create </a:t>
            </a:r>
            <a:r>
              <a:rPr lang="en-US" sz="2400" dirty="0">
                <a:solidFill>
                  <a:srgbClr val="000090"/>
                </a:solidFill>
              </a:rPr>
              <a:t>a list of </a:t>
            </a:r>
            <a:r>
              <a:rPr lang="en-US" sz="2400" dirty="0" smtClean="0">
                <a:solidFill>
                  <a:srgbClr val="000090"/>
                </a:solidFill>
              </a:rPr>
              <a:t>TEs </a:t>
            </a:r>
            <a:r>
              <a:rPr lang="en-US" sz="2400" dirty="0">
                <a:solidFill>
                  <a:srgbClr val="000090"/>
                </a:solidFill>
              </a:rPr>
              <a:t>based on SIP-IMS profile which comply with ITU-T Recommendations</a:t>
            </a:r>
            <a:br>
              <a:rPr lang="en-US" sz="2400" dirty="0">
                <a:solidFill>
                  <a:srgbClr val="000090"/>
                </a:solidFill>
              </a:rPr>
            </a:br>
            <a:r>
              <a:rPr lang="en-US" sz="2400" b="0" i="1" dirty="0">
                <a:solidFill>
                  <a:srgbClr val="000090"/>
                </a:solidFill>
              </a:rPr>
              <a:t>(e.g. </a:t>
            </a:r>
            <a:r>
              <a:rPr lang="en-US" sz="2400" b="0" i="1" dirty="0" err="1">
                <a:solidFill>
                  <a:srgbClr val="000090"/>
                </a:solidFill>
              </a:rPr>
              <a:t>signalling</a:t>
            </a:r>
            <a:r>
              <a:rPr lang="en-US" sz="2400" b="0" i="1" dirty="0">
                <a:solidFill>
                  <a:srgbClr val="000090"/>
                </a:solidFill>
              </a:rPr>
              <a:t> protocol, voice </a:t>
            </a:r>
            <a:r>
              <a:rPr lang="en-US" sz="2400" b="0" i="1" dirty="0" err="1">
                <a:solidFill>
                  <a:srgbClr val="000090"/>
                </a:solidFill>
              </a:rPr>
              <a:t>QoS</a:t>
            </a:r>
            <a:r>
              <a:rPr lang="en-US" sz="2400" b="0" i="1" dirty="0">
                <a:solidFill>
                  <a:srgbClr val="000090"/>
                </a:solidFill>
              </a:rPr>
              <a:t>/</a:t>
            </a:r>
            <a:r>
              <a:rPr lang="en-US" sz="2400" b="0" i="1" dirty="0" err="1">
                <a:solidFill>
                  <a:srgbClr val="000090"/>
                </a:solidFill>
              </a:rPr>
              <a:t>QoE</a:t>
            </a:r>
            <a:r>
              <a:rPr lang="en-US" sz="2400" b="0" i="1" dirty="0">
                <a:solidFill>
                  <a:srgbClr val="00009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6452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363272" cy="900018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>Description of ITU-T SG11 standardization activities on SIP-IMS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4464496"/>
          </a:xfrm>
        </p:spPr>
        <p:txBody>
          <a:bodyPr>
            <a:noAutofit/>
          </a:bodyPr>
          <a:lstStyle/>
          <a:p>
            <a:pPr marL="520700" indent="-342900" hangingPunct="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altLang="de-DE" sz="2400" dirty="0">
                <a:solidFill>
                  <a:srgbClr val="000090"/>
                </a:solidFill>
              </a:rPr>
              <a:t>To develop </a:t>
            </a:r>
            <a:r>
              <a:rPr lang="en-US" altLang="de-DE" sz="2400" dirty="0" smtClean="0">
                <a:solidFill>
                  <a:srgbClr val="000090"/>
                </a:solidFill>
              </a:rPr>
              <a:t>the </a:t>
            </a:r>
            <a:r>
              <a:rPr lang="en-US" altLang="de-DE" sz="2400" dirty="0">
                <a:solidFill>
                  <a:srgbClr val="000090"/>
                </a:solidFill>
              </a:rPr>
              <a:t>living list of ITU-T standards on SIP-IMS profile which can be used for conformity testing of user and network equipment</a:t>
            </a:r>
            <a:br>
              <a:rPr lang="en-US" altLang="de-DE" sz="2400" dirty="0">
                <a:solidFill>
                  <a:srgbClr val="000090"/>
                </a:solidFill>
              </a:rPr>
            </a:br>
            <a:r>
              <a:rPr lang="en-US" altLang="de-DE" b="0" i="1" dirty="0">
                <a:solidFill>
                  <a:srgbClr val="000090"/>
                </a:solidFill>
              </a:rPr>
              <a:t>(the existing standards on SIP-IMS of other SDOs will be endorsed if needed)</a:t>
            </a:r>
            <a:endParaRPr lang="en-US" altLang="de-DE" sz="2400" b="0" i="1" dirty="0">
              <a:solidFill>
                <a:srgbClr val="000090"/>
              </a:solidFill>
            </a:endParaRPr>
          </a:p>
          <a:p>
            <a:pPr marL="520700" indent="-342900" hangingPunct="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altLang="de-DE" sz="2400" dirty="0">
                <a:solidFill>
                  <a:srgbClr val="000090"/>
                </a:solidFill>
              </a:rPr>
              <a:t>To develop the missing standards</a:t>
            </a:r>
            <a:br>
              <a:rPr lang="en-US" altLang="de-DE" sz="2400" dirty="0">
                <a:solidFill>
                  <a:srgbClr val="000090"/>
                </a:solidFill>
              </a:rPr>
            </a:br>
            <a:r>
              <a:rPr lang="en-US" altLang="de-DE" b="0" i="1" dirty="0">
                <a:solidFill>
                  <a:srgbClr val="000090"/>
                </a:solidFill>
              </a:rPr>
              <a:t>(e.g. requirements, test specifications, use cases, etc.)</a:t>
            </a:r>
          </a:p>
          <a:p>
            <a:pPr marL="520700" indent="-342900" hangingPunct="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altLang="de-DE" sz="2400" dirty="0">
                <a:solidFill>
                  <a:srgbClr val="000090"/>
                </a:solidFill>
              </a:rPr>
              <a:t>To start the ITU pilot project for conformity assessment of the equipment which is based on SIP-IMS profile</a:t>
            </a:r>
            <a:br>
              <a:rPr lang="en-US" altLang="de-DE" sz="2400" dirty="0">
                <a:solidFill>
                  <a:srgbClr val="000090"/>
                </a:solidFill>
              </a:rPr>
            </a:br>
            <a:r>
              <a:rPr lang="en-US" altLang="de-DE" b="0" i="1" dirty="0">
                <a:solidFill>
                  <a:srgbClr val="000090"/>
                </a:solidFill>
              </a:rPr>
              <a:t>(Testing Laboratory and other interested parties are invited)</a:t>
            </a:r>
            <a:endParaRPr lang="en-US" b="0" i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1866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1198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Actions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23528" y="1052736"/>
            <a:ext cx="8568952" cy="4752528"/>
          </a:xfrm>
        </p:spPr>
        <p:txBody>
          <a:bodyPr>
            <a:noAutofit/>
          </a:bodyPr>
          <a:lstStyle/>
          <a:p>
            <a:pPr marL="520700" lvl="0" indent="-342900" hangingPunct="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90"/>
                </a:solidFill>
              </a:rPr>
              <a:t>Define </a:t>
            </a:r>
            <a:r>
              <a:rPr lang="en-GB" dirty="0">
                <a:solidFill>
                  <a:srgbClr val="000090"/>
                </a:solidFill>
              </a:rPr>
              <a:t>the </a:t>
            </a:r>
            <a:r>
              <a:rPr lang="en-GB" dirty="0" smtClean="0">
                <a:solidFill>
                  <a:srgbClr val="000090"/>
                </a:solidFill>
              </a:rPr>
              <a:t>missing requirements </a:t>
            </a:r>
            <a:r>
              <a:rPr lang="en-GB" dirty="0">
                <a:solidFill>
                  <a:srgbClr val="000090"/>
                </a:solidFill>
              </a:rPr>
              <a:t>for Network </a:t>
            </a:r>
            <a:r>
              <a:rPr lang="en-GB" dirty="0" smtClean="0">
                <a:solidFill>
                  <a:srgbClr val="000090"/>
                </a:solidFill>
              </a:rPr>
              <a:t>side and </a:t>
            </a:r>
            <a:r>
              <a:rPr lang="en-GB" dirty="0">
                <a:solidFill>
                  <a:srgbClr val="000090"/>
                </a:solidFill>
              </a:rPr>
              <a:t>User </a:t>
            </a:r>
            <a:r>
              <a:rPr lang="en-GB" dirty="0" smtClean="0">
                <a:solidFill>
                  <a:srgbClr val="000090"/>
                </a:solidFill>
              </a:rPr>
              <a:t>side </a:t>
            </a:r>
            <a:r>
              <a:rPr lang="en-GB" dirty="0">
                <a:solidFill>
                  <a:srgbClr val="000090"/>
                </a:solidFill>
              </a:rPr>
              <a:t>for SIP-IMS </a:t>
            </a:r>
            <a:r>
              <a:rPr lang="en-GB" dirty="0" smtClean="0">
                <a:solidFill>
                  <a:srgbClr val="000090"/>
                </a:solidFill>
              </a:rPr>
              <a:t>profile</a:t>
            </a:r>
            <a:br>
              <a:rPr lang="en-GB" dirty="0" smtClean="0">
                <a:solidFill>
                  <a:srgbClr val="000090"/>
                </a:solidFill>
              </a:rPr>
            </a:br>
            <a:r>
              <a:rPr lang="en-GB" b="0" i="1" dirty="0" smtClean="0">
                <a:solidFill>
                  <a:srgbClr val="000090"/>
                </a:solidFill>
              </a:rPr>
              <a:t>(for </a:t>
            </a:r>
            <a:r>
              <a:rPr lang="en-GB" b="0" i="1" dirty="0">
                <a:solidFill>
                  <a:srgbClr val="000090"/>
                </a:solidFill>
              </a:rPr>
              <a:t>basic call and supplementary </a:t>
            </a:r>
            <a:r>
              <a:rPr lang="en-GB" b="0" i="1" dirty="0" smtClean="0">
                <a:solidFill>
                  <a:srgbClr val="000090"/>
                </a:solidFill>
              </a:rPr>
              <a:t>services, ETSI standards)</a:t>
            </a:r>
            <a:endParaRPr lang="en-GB" b="0" i="1" dirty="0">
              <a:solidFill>
                <a:srgbClr val="000090"/>
              </a:solidFill>
            </a:endParaRPr>
          </a:p>
          <a:p>
            <a:pPr marL="520700" lvl="0" indent="-342900" hangingPunct="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90"/>
                </a:solidFill>
              </a:rPr>
              <a:t>Develop the missing conformance tests specifications for SIP-IMS profile</a:t>
            </a:r>
            <a:endParaRPr lang="en-GB" dirty="0">
              <a:solidFill>
                <a:srgbClr val="FF0000"/>
              </a:solidFill>
            </a:endParaRPr>
          </a:p>
          <a:p>
            <a:pPr marL="520700" indent="-342900" hangingPunct="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90"/>
                </a:solidFill>
              </a:rPr>
              <a:t>Develop the conformance tests specifications for Integrated Access Devices (IAD)</a:t>
            </a:r>
          </a:p>
          <a:p>
            <a:pPr marL="5207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90"/>
                </a:solidFill>
              </a:rPr>
              <a:t>Fixed and mobile operators are invited to </a:t>
            </a:r>
            <a:r>
              <a:rPr lang="en-GB" dirty="0">
                <a:solidFill>
                  <a:srgbClr val="000090"/>
                </a:solidFill>
              </a:rPr>
              <a:t>establish the alliance </a:t>
            </a:r>
            <a:r>
              <a:rPr lang="en-GB" dirty="0" smtClean="0">
                <a:solidFill>
                  <a:srgbClr val="000090"/>
                </a:solidFill>
              </a:rPr>
              <a:t>aiming </a:t>
            </a:r>
            <a:r>
              <a:rPr lang="en-US" dirty="0" smtClean="0">
                <a:solidFill>
                  <a:srgbClr val="000090"/>
                </a:solidFill>
              </a:rPr>
              <a:t>to </a:t>
            </a:r>
            <a:r>
              <a:rPr lang="en-US" dirty="0">
                <a:solidFill>
                  <a:srgbClr val="000090"/>
                </a:solidFill>
              </a:rPr>
              <a:t>use ITU-T Recommendations on SIP-IMS profile as a basic requirement for user's equipment (</a:t>
            </a:r>
            <a:r>
              <a:rPr lang="en-US" dirty="0" smtClean="0">
                <a:solidFill>
                  <a:srgbClr val="000090"/>
                </a:solidFill>
              </a:rPr>
              <a:t>UE)</a:t>
            </a:r>
          </a:p>
          <a:p>
            <a:pPr marL="5207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90"/>
                </a:solidFill>
              </a:rPr>
              <a:t>Telecom operators are invited to join this SG11 activity and initiate the relevant ITU test </a:t>
            </a:r>
            <a:r>
              <a:rPr lang="en-US" dirty="0" smtClean="0">
                <a:solidFill>
                  <a:srgbClr val="000090"/>
                </a:solidFill>
              </a:rPr>
              <a:t>event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204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5791200" cy="53997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Action plan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25550"/>
            <a:ext cx="8712968" cy="6015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83208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357188" y="171450"/>
            <a:ext cx="8429625" cy="955675"/>
          </a:xfrm>
        </p:spPr>
        <p:txBody>
          <a:bodyPr/>
          <a:lstStyle/>
          <a:p>
            <a:r>
              <a:rPr lang="en-US" altLang="de-DE" sz="2800" dirty="0" smtClean="0">
                <a:solidFill>
                  <a:srgbClr val="FF0000"/>
                </a:solidFill>
              </a:rPr>
              <a:t>Specification process </a:t>
            </a:r>
            <a:br>
              <a:rPr lang="en-US" altLang="de-DE" sz="2800" dirty="0" smtClean="0">
                <a:solidFill>
                  <a:srgbClr val="FF0000"/>
                </a:solidFill>
              </a:rPr>
            </a:br>
            <a:r>
              <a:rPr lang="en-US" altLang="de-DE" sz="2800" dirty="0" smtClean="0">
                <a:solidFill>
                  <a:srgbClr val="FF0000"/>
                </a:solidFill>
              </a:rPr>
              <a:t>IETF/3GPP/ETSI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8086725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69531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357188" y="506413"/>
            <a:ext cx="8429625" cy="955675"/>
          </a:xfrm>
        </p:spPr>
        <p:txBody>
          <a:bodyPr/>
          <a:lstStyle/>
          <a:p>
            <a:r>
              <a:rPr lang="en-US" altLang="de-DE" sz="2800" dirty="0" smtClean="0">
                <a:solidFill>
                  <a:srgbClr val="FF0000"/>
                </a:solidFill>
              </a:rPr>
              <a:t>ITU-T SG11 Specification process for UNI and NNI </a:t>
            </a:r>
          </a:p>
        </p:txBody>
      </p:sp>
      <p:sp>
        <p:nvSpPr>
          <p:cNvPr id="5" name="Pfeil nach rechts 6"/>
          <p:cNvSpPr>
            <a:spLocks noChangeArrowheads="1"/>
          </p:cNvSpPr>
          <p:nvPr/>
        </p:nvSpPr>
        <p:spPr bwMode="auto">
          <a:xfrm>
            <a:off x="2124075" y="2997200"/>
            <a:ext cx="576263" cy="576263"/>
          </a:xfrm>
          <a:prstGeom prst="rightArrow">
            <a:avLst>
              <a:gd name="adj1" fmla="val 50000"/>
              <a:gd name="adj2" fmla="val 4834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738" y="2492375"/>
            <a:ext cx="1287462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10"/>
          <p:cNvSpPr txBox="1">
            <a:spLocks noChangeArrowheads="1"/>
          </p:cNvSpPr>
          <p:nvPr/>
        </p:nvSpPr>
        <p:spPr bwMode="auto">
          <a:xfrm>
            <a:off x="4437063" y="2286000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" name="Textfeld 11"/>
          <p:cNvSpPr txBox="1">
            <a:spLocks noChangeArrowheads="1"/>
          </p:cNvSpPr>
          <p:nvPr/>
        </p:nvSpPr>
        <p:spPr bwMode="auto">
          <a:xfrm>
            <a:off x="4589463" y="2438400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Textfeld 13"/>
          <p:cNvSpPr txBox="1">
            <a:spLocks noChangeArrowheads="1"/>
          </p:cNvSpPr>
          <p:nvPr/>
        </p:nvSpPr>
        <p:spPr bwMode="auto">
          <a:xfrm>
            <a:off x="2555875" y="2060575"/>
            <a:ext cx="27368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000" b="1">
                <a:solidFill>
                  <a:schemeClr val="tx1"/>
                </a:solidFill>
                <a:latin typeface="Arial" charset="0"/>
              </a:rPr>
              <a:t>NGN NNI / UNI signaling profile</a:t>
            </a:r>
            <a:endParaRPr lang="en-US" altLang="de-DE" sz="100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533650"/>
            <a:ext cx="149542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feld 17"/>
          <p:cNvSpPr txBox="1">
            <a:spLocks noChangeArrowheads="1"/>
          </p:cNvSpPr>
          <p:nvPr/>
        </p:nvSpPr>
        <p:spPr bwMode="auto">
          <a:xfrm>
            <a:off x="323850" y="2071688"/>
            <a:ext cx="26638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000" b="1">
                <a:solidFill>
                  <a:schemeClr val="tx1"/>
                </a:solidFill>
                <a:latin typeface="Arial" charset="0"/>
              </a:rPr>
              <a:t>IETF Protocol Specification </a:t>
            </a:r>
          </a:p>
        </p:txBody>
      </p:sp>
      <p:sp>
        <p:nvSpPr>
          <p:cNvPr id="12" name="Pfeil nach rechts 18"/>
          <p:cNvSpPr>
            <a:spLocks noChangeArrowheads="1"/>
          </p:cNvSpPr>
          <p:nvPr/>
        </p:nvSpPr>
        <p:spPr bwMode="auto">
          <a:xfrm>
            <a:off x="4211638" y="2997200"/>
            <a:ext cx="576262" cy="576263"/>
          </a:xfrm>
          <a:prstGeom prst="rightArrow">
            <a:avLst>
              <a:gd name="adj1" fmla="val 50000"/>
              <a:gd name="adj2" fmla="val 4834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3" name="Rechteck 19"/>
          <p:cNvSpPr>
            <a:spLocks noChangeArrowheads="1"/>
          </p:cNvSpPr>
          <p:nvPr/>
        </p:nvSpPr>
        <p:spPr bwMode="auto">
          <a:xfrm>
            <a:off x="5076825" y="2492375"/>
            <a:ext cx="1008063" cy="151288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800">
                <a:solidFill>
                  <a:schemeClr val="tx1"/>
                </a:solidFill>
                <a:latin typeface="Arial" charset="0"/>
              </a:rPr>
              <a:t>ITU-T Service  Specification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de-DE" sz="800">
              <a:solidFill>
                <a:schemeClr val="tx1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>
                <a:solidFill>
                  <a:schemeClr val="tx1"/>
                </a:solidFill>
                <a:latin typeface="Arial" charset="0"/>
              </a:rPr>
              <a:t>?</a:t>
            </a:r>
          </a:p>
        </p:txBody>
      </p:sp>
      <p:sp>
        <p:nvSpPr>
          <p:cNvPr id="14" name="Pfeil nach rechts 20"/>
          <p:cNvSpPr>
            <a:spLocks noChangeArrowheads="1"/>
          </p:cNvSpPr>
          <p:nvPr/>
        </p:nvSpPr>
        <p:spPr bwMode="auto">
          <a:xfrm>
            <a:off x="6372225" y="2924175"/>
            <a:ext cx="576263" cy="576263"/>
          </a:xfrm>
          <a:prstGeom prst="rightArrow">
            <a:avLst>
              <a:gd name="adj1" fmla="val 50000"/>
              <a:gd name="adj2" fmla="val 4834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5" name="Rechteck 21"/>
          <p:cNvSpPr>
            <a:spLocks noChangeArrowheads="1"/>
          </p:cNvSpPr>
          <p:nvPr/>
        </p:nvSpPr>
        <p:spPr bwMode="auto">
          <a:xfrm>
            <a:off x="7235825" y="2492375"/>
            <a:ext cx="1008063" cy="151288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800">
                <a:solidFill>
                  <a:schemeClr val="tx1"/>
                </a:solidFill>
                <a:latin typeface="Arial" charset="0"/>
              </a:rPr>
              <a:t>ITU-T  Test Specification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de-DE" sz="800">
              <a:solidFill>
                <a:schemeClr val="tx1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>
                <a:solidFill>
                  <a:schemeClr val="tx1"/>
                </a:solidFill>
                <a:latin typeface="Arial" charset="0"/>
              </a:rPr>
              <a:t>?</a:t>
            </a:r>
          </a:p>
        </p:txBody>
      </p:sp>
      <p:sp>
        <p:nvSpPr>
          <p:cNvPr id="16" name="Textfeld 22"/>
          <p:cNvSpPr txBox="1">
            <a:spLocks noChangeArrowheads="1"/>
          </p:cNvSpPr>
          <p:nvPr/>
        </p:nvSpPr>
        <p:spPr bwMode="auto">
          <a:xfrm>
            <a:off x="4614863" y="2060575"/>
            <a:ext cx="19018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000" b="1">
                <a:solidFill>
                  <a:schemeClr val="tx1"/>
                </a:solidFill>
                <a:latin typeface="Arial" charset="0"/>
              </a:rPr>
              <a:t>ITU-T Service Specification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de-DE" sz="24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7" name="Textfeld 23"/>
          <p:cNvSpPr txBox="1">
            <a:spLocks noChangeArrowheads="1"/>
          </p:cNvSpPr>
          <p:nvPr/>
        </p:nvSpPr>
        <p:spPr bwMode="auto">
          <a:xfrm>
            <a:off x="6856413" y="2093913"/>
            <a:ext cx="1747837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000" b="1">
                <a:solidFill>
                  <a:schemeClr val="tx1"/>
                </a:solidFill>
                <a:latin typeface="Arial" charset="0"/>
              </a:rPr>
              <a:t>ITU-T Tests Specification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de-DE" sz="240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6307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>
            <a:spLocks noGrp="1"/>
          </p:cNvSpPr>
          <p:nvPr>
            <p:ph type="title"/>
          </p:nvPr>
        </p:nvSpPr>
        <p:spPr>
          <a:xfrm>
            <a:off x="246831" y="44624"/>
            <a:ext cx="8429625" cy="954087"/>
          </a:xfrm>
        </p:spPr>
        <p:txBody>
          <a:bodyPr/>
          <a:lstStyle/>
          <a:p>
            <a:r>
              <a:rPr lang="en-US" altLang="de-DE" sz="2800" dirty="0" smtClean="0">
                <a:solidFill>
                  <a:srgbClr val="FF0000"/>
                </a:solidFill>
              </a:rPr>
              <a:t>ITU actions on Interoperability </a:t>
            </a:r>
            <a:r>
              <a:rPr lang="en-GB" altLang="de-DE" sz="2800" dirty="0" smtClean="0">
                <a:solidFill>
                  <a:srgbClr val="FF0000"/>
                </a:solidFill>
              </a:rPr>
              <a:t>of SIP-IMS equipment</a:t>
            </a:r>
            <a:endParaRPr lang="en-US" altLang="de-DE" sz="2800" dirty="0" smtClean="0">
              <a:solidFill>
                <a:srgbClr val="FF0000"/>
              </a:solidFill>
            </a:endParaRPr>
          </a:p>
        </p:txBody>
      </p:sp>
      <p:sp>
        <p:nvSpPr>
          <p:cNvPr id="5" name="Rechteck 5"/>
          <p:cNvSpPr>
            <a:spLocks noChangeArrowheads="1"/>
          </p:cNvSpPr>
          <p:nvPr/>
        </p:nvSpPr>
        <p:spPr bwMode="auto">
          <a:xfrm>
            <a:off x="251520" y="1268760"/>
            <a:ext cx="8640763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900113" indent="-449263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de-DE" sz="1800" b="1" dirty="0">
                <a:solidFill>
                  <a:srgbClr val="000090"/>
                </a:solidFill>
                <a:latin typeface="+mn-lt"/>
              </a:rPr>
              <a:t>To ensure the interoperability with 3GPP implementations SG11 must define: </a:t>
            </a:r>
          </a:p>
          <a:p>
            <a:pPr lvl="1" eaLnBrk="1" hangingPunct="1">
              <a:spcBef>
                <a:spcPts val="1200"/>
              </a:spcBef>
              <a:buClrTx/>
              <a:buFont typeface="Wingdings" pitchFamily="2" charset="2"/>
              <a:buChar char="ü"/>
            </a:pPr>
            <a:r>
              <a:rPr lang="en-US" altLang="de-DE" sz="1800" b="1" dirty="0">
                <a:solidFill>
                  <a:srgbClr val="000090"/>
                </a:solidFill>
                <a:latin typeface="+mn-lt"/>
              </a:rPr>
              <a:t>	The extension/adaptation of the Q.1912.5 interworking and the </a:t>
            </a:r>
            <a:r>
              <a:rPr lang="en-GB" altLang="de-DE" sz="1800" b="1" dirty="0">
                <a:solidFill>
                  <a:srgbClr val="000090"/>
                </a:solidFill>
                <a:latin typeface="+mn-lt"/>
              </a:rPr>
              <a:t>applicability of SIP header fields </a:t>
            </a:r>
            <a:endParaRPr lang="en-US" altLang="de-DE" sz="1800" b="1" dirty="0">
              <a:solidFill>
                <a:srgbClr val="000090"/>
              </a:solidFill>
              <a:latin typeface="+mn-lt"/>
            </a:endParaRPr>
          </a:p>
          <a:p>
            <a:pPr lvl="1" eaLnBrk="1" hangingPunct="1">
              <a:spcBef>
                <a:spcPts val="1200"/>
              </a:spcBef>
              <a:buClrTx/>
              <a:buFont typeface="Wingdings" pitchFamily="2" charset="2"/>
              <a:buChar char="ü"/>
            </a:pPr>
            <a:r>
              <a:rPr lang="en-GB" altLang="de-DE" sz="1800" b="1" dirty="0">
                <a:solidFill>
                  <a:srgbClr val="000090"/>
                </a:solidFill>
                <a:latin typeface="+mn-lt"/>
              </a:rPr>
              <a:t>	Internet Protocol (IP) multimedia call control protocol based 	on Session Initiation Protocol (SIP) and Session Description Protocol (SDP) </a:t>
            </a:r>
            <a:r>
              <a:rPr lang="en-US" altLang="de-DE" sz="1800" b="1" dirty="0">
                <a:solidFill>
                  <a:srgbClr val="000090"/>
                </a:solidFill>
                <a:latin typeface="+mn-lt"/>
              </a:rPr>
              <a:t>the services needed for interconnection</a:t>
            </a:r>
          </a:p>
          <a:p>
            <a:pPr lvl="1" eaLnBrk="1" hangingPunct="1">
              <a:spcBef>
                <a:spcPts val="1200"/>
              </a:spcBef>
              <a:buClrTx/>
              <a:buFont typeface="Wingdings" pitchFamily="2" charset="2"/>
              <a:buChar char="ü"/>
            </a:pPr>
            <a:r>
              <a:rPr lang="en-GB" altLang="de-DE" sz="1800" b="1" dirty="0">
                <a:solidFill>
                  <a:srgbClr val="000090"/>
                </a:solidFill>
                <a:latin typeface="+mn-lt"/>
              </a:rPr>
              <a:t>	Service requirements for the IP multimedia core network 	subsystem </a:t>
            </a:r>
          </a:p>
          <a:p>
            <a:pPr lvl="1" eaLnBrk="1" hangingPunct="1">
              <a:spcBef>
                <a:spcPts val="1200"/>
              </a:spcBef>
              <a:buClrTx/>
              <a:buFont typeface="Wingdings" pitchFamily="2" charset="2"/>
              <a:buChar char="ü"/>
            </a:pPr>
            <a:r>
              <a:rPr lang="en-GB" altLang="de-DE" sz="1800" b="1" dirty="0">
                <a:solidFill>
                  <a:srgbClr val="000090"/>
                </a:solidFill>
                <a:latin typeface="+mn-lt"/>
              </a:rPr>
              <a:t>	Telecommunication management and charging management</a:t>
            </a:r>
            <a:endParaRPr lang="en-US" altLang="de-DE" sz="1800" b="1" dirty="0">
              <a:solidFill>
                <a:srgbClr val="000090"/>
              </a:solidFill>
              <a:latin typeface="+mn-lt"/>
            </a:endParaRPr>
          </a:p>
          <a:p>
            <a:pPr lvl="1" eaLnBrk="1" hangingPunct="1">
              <a:spcBef>
                <a:spcPts val="1200"/>
              </a:spcBef>
              <a:buClrTx/>
              <a:buFont typeface="Wingdings" pitchFamily="2" charset="2"/>
              <a:buChar char="ü"/>
            </a:pPr>
            <a:r>
              <a:rPr lang="en-US" altLang="de-DE" sz="1800" b="1" dirty="0">
                <a:solidFill>
                  <a:srgbClr val="000090"/>
                </a:solidFill>
                <a:latin typeface="+mn-lt"/>
              </a:rPr>
              <a:t>	SBC functionalities and Security requirements </a:t>
            </a:r>
          </a:p>
          <a:p>
            <a:pPr lvl="1" eaLnBrk="1" hangingPunct="1">
              <a:spcBef>
                <a:spcPts val="1200"/>
              </a:spcBef>
              <a:buClrTx/>
              <a:buFont typeface="Wingdings" pitchFamily="2" charset="2"/>
              <a:buChar char="ü"/>
            </a:pPr>
            <a:r>
              <a:rPr lang="en-GB" altLang="ja-JP" sz="1800" b="1" dirty="0">
                <a:solidFill>
                  <a:srgbClr val="000090"/>
                </a:solidFill>
                <a:latin typeface="+mn-lt"/>
              </a:rPr>
              <a:t>	ENUM procedures and functionalities in the NGN </a:t>
            </a:r>
          </a:p>
          <a:p>
            <a:pPr lvl="1" eaLnBrk="1" hangingPunct="1">
              <a:spcBef>
                <a:spcPts val="1200"/>
              </a:spcBef>
              <a:buClrTx/>
              <a:buFont typeface="Wingdings" pitchFamily="2" charset="2"/>
              <a:buChar char="ü"/>
            </a:pPr>
            <a:r>
              <a:rPr lang="en-GB" altLang="en-US" sz="1800" b="1" dirty="0">
                <a:solidFill>
                  <a:srgbClr val="000090"/>
                </a:solidFill>
                <a:latin typeface="+mn-lt"/>
              </a:rPr>
              <a:t>	The endorsement of requirements  and the development of Diameter Tests</a:t>
            </a:r>
            <a:endParaRPr lang="en-US" altLang="de-DE" sz="1800" b="1" dirty="0">
              <a:solidFill>
                <a:srgbClr val="00009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9675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9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9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ssential">
    <a:dk1>
      <a:srgbClr val="000000"/>
    </a:dk1>
    <a:lt1>
      <a:srgbClr val="FFFFFF"/>
    </a:lt1>
    <a:dk2>
      <a:srgbClr val="D1282E"/>
    </a:dk2>
    <a:lt2>
      <a:srgbClr val="C8C8B1"/>
    </a:lt2>
    <a:accent1>
      <a:srgbClr val="7A7A7A"/>
    </a:accent1>
    <a:accent2>
      <a:srgbClr val="F5C201"/>
    </a:accent2>
    <a:accent3>
      <a:srgbClr val="526DB0"/>
    </a:accent3>
    <a:accent4>
      <a:srgbClr val="989AAC"/>
    </a:accent4>
    <a:accent5>
      <a:srgbClr val="DC5924"/>
    </a:accent5>
    <a:accent6>
      <a:srgbClr val="B4B392"/>
    </a:accent6>
    <a:hlink>
      <a:srgbClr val="CC9900"/>
    </a:hlink>
    <a:folHlink>
      <a:srgbClr val="96969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1127</TotalTime>
  <Words>262</Words>
  <Application>Microsoft Office PowerPoint</Application>
  <PresentationFormat>On-screen Show (4:3)</PresentationFormat>
  <Paragraphs>55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ＭＳ Ｐゴシック</vt:lpstr>
      <vt:lpstr>Arial</vt:lpstr>
      <vt:lpstr>Arial Black</vt:lpstr>
      <vt:lpstr>Calibri</vt:lpstr>
      <vt:lpstr>Verdana</vt:lpstr>
      <vt:lpstr>Wingdings</vt:lpstr>
      <vt:lpstr>Essential</vt:lpstr>
      <vt:lpstr>Blank Presentation</vt:lpstr>
      <vt:lpstr>SIP-IMS conformance testing standardization work plan</vt:lpstr>
      <vt:lpstr>Background</vt:lpstr>
      <vt:lpstr>Objectives</vt:lpstr>
      <vt:lpstr>Description of ITU-T SG11 standardization activities on SIP-IMS</vt:lpstr>
      <vt:lpstr>Actions</vt:lpstr>
      <vt:lpstr>Action plan</vt:lpstr>
      <vt:lpstr>Specification process  IETF/3GPP/ETSI</vt:lpstr>
      <vt:lpstr>ITU-T SG11 Specification process for UNI and NNI </vt:lpstr>
      <vt:lpstr>ITU actions on Interoperability of SIP-IMS equipment</vt:lpstr>
      <vt:lpstr>3GPP Interconnection Interfaces </vt:lpstr>
      <vt:lpstr>Thank you!</vt:lpstr>
    </vt:vector>
  </TitlesOfParts>
  <Company>ITU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SIP-IMS standardization plan</dc:title>
  <dc:creator>Denis Andreev</dc:creator>
  <cp:lastModifiedBy>Polidori, Stefano</cp:lastModifiedBy>
  <cp:revision>13</cp:revision>
  <dcterms:created xsi:type="dcterms:W3CDTF">2015-03-05T15:45:37Z</dcterms:created>
  <dcterms:modified xsi:type="dcterms:W3CDTF">2015-03-24T15:21:41Z</dcterms:modified>
</cp:coreProperties>
</file>