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handoutMasterIdLst>
    <p:handoutMasterId r:id="rId11"/>
  </p:handoutMasterIdLst>
  <p:sldIdLst>
    <p:sldId id="336" r:id="rId2"/>
    <p:sldId id="342" r:id="rId3"/>
    <p:sldId id="330" r:id="rId4"/>
    <p:sldId id="337" r:id="rId5"/>
    <p:sldId id="341" r:id="rId6"/>
    <p:sldId id="332" r:id="rId7"/>
    <p:sldId id="344" r:id="rId8"/>
    <p:sldId id="343" r:id="rId9"/>
  </p:sldIdLst>
  <p:sldSz cx="9144000" cy="6858000" type="screen4x3"/>
  <p:notesSz cx="9926638" cy="67976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2058" autoAdjust="0"/>
    <p:restoredTop sz="94524" autoAdjust="0"/>
  </p:normalViewPr>
  <p:slideViewPr>
    <p:cSldViewPr snapToGrid="0" snapToObjects="1" showGuides="1">
      <p:cViewPr varScale="1">
        <p:scale>
          <a:sx n="75" d="100"/>
          <a:sy n="75" d="100"/>
        </p:scale>
        <p:origin x="389" y="48"/>
      </p:cViewPr>
      <p:guideLst>
        <p:guide orient="horz" pos="2160"/>
        <p:guide pos="2880"/>
      </p:guideLst>
    </p:cSldViewPr>
  </p:slideViewPr>
  <p:outlineViewPr>
    <p:cViewPr>
      <p:scale>
        <a:sx n="33" d="100"/>
        <a:sy n="33" d="100"/>
      </p:scale>
      <p:origin x="0" y="-9581"/>
    </p:cViewPr>
  </p:outlineViewPr>
  <p:notesTextViewPr>
    <p:cViewPr>
      <p:scale>
        <a:sx n="100" d="100"/>
        <a:sy n="100" d="100"/>
      </p:scale>
      <p:origin x="0" y="0"/>
    </p:cViewPr>
  </p:notesTextViewPr>
  <p:notesViewPr>
    <p:cSldViewPr snapToGrid="0" snapToObjects="1">
      <p:cViewPr varScale="1">
        <p:scale>
          <a:sx n="76" d="100"/>
          <a:sy n="76" d="100"/>
        </p:scale>
        <p:origin x="1421"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4301543" cy="341064"/>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22801" y="1"/>
            <a:ext cx="4301543" cy="341064"/>
          </a:xfrm>
          <a:prstGeom prst="rect">
            <a:avLst/>
          </a:prstGeom>
        </p:spPr>
        <p:txBody>
          <a:bodyPr vert="horz" lIns="91440" tIns="45720" rIns="91440" bIns="45720" rtlCol="0"/>
          <a:lstStyle>
            <a:lvl1pPr algn="r">
              <a:defRPr sz="1200"/>
            </a:lvl1pPr>
          </a:lstStyle>
          <a:p>
            <a:fld id="{19043458-52AD-4732-8CDD-1DD0811904F2}" type="datetimeFigureOut">
              <a:rPr lang="en-US" smtClean="0"/>
              <a:t>4/23/2015</a:t>
            </a:fld>
            <a:endParaRPr lang="en-US"/>
          </a:p>
        </p:txBody>
      </p:sp>
      <p:sp>
        <p:nvSpPr>
          <p:cNvPr id="4" name="Footer Placeholder 3"/>
          <p:cNvSpPr>
            <a:spLocks noGrp="1"/>
          </p:cNvSpPr>
          <p:nvPr>
            <p:ph type="ftr" sz="quarter" idx="2"/>
          </p:nvPr>
        </p:nvSpPr>
        <p:spPr>
          <a:xfrm>
            <a:off x="2" y="6456618"/>
            <a:ext cx="4301543" cy="34106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622801" y="6456618"/>
            <a:ext cx="4301543" cy="341063"/>
          </a:xfrm>
          <a:prstGeom prst="rect">
            <a:avLst/>
          </a:prstGeom>
        </p:spPr>
        <p:txBody>
          <a:bodyPr vert="horz" lIns="91440" tIns="45720" rIns="91440" bIns="45720" rtlCol="0" anchor="b"/>
          <a:lstStyle>
            <a:lvl1pPr algn="r">
              <a:defRPr sz="1200"/>
            </a:lvl1pPr>
          </a:lstStyle>
          <a:p>
            <a:fld id="{B39C3D32-BE30-4FAD-8B4A-E63DFB82193F}" type="slidenum">
              <a:rPr lang="en-US" smtClean="0"/>
              <a:t>‹#›</a:t>
            </a:fld>
            <a:endParaRPr lang="en-US"/>
          </a:p>
        </p:txBody>
      </p:sp>
    </p:spTree>
    <p:extLst>
      <p:ext uri="{BB962C8B-B14F-4D97-AF65-F5344CB8AC3E}">
        <p14:creationId xmlns:p14="http://schemas.microsoft.com/office/powerpoint/2010/main" val="4471467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 y="6"/>
            <a:ext cx="4301437" cy="339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622028" y="6"/>
            <a:ext cx="4303025" cy="339725"/>
          </a:xfrm>
          <a:prstGeom prst="rect">
            <a:avLst/>
          </a:prstGeom>
        </p:spPr>
        <p:txBody>
          <a:bodyPr vert="horz" lIns="91440" tIns="45720" rIns="91440" bIns="45720" rtlCol="0"/>
          <a:lstStyle>
            <a:lvl1pPr algn="r">
              <a:defRPr sz="1200"/>
            </a:lvl1pPr>
          </a:lstStyle>
          <a:p>
            <a:fld id="{989933D4-F91A-4EA5-9A61-A67F16632459}" type="datetimeFigureOut">
              <a:rPr lang="en-US" smtClean="0"/>
              <a:t>4/23/2015</a:t>
            </a:fld>
            <a:endParaRPr lang="en-US"/>
          </a:p>
        </p:txBody>
      </p:sp>
      <p:sp>
        <p:nvSpPr>
          <p:cNvPr id="4" name="Slide Image Placeholder 3"/>
          <p:cNvSpPr>
            <a:spLocks noGrp="1" noRot="1" noChangeAspect="1"/>
          </p:cNvSpPr>
          <p:nvPr>
            <p:ph type="sldImg" idx="2"/>
          </p:nvPr>
        </p:nvSpPr>
        <p:spPr>
          <a:xfrm>
            <a:off x="3263900" y="509588"/>
            <a:ext cx="3398838" cy="25495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92032" y="3228980"/>
            <a:ext cx="7942580" cy="305911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5" y="6456369"/>
            <a:ext cx="4301437" cy="339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622028" y="6456369"/>
            <a:ext cx="4303025" cy="339725"/>
          </a:xfrm>
          <a:prstGeom prst="rect">
            <a:avLst/>
          </a:prstGeom>
        </p:spPr>
        <p:txBody>
          <a:bodyPr vert="horz" lIns="91440" tIns="45720" rIns="91440" bIns="45720" rtlCol="0" anchor="b"/>
          <a:lstStyle>
            <a:lvl1pPr algn="r">
              <a:defRPr sz="1200"/>
            </a:lvl1pPr>
          </a:lstStyle>
          <a:p>
            <a:fld id="{245ECFA5-82D6-4FAA-AC71-4FE3398F1523}" type="slidenum">
              <a:rPr lang="en-US" smtClean="0"/>
              <a:t>‹#›</a:t>
            </a:fld>
            <a:endParaRPr lang="en-US"/>
          </a:p>
        </p:txBody>
      </p:sp>
    </p:spTree>
    <p:extLst>
      <p:ext uri="{BB962C8B-B14F-4D97-AF65-F5344CB8AC3E}">
        <p14:creationId xmlns:p14="http://schemas.microsoft.com/office/powerpoint/2010/main" val="7004273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13575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01293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82083"/>
            <a:ext cx="2057400" cy="525991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82083"/>
            <a:ext cx="6019800" cy="525991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1103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5499446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383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603250"/>
            <a:ext cx="3008313" cy="8318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603250"/>
            <a:ext cx="5111750"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9782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9405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70972"/>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968500"/>
            <a:ext cx="8229600" cy="383116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3505200" y="6176433"/>
            <a:ext cx="21336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p:cNvSpPr>
            <a:spLocks noGrp="1"/>
          </p:cNvSpPr>
          <p:nvPr>
            <p:ph type="title"/>
          </p:nvPr>
        </p:nvSpPr>
        <p:spPr>
          <a:xfrm>
            <a:off x="457200" y="1485372"/>
            <a:ext cx="8229600" cy="1143000"/>
          </a:xfrm>
        </p:spPr>
        <p:txBody>
          <a:bodyPr>
            <a:normAutofit/>
          </a:bodyPr>
          <a:lstStyle/>
          <a:p>
            <a:r>
              <a:rPr lang="en-US" altLang="ja-JP" sz="6600" b="1" dirty="0" smtClean="0"/>
              <a:t>APT/ITU </a:t>
            </a:r>
            <a:r>
              <a:rPr lang="en-US" altLang="ja-JP" sz="6600" b="1" dirty="0" smtClean="0"/>
              <a:t>C&amp;I</a:t>
            </a:r>
            <a:r>
              <a:rPr lang="ja-JP" altLang="en-US" sz="6600" b="1" dirty="0" smtClean="0"/>
              <a:t> </a:t>
            </a:r>
            <a:r>
              <a:rPr lang="en-US" altLang="ja-JP" sz="6600" b="1" dirty="0" smtClean="0"/>
              <a:t>event</a:t>
            </a:r>
            <a:endParaRPr lang="ja-JP" altLang="en-US" sz="6600" dirty="0" smtClean="0"/>
          </a:p>
        </p:txBody>
      </p:sp>
      <p:sp>
        <p:nvSpPr>
          <p:cNvPr id="6" name="Content Placeholder 8"/>
          <p:cNvSpPr>
            <a:spLocks noGrp="1"/>
          </p:cNvSpPr>
          <p:nvPr>
            <p:ph idx="1"/>
          </p:nvPr>
        </p:nvSpPr>
        <p:spPr>
          <a:xfrm>
            <a:off x="457200" y="3996207"/>
            <a:ext cx="8229600" cy="1571474"/>
          </a:xfrm>
        </p:spPr>
        <p:txBody>
          <a:bodyPr>
            <a:normAutofit fontScale="25000" lnSpcReduction="20000"/>
          </a:bodyPr>
          <a:lstStyle/>
          <a:p>
            <a:pPr marL="0" indent="0" algn="ctr">
              <a:buNone/>
            </a:pPr>
            <a:r>
              <a:rPr lang="en-US" sz="12800" b="1" dirty="0" smtClean="0"/>
              <a:t>Kaoru </a:t>
            </a:r>
            <a:r>
              <a:rPr lang="en-US" sz="12800" b="1" dirty="0" smtClean="0"/>
              <a:t>Kenyoshi, Vice chair of SG11</a:t>
            </a:r>
            <a:endParaRPr lang="en-US" sz="12800" b="1" dirty="0"/>
          </a:p>
          <a:p>
            <a:pPr marL="0" indent="0" algn="ctr">
              <a:buNone/>
            </a:pPr>
            <a:r>
              <a:rPr lang="en-US" sz="12800" b="1" dirty="0" smtClean="0"/>
              <a:t>NEC Corporation</a:t>
            </a:r>
          </a:p>
          <a:p>
            <a:pPr marL="0" indent="0" algn="ctr">
              <a:buNone/>
            </a:pPr>
            <a:r>
              <a:rPr lang="en-US" sz="12800" b="1" dirty="0"/>
              <a:t>k</a:t>
            </a:r>
            <a:r>
              <a:rPr lang="en-US" sz="12800" b="1" dirty="0" smtClean="0"/>
              <a:t>aoru.kenyoshi@emea.nec.com</a:t>
            </a:r>
            <a:endParaRPr lang="en-US" sz="12800" b="1" dirty="0"/>
          </a:p>
          <a:p>
            <a:pPr marL="0" indent="0" algn="ctr">
              <a:buNone/>
            </a:pPr>
            <a:endParaRPr lang="en-US" sz="16000" b="1" i="1" dirty="0"/>
          </a:p>
          <a:p>
            <a:pPr marL="0" indent="0" algn="ctr">
              <a:buNone/>
            </a:pPr>
            <a:r>
              <a:rPr lang="en-US" sz="16000" b="1" i="1" dirty="0" smtClean="0"/>
              <a:t/>
            </a:r>
            <a:br>
              <a:rPr lang="en-US" sz="16000" b="1" i="1" dirty="0" smtClean="0"/>
            </a:br>
            <a:r>
              <a:rPr lang="en-US" sz="2000" b="1" i="1" dirty="0" smtClean="0"/>
              <a:t/>
            </a:r>
            <a:br>
              <a:rPr lang="en-US" sz="2000" b="1" i="1" dirty="0" smtClean="0"/>
            </a:br>
            <a:r>
              <a:rPr lang="en-US" sz="2000" b="1" i="1" dirty="0" smtClean="0"/>
              <a:t/>
            </a:r>
            <a:br>
              <a:rPr lang="en-US" sz="2000" b="1" i="1" dirty="0" smtClean="0"/>
            </a:br>
            <a:r>
              <a:rPr lang="en-US" b="1" i="1" dirty="0" smtClean="0"/>
              <a:t> </a:t>
            </a:r>
            <a:r>
              <a:rPr lang="en-US" dirty="0">
                <a:latin typeface="Calibri" panose="020F0502020204030204" pitchFamily="34" charset="0"/>
                <a:cs typeface="Arial" panose="020B0604020202020204" pitchFamily="34" charset="0"/>
              </a:rPr>
              <a:t/>
            </a:r>
            <a:br>
              <a:rPr lang="en-US" dirty="0">
                <a:latin typeface="Calibri" panose="020F0502020204030204" pitchFamily="34" charset="0"/>
                <a:cs typeface="Arial" panose="020B0604020202020204" pitchFamily="34" charset="0"/>
              </a:rPr>
            </a:br>
            <a:r>
              <a:rPr lang="en-US" dirty="0" smtClean="0">
                <a:latin typeface="Calibri" panose="020F0502020204030204" pitchFamily="34" charset="0"/>
                <a:cs typeface="Arial" panose="020B0604020202020204" pitchFamily="34" charset="0"/>
              </a:rPr>
              <a:t>								</a:t>
            </a:r>
            <a:endParaRPr lang="en-US" dirty="0">
              <a:latin typeface="Calibri" panose="020F0502020204030204" pitchFamily="34" charset="0"/>
              <a:ea typeface="Calibri" panose="020F0502020204030204" pitchFamily="34" charset="0"/>
              <a:cs typeface="Arial" panose="020B0604020202020204" pitchFamily="34" charset="0"/>
            </a:endParaRPr>
          </a:p>
          <a:p>
            <a:endParaRPr lang="en-US" dirty="0">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240663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p:cNvSpPr>
            <a:spLocks noGrp="1"/>
          </p:cNvSpPr>
          <p:nvPr>
            <p:ph idx="1"/>
          </p:nvPr>
        </p:nvSpPr>
        <p:spPr>
          <a:xfrm>
            <a:off x="701749" y="851725"/>
            <a:ext cx="7829402" cy="2810181"/>
          </a:xfrm>
          <a:noFill/>
          <a:ln>
            <a:noFill/>
          </a:ln>
        </p:spPr>
        <p:txBody>
          <a:bodyPr>
            <a:normAutofit/>
          </a:bodyPr>
          <a:lstStyle/>
          <a:p>
            <a:pPr marL="0" indent="0">
              <a:spcBef>
                <a:spcPts val="0"/>
              </a:spcBef>
              <a:buNone/>
            </a:pPr>
            <a:r>
              <a:rPr lang="en-GB" altLang="ja-JP" sz="2800" dirty="0" smtClean="0"/>
              <a:t>The </a:t>
            </a:r>
            <a:r>
              <a:rPr lang="en-GB" altLang="ja-JP" sz="2800" dirty="0"/>
              <a:t>purpose of this event was to promote activities to deepen the understanding of C&amp;I throughout countries in the Asia-Pacific region, and to improve the capabilities of each APT member nation and resolve their problems. </a:t>
            </a:r>
            <a:endParaRPr lang="en-US" altLang="ja-JP" sz="2800" dirty="0" smtClean="0"/>
          </a:p>
        </p:txBody>
      </p:sp>
    </p:spTree>
    <p:extLst>
      <p:ext uri="{BB962C8B-B14F-4D97-AF65-F5344CB8AC3E}">
        <p14:creationId xmlns:p14="http://schemas.microsoft.com/office/powerpoint/2010/main" val="27172223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p:cNvSpPr>
            <a:spLocks noGrp="1"/>
          </p:cNvSpPr>
          <p:nvPr>
            <p:ph type="title"/>
          </p:nvPr>
        </p:nvSpPr>
        <p:spPr/>
        <p:txBody>
          <a:bodyPr/>
          <a:lstStyle/>
          <a:p>
            <a:r>
              <a:rPr lang="en-US" altLang="ja-JP" smtClean="0"/>
              <a:t>2</a:t>
            </a:r>
            <a:r>
              <a:rPr lang="en-US" altLang="ja-JP" baseline="30000" smtClean="0"/>
              <a:t>nd</a:t>
            </a:r>
            <a:r>
              <a:rPr lang="en-US" altLang="ja-JP" smtClean="0"/>
              <a:t> </a:t>
            </a:r>
            <a:r>
              <a:rPr lang="en-US" altLang="ja-JP" b="1" smtClean="0"/>
              <a:t>APT/ITU C&amp;I</a:t>
            </a:r>
            <a:r>
              <a:rPr lang="ja-JP" altLang="en-US" b="1" smtClean="0"/>
              <a:t> </a:t>
            </a:r>
            <a:r>
              <a:rPr lang="en-US" altLang="ja-JP" b="1" smtClean="0"/>
              <a:t>event</a:t>
            </a:r>
            <a:endParaRPr lang="ja-JP" altLang="en-US" smtClean="0"/>
          </a:p>
        </p:txBody>
      </p:sp>
      <p:sp>
        <p:nvSpPr>
          <p:cNvPr id="18435" name="コンテンツ プレースホルダー 2"/>
          <p:cNvSpPr>
            <a:spLocks noGrp="1"/>
          </p:cNvSpPr>
          <p:nvPr>
            <p:ph idx="1"/>
          </p:nvPr>
        </p:nvSpPr>
        <p:spPr>
          <a:xfrm>
            <a:off x="196850" y="570972"/>
            <a:ext cx="8839200" cy="5449845"/>
          </a:xfrm>
          <a:solidFill>
            <a:schemeClr val="bg1"/>
          </a:solidFill>
        </p:spPr>
        <p:txBody>
          <a:bodyPr>
            <a:normAutofit fontScale="77500" lnSpcReduction="20000"/>
          </a:bodyPr>
          <a:lstStyle/>
          <a:p>
            <a:pPr>
              <a:lnSpc>
                <a:spcPct val="120000"/>
              </a:lnSpc>
              <a:spcBef>
                <a:spcPts val="0"/>
              </a:spcBef>
            </a:pPr>
            <a:r>
              <a:rPr lang="en-GB" altLang="ja-JP" dirty="0" smtClean="0"/>
              <a:t>The </a:t>
            </a:r>
            <a:r>
              <a:rPr lang="en-GB" altLang="ja-JP" dirty="0">
                <a:solidFill>
                  <a:srgbClr val="FF0000"/>
                </a:solidFill>
              </a:rPr>
              <a:t>2nd</a:t>
            </a:r>
            <a:r>
              <a:rPr lang="en-GB" altLang="ja-JP" dirty="0"/>
              <a:t> APT/ITU C&amp;I event was held at the Imperial Queen’s Park Hotel in </a:t>
            </a:r>
            <a:r>
              <a:rPr lang="en-GB" altLang="ja-JP" dirty="0" smtClean="0"/>
              <a:t>Bangkok :</a:t>
            </a:r>
            <a:endParaRPr lang="en-GB" altLang="ja-JP" dirty="0"/>
          </a:p>
          <a:p>
            <a:pPr lvl="1">
              <a:lnSpc>
                <a:spcPct val="120000"/>
              </a:lnSpc>
              <a:spcBef>
                <a:spcPts val="0"/>
              </a:spcBef>
            </a:pPr>
            <a:r>
              <a:rPr lang="en-GB" altLang="ja-JP" dirty="0"/>
              <a:t>Workshop (AM &amp; PM on </a:t>
            </a:r>
            <a:r>
              <a:rPr lang="en-GB" altLang="ja-JP" dirty="0" smtClean="0"/>
              <a:t>26</a:t>
            </a:r>
            <a:r>
              <a:rPr lang="en-GB" altLang="ja-JP" baseline="30000" dirty="0" smtClean="0"/>
              <a:t>th</a:t>
            </a:r>
            <a:r>
              <a:rPr lang="en-GB" altLang="ja-JP" dirty="0" smtClean="0"/>
              <a:t> August) </a:t>
            </a:r>
          </a:p>
          <a:p>
            <a:pPr lvl="1">
              <a:lnSpc>
                <a:spcPct val="120000"/>
              </a:lnSpc>
              <a:spcBef>
                <a:spcPts val="0"/>
              </a:spcBef>
            </a:pPr>
            <a:r>
              <a:rPr lang="en-GB" altLang="ja-JP" dirty="0" smtClean="0"/>
              <a:t>Interoperability testing (25</a:t>
            </a:r>
            <a:r>
              <a:rPr lang="en-GB" altLang="ja-JP" baseline="30000" dirty="0" smtClean="0"/>
              <a:t>th</a:t>
            </a:r>
            <a:r>
              <a:rPr lang="en-GB" altLang="ja-JP" dirty="0" smtClean="0"/>
              <a:t> AM August)</a:t>
            </a:r>
          </a:p>
          <a:p>
            <a:pPr lvl="2">
              <a:lnSpc>
                <a:spcPct val="120000"/>
              </a:lnSpc>
              <a:spcBef>
                <a:spcPts val="0"/>
              </a:spcBef>
            </a:pPr>
            <a:r>
              <a:rPr lang="en-GB" altLang="ja-JP" dirty="0" smtClean="0"/>
              <a:t>a</a:t>
            </a:r>
            <a:r>
              <a:rPr lang="en-GB" altLang="ja-JP" dirty="0"/>
              <a:t>)	NGN E2E Service (VoIP, Video conference)</a:t>
            </a:r>
          </a:p>
          <a:p>
            <a:pPr lvl="2">
              <a:lnSpc>
                <a:spcPct val="120000"/>
              </a:lnSpc>
              <a:spcBef>
                <a:spcPts val="0"/>
              </a:spcBef>
            </a:pPr>
            <a:r>
              <a:rPr lang="en-GB" altLang="ja-JP" dirty="0"/>
              <a:t>b)	IPTV(including IPTV-MAFR (Multimedia Application Framework))</a:t>
            </a:r>
          </a:p>
          <a:p>
            <a:pPr lvl="1">
              <a:lnSpc>
                <a:spcPct val="120000"/>
              </a:lnSpc>
              <a:spcBef>
                <a:spcPts val="0"/>
              </a:spcBef>
            </a:pPr>
            <a:r>
              <a:rPr lang="en-GB" altLang="ja-JP" dirty="0" smtClean="0"/>
              <a:t>Showcasing </a:t>
            </a:r>
            <a:r>
              <a:rPr lang="en-GB" altLang="ja-JP" dirty="0"/>
              <a:t>(from </a:t>
            </a:r>
            <a:r>
              <a:rPr lang="en-GB" altLang="ja-JP" dirty="0" smtClean="0"/>
              <a:t>25</a:t>
            </a:r>
            <a:r>
              <a:rPr lang="en-GB" altLang="ja-JP" baseline="30000" dirty="0" smtClean="0"/>
              <a:t>th</a:t>
            </a:r>
            <a:r>
              <a:rPr lang="en-GB" altLang="ja-JP" dirty="0" smtClean="0"/>
              <a:t> PM </a:t>
            </a:r>
            <a:r>
              <a:rPr lang="en-GB" altLang="ja-JP" dirty="0"/>
              <a:t>to </a:t>
            </a:r>
            <a:r>
              <a:rPr lang="en-GB" altLang="ja-JP" dirty="0" smtClean="0"/>
              <a:t>27</a:t>
            </a:r>
            <a:r>
              <a:rPr lang="en-GB" altLang="ja-JP" baseline="30000" dirty="0" smtClean="0"/>
              <a:t>th</a:t>
            </a:r>
            <a:r>
              <a:rPr lang="en-GB" altLang="ja-JP" dirty="0" smtClean="0"/>
              <a:t> August</a:t>
            </a:r>
            <a:r>
              <a:rPr lang="en-GB" altLang="ja-JP" dirty="0"/>
              <a:t>)</a:t>
            </a:r>
          </a:p>
          <a:p>
            <a:pPr lvl="2">
              <a:lnSpc>
                <a:spcPct val="120000"/>
              </a:lnSpc>
              <a:spcBef>
                <a:spcPts val="0"/>
              </a:spcBef>
            </a:pPr>
            <a:r>
              <a:rPr lang="en-GB" altLang="ja-JP" dirty="0"/>
              <a:t>a)	NGN E2E Service (VoIP, Video conference)</a:t>
            </a:r>
          </a:p>
          <a:p>
            <a:pPr lvl="2">
              <a:lnSpc>
                <a:spcPct val="120000"/>
              </a:lnSpc>
              <a:spcBef>
                <a:spcPts val="0"/>
              </a:spcBef>
            </a:pPr>
            <a:r>
              <a:rPr lang="en-GB" altLang="ja-JP" dirty="0"/>
              <a:t>b)	IPTV(including IPTV-MAFR (Multimedia Application Framework))</a:t>
            </a:r>
          </a:p>
          <a:p>
            <a:pPr lvl="2">
              <a:lnSpc>
                <a:spcPct val="120000"/>
              </a:lnSpc>
              <a:spcBef>
                <a:spcPts val="0"/>
              </a:spcBef>
            </a:pPr>
            <a:r>
              <a:rPr lang="en-GB" altLang="ja-JP" dirty="0"/>
              <a:t>c)	M2M/</a:t>
            </a:r>
            <a:r>
              <a:rPr lang="en-GB" altLang="ja-JP" dirty="0" err="1"/>
              <a:t>IoT</a:t>
            </a:r>
            <a:r>
              <a:rPr lang="en-GB" altLang="ja-JP" dirty="0"/>
              <a:t>/e-health</a:t>
            </a:r>
          </a:p>
          <a:p>
            <a:pPr lvl="2">
              <a:lnSpc>
                <a:spcPct val="120000"/>
              </a:lnSpc>
              <a:spcBef>
                <a:spcPts val="0"/>
              </a:spcBef>
            </a:pPr>
            <a:r>
              <a:rPr lang="en-GB" altLang="ja-JP" dirty="0"/>
              <a:t>d)	Speech to Speech Translation</a:t>
            </a:r>
          </a:p>
          <a:p>
            <a:pPr lvl="2">
              <a:lnSpc>
                <a:spcPct val="120000"/>
              </a:lnSpc>
              <a:spcBef>
                <a:spcPts val="0"/>
              </a:spcBef>
            </a:pPr>
            <a:r>
              <a:rPr lang="en-GB" altLang="ja-JP" dirty="0"/>
              <a:t>e)	FTTH (GPON and GEPON</a:t>
            </a:r>
            <a:r>
              <a:rPr lang="en-GB" altLang="ja-JP" dirty="0" smtClean="0"/>
              <a:t>)</a:t>
            </a:r>
            <a:endParaRPr lang="en-US" altLang="ja-JP" dirty="0"/>
          </a:p>
          <a:p>
            <a:pPr>
              <a:lnSpc>
                <a:spcPct val="120000"/>
              </a:lnSpc>
              <a:spcBef>
                <a:spcPts val="0"/>
              </a:spcBef>
            </a:pPr>
            <a:r>
              <a:rPr lang="en-US" altLang="ja-JP" dirty="0"/>
              <a:t>Participants</a:t>
            </a:r>
          </a:p>
          <a:p>
            <a:pPr lvl="1">
              <a:lnSpc>
                <a:spcPct val="120000"/>
              </a:lnSpc>
              <a:spcBef>
                <a:spcPts val="0"/>
              </a:spcBef>
            </a:pPr>
            <a:r>
              <a:rPr lang="en-US" altLang="ja-JP" dirty="0" smtClean="0"/>
              <a:t>Testing and Showcasing: 7 companies </a:t>
            </a:r>
            <a:r>
              <a:rPr lang="en-US" altLang="ja-JP" sz="1400" dirty="0" smtClean="0"/>
              <a:t>(NTT, NEC, OKI, Mitsubishi, NEIX, China-soft-Tokyo, TOT)</a:t>
            </a:r>
            <a:endParaRPr lang="en-US" altLang="ja-JP" dirty="0" smtClean="0"/>
          </a:p>
          <a:p>
            <a:pPr lvl="1">
              <a:lnSpc>
                <a:spcPct val="120000"/>
              </a:lnSpc>
              <a:spcBef>
                <a:spcPts val="0"/>
              </a:spcBef>
            </a:pPr>
            <a:r>
              <a:rPr lang="en-US" altLang="ja-JP" dirty="0" smtClean="0"/>
              <a:t>Presentations in the workshop</a:t>
            </a:r>
            <a:r>
              <a:rPr lang="en-US" altLang="ja-JP" dirty="0"/>
              <a:t>:</a:t>
            </a:r>
            <a:r>
              <a:rPr lang="ja-JP" altLang="en-US" dirty="0" smtClean="0"/>
              <a:t> </a:t>
            </a:r>
            <a:r>
              <a:rPr lang="en-US" altLang="ja-JP" dirty="0" smtClean="0"/>
              <a:t>17</a:t>
            </a:r>
            <a:r>
              <a:rPr lang="ja-JP" altLang="en-US" dirty="0"/>
              <a:t> </a:t>
            </a:r>
            <a:r>
              <a:rPr lang="en-US" altLang="ja-JP" sz="1400" dirty="0" smtClean="0"/>
              <a:t>(NTT, VNPT, NEC, OKI, Mitsubishi, A1-Austria, ITU-T TSB, etc.)</a:t>
            </a:r>
          </a:p>
          <a:p>
            <a:pPr lvl="1">
              <a:lnSpc>
                <a:spcPct val="120000"/>
              </a:lnSpc>
              <a:spcBef>
                <a:spcPts val="0"/>
              </a:spcBef>
            </a:pPr>
            <a:r>
              <a:rPr lang="en-US" altLang="ja-JP" dirty="0" smtClean="0"/>
              <a:t>Visitors and audience</a:t>
            </a:r>
            <a:r>
              <a:rPr lang="ja-JP" altLang="en-US" dirty="0" smtClean="0"/>
              <a:t>： </a:t>
            </a:r>
            <a:r>
              <a:rPr lang="en-US" altLang="ja-JP" dirty="0" smtClean="0"/>
              <a:t>154 (25 countries)</a:t>
            </a:r>
            <a:endParaRPr lang="en-US" altLang="ja-JP" sz="1400" dirty="0" smtClean="0"/>
          </a:p>
        </p:txBody>
      </p:sp>
    </p:spTree>
    <p:extLst>
      <p:ext uri="{BB962C8B-B14F-4D97-AF65-F5344CB8AC3E}">
        <p14:creationId xmlns:p14="http://schemas.microsoft.com/office/powerpoint/2010/main" val="3490985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コンテンツ プレースホルダー 2"/>
          <p:cNvSpPr>
            <a:spLocks noGrp="1"/>
          </p:cNvSpPr>
          <p:nvPr>
            <p:ph idx="1"/>
          </p:nvPr>
        </p:nvSpPr>
        <p:spPr>
          <a:xfrm>
            <a:off x="214889" y="1272640"/>
            <a:ext cx="8833413" cy="5256212"/>
          </a:xfrm>
        </p:spPr>
        <p:txBody>
          <a:bodyPr>
            <a:normAutofit/>
          </a:bodyPr>
          <a:lstStyle/>
          <a:p>
            <a:pPr>
              <a:spcBef>
                <a:spcPts val="0"/>
              </a:spcBef>
            </a:pPr>
            <a:r>
              <a:rPr lang="en-US" altLang="ja-JP" sz="2400" dirty="0" smtClean="0"/>
              <a:t>Service </a:t>
            </a:r>
            <a:r>
              <a:rPr lang="en-US" altLang="ja-JP" sz="2400" dirty="0"/>
              <a:t>interoperability </a:t>
            </a:r>
            <a:r>
              <a:rPr lang="en-US" altLang="ja-JP" sz="2400" dirty="0" smtClean="0"/>
              <a:t>testing</a:t>
            </a:r>
          </a:p>
          <a:p>
            <a:pPr lvl="1">
              <a:spcBef>
                <a:spcPts val="0"/>
              </a:spcBef>
            </a:pPr>
            <a:r>
              <a:rPr lang="en-US" altLang="ja-JP" sz="2000" dirty="0"/>
              <a:t>Based on ITU-T Q.3948 (VoIP service)</a:t>
            </a:r>
          </a:p>
          <a:p>
            <a:pPr lvl="1">
              <a:spcBef>
                <a:spcPts val="0"/>
              </a:spcBef>
            </a:pPr>
            <a:r>
              <a:rPr lang="en-US" altLang="ja-JP" sz="2000" dirty="0"/>
              <a:t>Based on ITU-T Q.3949 (Multimedia service)</a:t>
            </a:r>
          </a:p>
          <a:p>
            <a:pPr lvl="1">
              <a:spcBef>
                <a:spcPts val="0"/>
              </a:spcBef>
            </a:pPr>
            <a:r>
              <a:rPr lang="en-US" altLang="ja-JP" sz="2000" dirty="0"/>
              <a:t>Based on ITU-T H.264 (HD: 720p) (New)</a:t>
            </a:r>
          </a:p>
          <a:p>
            <a:pPr>
              <a:spcBef>
                <a:spcPts val="0"/>
              </a:spcBef>
            </a:pPr>
            <a:r>
              <a:rPr lang="en-GB" altLang="ja-JP" sz="2400" dirty="0"/>
              <a:t>I</a:t>
            </a:r>
            <a:r>
              <a:rPr lang="en-GB" altLang="ja-JP" sz="2400" dirty="0" smtClean="0"/>
              <a:t>nteroperability testing from </a:t>
            </a:r>
            <a:r>
              <a:rPr lang="en-GB" altLang="ja-JP" sz="2400" dirty="0"/>
              <a:t>Remote Environment via Internet </a:t>
            </a:r>
            <a:endParaRPr lang="en-US" altLang="ja-JP" sz="2400" dirty="0" smtClean="0"/>
          </a:p>
          <a:p>
            <a:pPr>
              <a:spcBef>
                <a:spcPts val="0"/>
              </a:spcBef>
            </a:pPr>
            <a:r>
              <a:rPr lang="en-GB" altLang="ja-JP" sz="2400" dirty="0" smtClean="0"/>
              <a:t>Participating </a:t>
            </a:r>
            <a:r>
              <a:rPr lang="en-GB" altLang="ja-JP" sz="2400" dirty="0"/>
              <a:t>organizations</a:t>
            </a:r>
          </a:p>
          <a:p>
            <a:pPr lvl="1">
              <a:spcBef>
                <a:spcPts val="0"/>
              </a:spcBef>
            </a:pPr>
            <a:r>
              <a:rPr lang="en-GB" altLang="ja-JP" sz="2000" dirty="0"/>
              <a:t>China-soft-Tokyo, NEC, NEIX, NTT, OKI</a:t>
            </a:r>
          </a:p>
        </p:txBody>
      </p:sp>
      <p:pic>
        <p:nvPicPr>
          <p:cNvPr id="20489"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9024" y="3622076"/>
            <a:ext cx="4945124" cy="324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descr="D:\Users\0000011098226\Desktop\mail\会合資料\20140825_astap\APT-PHOTO\2E64CD4B-0648-44CC-AD85-3ECF324EAFE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3508" y="3135929"/>
            <a:ext cx="2040007" cy="15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5" descr="Z:\01_標準化活動\100_標準化\03_ASTAP\ASTAP-24_20140825\報告書\R_156949785119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0228" y="4900388"/>
            <a:ext cx="2039657" cy="153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タイトル 1"/>
          <p:cNvSpPr>
            <a:spLocks noGrp="1"/>
          </p:cNvSpPr>
          <p:nvPr>
            <p:ph type="title"/>
          </p:nvPr>
        </p:nvSpPr>
        <p:spPr>
          <a:xfrm>
            <a:off x="457200" y="379578"/>
            <a:ext cx="8229600" cy="1143000"/>
          </a:xfrm>
        </p:spPr>
        <p:txBody>
          <a:bodyPr>
            <a:noAutofit/>
          </a:bodyPr>
          <a:lstStyle/>
          <a:p>
            <a:pPr>
              <a:lnSpc>
                <a:spcPct val="80000"/>
              </a:lnSpc>
            </a:pPr>
            <a:r>
              <a:rPr lang="en-US" altLang="ja-JP" sz="3600" dirty="0" smtClean="0"/>
              <a:t>NGN</a:t>
            </a:r>
            <a:r>
              <a:rPr lang="ja-JP" altLang="en-US" sz="3600" dirty="0" smtClean="0"/>
              <a:t> </a:t>
            </a:r>
            <a:r>
              <a:rPr lang="en-US" altLang="ja-JP" sz="3600" dirty="0" smtClean="0"/>
              <a:t>End to End Service Interoperability Testing and Showcasing</a:t>
            </a:r>
            <a:endParaRPr lang="ja-JP" altLang="en-US" sz="3600" dirty="0" smtClean="0"/>
          </a:p>
        </p:txBody>
      </p:sp>
    </p:spTree>
    <p:extLst>
      <p:ext uri="{BB962C8B-B14F-4D97-AF65-F5344CB8AC3E}">
        <p14:creationId xmlns:p14="http://schemas.microsoft.com/office/powerpoint/2010/main" val="25397053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7682"/>
            <a:ext cx="8229600" cy="1143000"/>
          </a:xfrm>
        </p:spPr>
        <p:txBody>
          <a:bodyPr>
            <a:normAutofit fontScale="90000"/>
          </a:bodyPr>
          <a:lstStyle/>
          <a:p>
            <a:pPr>
              <a:lnSpc>
                <a:spcPct val="80000"/>
              </a:lnSpc>
            </a:pPr>
            <a:r>
              <a:rPr lang="en-GB" dirty="0"/>
              <a:t>BAN portable Health </a:t>
            </a:r>
            <a:r>
              <a:rPr lang="en-GB" dirty="0" smtClean="0"/>
              <a:t>Clinic Showcasing </a:t>
            </a:r>
            <a:endParaRPr lang="en-GB" dirty="0"/>
          </a:p>
        </p:txBody>
      </p:sp>
      <p:sp>
        <p:nvSpPr>
          <p:cNvPr id="3" name="Content Placeholder 2"/>
          <p:cNvSpPr>
            <a:spLocks noGrp="1"/>
          </p:cNvSpPr>
          <p:nvPr>
            <p:ph idx="1"/>
          </p:nvPr>
        </p:nvSpPr>
        <p:spPr>
          <a:xfrm>
            <a:off x="457200" y="1397004"/>
            <a:ext cx="8229600" cy="3831167"/>
          </a:xfrm>
        </p:spPr>
        <p:txBody>
          <a:bodyPr>
            <a:normAutofit/>
          </a:bodyPr>
          <a:lstStyle/>
          <a:p>
            <a:r>
              <a:rPr lang="en-GB" sz="2400" dirty="0"/>
              <a:t>BAN Portable Health Clinic (BAN-PHC) </a:t>
            </a:r>
            <a:r>
              <a:rPr lang="en-GB" sz="2400" dirty="0" smtClean="0"/>
              <a:t>provided by NICT is </a:t>
            </a:r>
            <a:r>
              <a:rPr lang="en-GB" sz="2400" dirty="0"/>
              <a:t>Health check-up and telemedicine on sites, such as factories in urban areas and villages in rural areas. It provides that continuous use in areas where power supply is unstable, easy to use interfaces to users, such as paramedics, easy network maintenance and ease of carrying.</a:t>
            </a:r>
          </a:p>
        </p:txBody>
      </p:sp>
      <p:pic>
        <p:nvPicPr>
          <p:cNvPr id="4" name="Picture 3"/>
          <p:cNvPicPr/>
          <p:nvPr/>
        </p:nvPicPr>
        <p:blipFill rotWithShape="1">
          <a:blip r:embed="rId2">
            <a:extLst>
              <a:ext uri="{28A0092B-C50C-407E-A947-70E740481C1C}">
                <a14:useLocalDpi xmlns:a14="http://schemas.microsoft.com/office/drawing/2010/main" val="0"/>
              </a:ext>
            </a:extLst>
          </a:blip>
          <a:srcRect/>
          <a:stretch/>
        </p:blipFill>
        <p:spPr bwMode="auto">
          <a:xfrm>
            <a:off x="457199" y="3706586"/>
            <a:ext cx="4131129" cy="2338010"/>
          </a:xfrm>
          <a:prstGeom prst="rect">
            <a:avLst/>
          </a:prstGeom>
          <a:noFill/>
          <a:ln w="9525" cap="flat" cmpd="sng" algn="ctr">
            <a:solidFill>
              <a:sysClr val="windowText" lastClr="000000"/>
            </a:solidFill>
            <a:prstDash val="solid"/>
            <a:miter lim="800000"/>
            <a:headEnd type="none" w="med" len="med"/>
            <a:tailEnd type="none" w="med" len="med"/>
          </a:ln>
          <a:extLst>
            <a:ext uri="{53640926-AAD7-44D8-BBD7-CCE9431645EC}">
              <a14:shadowObscured xmlns:a14="http://schemas.microsoft.com/office/drawing/2010/main"/>
            </a:ext>
          </a:extLst>
        </p:spPr>
      </p:pic>
      <p:pic>
        <p:nvPicPr>
          <p:cNvPr id="5" name="図 8" descr="X:\01_標準化活動\100_標準化\03_ASTAP\ASTAP-24_20140825\報告書\英語版\S__2244786.jpg"/>
          <p:cNvPicPr/>
          <p:nvPr/>
        </p:nvPicPr>
        <p:blipFill>
          <a:blip r:embed="rId3">
            <a:extLst>
              <a:ext uri="{28A0092B-C50C-407E-A947-70E740481C1C}">
                <a14:useLocalDpi xmlns:a14="http://schemas.microsoft.com/office/drawing/2010/main" val="0"/>
              </a:ext>
            </a:extLst>
          </a:blip>
          <a:srcRect/>
          <a:stretch>
            <a:fillRect/>
          </a:stretch>
        </p:blipFill>
        <p:spPr bwMode="auto">
          <a:xfrm>
            <a:off x="4798700" y="3706586"/>
            <a:ext cx="3895329" cy="2338010"/>
          </a:xfrm>
          <a:prstGeom prst="rect">
            <a:avLst/>
          </a:prstGeom>
          <a:noFill/>
          <a:ln>
            <a:noFill/>
          </a:ln>
        </p:spPr>
      </p:pic>
      <p:sp>
        <p:nvSpPr>
          <p:cNvPr id="6" name="Rectangle 5"/>
          <p:cNvSpPr/>
          <p:nvPr/>
        </p:nvSpPr>
        <p:spPr>
          <a:xfrm>
            <a:off x="975769" y="3717862"/>
            <a:ext cx="3093989" cy="307777"/>
          </a:xfrm>
          <a:prstGeom prst="rect">
            <a:avLst/>
          </a:prstGeom>
          <a:solidFill>
            <a:schemeClr val="bg1"/>
          </a:solidFill>
        </p:spPr>
        <p:txBody>
          <a:bodyPr wrap="none">
            <a:spAutoFit/>
          </a:bodyPr>
          <a:lstStyle/>
          <a:p>
            <a:r>
              <a:rPr lang="en-GB" sz="1400" b="1" dirty="0"/>
              <a:t>BAN-PHC Use in Bangladesh 2013-2014</a:t>
            </a:r>
          </a:p>
        </p:txBody>
      </p:sp>
    </p:spTree>
    <p:extLst>
      <p:ext uri="{BB962C8B-B14F-4D97-AF65-F5344CB8AC3E}">
        <p14:creationId xmlns:p14="http://schemas.microsoft.com/office/powerpoint/2010/main" val="36550097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タイトル 1"/>
          <p:cNvSpPr>
            <a:spLocks noGrp="1"/>
          </p:cNvSpPr>
          <p:nvPr>
            <p:ph type="title"/>
          </p:nvPr>
        </p:nvSpPr>
        <p:spPr>
          <a:xfrm>
            <a:off x="457200" y="188184"/>
            <a:ext cx="8229600" cy="1143000"/>
          </a:xfrm>
        </p:spPr>
        <p:txBody>
          <a:bodyPr/>
          <a:lstStyle/>
          <a:p>
            <a:r>
              <a:rPr lang="en-US" altLang="ja-JP" dirty="0" smtClean="0"/>
              <a:t>Workshop</a:t>
            </a:r>
            <a:endParaRPr lang="ja-JP" altLang="en-US" dirty="0" smtClean="0"/>
          </a:p>
        </p:txBody>
      </p:sp>
      <p:sp>
        <p:nvSpPr>
          <p:cNvPr id="23555" name="コンテンツ プレースホルダー 2"/>
          <p:cNvSpPr>
            <a:spLocks noGrp="1"/>
          </p:cNvSpPr>
          <p:nvPr>
            <p:ph idx="1"/>
          </p:nvPr>
        </p:nvSpPr>
        <p:spPr>
          <a:xfrm>
            <a:off x="152400" y="1132385"/>
            <a:ext cx="8839200" cy="5512964"/>
          </a:xfrm>
        </p:spPr>
        <p:txBody>
          <a:bodyPr>
            <a:normAutofit/>
          </a:bodyPr>
          <a:lstStyle/>
          <a:p>
            <a:pPr>
              <a:defRPr/>
            </a:pPr>
            <a:r>
              <a:rPr lang="en-US" altLang="ja-JP" sz="2400" dirty="0" smtClean="0"/>
              <a:t>Presentations </a:t>
            </a:r>
          </a:p>
          <a:p>
            <a:pPr lvl="1">
              <a:defRPr/>
            </a:pPr>
            <a:r>
              <a:rPr lang="en-GB" altLang="ja-JP" sz="2000" dirty="0"/>
              <a:t>Session 1: Presentations from APT member (</a:t>
            </a:r>
            <a:r>
              <a:rPr lang="en-US" altLang="ja-JP" sz="2000" dirty="0"/>
              <a:t>CATR, NTT, VNPT, Thailand)</a:t>
            </a:r>
          </a:p>
          <a:p>
            <a:pPr lvl="1">
              <a:defRPr/>
            </a:pPr>
            <a:r>
              <a:rPr lang="en-GB" altLang="ja-JP" sz="2000" dirty="0" smtClean="0"/>
              <a:t>Session </a:t>
            </a:r>
            <a:r>
              <a:rPr lang="en-GB" altLang="ja-JP" sz="2000" dirty="0"/>
              <a:t>2: Presentations from </a:t>
            </a:r>
            <a:r>
              <a:rPr lang="en-GB" altLang="ja-JP" sz="2000" dirty="0" smtClean="0"/>
              <a:t>exhibitors </a:t>
            </a:r>
            <a:r>
              <a:rPr lang="en-US" altLang="ja-JP" sz="2000" dirty="0" smtClean="0"/>
              <a:t>(NEC, Oki, NICT)</a:t>
            </a:r>
          </a:p>
          <a:p>
            <a:pPr lvl="1">
              <a:defRPr/>
            </a:pPr>
            <a:r>
              <a:rPr lang="en-GB" altLang="ja-JP" sz="2000" dirty="0" smtClean="0"/>
              <a:t>Session </a:t>
            </a:r>
            <a:r>
              <a:rPr lang="en-GB" altLang="ja-JP" sz="2000" dirty="0"/>
              <a:t>3: Presentations from </a:t>
            </a:r>
            <a:r>
              <a:rPr lang="en-GB" altLang="ja-JP" sz="2000" dirty="0" smtClean="0"/>
              <a:t>SDOs </a:t>
            </a:r>
            <a:r>
              <a:rPr lang="en-US" altLang="ja-JP" sz="2000" dirty="0" smtClean="0"/>
              <a:t>(ITU </a:t>
            </a:r>
            <a:r>
              <a:rPr lang="en-US" altLang="ja-JP" sz="2000" dirty="0"/>
              <a:t>C&amp;I, </a:t>
            </a:r>
            <a:r>
              <a:rPr lang="en-US" altLang="ja-JP" sz="2000" dirty="0" smtClean="0"/>
              <a:t>SG11, SG13, SG16)</a:t>
            </a:r>
          </a:p>
          <a:p>
            <a:pPr lvl="1">
              <a:defRPr/>
            </a:pPr>
            <a:r>
              <a:rPr lang="en-GB" altLang="ja-JP" sz="2000" dirty="0" smtClean="0"/>
              <a:t>Session </a:t>
            </a:r>
            <a:r>
              <a:rPr lang="en-GB" altLang="ja-JP" sz="2000" dirty="0"/>
              <a:t>4: Panel discussion </a:t>
            </a:r>
            <a:endParaRPr lang="en-US" altLang="ja-JP" sz="2000" dirty="0" smtClean="0"/>
          </a:p>
          <a:p>
            <a:pPr>
              <a:defRPr/>
            </a:pPr>
            <a:r>
              <a:rPr lang="en-US" altLang="ja-JP" sz="2400" dirty="0"/>
              <a:t>Panel </a:t>
            </a:r>
            <a:r>
              <a:rPr lang="en-US" altLang="ja-JP" sz="2400" dirty="0" smtClean="0"/>
              <a:t>discussions and propositions</a:t>
            </a:r>
            <a:endParaRPr lang="en-US" altLang="ja-JP" sz="2400" dirty="0"/>
          </a:p>
          <a:p>
            <a:pPr lvl="1">
              <a:defRPr/>
            </a:pPr>
            <a:r>
              <a:rPr lang="en-US" altLang="ja-JP" sz="2000" dirty="0"/>
              <a:t>The 3</a:t>
            </a:r>
            <a:r>
              <a:rPr lang="en-US" altLang="ja-JP" sz="2000" baseline="30000" dirty="0"/>
              <a:t>rd</a:t>
            </a:r>
            <a:r>
              <a:rPr lang="en-US" altLang="ja-JP" sz="2000" dirty="0"/>
              <a:t> C&amp;I event is going to be held in 2015. </a:t>
            </a:r>
          </a:p>
          <a:p>
            <a:pPr lvl="1">
              <a:defRPr/>
            </a:pPr>
            <a:r>
              <a:rPr lang="en-US" altLang="ja-JP" sz="2000" dirty="0" smtClean="0"/>
              <a:t>ASTAP should continue to discuss C&amp;I on the topics such as NGN, IPTV, M2M/</a:t>
            </a:r>
            <a:r>
              <a:rPr lang="en-US" altLang="ja-JP" sz="2000" dirty="0" err="1" smtClean="0"/>
              <a:t>IoT</a:t>
            </a:r>
            <a:r>
              <a:rPr lang="en-US" altLang="ja-JP" sz="2000" dirty="0" smtClean="0"/>
              <a:t> and emerging services.</a:t>
            </a:r>
          </a:p>
          <a:p>
            <a:pPr lvl="1">
              <a:defRPr/>
            </a:pPr>
            <a:r>
              <a:rPr lang="en-US" altLang="ja-JP" sz="2000" dirty="0" smtClean="0"/>
              <a:t>Study on NGN-3GPP IMS interoperability based on the input from WP4/11 and operators</a:t>
            </a:r>
          </a:p>
          <a:p>
            <a:pPr lvl="1">
              <a:defRPr/>
            </a:pPr>
            <a:r>
              <a:rPr lang="en-US" altLang="ja-JP" sz="2000" dirty="0" smtClean="0"/>
              <a:t>Study on e-health solution referring to BAN-PHC business model</a:t>
            </a:r>
          </a:p>
          <a:p>
            <a:pPr lvl="1">
              <a:defRPr/>
            </a:pPr>
            <a:r>
              <a:rPr lang="en-US" altLang="ja-JP" sz="2000" dirty="0"/>
              <a:t>e</a:t>
            </a:r>
            <a:r>
              <a:rPr lang="en-US" altLang="ja-JP" sz="2000" dirty="0" smtClean="0"/>
              <a:t>tc..</a:t>
            </a:r>
            <a:endParaRPr lang="en-US" altLang="ja-JP" sz="1800" dirty="0" smtClean="0"/>
          </a:p>
        </p:txBody>
      </p:sp>
      <p:sp>
        <p:nvSpPr>
          <p:cNvPr id="26628" name="フッター プレースホルダー 3"/>
          <p:cNvSpPr>
            <a:spLocks noGrp="1"/>
          </p:cNvSpPr>
          <p:nvPr>
            <p:ph type="ftr" sz="quarter" idx="4294967295"/>
          </p:nvPr>
        </p:nvSpPr>
        <p:spPr>
          <a:xfrm>
            <a:off x="1258888" y="6524625"/>
            <a:ext cx="2159000"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Font typeface="Arial" charset="0"/>
              <a:buChar char="▐"/>
              <a:defRPr kumimoji="1" sz="2200">
                <a:solidFill>
                  <a:schemeClr val="tx1"/>
                </a:solidFill>
                <a:latin typeface="Arial" charset="0"/>
                <a:ea typeface="HGP創英角ｺﾞｼｯｸUB" pitchFamily="50" charset="-128"/>
              </a:defRPr>
            </a:lvl1pPr>
            <a:lvl2pPr marL="742950" indent="-285750" eaLnBrk="0" hangingPunct="0">
              <a:spcBef>
                <a:spcPct val="20000"/>
              </a:spcBef>
              <a:buClr>
                <a:schemeClr val="hlink"/>
              </a:buClr>
              <a:buFont typeface="Wingdings" pitchFamily="2" charset="2"/>
              <a:buChar char="l"/>
              <a:defRPr kumimoji="1" sz="2000">
                <a:solidFill>
                  <a:schemeClr val="tx1"/>
                </a:solidFill>
                <a:latin typeface="Arial" charset="0"/>
                <a:ea typeface="HGP創英角ｺﾞｼｯｸUB" pitchFamily="50" charset="-128"/>
              </a:defRPr>
            </a:lvl2pPr>
            <a:lvl3pPr marL="1143000" indent="-228600" eaLnBrk="0" hangingPunct="0">
              <a:spcBef>
                <a:spcPct val="20000"/>
              </a:spcBef>
              <a:buClr>
                <a:schemeClr val="hlink"/>
              </a:buClr>
              <a:buFont typeface="Arial" charset="0"/>
              <a:buChar char="•"/>
              <a:defRPr kumimoji="1">
                <a:solidFill>
                  <a:schemeClr val="tx1"/>
                </a:solidFill>
                <a:latin typeface="Arial" charset="0"/>
                <a:ea typeface="HGP創英角ｺﾞｼｯｸUB" pitchFamily="50" charset="-128"/>
              </a:defRPr>
            </a:lvl3pPr>
            <a:lvl4pPr marL="1600200" indent="-228600" eaLnBrk="0" hangingPunct="0">
              <a:spcBef>
                <a:spcPct val="20000"/>
              </a:spcBef>
              <a:buClr>
                <a:schemeClr val="hlink"/>
              </a:buClr>
              <a:buFont typeface="Arial" charset="0"/>
              <a:buChar char="–"/>
              <a:defRPr kumimoji="1" sz="1600">
                <a:solidFill>
                  <a:schemeClr val="tx1"/>
                </a:solidFill>
                <a:latin typeface="Arial" charset="0"/>
                <a:ea typeface="HGP創英角ｺﾞｼｯｸUB"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eaLnBrk="1" fontAlgn="base" hangingPunct="1">
              <a:spcBef>
                <a:spcPct val="0"/>
              </a:spcBef>
              <a:spcAft>
                <a:spcPct val="0"/>
              </a:spcAft>
              <a:buClrTx/>
              <a:buFontTx/>
              <a:buNone/>
            </a:pPr>
            <a:r>
              <a:rPr lang="en-US" altLang="ja-JP" sz="800" smtClean="0">
                <a:solidFill>
                  <a:srgbClr val="000000"/>
                </a:solidFill>
              </a:rPr>
              <a:t>© NEC Corporation 2010</a:t>
            </a:r>
          </a:p>
        </p:txBody>
      </p:sp>
      <p:sp>
        <p:nvSpPr>
          <p:cNvPr id="26629" name="スライド番号プレースホルダー 4"/>
          <p:cNvSpPr>
            <a:spLocks noGrp="1"/>
          </p:cNvSpPr>
          <p:nvPr>
            <p:ph type="sldNum" sz="quarter" idx="4294967295"/>
          </p:nvPr>
        </p:nvSpPr>
        <p:spPr>
          <a:xfrm>
            <a:off x="304800" y="6524625"/>
            <a:ext cx="811213" cy="3333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hlink"/>
              </a:buClr>
              <a:buFont typeface="Arial" charset="0"/>
              <a:buChar char="▐"/>
              <a:defRPr kumimoji="1" sz="2200">
                <a:solidFill>
                  <a:schemeClr val="tx1"/>
                </a:solidFill>
                <a:latin typeface="Arial" charset="0"/>
                <a:ea typeface="HGP創英角ｺﾞｼｯｸUB" pitchFamily="50" charset="-128"/>
              </a:defRPr>
            </a:lvl1pPr>
            <a:lvl2pPr marL="742950" indent="-285750" eaLnBrk="0" hangingPunct="0">
              <a:spcBef>
                <a:spcPct val="20000"/>
              </a:spcBef>
              <a:buClr>
                <a:schemeClr val="hlink"/>
              </a:buClr>
              <a:buFont typeface="Wingdings" pitchFamily="2" charset="2"/>
              <a:buChar char="l"/>
              <a:defRPr kumimoji="1" sz="2000">
                <a:solidFill>
                  <a:schemeClr val="tx1"/>
                </a:solidFill>
                <a:latin typeface="Arial" charset="0"/>
                <a:ea typeface="HGP創英角ｺﾞｼｯｸUB" pitchFamily="50" charset="-128"/>
              </a:defRPr>
            </a:lvl2pPr>
            <a:lvl3pPr marL="1143000" indent="-228600" eaLnBrk="0" hangingPunct="0">
              <a:spcBef>
                <a:spcPct val="20000"/>
              </a:spcBef>
              <a:buClr>
                <a:schemeClr val="hlink"/>
              </a:buClr>
              <a:buFont typeface="Arial" charset="0"/>
              <a:buChar char="•"/>
              <a:defRPr kumimoji="1">
                <a:solidFill>
                  <a:schemeClr val="tx1"/>
                </a:solidFill>
                <a:latin typeface="Arial" charset="0"/>
                <a:ea typeface="HGP創英角ｺﾞｼｯｸUB" pitchFamily="50" charset="-128"/>
              </a:defRPr>
            </a:lvl3pPr>
            <a:lvl4pPr marL="1600200" indent="-228600" eaLnBrk="0" hangingPunct="0">
              <a:spcBef>
                <a:spcPct val="20000"/>
              </a:spcBef>
              <a:buClr>
                <a:schemeClr val="hlink"/>
              </a:buClr>
              <a:buFont typeface="Arial" charset="0"/>
              <a:buChar char="–"/>
              <a:defRPr kumimoji="1" sz="1600">
                <a:solidFill>
                  <a:schemeClr val="tx1"/>
                </a:solidFill>
                <a:latin typeface="Arial" charset="0"/>
                <a:ea typeface="HGP創英角ｺﾞｼｯｸUB" pitchFamily="50" charset="-128"/>
              </a:defRPr>
            </a:lvl4pPr>
            <a:lvl5pPr marL="2057400" indent="-228600" eaLnBrk="0" hangingPunct="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eaLnBrk="1" fontAlgn="base" hangingPunct="1">
              <a:spcBef>
                <a:spcPct val="0"/>
              </a:spcBef>
              <a:spcAft>
                <a:spcPct val="0"/>
              </a:spcAft>
              <a:buClrTx/>
              <a:buFontTx/>
              <a:buNone/>
            </a:pPr>
            <a:r>
              <a:rPr lang="en-US" altLang="ja-JP" sz="1000" smtClean="0">
                <a:solidFill>
                  <a:srgbClr val="000000"/>
                </a:solidFill>
              </a:rPr>
              <a:t>Page </a:t>
            </a:r>
            <a:fld id="{1DFAA025-44F8-4402-B92A-AE41060F0092}" type="slidenum">
              <a:rPr lang="en-US" altLang="ja-JP" sz="1000" smtClean="0">
                <a:solidFill>
                  <a:srgbClr val="000000"/>
                </a:solidFill>
              </a:rPr>
              <a:pPr eaLnBrk="1" fontAlgn="base" hangingPunct="1">
                <a:spcBef>
                  <a:spcPct val="0"/>
                </a:spcBef>
                <a:spcAft>
                  <a:spcPct val="0"/>
                </a:spcAft>
                <a:buClrTx/>
                <a:buFontTx/>
                <a:buNone/>
              </a:pPr>
              <a:t>6</a:t>
            </a:fld>
            <a:endParaRPr lang="en-US" altLang="ja-JP" sz="1000" smtClean="0">
              <a:solidFill>
                <a:srgbClr val="000000"/>
              </a:solidFill>
            </a:endParaRPr>
          </a:p>
        </p:txBody>
      </p:sp>
      <p:pic>
        <p:nvPicPr>
          <p:cNvPr id="6" name="図 5" descr="X:\01_標準化活動\100_標準化\03_ASTAP\ASTAP-24_20140825\報告書\英語版\DSC_2503.jpg"/>
          <p:cNvPicPr/>
          <p:nvPr/>
        </p:nvPicPr>
        <p:blipFill>
          <a:blip r:embed="rId2">
            <a:extLst>
              <a:ext uri="{28A0092B-C50C-407E-A947-70E740481C1C}">
                <a14:useLocalDpi xmlns:a14="http://schemas.microsoft.com/office/drawing/2010/main" val="0"/>
              </a:ext>
            </a:extLst>
          </a:blip>
          <a:srcRect/>
          <a:stretch>
            <a:fillRect/>
          </a:stretch>
        </p:blipFill>
        <p:spPr bwMode="auto">
          <a:xfrm>
            <a:off x="6858032" y="2633320"/>
            <a:ext cx="1806905" cy="1201212"/>
          </a:xfrm>
          <a:prstGeom prst="rect">
            <a:avLst/>
          </a:prstGeom>
          <a:noFill/>
          <a:ln>
            <a:noFill/>
          </a:ln>
        </p:spPr>
      </p:pic>
    </p:spTree>
    <p:extLst>
      <p:ext uri="{BB962C8B-B14F-4D97-AF65-F5344CB8AC3E}">
        <p14:creationId xmlns:p14="http://schemas.microsoft.com/office/powerpoint/2010/main" val="14714163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344365" y="1116360"/>
            <a:ext cx="8455269" cy="5112568"/>
          </a:xfrm>
        </p:spPr>
        <p:txBody>
          <a:bodyPr/>
          <a:lstStyle/>
          <a:p>
            <a:r>
              <a:rPr lang="en-GB" altLang="ja-JP" sz="1800" dirty="0" smtClean="0"/>
              <a:t>The </a:t>
            </a:r>
            <a:r>
              <a:rPr lang="en-GB" altLang="ja-JP" sz="1800" dirty="0" smtClean="0">
                <a:solidFill>
                  <a:srgbClr val="FF0000"/>
                </a:solidFill>
              </a:rPr>
              <a:t>third</a:t>
            </a:r>
            <a:r>
              <a:rPr lang="en-GB" altLang="ja-JP" sz="1800" dirty="0" smtClean="0"/>
              <a:t> </a:t>
            </a:r>
            <a:r>
              <a:rPr lang="en-GB" altLang="ja-JP" sz="1800" dirty="0" smtClean="0"/>
              <a:t>event will be held </a:t>
            </a:r>
            <a:r>
              <a:rPr lang="en-GB" altLang="ja-JP" sz="1800" dirty="0" smtClean="0"/>
              <a:t>Back </a:t>
            </a:r>
            <a:r>
              <a:rPr lang="en-GB" altLang="ja-JP" sz="1800" dirty="0"/>
              <a:t>to back with the ASTAP-26 meeting on 7</a:t>
            </a:r>
            <a:r>
              <a:rPr lang="en-GB" altLang="ja-JP" sz="1800" baseline="30000" dirty="0"/>
              <a:t>th</a:t>
            </a:r>
            <a:r>
              <a:rPr lang="en-GB" altLang="ja-JP" sz="1800" dirty="0"/>
              <a:t> and 8</a:t>
            </a:r>
            <a:r>
              <a:rPr lang="en-GB" altLang="ja-JP" sz="1800" baseline="30000" dirty="0"/>
              <a:t>th</a:t>
            </a:r>
            <a:r>
              <a:rPr lang="en-GB" altLang="ja-JP" sz="1800" dirty="0"/>
              <a:t> September in 2015</a:t>
            </a:r>
            <a:endParaRPr lang="ja-JP" altLang="ja-JP" sz="1800" dirty="0"/>
          </a:p>
          <a:p>
            <a:r>
              <a:rPr lang="en-GB" altLang="ja-JP" sz="1800" dirty="0"/>
              <a:t>Including testing, showcasing and workshop</a:t>
            </a:r>
            <a:endParaRPr lang="ja-JP" altLang="ja-JP" sz="1800" dirty="0"/>
          </a:p>
          <a:p>
            <a:r>
              <a:rPr lang="en-GB" altLang="ja-JP" sz="1800" dirty="0"/>
              <a:t>Organized by APT and supported by ITU</a:t>
            </a:r>
            <a:endParaRPr lang="ja-JP" altLang="ja-JP" sz="1800" dirty="0"/>
          </a:p>
          <a:p>
            <a:r>
              <a:rPr lang="en-GB" altLang="ja-JP" sz="1800" dirty="0"/>
              <a:t>Proposed topics </a:t>
            </a:r>
            <a:endParaRPr lang="ja-JP" altLang="ja-JP" sz="1800" dirty="0"/>
          </a:p>
          <a:p>
            <a:pPr lvl="1"/>
            <a:r>
              <a:rPr lang="en-US" altLang="ja-JP" sz="1600" dirty="0"/>
              <a:t>IMS/NGN interworking</a:t>
            </a:r>
            <a:endParaRPr lang="ja-JP" altLang="ja-JP" sz="1600" dirty="0"/>
          </a:p>
          <a:p>
            <a:pPr lvl="1"/>
            <a:r>
              <a:rPr lang="en-US" altLang="ja-JP" sz="1600" dirty="0"/>
              <a:t>Future Transport Network</a:t>
            </a:r>
            <a:endParaRPr lang="ja-JP" altLang="ja-JP" sz="1600" dirty="0"/>
          </a:p>
          <a:p>
            <a:pPr lvl="1"/>
            <a:r>
              <a:rPr lang="en-US" altLang="ja-JP" sz="1600" dirty="0"/>
              <a:t>M2M/</a:t>
            </a:r>
            <a:r>
              <a:rPr lang="en-US" altLang="ja-JP" sz="1600" dirty="0" err="1"/>
              <a:t>IoT</a:t>
            </a:r>
            <a:r>
              <a:rPr lang="en-US" altLang="ja-JP" sz="1600" dirty="0"/>
              <a:t>/e-Health </a:t>
            </a:r>
            <a:endParaRPr lang="ja-JP" altLang="ja-JP" sz="1600" dirty="0"/>
          </a:p>
          <a:p>
            <a:pPr lvl="1"/>
            <a:r>
              <a:rPr lang="en-US" altLang="ja-JP" sz="1600" dirty="0"/>
              <a:t>Language translation </a:t>
            </a:r>
            <a:endParaRPr lang="ja-JP" altLang="ja-JP" sz="1600" dirty="0"/>
          </a:p>
          <a:p>
            <a:pPr lvl="1"/>
            <a:r>
              <a:rPr lang="en-US" altLang="ja-JP" sz="1600" dirty="0"/>
              <a:t>FTTH (GPON and GEPON) </a:t>
            </a:r>
            <a:endParaRPr lang="ja-JP" altLang="ja-JP" sz="1600" dirty="0"/>
          </a:p>
          <a:p>
            <a:pPr lvl="1"/>
            <a:r>
              <a:rPr lang="en-US" altLang="ja-JP" sz="1600" dirty="0"/>
              <a:t>IPTV/internet TV </a:t>
            </a:r>
            <a:endParaRPr lang="ja-JP" altLang="ja-JP" sz="1600" dirty="0"/>
          </a:p>
          <a:p>
            <a:pPr lvl="1"/>
            <a:r>
              <a:rPr lang="en-US" altLang="ja-JP" sz="1600" dirty="0"/>
              <a:t>NGN E2E service </a:t>
            </a:r>
            <a:endParaRPr lang="ja-JP" altLang="ja-JP" sz="1600" dirty="0"/>
          </a:p>
          <a:p>
            <a:pPr lvl="1"/>
            <a:r>
              <a:rPr lang="en-US" altLang="ja-JP" sz="1600" dirty="0"/>
              <a:t>SDN/NFV (New)</a:t>
            </a:r>
            <a:endParaRPr lang="ja-JP" altLang="ja-JP" sz="1600" dirty="0"/>
          </a:p>
          <a:p>
            <a:pPr lvl="0"/>
            <a:r>
              <a:rPr lang="en-US" altLang="ja-JP" sz="1800" dirty="0" smtClean="0"/>
              <a:t>The </a:t>
            </a:r>
            <a:r>
              <a:rPr lang="en-US" altLang="ja-JP" sz="1800" dirty="0"/>
              <a:t>C&amp;I coordination committee will discuss the details of the C&amp;I event and create plan of it</a:t>
            </a:r>
            <a:r>
              <a:rPr lang="en-US" altLang="ja-JP" sz="1800" dirty="0" smtClean="0"/>
              <a:t>. </a:t>
            </a:r>
            <a:r>
              <a:rPr lang="en-US" altLang="ja-JP" sz="1800" dirty="0"/>
              <a:t>The first meeting of the C&amp;I coordination committee is going to be held in the middle of April.</a:t>
            </a:r>
            <a:endParaRPr lang="ja-JP" altLang="ja-JP" sz="1800" dirty="0"/>
          </a:p>
          <a:p>
            <a:endParaRPr kumimoji="1" lang="ja-JP" altLang="en-US" sz="1800" dirty="0"/>
          </a:p>
        </p:txBody>
      </p:sp>
      <p:sp>
        <p:nvSpPr>
          <p:cNvPr id="3" name="タイトル 2"/>
          <p:cNvSpPr>
            <a:spLocks noGrp="1"/>
          </p:cNvSpPr>
          <p:nvPr>
            <p:ph type="title"/>
          </p:nvPr>
        </p:nvSpPr>
        <p:spPr>
          <a:xfrm>
            <a:off x="457200" y="195052"/>
            <a:ext cx="8229600" cy="1143000"/>
          </a:xfrm>
        </p:spPr>
        <p:txBody>
          <a:bodyPr/>
          <a:lstStyle/>
          <a:p>
            <a:r>
              <a:rPr lang="en-US" altLang="ja-JP" dirty="0" smtClean="0"/>
              <a:t>Future plan</a:t>
            </a:r>
            <a:endParaRPr kumimoji="1" lang="ja-JP" altLang="en-US" dirty="0"/>
          </a:p>
        </p:txBody>
      </p:sp>
      <p:sp>
        <p:nvSpPr>
          <p:cNvPr id="4" name="スライド番号プレースホルダー 3"/>
          <p:cNvSpPr>
            <a:spLocks noGrp="1"/>
          </p:cNvSpPr>
          <p:nvPr>
            <p:ph type="sldNum" sz="quarter" idx="4294967295"/>
          </p:nvPr>
        </p:nvSpPr>
        <p:spPr>
          <a:xfrm>
            <a:off x="7956376" y="6572076"/>
            <a:ext cx="1043354" cy="241300"/>
          </a:xfrm>
          <a:prstGeom prst="rect">
            <a:avLst/>
          </a:prstGeom>
        </p:spPr>
        <p:txBody>
          <a:bodyPr/>
          <a:lstStyle/>
          <a:p>
            <a:pPr>
              <a:defRPr/>
            </a:pPr>
            <a:fld id="{7213FBCF-AE15-45DD-B196-5747FB1C8748}" type="slidenum">
              <a:rPr lang="en-US" altLang="ja-JP" smtClean="0">
                <a:solidFill>
                  <a:srgbClr val="000000"/>
                </a:solidFill>
              </a:rPr>
              <a:pPr>
                <a:defRPr/>
              </a:pPr>
              <a:t>7</a:t>
            </a:fld>
            <a:endParaRPr lang="en-US" altLang="ja-JP">
              <a:solidFill>
                <a:srgbClr val="000000"/>
              </a:solidFill>
            </a:endParaRPr>
          </a:p>
        </p:txBody>
      </p:sp>
      <p:pic>
        <p:nvPicPr>
          <p:cNvPr id="5" name="Picture 24"/>
          <p:cNvPicPr/>
          <p:nvPr/>
        </p:nvPicPr>
        <p:blipFill>
          <a:blip r:embed="rId2">
            <a:extLst>
              <a:ext uri="{28A0092B-C50C-407E-A947-70E740481C1C}">
                <a14:useLocalDpi xmlns:a14="http://schemas.microsoft.com/office/drawing/2010/main" val="0"/>
              </a:ext>
            </a:extLst>
          </a:blip>
          <a:srcRect/>
          <a:stretch>
            <a:fillRect/>
          </a:stretch>
        </p:blipFill>
        <p:spPr bwMode="auto">
          <a:xfrm>
            <a:off x="3635896" y="2780928"/>
            <a:ext cx="5325922" cy="1790442"/>
          </a:xfrm>
          <a:prstGeom prst="rect">
            <a:avLst/>
          </a:prstGeom>
          <a:noFill/>
        </p:spPr>
      </p:pic>
    </p:spTree>
    <p:extLst>
      <p:ext uri="{BB962C8B-B14F-4D97-AF65-F5344CB8AC3E}">
        <p14:creationId xmlns:p14="http://schemas.microsoft.com/office/powerpoint/2010/main" val="32059648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2"/>
          <p:cNvSpPr>
            <a:spLocks noGrp="1"/>
          </p:cNvSpPr>
          <p:nvPr>
            <p:ph type="title"/>
          </p:nvPr>
        </p:nvSpPr>
        <p:spPr>
          <a:xfrm>
            <a:off x="457200" y="195052"/>
            <a:ext cx="8229600" cy="1143000"/>
          </a:xfrm>
        </p:spPr>
        <p:txBody>
          <a:bodyPr/>
          <a:lstStyle/>
          <a:p>
            <a:r>
              <a:rPr lang="en-US" altLang="ja-JP" dirty="0" smtClean="0"/>
              <a:t>Conclusion</a:t>
            </a:r>
            <a:endParaRPr kumimoji="1" lang="ja-JP" altLang="en-US" dirty="0"/>
          </a:p>
        </p:txBody>
      </p:sp>
      <p:sp>
        <p:nvSpPr>
          <p:cNvPr id="5" name="コンテンツ プレースホルダー 2"/>
          <p:cNvSpPr>
            <a:spLocks noGrp="1"/>
          </p:cNvSpPr>
          <p:nvPr>
            <p:ph idx="1"/>
          </p:nvPr>
        </p:nvSpPr>
        <p:spPr>
          <a:xfrm>
            <a:off x="701749" y="1471485"/>
            <a:ext cx="7829402" cy="2810181"/>
          </a:xfrm>
          <a:noFill/>
          <a:ln>
            <a:noFill/>
          </a:ln>
        </p:spPr>
        <p:txBody>
          <a:bodyPr>
            <a:normAutofit/>
          </a:bodyPr>
          <a:lstStyle/>
          <a:p>
            <a:pPr>
              <a:spcBef>
                <a:spcPts val="0"/>
              </a:spcBef>
              <a:buFont typeface="Wingdings" panose="05000000000000000000" pitchFamily="2" charset="2"/>
              <a:buChar char="§"/>
            </a:pPr>
            <a:r>
              <a:rPr lang="en-GB" altLang="ja-JP" sz="2800" dirty="0" smtClean="0"/>
              <a:t>ITU-T supports a C&amp;I event which organized by regional/national SDOs. SG11 would like to take the leading role of it.</a:t>
            </a:r>
          </a:p>
          <a:p>
            <a:pPr>
              <a:spcBef>
                <a:spcPts val="0"/>
              </a:spcBef>
              <a:buFont typeface="Wingdings" panose="05000000000000000000" pitchFamily="2" charset="2"/>
              <a:buChar char="§"/>
            </a:pPr>
            <a:r>
              <a:rPr lang="en-GB" altLang="ja-JP" sz="2800" dirty="0" smtClean="0"/>
              <a:t>SG11 is considering the next opportunity to have a C&amp;I event in Africa (e.g. collocated with SG13 African Regional meeting in February 2016).</a:t>
            </a:r>
            <a:r>
              <a:rPr lang="en-GB" altLang="ja-JP" sz="2800" dirty="0" smtClean="0"/>
              <a:t>   </a:t>
            </a:r>
            <a:endParaRPr lang="en-US" altLang="ja-JP" sz="2800" dirty="0" smtClean="0"/>
          </a:p>
        </p:txBody>
      </p:sp>
    </p:spTree>
    <p:extLst>
      <p:ext uri="{BB962C8B-B14F-4D97-AF65-F5344CB8AC3E}">
        <p14:creationId xmlns:p14="http://schemas.microsoft.com/office/powerpoint/2010/main" val="474181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5502</TotalTime>
  <Words>483</Words>
  <Application>Microsoft Office PowerPoint</Application>
  <PresentationFormat>On-screen Show (4:3)</PresentationFormat>
  <Paragraphs>66</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HGP創英角ｺﾞｼｯｸUB</vt:lpstr>
      <vt:lpstr>ＭＳ Ｐゴシック</vt:lpstr>
      <vt:lpstr>Arial</vt:lpstr>
      <vt:lpstr>Calibri</vt:lpstr>
      <vt:lpstr>Wingdings</vt:lpstr>
      <vt:lpstr>Office Theme</vt:lpstr>
      <vt:lpstr>APT/ITU C&amp;I event</vt:lpstr>
      <vt:lpstr>PowerPoint Presentation</vt:lpstr>
      <vt:lpstr>2nd APT/ITU C&amp;I event</vt:lpstr>
      <vt:lpstr>NGN End to End Service Interoperability Testing and Showcasing</vt:lpstr>
      <vt:lpstr>BAN portable Health Clinic Showcasing </vt:lpstr>
      <vt:lpstr>Workshop</vt:lpstr>
      <vt:lpstr>Future plan</vt:lpstr>
      <vt:lpstr>Conclusion</vt:lpstr>
    </vt:vector>
  </TitlesOfParts>
  <Company>ITU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Alexandra Gaspari</dc:creator>
  <cp:lastModifiedBy>Kaoru Kenyoshi</cp:lastModifiedBy>
  <cp:revision>174</cp:revision>
  <cp:lastPrinted>2015-02-17T14:42:25Z</cp:lastPrinted>
  <dcterms:created xsi:type="dcterms:W3CDTF">2014-09-01T15:38:30Z</dcterms:created>
  <dcterms:modified xsi:type="dcterms:W3CDTF">2015-04-23T08:16:34Z</dcterms:modified>
</cp:coreProperties>
</file>