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6" r:id="rId5"/>
    <p:sldId id="404" r:id="rId6"/>
    <p:sldId id="396" r:id="rId7"/>
    <p:sldId id="369" r:id="rId8"/>
    <p:sldId id="389" r:id="rId9"/>
    <p:sldId id="388" r:id="rId10"/>
    <p:sldId id="406" r:id="rId11"/>
    <p:sldId id="391" r:id="rId12"/>
    <p:sldId id="392" r:id="rId13"/>
    <p:sldId id="428" r:id="rId14"/>
    <p:sldId id="390" r:id="rId15"/>
    <p:sldId id="429" r:id="rId16"/>
    <p:sldId id="430" r:id="rId17"/>
    <p:sldId id="431" r:id="rId18"/>
    <p:sldId id="329" r:id="rId19"/>
    <p:sldId id="432" r:id="rId20"/>
    <p:sldId id="397" r:id="rId21"/>
    <p:sldId id="398" r:id="rId22"/>
    <p:sldId id="399" r:id="rId23"/>
    <p:sldId id="401" r:id="rId24"/>
    <p:sldId id="283" r:id="rId25"/>
    <p:sldId id="343" r:id="rId26"/>
    <p:sldId id="346" r:id="rId27"/>
    <p:sldId id="381" r:id="rId28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38A"/>
    <a:srgbClr val="FF3300"/>
    <a:srgbClr val="000066"/>
    <a:srgbClr val="525152"/>
    <a:srgbClr val="0099CC"/>
    <a:srgbClr val="33CCF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42" autoAdjust="0"/>
    <p:restoredTop sz="75176" autoAdjust="0"/>
  </p:normalViewPr>
  <p:slideViewPr>
    <p:cSldViewPr>
      <p:cViewPr varScale="1">
        <p:scale>
          <a:sx n="56" d="100"/>
          <a:sy n="56" d="100"/>
        </p:scale>
        <p:origin x="157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334" y="-96"/>
      </p:cViewPr>
      <p:guideLst>
        <p:guide orient="horz" pos="3128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EA87456-73A0-4554-B0B7-0581D07B6D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3202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4875"/>
            <a:ext cx="4891088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70750C3-6D4D-4D5A-97E5-3B772EA1A8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567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857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574201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695956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071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200" b="0" kern="1200" baseline="0" dirty="0" smtClean="0">
              <a:solidFill>
                <a:schemeClr val="tx1"/>
              </a:solidFill>
              <a:effectLst/>
              <a:latin typeface="Verdana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015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483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>
              <a:solidFill>
                <a:schemeClr val="tx2"/>
              </a:solidFill>
              <a:latin typeface="Verdana" pitchFamily="34" charset="0"/>
            </a:endParaRP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US" sz="1200" b="1" dirty="0" smtClean="0">
              <a:solidFill>
                <a:schemeClr val="tx2"/>
              </a:solidFill>
              <a:latin typeface="Verdana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638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-2465" y="765175"/>
            <a:ext cx="6467476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027988" y="6237288"/>
            <a:ext cx="184150" cy="3651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sz="1000" smtClean="0">
                <a:solidFill>
                  <a:schemeClr val="bg1"/>
                </a:solidFill>
                <a:latin typeface="Univers" pitchFamily="34" charset="0"/>
              </a:rPr>
              <a:t/>
            </a:r>
            <a:br>
              <a:rPr lang="en-US" sz="1000" smtClean="0">
                <a:solidFill>
                  <a:schemeClr val="bg1"/>
                </a:solidFill>
                <a:latin typeface="Univers" pitchFamily="34" charset="0"/>
              </a:rPr>
            </a:br>
            <a:endParaRPr lang="en-US" sz="1000" smtClean="0">
              <a:solidFill>
                <a:schemeClr val="bg1"/>
              </a:solidFill>
              <a:latin typeface="Univers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en-US" altLang="en-US" sz="1200" b="1" smtClean="0">
                <a:solidFill>
                  <a:srgbClr val="0C4B84"/>
                </a:solidFill>
              </a:rPr>
              <a:t> </a:t>
            </a:r>
            <a:endParaRPr lang="en-US" altLang="en-US" sz="2400" smtClean="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en-US" altLang="en-US" sz="1200" b="1" smtClean="0">
                <a:solidFill>
                  <a:srgbClr val="0C4B84"/>
                </a:solidFill>
              </a:rPr>
              <a:t> </a:t>
            </a:r>
            <a:endParaRPr lang="en-US" altLang="en-US" sz="2400" smtClean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en-US" altLang="en-US" sz="1000" smtClean="0">
                <a:solidFill>
                  <a:srgbClr val="000000"/>
                </a:solidFill>
              </a:rPr>
              <a:t> </a:t>
            </a:r>
            <a:endParaRPr lang="en-US" altLang="en-US" sz="2400" smtClean="0"/>
          </a:p>
        </p:txBody>
      </p:sp>
      <p:sp>
        <p:nvSpPr>
          <p:cNvPr id="9" name="AutoShape 18" descr="image002"/>
          <p:cNvSpPr>
            <a:spLocks noChangeAspect="1" noChangeArrowheads="1"/>
          </p:cNvSpPr>
          <p:nvPr userDrawn="1"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smtClean="0"/>
          </a:p>
        </p:txBody>
      </p:sp>
      <p:sp>
        <p:nvSpPr>
          <p:cNvPr id="10" name="AutoShape 20" descr="image002"/>
          <p:cNvSpPr>
            <a:spLocks noChangeAspect="1" noChangeArrowheads="1"/>
          </p:cNvSpPr>
          <p:nvPr userDrawn="1"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smtClean="0"/>
          </a:p>
        </p:txBody>
      </p:sp>
      <p:sp>
        <p:nvSpPr>
          <p:cNvPr id="11" name="AutoShape 23" descr="image002"/>
          <p:cNvSpPr>
            <a:spLocks noChangeAspect="1" noChangeArrowheads="1"/>
          </p:cNvSpPr>
          <p:nvPr userDrawn="1"/>
        </p:nvSpPr>
        <p:spPr bwMode="auto">
          <a:xfrm>
            <a:off x="200025" y="46038"/>
            <a:ext cx="1428750" cy="10001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smtClean="0"/>
          </a:p>
        </p:txBody>
      </p:sp>
      <p:sp>
        <p:nvSpPr>
          <p:cNvPr id="12" name="AutoShape 25" descr="image002"/>
          <p:cNvSpPr>
            <a:spLocks noChangeAspect="1" noChangeArrowheads="1"/>
          </p:cNvSpPr>
          <p:nvPr userDrawn="1"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smtClean="0"/>
          </a:p>
        </p:txBody>
      </p:sp>
      <p:pic>
        <p:nvPicPr>
          <p:cNvPr id="13" name="Picture 26" descr="Picture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738" y="3132138"/>
            <a:ext cx="8969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" descr="C:\Documents and Settings\tarif\Local Settings\Temporary Internet Files\Content.Outlook\CEAXITGN\Interop_logo (2).gif"/>
          <p:cNvPicPr>
            <a:picLocks noChangeAspect="1" noChangeArrowheads="1"/>
          </p:cNvPicPr>
          <p:nvPr userDrawn="1"/>
        </p:nvPicPr>
        <p:blipFill>
          <a:blip r:embed="rId4" cstate="print"/>
          <a:srcRect b="17868"/>
          <a:stretch>
            <a:fillRect/>
          </a:stretch>
        </p:blipFill>
        <p:spPr bwMode="auto">
          <a:xfrm>
            <a:off x="8382000" y="204737"/>
            <a:ext cx="6477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120532" y="6559056"/>
            <a:ext cx="9036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dirty="0" smtClean="0">
                <a:solidFill>
                  <a:srgbClr val="0070C0"/>
                </a:solidFill>
              </a:rPr>
              <a:t>JCA-CIT 6</a:t>
            </a:r>
            <a:r>
              <a:rPr lang="en-US" sz="1200" b="1" baseline="30000" dirty="0" smtClean="0">
                <a:solidFill>
                  <a:srgbClr val="0070C0"/>
                </a:solidFill>
              </a:rPr>
              <a:t>th</a:t>
            </a:r>
            <a:r>
              <a:rPr lang="en-US" sz="1200" b="1" dirty="0" smtClean="0">
                <a:solidFill>
                  <a:srgbClr val="0070C0"/>
                </a:solidFill>
              </a:rPr>
              <a:t> meeting</a:t>
            </a:r>
            <a:endParaRPr lang="en-US" sz="1200" dirty="0" smtClean="0">
              <a:solidFill>
                <a:srgbClr val="0070C0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08312" y="6554144"/>
            <a:ext cx="817368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/24</a:t>
            </a:r>
            <a:endParaRPr lang="en-US" dirty="0"/>
          </a:p>
        </p:txBody>
      </p:sp>
      <p:pic>
        <p:nvPicPr>
          <p:cNvPr id="3074" name="Picture 2" descr="C:\Users\andreev\Downloads\150logo-Blue-horizontal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59" y="-171400"/>
            <a:ext cx="1347192" cy="101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71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08312" y="6554144"/>
            <a:ext cx="817368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1" descr="C:\Documents and Settings\tarif\Local Settings\Temporary Internet Files\Content.Outlook\CEAXITGN\Interop_logo (2).gif"/>
          <p:cNvPicPr>
            <a:picLocks noChangeAspect="1" noChangeArrowheads="1"/>
          </p:cNvPicPr>
          <p:nvPr userDrawn="1"/>
        </p:nvPicPr>
        <p:blipFill>
          <a:blip r:embed="rId2" cstate="print"/>
          <a:srcRect b="17868"/>
          <a:stretch>
            <a:fillRect/>
          </a:stretch>
        </p:blipFill>
        <p:spPr bwMode="auto">
          <a:xfrm>
            <a:off x="8382000" y="204737"/>
            <a:ext cx="6477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4313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Documents and Settings\tarif\Local Settings\Temporary Internet Files\Content.Outlook\CEAXITGN\Interop_logo (2).gif"/>
          <p:cNvPicPr>
            <a:picLocks noChangeAspect="1" noChangeArrowheads="1"/>
          </p:cNvPicPr>
          <p:nvPr userDrawn="1"/>
        </p:nvPicPr>
        <p:blipFill>
          <a:blip r:embed="rId2" cstate="print"/>
          <a:srcRect b="17868"/>
          <a:stretch>
            <a:fillRect/>
          </a:stretch>
        </p:blipFill>
        <p:spPr bwMode="auto">
          <a:xfrm>
            <a:off x="8382000" y="204737"/>
            <a:ext cx="6477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284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tarif\Local Settings\Temporary Internet Files\Content.Outlook\CEAXITGN\Interop_logo (2).gif"/>
          <p:cNvPicPr>
            <a:picLocks noChangeAspect="1" noChangeArrowheads="1"/>
          </p:cNvPicPr>
          <p:nvPr userDrawn="1"/>
        </p:nvPicPr>
        <p:blipFill>
          <a:blip r:embed="rId2" cstate="print"/>
          <a:srcRect b="17868"/>
          <a:stretch>
            <a:fillRect/>
          </a:stretch>
        </p:blipFill>
        <p:spPr bwMode="auto">
          <a:xfrm>
            <a:off x="8382000" y="204737"/>
            <a:ext cx="6477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6546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62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07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0" descr="Watermark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C:\Documents and Settings\tarif\Local Settings\Temporary Internet Files\Content.Outlook\CEAXITGN\Interop_logo (2).gif"/>
          <p:cNvPicPr>
            <a:picLocks noChangeAspect="1" noChangeArrowheads="1"/>
          </p:cNvPicPr>
          <p:nvPr userDrawn="1"/>
        </p:nvPicPr>
        <p:blipFill>
          <a:blip r:embed="rId3" cstate="print"/>
          <a:srcRect b="17868"/>
          <a:stretch>
            <a:fillRect/>
          </a:stretch>
        </p:blipFill>
        <p:spPr bwMode="auto">
          <a:xfrm>
            <a:off x="8382000" y="204737"/>
            <a:ext cx="6477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 userDrawn="1"/>
        </p:nvCxnSpPr>
        <p:spPr>
          <a:xfrm>
            <a:off x="208312" y="6554144"/>
            <a:ext cx="817368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/24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20532" y="6559056"/>
            <a:ext cx="9036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dirty="0" smtClean="0">
                <a:solidFill>
                  <a:srgbClr val="0070C0"/>
                </a:solidFill>
              </a:rPr>
              <a:t>JCA-CIT 6</a:t>
            </a:r>
            <a:r>
              <a:rPr lang="en-US" sz="1200" b="1" baseline="30000" dirty="0" smtClean="0">
                <a:solidFill>
                  <a:srgbClr val="0070C0"/>
                </a:solidFill>
              </a:rPr>
              <a:t>th</a:t>
            </a:r>
            <a:r>
              <a:rPr lang="en-US" sz="1200" b="1" dirty="0" smtClean="0">
                <a:solidFill>
                  <a:srgbClr val="0070C0"/>
                </a:solidFill>
              </a:rPr>
              <a:t> meeting</a:t>
            </a:r>
            <a:endParaRPr lang="en-US" sz="12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7685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0" descr="Watermark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765175"/>
            <a:ext cx="6443663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/24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20532" y="6559056"/>
            <a:ext cx="9036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0070C0"/>
                </a:solidFill>
              </a:rPr>
              <a:t>JCA-CIT 6</a:t>
            </a:r>
            <a:r>
              <a:rPr lang="en-US" sz="1200" b="1" baseline="30000" dirty="0" smtClean="0">
                <a:solidFill>
                  <a:srgbClr val="0070C0"/>
                </a:solidFill>
              </a:rPr>
              <a:t>th</a:t>
            </a:r>
            <a:r>
              <a:rPr lang="en-US" sz="1200" b="1" dirty="0" smtClean="0">
                <a:solidFill>
                  <a:srgbClr val="0070C0"/>
                </a:solidFill>
              </a:rPr>
              <a:t> meeting</a:t>
            </a:r>
            <a:endParaRPr lang="en-US" sz="1200" dirty="0" smtClean="0">
              <a:solidFill>
                <a:srgbClr val="0070C0"/>
              </a:solidFill>
            </a:endParaRPr>
          </a:p>
          <a:p>
            <a:pPr algn="l"/>
            <a:endParaRPr lang="en-US" sz="1200" dirty="0" smtClean="0">
              <a:solidFill>
                <a:srgbClr val="0070C0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08312" y="6554144"/>
            <a:ext cx="817368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" descr="C:\Documents and Settings\tarif\Local Settings\Temporary Internet Files\Content.Outlook\CEAXITGN\Interop_logo (2).gif"/>
          <p:cNvPicPr>
            <a:picLocks noChangeAspect="1" noChangeArrowheads="1"/>
          </p:cNvPicPr>
          <p:nvPr userDrawn="1"/>
        </p:nvPicPr>
        <p:blipFill>
          <a:blip r:embed="rId10" cstate="print"/>
          <a:srcRect b="17868"/>
          <a:stretch>
            <a:fillRect/>
          </a:stretch>
        </p:blipFill>
        <p:spPr bwMode="auto">
          <a:xfrm>
            <a:off x="8382000" y="204737"/>
            <a:ext cx="6477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andreev\Downloads\150logo-Blue-horizontal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11300"/>
            <a:ext cx="1347192" cy="101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55" r:id="rId2"/>
    <p:sldLayoutId id="2147484159" r:id="rId3"/>
    <p:sldLayoutId id="2147484160" r:id="rId4"/>
    <p:sldLayoutId id="2147484167" r:id="rId5"/>
    <p:sldLayoutId id="2147484168" r:id="rId6"/>
    <p:sldLayoutId id="2147484171" r:id="rId7"/>
  </p:sldLayoutIdLst>
  <p:transition spd="slow">
    <p:push dir="u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2"/>
        </a:buBlip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0000"/>
        <a:buFont typeface="ZapfDingbats BT" pitchFamily="18" charset="2"/>
        <a:buBlip>
          <a:blip r:embed="rId13"/>
        </a:buBlip>
        <a:defRPr sz="28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2"/>
        </a:buBlip>
        <a:defRPr sz="2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ZapfDingbats BT" pitchFamily="18" charset="2"/>
        <a:buBlip>
          <a:blip r:embed="rId13"/>
        </a:buBlip>
        <a:defRPr sz="20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2"/>
        </a:buBlip>
        <a:defRPr sz="2000">
          <a:solidFill>
            <a:schemeClr val="bg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2"/>
        </a:buBlip>
        <a:defRPr sz="2000">
          <a:solidFill>
            <a:schemeClr val="bg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2"/>
        </a:buBlip>
        <a:defRPr sz="2000">
          <a:solidFill>
            <a:schemeClr val="bg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2"/>
        </a:buBlip>
        <a:defRPr sz="2000">
          <a:solidFill>
            <a:schemeClr val="bg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2"/>
        </a:buBlip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C-I/Pages/IM/Internet-speed.aspx" TargetMode="External"/><Relationship Id="rId2" Type="http://schemas.openxmlformats.org/officeDocument/2006/relationships/hyperlink" Target="https://www.itu.int/md/dologin_md.asp?lang=en&amp;id=T13-SG11-C-0218!!ZIP-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tu.int/md/meetingdoc.asp?lang=en&amp;parent=T13-SG11-C-0220" TargetMode="External"/><Relationship Id="rId4" Type="http://schemas.openxmlformats.org/officeDocument/2006/relationships/hyperlink" Target="http://www.itu.int/md/meetingdoc.asp?lang=en&amp;parent=T13-SG11-C-024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md/meetingdoc.asp?lang=en&amp;parent=T13-SG11-C-0218" TargetMode="External"/><Relationship Id="rId2" Type="http://schemas.openxmlformats.org/officeDocument/2006/relationships/hyperlink" Target="http://www.itu.int/md/meetingdoc.asp?lang=en&amp;parent=T13-SG11-C-0219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itu.int/en/ITU-T/C-I/Pages/IM/Internet-speed.aspx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hyperlink" Target="http://www.itu.int/ITU-T/workprog/wp_item.aspx?isn=997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net/itu-t/ls/ls.aspx?isn=5575" TargetMode="External"/><Relationship Id="rId2" Type="http://schemas.openxmlformats.org/officeDocument/2006/relationships/hyperlink" Target="http://www.itu.int/md/meetingdoc.asp?lang=en&amp;parent=T13-SG11-150422-TD-GEN-064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tu.int/md/meetingdoc.asp?lang=en&amp;parent=T13-SG11-150422-TD-GEN-0634" TargetMode="External"/><Relationship Id="rId5" Type="http://schemas.openxmlformats.org/officeDocument/2006/relationships/hyperlink" Target="http://www.itu.int/rec/T-REC-P.1110-201501-P" TargetMode="External"/><Relationship Id="rId4" Type="http://schemas.openxmlformats.org/officeDocument/2006/relationships/hyperlink" Target="http://www.itu.int/rec/T-REC-P.1100-201501-P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pub/T-TUT-CCICT-2014" TargetMode="External"/><Relationship Id="rId2" Type="http://schemas.openxmlformats.org/officeDocument/2006/relationships/hyperlink" Target="http://www.itu.int/en/ITU-T/C-I/Pages/WSHP_counterfeit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tu.int/en/ITU-T/jca/cit/Documents/2013-04-25/Outputs/jca-cit-o-001.doc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C-I/interop/e-health/201502/Pages/default.asp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itu.int/en/ITU-T/C-I/Pages/test_event_Feb14.aspx%60" TargetMode="External"/><Relationship Id="rId4" Type="http://schemas.openxmlformats.org/officeDocument/2006/relationships/hyperlink" Target="http://www.itu.int/en/ITU-T/C-I/interop/Pages/CI-APT-201408.asp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itu.int/en/ITU-T/C-I/Pages/default.asp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C-I/Pages/HFT-mobile-tests/HFT_testing.aspx" TargetMode="External"/><Relationship Id="rId2" Type="http://schemas.openxmlformats.org/officeDocument/2006/relationships/hyperlink" Target="http://www.itu.int/go/test-even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hyperlink" Target="http://www.itu.int/en/ITU-T/C-I/Documents/HFT_test_event_May_14/ITU-T%20Anonymous%20Test%20Report_12-16%20May%202014_Final%20version.doc" TargetMode="External"/><Relationship Id="rId4" Type="http://schemas.openxmlformats.org/officeDocument/2006/relationships/hyperlink" Target="http://www.itu.int/net/pressoffice/press_releases/2014/35.aspx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conformity@itu.int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denis.andreev@itu.int" TargetMode="External"/><Relationship Id="rId5" Type="http://schemas.openxmlformats.org/officeDocument/2006/relationships/hyperlink" Target="mailto:tsbjcacit@itu.int" TargetMode="External"/><Relationship Id="rId4" Type="http://schemas.openxmlformats.org/officeDocument/2006/relationships/hyperlink" Target="mailto:interop@itu.int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C-I/Pages/HFT-mobile-tests/HFT_testing.aspx" TargetMode="External"/><Relationship Id="rId7" Type="http://schemas.openxmlformats.org/officeDocument/2006/relationships/hyperlink" Target="http://itu.int/go/reference-table" TargetMode="External"/><Relationship Id="rId2" Type="http://schemas.openxmlformats.org/officeDocument/2006/relationships/hyperlink" Target="http://itu.int/net/itu-t/cdb/ConformityDB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tu.int/go/key-technologies" TargetMode="External"/><Relationship Id="rId5" Type="http://schemas.openxmlformats.org/officeDocument/2006/relationships/hyperlink" Target="http://www.itu.int/ITU-T/workprog/wp_item.aspx?isn=9971" TargetMode="External"/><Relationship Id="rId4" Type="http://schemas.openxmlformats.org/officeDocument/2006/relationships/hyperlink" Target="http://itu.int/go/pilot-project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itu.int/net/itu-t/cdb/ConformityDB.asp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itu.int/go/key-technologie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md/meetingdoc.asp?lang=en&amp;parent=T13-SG11-150422-TD-GEN-065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oleObject" Target="../embeddings/Microsoft_Visio_2003-2010_Drawing1.vsd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ecee.org/Operational_documents/iecee_documents/IECEE02-1_ed.1.0.pdf" TargetMode="External"/><Relationship Id="rId2" Type="http://schemas.openxmlformats.org/officeDocument/2006/relationships/hyperlink" Target="http://www.itu.int/md/S14-PP-C-0063/e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67544" y="1772816"/>
            <a:ext cx="7920880" cy="2952328"/>
          </a:xfrm>
          <a:prstGeom prst="rect">
            <a:avLst/>
          </a:prstGeom>
          <a:solidFill>
            <a:schemeClr val="bg1">
              <a:alpha val="49000"/>
            </a:schemeClr>
          </a:solidFill>
          <a:effectLst>
            <a:outerShdw blurRad="50800" dist="50800" dir="5400000" sx="63000" sy="63000" algn="ctr" rotWithShape="0">
              <a:srgbClr val="000000">
                <a:alpha val="0"/>
              </a:srgbClr>
            </a:outerShdw>
          </a:effectLst>
        </p:spPr>
        <p:txBody>
          <a:bodyPr/>
          <a:lstStyle/>
          <a:p>
            <a:pPr lvl="0"/>
            <a:r>
              <a:rPr lang="en-US" sz="3600" kern="1200" dirty="0">
                <a:latin typeface="+mn-lt"/>
                <a:ea typeface="+mn-ea"/>
                <a:cs typeface="Times New Roman" pitchFamily="18" charset="0"/>
              </a:rPr>
              <a:t>Key activities and </a:t>
            </a:r>
            <a: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  <a:t>major</a:t>
            </a:r>
            <a:b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</a:br>
            <a: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  <a:t>ITU-T </a:t>
            </a:r>
            <a:r>
              <a:rPr lang="en-US" sz="3600" kern="1200" dirty="0">
                <a:latin typeface="+mn-lt"/>
                <a:ea typeface="+mn-ea"/>
                <a:cs typeface="Times New Roman" pitchFamily="18" charset="0"/>
              </a:rPr>
              <a:t>outcomes </a:t>
            </a:r>
            <a: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  <a:t>on C&amp;I</a:t>
            </a:r>
            <a:b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</a:br>
            <a: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  <a:t/>
            </a:r>
            <a:b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</a:br>
            <a: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  <a:t>Pillar </a:t>
            </a:r>
            <a:r>
              <a:rPr lang="en-US" sz="3600" kern="1200" dirty="0">
                <a:latin typeface="+mn-lt"/>
                <a:ea typeface="+mn-ea"/>
                <a:cs typeface="Times New Roman" pitchFamily="18" charset="0"/>
              </a:rPr>
              <a:t>1 and </a:t>
            </a:r>
            <a: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  <a:t>2 of</a:t>
            </a:r>
            <a:br>
              <a:rPr lang="en-US" sz="3600" kern="1200" dirty="0" smtClean="0">
                <a:latin typeface="+mn-lt"/>
                <a:ea typeface="+mn-ea"/>
                <a:cs typeface="Times New Roman" pitchFamily="18" charset="0"/>
              </a:rPr>
            </a:br>
            <a:r>
              <a:rPr lang="en-US" sz="3600" kern="1200" dirty="0" smtClean="0">
                <a:cs typeface="Times New Roman" pitchFamily="18" charset="0"/>
              </a:rPr>
              <a:t>ITU </a:t>
            </a:r>
            <a:r>
              <a:rPr lang="en-US" sz="3600" kern="1200" dirty="0">
                <a:cs typeface="Times New Roman" pitchFamily="18" charset="0"/>
              </a:rPr>
              <a:t>C&amp;I </a:t>
            </a:r>
            <a:r>
              <a:rPr lang="en-US" sz="3600" kern="1200" dirty="0" err="1" smtClean="0">
                <a:cs typeface="Times New Roman" pitchFamily="18" charset="0"/>
              </a:rPr>
              <a:t>Programme</a:t>
            </a:r>
            <a:endParaRPr 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029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71600" y="455302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90"/>
                </a:solidFill>
              </a:rPr>
              <a:t>ITU-T SG11 activities on C&amp;I</a:t>
            </a:r>
            <a:endParaRPr lang="en-US" sz="2000" b="1" dirty="0">
              <a:solidFill>
                <a:srgbClr val="00009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7524" y="1556792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E438A"/>
                </a:solidFill>
              </a:rPr>
              <a:t>SIP-IMS conformity assessment. Work plan (</a:t>
            </a:r>
            <a:r>
              <a:rPr lang="en-US" sz="2000" u="sng" dirty="0" smtClean="0">
                <a:solidFill>
                  <a:srgbClr val="0E438A"/>
                </a:solidFill>
                <a:hlinkClick r:id="rId2"/>
              </a:rPr>
              <a:t>C-218</a:t>
            </a:r>
            <a:r>
              <a:rPr lang="en-US" sz="2000" dirty="0" smtClean="0">
                <a:solidFill>
                  <a:srgbClr val="0E438A"/>
                </a:solidFill>
              </a:rPr>
              <a:t>, SG11)</a:t>
            </a:r>
            <a:endParaRPr lang="en-US" sz="2000" dirty="0">
              <a:solidFill>
                <a:srgbClr val="0E438A"/>
              </a:solidFill>
            </a:endParaRP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E438A"/>
                </a:solidFill>
              </a:rPr>
              <a:t>Requirements and test specifications of basic call and supplementary services </a:t>
            </a:r>
            <a:r>
              <a:rPr lang="en-US" sz="2000" dirty="0" smtClean="0">
                <a:solidFill>
                  <a:srgbClr val="0E438A"/>
                </a:solidFill>
              </a:rPr>
              <a:t>which are provided </a:t>
            </a:r>
            <a:r>
              <a:rPr lang="en-US" sz="2000" dirty="0">
                <a:solidFill>
                  <a:srgbClr val="0E438A"/>
                </a:solidFill>
              </a:rPr>
              <a:t>on the IMS </a:t>
            </a:r>
            <a:r>
              <a:rPr lang="en-US" sz="2000" dirty="0" smtClean="0">
                <a:solidFill>
                  <a:srgbClr val="0E438A"/>
                </a:solidFill>
              </a:rPr>
              <a:t>basis</a:t>
            </a:r>
            <a:br>
              <a:rPr lang="en-US" sz="2000" dirty="0" smtClean="0">
                <a:solidFill>
                  <a:srgbClr val="0E438A"/>
                </a:solidFill>
              </a:rPr>
            </a:br>
            <a:r>
              <a:rPr lang="en-US" sz="2000" i="1" dirty="0" smtClean="0">
                <a:solidFill>
                  <a:srgbClr val="0E438A"/>
                </a:solidFill>
              </a:rPr>
              <a:t>(around </a:t>
            </a:r>
            <a:r>
              <a:rPr lang="en-US" sz="2000" i="1" dirty="0">
                <a:solidFill>
                  <a:srgbClr val="0E438A"/>
                </a:solidFill>
              </a:rPr>
              <a:t>20 new work </a:t>
            </a:r>
            <a:r>
              <a:rPr lang="en-US" sz="2000" i="1" dirty="0" smtClean="0">
                <a:solidFill>
                  <a:srgbClr val="0E438A"/>
                </a:solidFill>
              </a:rPr>
              <a:t>items are going to start in April 2015)</a:t>
            </a:r>
            <a:endParaRPr lang="en-US" sz="2000" i="1" dirty="0">
              <a:solidFill>
                <a:srgbClr val="0E438A"/>
              </a:solidFill>
            </a:endParaRP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E438A"/>
                </a:solidFill>
              </a:rPr>
              <a:t>Work item “Unified methodology of Internet speed quality measurement usable by end-users on the fixed and mobile networks” (</a:t>
            </a:r>
            <a:r>
              <a:rPr lang="en-US" sz="2000" u="sng" dirty="0">
                <a:solidFill>
                  <a:srgbClr val="0E438A"/>
                </a:solidFill>
                <a:hlinkClick r:id="rId3"/>
              </a:rPr>
              <a:t>ITU website</a:t>
            </a:r>
            <a:r>
              <a:rPr lang="en-US" sz="2000" dirty="0" smtClean="0">
                <a:solidFill>
                  <a:srgbClr val="0E438A"/>
                </a:solidFill>
              </a:rPr>
              <a:t>)</a:t>
            </a:r>
            <a:endParaRPr lang="en-US" sz="2000" dirty="0">
              <a:solidFill>
                <a:srgbClr val="0E438A"/>
              </a:solidFill>
            </a:endParaRP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E438A"/>
                </a:solidFill>
              </a:rPr>
              <a:t>New work item “Conformance test plan for Number Portability requirements defined by ITU-T Q.Suppl.4” (</a:t>
            </a:r>
            <a:r>
              <a:rPr lang="en-US" sz="2000" u="sng" dirty="0" smtClean="0">
                <a:solidFill>
                  <a:srgbClr val="0E438A"/>
                </a:solidFill>
                <a:hlinkClick r:id="rId4"/>
              </a:rPr>
              <a:t>C-240</a:t>
            </a:r>
            <a:r>
              <a:rPr lang="en-US" sz="2000" dirty="0" smtClean="0">
                <a:solidFill>
                  <a:srgbClr val="0E438A"/>
                </a:solidFill>
              </a:rPr>
              <a:t>, SG11)</a:t>
            </a:r>
            <a:endParaRPr lang="en-US" sz="2000" dirty="0">
              <a:solidFill>
                <a:srgbClr val="0E438A"/>
              </a:solidFill>
            </a:endParaRP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E438A"/>
                </a:solidFill>
              </a:rPr>
              <a:t>Benchmarking of IMS platform. Work plan (</a:t>
            </a:r>
            <a:r>
              <a:rPr lang="en-US" sz="2000" u="sng" dirty="0" smtClean="0">
                <a:solidFill>
                  <a:srgbClr val="0E438A"/>
                </a:solidFill>
                <a:hlinkClick r:id="rId5"/>
              </a:rPr>
              <a:t>C-220</a:t>
            </a:r>
            <a:r>
              <a:rPr lang="en-US" sz="2000" dirty="0" smtClean="0">
                <a:solidFill>
                  <a:srgbClr val="0E438A"/>
                </a:solidFill>
              </a:rPr>
              <a:t>, SG11)</a:t>
            </a:r>
            <a:endParaRPr lang="en-GB" sz="2000" dirty="0" smtClean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10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76555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71600" y="455302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90"/>
                </a:solidFill>
              </a:rPr>
              <a:t>Objectives of SIP-IMS standardization plan</a:t>
            </a:r>
            <a:endParaRPr lang="en-US" sz="2000" b="1" dirty="0">
              <a:solidFill>
                <a:srgbClr val="00009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7524" y="1092060"/>
            <a:ext cx="8640960" cy="546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0090"/>
                </a:solidFill>
              </a:rPr>
              <a:t>Collect </a:t>
            </a:r>
            <a:r>
              <a:rPr lang="en-US" sz="1800" dirty="0">
                <a:solidFill>
                  <a:srgbClr val="000090"/>
                </a:solidFill>
              </a:rPr>
              <a:t>all standards on SIP-IMS profile in ITU-T and amend it with missing </a:t>
            </a:r>
            <a:r>
              <a:rPr lang="en-US" sz="1800" dirty="0" smtClean="0">
                <a:solidFill>
                  <a:srgbClr val="000090"/>
                </a:solidFill>
              </a:rPr>
              <a:t>standards</a:t>
            </a:r>
            <a:br>
              <a:rPr lang="en-US" sz="1800" dirty="0" smtClean="0">
                <a:solidFill>
                  <a:srgbClr val="000090"/>
                </a:solidFill>
              </a:rPr>
            </a:br>
            <a:r>
              <a:rPr lang="en-US" altLang="de-DE" sz="1800" i="1" dirty="0">
                <a:solidFill>
                  <a:srgbClr val="000090"/>
                </a:solidFill>
              </a:rPr>
              <a:t>(e.g. requirements, test specifications, use cases, etc.)</a:t>
            </a:r>
            <a:endParaRPr lang="en-US" sz="1800" dirty="0">
              <a:solidFill>
                <a:srgbClr val="000090"/>
              </a:solidFill>
            </a:endParaRPr>
          </a:p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0090"/>
                </a:solidFill>
              </a:rPr>
              <a:t>Establish </a:t>
            </a:r>
            <a:r>
              <a:rPr lang="en-US" sz="1800" dirty="0">
                <a:solidFill>
                  <a:srgbClr val="000090"/>
                </a:solidFill>
              </a:rPr>
              <a:t>the conformity assessment </a:t>
            </a:r>
            <a:r>
              <a:rPr lang="en-US" sz="1800" dirty="0" smtClean="0">
                <a:solidFill>
                  <a:srgbClr val="000090"/>
                </a:solidFill>
              </a:rPr>
              <a:t>of </a:t>
            </a:r>
            <a:r>
              <a:rPr lang="en-US" sz="1800" dirty="0">
                <a:solidFill>
                  <a:srgbClr val="000090"/>
                </a:solidFill>
              </a:rPr>
              <a:t>SIP-IMS profile which may be used by </a:t>
            </a:r>
            <a:r>
              <a:rPr lang="en-US" sz="1800" dirty="0" smtClean="0">
                <a:solidFill>
                  <a:srgbClr val="000090"/>
                </a:solidFill>
              </a:rPr>
              <a:t>all fixed telecom operators in the world </a:t>
            </a:r>
            <a:r>
              <a:rPr lang="en-US" sz="1800" dirty="0">
                <a:solidFill>
                  <a:srgbClr val="000090"/>
                </a:solidFill>
              </a:rPr>
              <a:t>for testing </a:t>
            </a:r>
            <a:r>
              <a:rPr lang="en-US" sz="1800" dirty="0" smtClean="0">
                <a:solidFill>
                  <a:srgbClr val="000090"/>
                </a:solidFill>
              </a:rPr>
              <a:t>equipment </a:t>
            </a:r>
            <a:r>
              <a:rPr lang="en-US" sz="1800" dirty="0">
                <a:solidFill>
                  <a:srgbClr val="000090"/>
                </a:solidFill>
              </a:rPr>
              <a:t>based on SIP-IMS </a:t>
            </a:r>
            <a:r>
              <a:rPr lang="en-US" sz="1800" dirty="0" smtClean="0">
                <a:solidFill>
                  <a:srgbClr val="000090"/>
                </a:solidFill>
              </a:rPr>
              <a:t>profile</a:t>
            </a:r>
            <a:endParaRPr lang="en-US" sz="1800" dirty="0">
              <a:solidFill>
                <a:srgbClr val="000090"/>
              </a:solidFill>
            </a:endParaRPr>
          </a:p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altLang="de-DE" sz="1800" dirty="0" smtClean="0">
                <a:solidFill>
                  <a:srgbClr val="000090"/>
                </a:solidFill>
              </a:rPr>
              <a:t>Start </a:t>
            </a:r>
            <a:r>
              <a:rPr lang="en-US" altLang="de-DE" sz="1800" dirty="0">
                <a:solidFill>
                  <a:srgbClr val="000090"/>
                </a:solidFill>
              </a:rPr>
              <a:t>the ITU pilot project for conformity assessment of the equipment which is based on SIP-IMS profile</a:t>
            </a:r>
            <a:br>
              <a:rPr lang="en-US" altLang="de-DE" sz="1800" dirty="0">
                <a:solidFill>
                  <a:srgbClr val="000090"/>
                </a:solidFill>
              </a:rPr>
            </a:br>
            <a:r>
              <a:rPr lang="en-US" altLang="de-DE" sz="1800" i="1" dirty="0">
                <a:solidFill>
                  <a:srgbClr val="000090"/>
                </a:solidFill>
              </a:rPr>
              <a:t>(Testing Laboratory and other interested parties are invited</a:t>
            </a:r>
            <a:r>
              <a:rPr lang="en-US" altLang="de-DE" sz="1800" i="1" dirty="0" smtClean="0">
                <a:solidFill>
                  <a:srgbClr val="000090"/>
                </a:solidFill>
              </a:rPr>
              <a:t>)</a:t>
            </a:r>
          </a:p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0090"/>
                </a:solidFill>
              </a:rPr>
              <a:t>Create a list of TEs based on SIP-IMS profile which comply with ITU-T Recommendations</a:t>
            </a:r>
            <a:br>
              <a:rPr lang="en-US" sz="1800" dirty="0">
                <a:solidFill>
                  <a:srgbClr val="000090"/>
                </a:solidFill>
              </a:rPr>
            </a:br>
            <a:r>
              <a:rPr lang="en-US" sz="1800" i="1" dirty="0">
                <a:solidFill>
                  <a:srgbClr val="000090"/>
                </a:solidFill>
              </a:rPr>
              <a:t>(e.g. </a:t>
            </a:r>
            <a:r>
              <a:rPr lang="en-US" sz="1800" i="1" dirty="0" err="1">
                <a:solidFill>
                  <a:srgbClr val="000090"/>
                </a:solidFill>
              </a:rPr>
              <a:t>signalling</a:t>
            </a:r>
            <a:r>
              <a:rPr lang="en-US" sz="1800" i="1" dirty="0">
                <a:solidFill>
                  <a:srgbClr val="000090"/>
                </a:solidFill>
              </a:rPr>
              <a:t> protocol, voice </a:t>
            </a:r>
            <a:r>
              <a:rPr lang="en-US" sz="1800" i="1" dirty="0" err="1">
                <a:solidFill>
                  <a:srgbClr val="000090"/>
                </a:solidFill>
              </a:rPr>
              <a:t>QoS</a:t>
            </a:r>
            <a:r>
              <a:rPr lang="en-US" sz="1800" i="1" dirty="0">
                <a:solidFill>
                  <a:srgbClr val="000090"/>
                </a:solidFill>
              </a:rPr>
              <a:t>/</a:t>
            </a:r>
            <a:r>
              <a:rPr lang="en-US" sz="1800" i="1" dirty="0" err="1">
                <a:solidFill>
                  <a:srgbClr val="000090"/>
                </a:solidFill>
              </a:rPr>
              <a:t>QoE</a:t>
            </a:r>
            <a:r>
              <a:rPr lang="en-US" sz="1800" i="1" dirty="0">
                <a:solidFill>
                  <a:srgbClr val="000090"/>
                </a:solidFill>
              </a:rPr>
              <a:t>)</a:t>
            </a:r>
          </a:p>
          <a:p>
            <a:pPr marL="177800" lvl="0">
              <a:spcBef>
                <a:spcPts val="1200"/>
              </a:spcBef>
            </a:pPr>
            <a:r>
              <a:rPr lang="en-US" sz="1200" b="1" u="sng" dirty="0" smtClean="0">
                <a:solidFill>
                  <a:srgbClr val="000090"/>
                </a:solidFill>
              </a:rPr>
              <a:t>Note</a:t>
            </a:r>
          </a:p>
          <a:p>
            <a:pPr marL="177800" lvl="0">
              <a:spcBef>
                <a:spcPts val="1200"/>
              </a:spcBef>
            </a:pPr>
            <a:r>
              <a:rPr lang="en-US" sz="1200" b="1" i="1" dirty="0" smtClean="0">
                <a:solidFill>
                  <a:srgbClr val="000090"/>
                </a:solidFill>
              </a:rPr>
              <a:t>Presentation </a:t>
            </a:r>
            <a:r>
              <a:rPr lang="en-US" sz="1200" b="1" i="1" dirty="0">
                <a:solidFill>
                  <a:srgbClr val="000090"/>
                </a:solidFill>
              </a:rPr>
              <a:t>of SIP-IMS standardization plan (</a:t>
            </a:r>
            <a:r>
              <a:rPr lang="en-US" sz="1200" b="1" i="1" dirty="0">
                <a:solidFill>
                  <a:srgbClr val="000090"/>
                </a:solidFill>
                <a:hlinkClick r:id="rId2"/>
              </a:rPr>
              <a:t>TD219</a:t>
            </a:r>
            <a:r>
              <a:rPr lang="en-US" sz="1200" b="1" i="1" dirty="0" smtClean="0">
                <a:solidFill>
                  <a:srgbClr val="000090"/>
                </a:solidFill>
              </a:rPr>
              <a:t>)</a:t>
            </a:r>
          </a:p>
          <a:p>
            <a:pPr marL="177800" lvl="0">
              <a:spcBef>
                <a:spcPts val="1200"/>
              </a:spcBef>
            </a:pPr>
            <a:r>
              <a:rPr lang="en-US" sz="1200" b="1" i="1" dirty="0" smtClean="0">
                <a:solidFill>
                  <a:srgbClr val="000090"/>
                </a:solidFill>
              </a:rPr>
              <a:t>Work plan (</a:t>
            </a:r>
            <a:r>
              <a:rPr lang="en-US" sz="1200" b="1" i="1" dirty="0" smtClean="0">
                <a:solidFill>
                  <a:srgbClr val="000090"/>
                </a:solidFill>
                <a:hlinkClick r:id="rId3"/>
              </a:rPr>
              <a:t>TD218</a:t>
            </a:r>
            <a:r>
              <a:rPr lang="en-US" sz="1200" b="1" i="1" dirty="0" smtClean="0">
                <a:solidFill>
                  <a:srgbClr val="000090"/>
                </a:solidFill>
              </a:rPr>
              <a:t>)</a:t>
            </a:r>
            <a:endParaRPr lang="en-US" sz="1200" b="1" i="1" dirty="0">
              <a:solidFill>
                <a:srgbClr val="000090"/>
              </a:solidFill>
            </a:endParaRPr>
          </a:p>
          <a:p>
            <a:pPr marL="177800" lvl="0">
              <a:spcBef>
                <a:spcPts val="1200"/>
              </a:spcBef>
            </a:pPr>
            <a:endParaRPr lang="en-US" sz="1200" b="1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11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007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60563" y="185572"/>
            <a:ext cx="5791200" cy="539978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latin typeface="Verdana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latin typeface="Verdana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latin typeface="Verdana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latin typeface="Verdana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latin typeface="Verdana" pitchFamily="34" charset="0"/>
              </a:defRPr>
            </a:lvl9pPr>
          </a:lstStyle>
          <a:p>
            <a:r>
              <a:rPr lang="en-US" sz="2400" kern="0" dirty="0" smtClean="0"/>
              <a:t>Work plan on SIP-IMS standardization</a:t>
            </a:r>
            <a:endParaRPr lang="en-US" sz="2400" kern="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25550"/>
            <a:ext cx="8352928" cy="576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12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93284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995936" y="1196752"/>
            <a:ext cx="482334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>
                <a:solidFill>
                  <a:srgbClr val="000090"/>
                </a:solidFill>
              </a:rPr>
              <a:t>Two types of measurements:</a:t>
            </a:r>
          </a:p>
          <a:p>
            <a:pPr marL="358775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90"/>
                </a:solidFill>
              </a:rPr>
              <a:t>Internet access speed</a:t>
            </a:r>
          </a:p>
          <a:p>
            <a:pPr marL="358775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90"/>
                </a:solidFill>
              </a:rPr>
              <a:t>Internet resources access </a:t>
            </a:r>
            <a:r>
              <a:rPr lang="en-US" sz="2000" dirty="0" smtClean="0">
                <a:solidFill>
                  <a:srgbClr val="000090"/>
                </a:solidFill>
              </a:rPr>
              <a:t>speed</a:t>
            </a:r>
          </a:p>
          <a:p>
            <a:pPr marL="358775" indent="-179388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90"/>
              </a:solidFill>
            </a:endParaRPr>
          </a:p>
          <a:p>
            <a:r>
              <a:rPr lang="en-US" sz="2000" dirty="0" smtClean="0">
                <a:solidFill>
                  <a:srgbClr val="000090"/>
                </a:solidFill>
                <a:hlinkClick r:id="rId2"/>
              </a:rPr>
              <a:t>Website</a:t>
            </a:r>
            <a:endParaRPr lang="en-US" sz="2000" dirty="0" smtClean="0">
              <a:solidFill>
                <a:srgbClr val="000090"/>
              </a:solidFill>
            </a:endParaRPr>
          </a:p>
        </p:txBody>
      </p:sp>
      <p:pic>
        <p:nvPicPr>
          <p:cNvPr id="7" name="Imagen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149079"/>
            <a:ext cx="4033641" cy="206820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4069137" y="3789040"/>
            <a:ext cx="5074863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b="1" dirty="0" smtClean="0">
                <a:solidFill>
                  <a:srgbClr val="000090"/>
                </a:solidFill>
              </a:rPr>
              <a:t>In </a:t>
            </a:r>
            <a:r>
              <a:rPr lang="en-US" sz="2000" b="1" dirty="0">
                <a:solidFill>
                  <a:srgbClr val="000090"/>
                </a:solidFill>
              </a:rPr>
              <a:t>progress: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rgbClr val="000090"/>
                </a:solidFill>
              </a:rPr>
              <a:t>Draft Recommendation ITU-T </a:t>
            </a:r>
            <a:r>
              <a:rPr lang="en-US" sz="2000" dirty="0" err="1" smtClean="0">
                <a:solidFill>
                  <a:srgbClr val="000090"/>
                </a:solidFill>
                <a:hlinkClick r:id="rId4"/>
              </a:rPr>
              <a:t>Q.Int_speed_test</a:t>
            </a:r>
            <a:r>
              <a:rPr lang="en-US" sz="2000" dirty="0" smtClean="0">
                <a:solidFill>
                  <a:srgbClr val="000090"/>
                </a:solidFill>
              </a:rPr>
              <a:t/>
            </a:r>
            <a:br>
              <a:rPr lang="en-US" sz="2000" dirty="0" smtClean="0">
                <a:solidFill>
                  <a:srgbClr val="000090"/>
                </a:solidFill>
              </a:rPr>
            </a:br>
            <a:r>
              <a:rPr lang="en-US" sz="2000" dirty="0" smtClean="0">
                <a:solidFill>
                  <a:srgbClr val="000090"/>
                </a:solidFill>
              </a:rPr>
              <a:t>“Unified </a:t>
            </a:r>
            <a:r>
              <a:rPr lang="en-US" sz="2000" dirty="0">
                <a:solidFill>
                  <a:srgbClr val="000090"/>
                </a:solidFill>
              </a:rPr>
              <a:t>methodology of Internet speed quality measurement usable by end-users on the fixed and mobile networks</a:t>
            </a:r>
            <a:r>
              <a:rPr lang="en-US" sz="2000" dirty="0" smtClean="0">
                <a:solidFill>
                  <a:srgbClr val="000090"/>
                </a:solidFill>
              </a:rPr>
              <a:t>”</a:t>
            </a:r>
            <a:endParaRPr lang="en-US" sz="2000" dirty="0">
              <a:solidFill>
                <a:srgbClr val="000090"/>
              </a:solidFill>
            </a:endParaRPr>
          </a:p>
        </p:txBody>
      </p:sp>
      <p:pic>
        <p:nvPicPr>
          <p:cNvPr id="9" name="Picture 2" descr="Speed shutterstock_1529248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70691"/>
            <a:ext cx="2694369" cy="2244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124744" y="260648"/>
            <a:ext cx="72728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2800" b="1" dirty="0" smtClean="0">
                <a:solidFill>
                  <a:srgbClr val="000090"/>
                </a:solidFill>
              </a:rPr>
              <a:t>Measurements of Internet speed</a:t>
            </a:r>
          </a:p>
          <a:p>
            <a:pPr algn="ctr">
              <a:spcBef>
                <a:spcPts val="0"/>
              </a:spcBef>
            </a:pPr>
            <a:r>
              <a:rPr lang="en-US" sz="1600" b="1" dirty="0" smtClean="0">
                <a:solidFill>
                  <a:srgbClr val="000090"/>
                </a:solidFill>
              </a:rPr>
              <a:t>(under ITU-T </a:t>
            </a:r>
            <a:r>
              <a:rPr lang="en-US" sz="1600" b="1" dirty="0">
                <a:solidFill>
                  <a:srgbClr val="000090"/>
                </a:solidFill>
              </a:rPr>
              <a:t>SG11 Q15/11 “Testing as a service TAAS</a:t>
            </a:r>
            <a:r>
              <a:rPr lang="en-US" sz="1600" b="1" dirty="0" smtClean="0">
                <a:solidFill>
                  <a:srgbClr val="000090"/>
                </a:solidFill>
              </a:rPr>
              <a:t>”)</a:t>
            </a:r>
            <a:endParaRPr lang="en-US" sz="1600" b="1" dirty="0">
              <a:solidFill>
                <a:srgbClr val="00009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13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829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71600" y="455302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90"/>
                </a:solidFill>
              </a:rPr>
              <a:t>ITU-T SGs activities on C&amp;I</a:t>
            </a:r>
            <a:endParaRPr lang="en-US" sz="2000" b="1" dirty="0">
              <a:solidFill>
                <a:srgbClr val="00009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7524" y="1575338"/>
            <a:ext cx="8640960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E438A"/>
                </a:solidFill>
              </a:rPr>
              <a:t>ITU-T SG12 assumes that ITU-T P.381 “Technical requirements and test methods for the universal wired headset or headphone interface of digital mobile terminals” may become a candidate for a pilot project </a:t>
            </a:r>
            <a:r>
              <a:rPr lang="en-US" sz="2000" i="1" dirty="0">
                <a:solidFill>
                  <a:srgbClr val="0E438A"/>
                </a:solidFill>
              </a:rPr>
              <a:t>(</a:t>
            </a:r>
            <a:r>
              <a:rPr lang="en-US" sz="2000" i="1" dirty="0" err="1">
                <a:solidFill>
                  <a:srgbClr val="0E438A"/>
                </a:solidFill>
              </a:rPr>
              <a:t>iLS</a:t>
            </a:r>
            <a:r>
              <a:rPr lang="en-US" sz="2000" i="1" dirty="0">
                <a:solidFill>
                  <a:srgbClr val="0E438A"/>
                </a:solidFill>
              </a:rPr>
              <a:t> to SG11 </a:t>
            </a:r>
            <a:r>
              <a:rPr lang="en-US" sz="2000" i="1" u="sng" dirty="0">
                <a:solidFill>
                  <a:srgbClr val="0E438A"/>
                </a:solidFill>
                <a:hlinkClick r:id="rId2"/>
              </a:rPr>
              <a:t>TD641</a:t>
            </a:r>
            <a:r>
              <a:rPr lang="en-US" sz="2000" i="1" dirty="0" smtClean="0">
                <a:solidFill>
                  <a:srgbClr val="0E438A"/>
                </a:solidFill>
              </a:rPr>
              <a:t>)</a:t>
            </a:r>
            <a:endParaRPr lang="en-US" sz="2000" i="1" dirty="0">
              <a:solidFill>
                <a:srgbClr val="0E438A"/>
              </a:solidFill>
            </a:endParaRPr>
          </a:p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E438A"/>
                </a:solidFill>
              </a:rPr>
              <a:t>ITU-T SG2 continue developing conformance testing specifications for network management </a:t>
            </a:r>
            <a:r>
              <a:rPr lang="en-US" sz="2000" dirty="0" smtClean="0">
                <a:solidFill>
                  <a:srgbClr val="0E438A"/>
                </a:solidFill>
              </a:rPr>
              <a:t>interface</a:t>
            </a:r>
            <a:br>
              <a:rPr lang="en-US" sz="2000" dirty="0" smtClean="0">
                <a:solidFill>
                  <a:srgbClr val="0E438A"/>
                </a:solidFill>
              </a:rPr>
            </a:br>
            <a:r>
              <a:rPr lang="en-US" sz="2000" dirty="0" smtClean="0">
                <a:solidFill>
                  <a:srgbClr val="0E438A"/>
                </a:solidFill>
              </a:rPr>
              <a:t>(ITU-T </a:t>
            </a:r>
            <a:r>
              <a:rPr lang="en-US" sz="2000" dirty="0">
                <a:solidFill>
                  <a:srgbClr val="0E438A"/>
                </a:solidFill>
              </a:rPr>
              <a:t>M.3170) </a:t>
            </a:r>
            <a:r>
              <a:rPr lang="en-US" sz="2000" i="1" dirty="0">
                <a:solidFill>
                  <a:srgbClr val="0E438A"/>
                </a:solidFill>
              </a:rPr>
              <a:t>(</a:t>
            </a:r>
            <a:r>
              <a:rPr lang="en-US" sz="2000" i="1" u="sng" dirty="0" err="1">
                <a:solidFill>
                  <a:srgbClr val="0E438A"/>
                </a:solidFill>
                <a:hlinkClick r:id="rId3"/>
              </a:rPr>
              <a:t>oLS</a:t>
            </a:r>
            <a:r>
              <a:rPr lang="en-US" sz="2000" i="1" u="sng" dirty="0">
                <a:solidFill>
                  <a:srgbClr val="0E438A"/>
                </a:solidFill>
                <a:hlinkClick r:id="rId3"/>
              </a:rPr>
              <a:t> from SG2</a:t>
            </a:r>
            <a:r>
              <a:rPr lang="en-US" sz="2000" i="1" dirty="0" smtClean="0">
                <a:solidFill>
                  <a:srgbClr val="0E438A"/>
                </a:solidFill>
              </a:rPr>
              <a:t>)</a:t>
            </a:r>
            <a:endParaRPr lang="en-US" sz="2000" i="1" dirty="0">
              <a:solidFill>
                <a:srgbClr val="0E438A"/>
              </a:solidFill>
            </a:endParaRPr>
          </a:p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fr-CH" sz="2000" dirty="0">
                <a:solidFill>
                  <a:srgbClr val="0E438A"/>
                </a:solidFill>
              </a:rPr>
              <a:t>ITU-T SG12 </a:t>
            </a:r>
            <a:r>
              <a:rPr lang="fr-CH" sz="2000" dirty="0" err="1">
                <a:solidFill>
                  <a:srgbClr val="0E438A"/>
                </a:solidFill>
              </a:rPr>
              <a:t>revised</a:t>
            </a:r>
            <a:r>
              <a:rPr lang="fr-CH" sz="2000" dirty="0">
                <a:solidFill>
                  <a:srgbClr val="0E438A"/>
                </a:solidFill>
              </a:rPr>
              <a:t> ITU-T </a:t>
            </a:r>
            <a:r>
              <a:rPr lang="fr-CH" sz="2000" u="sng" dirty="0" smtClean="0">
                <a:solidFill>
                  <a:srgbClr val="0E438A"/>
                </a:solidFill>
                <a:hlinkClick r:id="rId4"/>
              </a:rPr>
              <a:t>P.1100</a:t>
            </a:r>
            <a:r>
              <a:rPr lang="fr-CH" sz="2000" dirty="0" smtClean="0">
                <a:solidFill>
                  <a:srgbClr val="0E438A"/>
                </a:solidFill>
              </a:rPr>
              <a:t>/</a:t>
            </a:r>
            <a:r>
              <a:rPr lang="fr-CH" sz="2000" u="sng" dirty="0" smtClean="0">
                <a:solidFill>
                  <a:srgbClr val="0E438A"/>
                </a:solidFill>
                <a:hlinkClick r:id="rId5"/>
              </a:rPr>
              <a:t>P.1110</a:t>
            </a:r>
            <a:endParaRPr lang="en-US" sz="2000" dirty="0">
              <a:solidFill>
                <a:srgbClr val="0E438A"/>
              </a:solidFill>
            </a:endParaRPr>
          </a:p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E438A"/>
                </a:solidFill>
              </a:rPr>
              <a:t>ITU-T SG15 developed Implementers' Guide for Recommendation ITU-T G.9801 (Conformance and interoperability tests for OMCI-EPON) </a:t>
            </a:r>
            <a:r>
              <a:rPr lang="en-US" sz="2000" i="1" dirty="0">
                <a:solidFill>
                  <a:srgbClr val="0E438A"/>
                </a:solidFill>
              </a:rPr>
              <a:t>(</a:t>
            </a:r>
            <a:r>
              <a:rPr lang="en-US" sz="2000" i="1" dirty="0" err="1">
                <a:solidFill>
                  <a:srgbClr val="0E438A"/>
                </a:solidFill>
              </a:rPr>
              <a:t>iLS</a:t>
            </a:r>
            <a:r>
              <a:rPr lang="en-US" sz="2000" i="1" dirty="0">
                <a:solidFill>
                  <a:srgbClr val="0E438A"/>
                </a:solidFill>
              </a:rPr>
              <a:t> to SG11 </a:t>
            </a:r>
            <a:r>
              <a:rPr lang="en-US" sz="2000" i="1" u="sng" dirty="0">
                <a:solidFill>
                  <a:srgbClr val="0E438A"/>
                </a:solidFill>
                <a:hlinkClick r:id="rId6"/>
              </a:rPr>
              <a:t>TD634</a:t>
            </a:r>
            <a:r>
              <a:rPr lang="en-US" sz="2000" i="1" dirty="0" smtClean="0">
                <a:solidFill>
                  <a:srgbClr val="0E438A"/>
                </a:solidFill>
              </a:rPr>
              <a:t>)</a:t>
            </a:r>
            <a:endParaRPr lang="en-US" sz="2000" dirty="0">
              <a:solidFill>
                <a:srgbClr val="0E438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14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77869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07504" y="1196752"/>
            <a:ext cx="8784976" cy="52564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1325" lvl="1" indent="-360363">
              <a:spcBef>
                <a:spcPts val="1200"/>
              </a:spcBef>
              <a:spcAft>
                <a:spcPts val="600"/>
              </a:spcAft>
            </a:pPr>
            <a:r>
              <a:rPr lang="en-GB" sz="1800" dirty="0">
                <a:solidFill>
                  <a:srgbClr val="000090"/>
                </a:solidFill>
                <a:latin typeface="Verdana" pitchFamily="34" charset="0"/>
              </a:rPr>
              <a:t>ITU-T PP-14 New Resolution on Combating counterfeit telecommunication/ICT devices which refers to the Resolution 177 (PP-14) on Conformity and Interoperability</a:t>
            </a:r>
          </a:p>
          <a:p>
            <a:pPr marL="441325" lvl="1" indent="-360363"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solidFill>
                  <a:srgbClr val="000090"/>
                </a:solidFill>
                <a:latin typeface="Verdana" pitchFamily="34" charset="0"/>
              </a:rPr>
              <a:t>WTDC-14 Resolution 79  “</a:t>
            </a:r>
            <a:r>
              <a:rPr lang="en-GB" sz="1800" dirty="0">
                <a:solidFill>
                  <a:srgbClr val="000090"/>
                </a:solidFill>
                <a:latin typeface="Verdana" pitchFamily="34" charset="0"/>
              </a:rPr>
              <a:t>The role of </a:t>
            </a:r>
            <a:r>
              <a:rPr lang="en-GB" sz="1800" dirty="0" smtClean="0">
                <a:solidFill>
                  <a:srgbClr val="000090"/>
                </a:solidFill>
                <a:latin typeface="Verdana" pitchFamily="34" charset="0"/>
              </a:rPr>
              <a:t>telecommunications/ICT </a:t>
            </a:r>
            <a:r>
              <a:rPr lang="en-GB" sz="1800" dirty="0">
                <a:solidFill>
                  <a:srgbClr val="000090"/>
                </a:solidFill>
                <a:latin typeface="Verdana" pitchFamily="34" charset="0"/>
              </a:rPr>
              <a:t>in combating and dealing with counterfeit </a:t>
            </a:r>
            <a:r>
              <a:rPr lang="en-GB" sz="1800" dirty="0" smtClean="0">
                <a:solidFill>
                  <a:srgbClr val="000090"/>
                </a:solidFill>
                <a:latin typeface="Verdana" pitchFamily="34" charset="0"/>
              </a:rPr>
              <a:t>telecommunication/information and communication </a:t>
            </a:r>
            <a:r>
              <a:rPr lang="en-GB" sz="1800" dirty="0">
                <a:solidFill>
                  <a:srgbClr val="000090"/>
                </a:solidFill>
                <a:latin typeface="Verdana" pitchFamily="34" charset="0"/>
              </a:rPr>
              <a:t>devices”</a:t>
            </a:r>
          </a:p>
          <a:p>
            <a:pPr marL="441325" lvl="1" indent="-360363">
              <a:spcBef>
                <a:spcPts val="1200"/>
              </a:spcBef>
              <a:spcAft>
                <a:spcPts val="600"/>
              </a:spcAft>
            </a:pPr>
            <a:r>
              <a:rPr lang="en-GB" sz="1800" dirty="0">
                <a:solidFill>
                  <a:srgbClr val="000090"/>
                </a:solidFill>
                <a:latin typeface="Verdana" pitchFamily="34" charset="0"/>
              </a:rPr>
              <a:t>ITU </a:t>
            </a:r>
            <a:r>
              <a:rPr lang="en-GB" sz="1800" dirty="0" smtClean="0">
                <a:solidFill>
                  <a:srgbClr val="000090"/>
                </a:solidFill>
                <a:latin typeface="Verdana" pitchFamily="34" charset="0"/>
              </a:rPr>
              <a:t>held an </a:t>
            </a:r>
            <a:r>
              <a:rPr lang="en-GB" sz="1800" dirty="0">
                <a:solidFill>
                  <a:srgbClr val="000090"/>
                </a:solidFill>
                <a:latin typeface="Verdana" pitchFamily="34" charset="0"/>
              </a:rPr>
              <a:t>event on combating counterfeit and substandard ICT devices (</a:t>
            </a:r>
            <a:r>
              <a:rPr lang="en-GB" sz="1800" dirty="0">
                <a:solidFill>
                  <a:srgbClr val="002060"/>
                </a:solidFill>
                <a:hlinkClick r:id="rId2"/>
              </a:rPr>
              <a:t>17-18 November </a:t>
            </a:r>
            <a:r>
              <a:rPr lang="en-GB" sz="1800" dirty="0" smtClean="0">
                <a:solidFill>
                  <a:srgbClr val="002060"/>
                </a:solidFill>
                <a:hlinkClick r:id="rId2"/>
              </a:rPr>
              <a:t>2014</a:t>
            </a:r>
            <a:r>
              <a:rPr lang="en-GB" sz="1800" dirty="0" smtClean="0">
                <a:solidFill>
                  <a:srgbClr val="000090"/>
                </a:solidFill>
                <a:latin typeface="Verdana" pitchFamily="34" charset="0"/>
              </a:rPr>
              <a:t>)</a:t>
            </a:r>
            <a:br>
              <a:rPr lang="en-GB" sz="1800" dirty="0" smtClean="0">
                <a:solidFill>
                  <a:srgbClr val="000090"/>
                </a:solidFill>
                <a:latin typeface="Verdana" pitchFamily="34" charset="0"/>
              </a:rPr>
            </a:br>
            <a:r>
              <a:rPr lang="en-GB" sz="1800" i="1" dirty="0" smtClean="0">
                <a:solidFill>
                  <a:srgbClr val="FF0000"/>
                </a:solidFill>
                <a:latin typeface="Verdana" pitchFamily="34" charset="0"/>
              </a:rPr>
              <a:t>Note: </a:t>
            </a:r>
            <a:r>
              <a:rPr lang="en-US" sz="1800" i="1" dirty="0" smtClean="0">
                <a:solidFill>
                  <a:srgbClr val="FF0000"/>
                </a:solidFill>
                <a:latin typeface="Verdana" pitchFamily="34" charset="0"/>
              </a:rPr>
              <a:t>In </a:t>
            </a:r>
            <a:r>
              <a:rPr lang="en-US" sz="1800" i="1" dirty="0">
                <a:solidFill>
                  <a:srgbClr val="FF0000"/>
                </a:solidFill>
                <a:latin typeface="Verdana" pitchFamily="34" charset="0"/>
              </a:rPr>
              <a:t>its conclusion, ITU was invited to contribute by “using standards and C&amp;I programs as a means to combat counterfeit and substandard ICT devices</a:t>
            </a:r>
            <a:r>
              <a:rPr lang="en-US" sz="1800" i="1" dirty="0" smtClean="0">
                <a:solidFill>
                  <a:srgbClr val="FF0000"/>
                </a:solidFill>
                <a:latin typeface="Verdana" pitchFamily="34" charset="0"/>
              </a:rPr>
              <a:t>”</a:t>
            </a:r>
            <a:r>
              <a:rPr lang="en-GB" sz="1800" i="1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endParaRPr lang="en-GB" sz="1800" i="1" dirty="0">
              <a:solidFill>
                <a:srgbClr val="FF0000"/>
              </a:solidFill>
              <a:latin typeface="Verdana" pitchFamily="34" charset="0"/>
            </a:endParaRPr>
          </a:p>
          <a:p>
            <a:pPr marL="441325" lvl="1" indent="-360363">
              <a:spcBef>
                <a:spcPts val="1200"/>
              </a:spcBef>
              <a:spcAft>
                <a:spcPts val="600"/>
              </a:spcAft>
            </a:pPr>
            <a:r>
              <a:rPr lang="en-US" sz="1800" dirty="0" smtClean="0">
                <a:solidFill>
                  <a:srgbClr val="000090"/>
                </a:solidFill>
                <a:latin typeface="Verdana" pitchFamily="34" charset="0"/>
              </a:rPr>
              <a:t>ITU-T SG11 approved </a:t>
            </a:r>
            <a:r>
              <a:rPr lang="en-US" sz="1800" dirty="0">
                <a:solidFill>
                  <a:srgbClr val="000090"/>
                </a:solidFill>
                <a:latin typeface="Verdana" pitchFamily="34" charset="0"/>
              </a:rPr>
              <a:t>a </a:t>
            </a:r>
            <a:r>
              <a:rPr lang="en-US" sz="1800" dirty="0" smtClean="0">
                <a:solidFill>
                  <a:srgbClr val="000090"/>
                </a:solidFill>
                <a:latin typeface="Verdana" pitchFamily="34" charset="0"/>
              </a:rPr>
              <a:t>“</a:t>
            </a:r>
            <a:r>
              <a:rPr lang="en-US" sz="1800" dirty="0" smtClean="0">
                <a:solidFill>
                  <a:srgbClr val="000090"/>
                </a:solidFill>
                <a:latin typeface="Verdana" pitchFamily="34" charset="0"/>
                <a:hlinkClick r:id="rId3"/>
              </a:rPr>
              <a:t>Technical </a:t>
            </a:r>
            <a:r>
              <a:rPr lang="en-US" sz="1800" dirty="0">
                <a:solidFill>
                  <a:srgbClr val="000090"/>
                </a:solidFill>
                <a:latin typeface="Verdana" pitchFamily="34" charset="0"/>
                <a:hlinkClick r:id="rId3"/>
              </a:rPr>
              <a:t>Report</a:t>
            </a:r>
            <a:r>
              <a:rPr lang="en-US" sz="1800" dirty="0">
                <a:solidFill>
                  <a:srgbClr val="000090"/>
                </a:solidFill>
                <a:latin typeface="Verdana" pitchFamily="34" charset="0"/>
              </a:rPr>
              <a:t> on </a:t>
            </a:r>
            <a:r>
              <a:rPr lang="en-US" sz="1800" dirty="0" smtClean="0">
                <a:solidFill>
                  <a:srgbClr val="000090"/>
                </a:solidFill>
                <a:latin typeface="Verdana" pitchFamily="34" charset="0"/>
              </a:rPr>
              <a:t>Counterfeit ICT </a:t>
            </a:r>
            <a:r>
              <a:rPr lang="en-US" sz="1800" dirty="0">
                <a:solidFill>
                  <a:srgbClr val="000090"/>
                </a:solidFill>
                <a:latin typeface="Verdana" pitchFamily="34" charset="0"/>
              </a:rPr>
              <a:t>Equipment”. </a:t>
            </a:r>
            <a:r>
              <a:rPr lang="en-US" sz="1800" dirty="0" smtClean="0">
                <a:solidFill>
                  <a:srgbClr val="000090"/>
                </a:solidFill>
                <a:latin typeface="Verdana" pitchFamily="34" charset="0"/>
              </a:rPr>
              <a:t>(Involvement of WTO, </a:t>
            </a:r>
            <a:r>
              <a:rPr lang="en-US" sz="1800" dirty="0">
                <a:solidFill>
                  <a:srgbClr val="000090"/>
                </a:solidFill>
                <a:latin typeface="Verdana" pitchFamily="34" charset="0"/>
              </a:rPr>
              <a:t>WCO, </a:t>
            </a:r>
            <a:r>
              <a:rPr lang="en-US" sz="1800" dirty="0" smtClean="0">
                <a:solidFill>
                  <a:srgbClr val="000090"/>
                </a:solidFill>
                <a:latin typeface="Verdana" pitchFamily="34" charset="0"/>
              </a:rPr>
              <a:t>WIPO</a:t>
            </a:r>
            <a:r>
              <a:rPr lang="en-US" sz="1800" dirty="0">
                <a:solidFill>
                  <a:srgbClr val="000090"/>
                </a:solidFill>
                <a:latin typeface="Verdana" pitchFamily="34" charset="0"/>
              </a:rPr>
              <a:t>, MMF, GSMA etc</a:t>
            </a:r>
            <a:r>
              <a:rPr lang="en-US" sz="1800" dirty="0" smtClean="0">
                <a:solidFill>
                  <a:srgbClr val="000090"/>
                </a:solidFill>
                <a:latin typeface="Verdana" pitchFamily="34" charset="0"/>
              </a:rPr>
              <a:t>.)</a:t>
            </a:r>
          </a:p>
          <a:p>
            <a:pPr marL="441325" lvl="1" indent="-360363"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solidFill>
                  <a:srgbClr val="000090"/>
                </a:solidFill>
                <a:latin typeface="Verdana" pitchFamily="34" charset="0"/>
              </a:rPr>
              <a:t>The Framework on combating counterfeit goods is under </a:t>
            </a:r>
            <a:r>
              <a:rPr lang="en-US" sz="1800" dirty="0" smtClean="0">
                <a:solidFill>
                  <a:srgbClr val="000090"/>
                </a:solidFill>
                <a:latin typeface="Verdana" pitchFamily="34" charset="0"/>
              </a:rPr>
              <a:t>study in ITU-T SG11</a:t>
            </a:r>
            <a:endParaRPr lang="en-US" sz="1800" dirty="0">
              <a:solidFill>
                <a:srgbClr val="000090"/>
              </a:solidFill>
              <a:latin typeface="Verdana" pitchFamily="34" charset="0"/>
            </a:endParaRPr>
          </a:p>
        </p:txBody>
      </p:sp>
      <p:pic>
        <p:nvPicPr>
          <p:cNvPr id="4" name="Picture 2" descr="WSHP_im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247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48533" y="540522"/>
            <a:ext cx="57983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90"/>
                </a:solidFill>
              </a:rPr>
              <a:t>ITU Activities to combat counterfeiting</a:t>
            </a:r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15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774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JCA-CIT</a:t>
            </a:r>
            <a:r>
              <a:rPr lang="en-US" dirty="0"/>
              <a:t/>
            </a:r>
            <a:br>
              <a:rPr lang="en-US" dirty="0"/>
            </a:br>
            <a:r>
              <a:rPr lang="en-US" sz="2000" dirty="0"/>
              <a:t>(Study period 2012-2016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67544" y="1268760"/>
            <a:ext cx="8229600" cy="47525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General statistic</a:t>
            </a:r>
          </a:p>
          <a:p>
            <a:r>
              <a:rPr lang="en-US" sz="2000" dirty="0" smtClean="0"/>
              <a:t>5 meetings</a:t>
            </a:r>
          </a:p>
          <a:p>
            <a:r>
              <a:rPr lang="en-US" sz="2000" dirty="0" smtClean="0"/>
              <a:t>Next meeting 27 April 2015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spcAft>
                <a:spcPts val="1200"/>
              </a:spcAft>
              <a:buNone/>
            </a:pPr>
            <a:r>
              <a:rPr lang="en-US" sz="2000" b="1" dirty="0" smtClean="0"/>
              <a:t>Key outcomes</a:t>
            </a:r>
          </a:p>
          <a:p>
            <a:r>
              <a:rPr lang="en-US" sz="2000" dirty="0" smtClean="0"/>
              <a:t>Discussed key ITU-T activities on C&amp;I (G.8265.1, SIP-IMS profile, Internet speed measurements etc.)</a:t>
            </a:r>
          </a:p>
          <a:p>
            <a:r>
              <a:rPr lang="en-US" sz="2000" dirty="0" smtClean="0"/>
              <a:t>JCA-CIT decided to extend the list of ICT products to be tested on conformity (</a:t>
            </a:r>
            <a:r>
              <a:rPr lang="en-US" sz="2000" dirty="0" err="1" smtClean="0"/>
              <a:t>signalling</a:t>
            </a:r>
            <a:r>
              <a:rPr lang="en-US" sz="2000" dirty="0" smtClean="0"/>
              <a:t> protocols, interfaces, telecom services, benchmarking, </a:t>
            </a:r>
            <a:r>
              <a:rPr lang="en-US" sz="2000" dirty="0" err="1" smtClean="0"/>
              <a:t>QoS</a:t>
            </a:r>
            <a:r>
              <a:rPr lang="en-US" sz="2000" dirty="0" smtClean="0"/>
              <a:t>/</a:t>
            </a:r>
            <a:r>
              <a:rPr lang="en-US" sz="2000" dirty="0" err="1" smtClean="0"/>
              <a:t>QoE</a:t>
            </a:r>
            <a:r>
              <a:rPr lang="en-US" sz="2000" dirty="0" smtClean="0"/>
              <a:t>/NP) </a:t>
            </a:r>
            <a:r>
              <a:rPr lang="en-US" sz="2000" dirty="0" smtClean="0">
                <a:hlinkClick r:id="rId2"/>
              </a:rPr>
              <a:t>Report, 25 April 13</a:t>
            </a:r>
            <a:endParaRPr lang="en-US" sz="2000" dirty="0" smtClean="0"/>
          </a:p>
          <a:p>
            <a:r>
              <a:rPr lang="en-US" sz="2000" dirty="0" smtClean="0"/>
              <a:t>Assisted SG11 to maintain living lists on C&amp;I (key technologies, reference table, pilot projects)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16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2268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25400" y="768697"/>
            <a:ext cx="91440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Pillar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55576" y="2996952"/>
            <a:ext cx="7772400" cy="3095625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Interoperability Events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17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0736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42540" y="701675"/>
            <a:ext cx="91440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Objectives of ITU Interop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1"/>
            <a:ext cx="8229600" cy="427707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>
              <a:spcBef>
                <a:spcPts val="1800"/>
              </a:spcBef>
            </a:pPr>
            <a:r>
              <a:rPr lang="en-US" dirty="0" smtClean="0"/>
              <a:t>cross-connect </a:t>
            </a:r>
            <a:r>
              <a:rPr lang="en-US" dirty="0"/>
              <a:t>various manufacturers 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evaluate of interoperability of all </a:t>
            </a:r>
            <a:r>
              <a:rPr lang="en-US" dirty="0" smtClean="0"/>
              <a:t>participants </a:t>
            </a:r>
            <a:r>
              <a:rPr lang="en-US" dirty="0"/>
              <a:t>on a peer basis 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check </a:t>
            </a:r>
            <a:r>
              <a:rPr lang="en-US" dirty="0" smtClean="0"/>
              <a:t>end-to-end </a:t>
            </a:r>
            <a:r>
              <a:rPr lang="en-US" dirty="0"/>
              <a:t>performance at common “</a:t>
            </a:r>
            <a:r>
              <a:rPr lang="en-US" dirty="0" smtClean="0"/>
              <a:t>interfaces”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to </a:t>
            </a:r>
            <a:r>
              <a:rPr lang="en-US" dirty="0"/>
              <a:t>validate different implementations of standard, and feedback to </a:t>
            </a:r>
            <a:r>
              <a:rPr lang="en-US" dirty="0" smtClean="0"/>
              <a:t>standard-making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18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439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ITU Interop </a:t>
            </a:r>
            <a:r>
              <a:rPr lang="en-US" dirty="0" smtClean="0">
                <a:solidFill>
                  <a:srgbClr val="000090"/>
                </a:solidFill>
              </a:rPr>
              <a:t>events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107504" y="836712"/>
            <a:ext cx="8928992" cy="547260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1"/>
            <a:r>
              <a:rPr lang="en-US" sz="1900" u="sng" dirty="0">
                <a:hlinkClick r:id="rId3"/>
              </a:rPr>
              <a:t>E-health testing and showcasing event</a:t>
            </a:r>
            <a:r>
              <a:rPr lang="en-US" sz="1900" dirty="0"/>
              <a:t/>
            </a:r>
            <a:br>
              <a:rPr lang="en-US" sz="1900" dirty="0"/>
            </a:br>
            <a:r>
              <a:rPr lang="en-US" sz="1900" i="1" dirty="0"/>
              <a:t>(Geneva, ITU Headquarters, 10-12 February 2015</a:t>
            </a:r>
            <a:r>
              <a:rPr lang="en-US" sz="1900" i="1" dirty="0" smtClean="0"/>
              <a:t>)</a:t>
            </a:r>
            <a:endParaRPr lang="en-US" sz="1900" dirty="0"/>
          </a:p>
          <a:p>
            <a:pPr lvl="1"/>
            <a:r>
              <a:rPr lang="en-GB" sz="1900" u="sng" dirty="0">
                <a:hlinkClick r:id="rId4"/>
              </a:rPr>
              <a:t>2nd joint APT/ITU Conformance and Interoperability event</a:t>
            </a:r>
            <a:r>
              <a:rPr lang="en-GB" sz="1900" u="sng" dirty="0"/>
              <a:t/>
            </a:r>
            <a:br>
              <a:rPr lang="en-GB" sz="1900" u="sng" dirty="0"/>
            </a:br>
            <a:r>
              <a:rPr lang="en-GB" sz="1900" i="1" dirty="0"/>
              <a:t>(Bangkok, Thailand, 25-26 August 2014</a:t>
            </a:r>
            <a:r>
              <a:rPr lang="en-GB" sz="1900" i="1" dirty="0" smtClean="0"/>
              <a:t>)</a:t>
            </a:r>
            <a:endParaRPr lang="en-US" sz="1900" dirty="0"/>
          </a:p>
          <a:p>
            <a:pPr lvl="1"/>
            <a:r>
              <a:rPr lang="en-GB" sz="1900" u="sng" dirty="0">
                <a:hlinkClick r:id="rId5"/>
              </a:rPr>
              <a:t>ITU test event</a:t>
            </a:r>
            <a:r>
              <a:rPr lang="en-GB" sz="1900" dirty="0"/>
              <a:t> on Performance assessment of vehicle-mounted mobile phones in conjunction with Hands-free Terminals according to Recommendations ITU-T P.1100 and ITU-T P.1110</a:t>
            </a:r>
            <a:br>
              <a:rPr lang="en-GB" sz="1900" dirty="0"/>
            </a:br>
            <a:r>
              <a:rPr lang="en-GB" sz="1900" i="1" dirty="0"/>
              <a:t>(Geneva, ITU Headquarters, 12-16 May 2014</a:t>
            </a:r>
            <a:r>
              <a:rPr lang="en-GB" sz="1900" i="1" dirty="0" smtClean="0"/>
              <a:t>)</a:t>
            </a:r>
            <a:endParaRPr lang="en-US" sz="1900" dirty="0"/>
          </a:p>
          <a:p>
            <a:pPr marL="342900" lvl="1" indent="0">
              <a:spcBef>
                <a:spcPts val="450"/>
              </a:spcBef>
              <a:buNone/>
            </a:pPr>
            <a:endParaRPr lang="en-US" sz="1900" dirty="0">
              <a:solidFill>
                <a:srgbClr val="000090"/>
              </a:solidFill>
            </a:endParaRPr>
          </a:p>
          <a:p>
            <a:pPr>
              <a:spcBef>
                <a:spcPts val="450"/>
              </a:spcBef>
              <a:buFont typeface="Wingdings" panose="05000000000000000000" pitchFamily="2" charset="2"/>
              <a:buChar char="q"/>
            </a:pPr>
            <a:r>
              <a:rPr lang="en-US" sz="1900" b="1" dirty="0">
                <a:solidFill>
                  <a:srgbClr val="000090"/>
                </a:solidFill>
              </a:rPr>
              <a:t>Future events planned:</a:t>
            </a:r>
          </a:p>
          <a:p>
            <a:pPr lvl="1"/>
            <a:r>
              <a:rPr lang="en-US" sz="1900" dirty="0"/>
              <a:t>3rd </a:t>
            </a:r>
            <a:r>
              <a:rPr lang="en-US" sz="1900" dirty="0" smtClean="0"/>
              <a:t>APT/ITU </a:t>
            </a:r>
            <a:r>
              <a:rPr lang="en-US" sz="1900" dirty="0"/>
              <a:t>Conformance and </a:t>
            </a:r>
            <a:r>
              <a:rPr lang="en-US" sz="1900"/>
              <a:t>Interoperability </a:t>
            </a:r>
            <a:r>
              <a:rPr lang="en-US" sz="1900" smtClean="0"/>
              <a:t>event</a:t>
            </a:r>
            <a:br>
              <a:rPr lang="en-US" sz="1900" smtClean="0"/>
            </a:br>
            <a:r>
              <a:rPr lang="en-US" sz="1900" i="1" smtClean="0"/>
              <a:t>(</a:t>
            </a:r>
            <a:r>
              <a:rPr lang="en-GB" sz="1900" i="1" dirty="0"/>
              <a:t>Bangkok, Thailand, </a:t>
            </a:r>
            <a:r>
              <a:rPr lang="en-US" sz="1900" i="1" dirty="0"/>
              <a:t>7-8 Sep 2015</a:t>
            </a:r>
            <a:r>
              <a:rPr lang="en-US" sz="1900" i="1" dirty="0" smtClean="0"/>
              <a:t>)</a:t>
            </a:r>
            <a:endParaRPr lang="en-US" sz="1900" dirty="0"/>
          </a:p>
          <a:p>
            <a:pPr lvl="1"/>
            <a:r>
              <a:rPr lang="en-US" sz="1900" dirty="0"/>
              <a:t>2nd ITU-T testing event on performance assessment of vehicle-mounted mobile phones in conjunction with hands-free terminals according to Recommendations ITU-T P.1100 and ITU-T P.1110</a:t>
            </a:r>
            <a:br>
              <a:rPr lang="en-US" sz="1900" dirty="0"/>
            </a:br>
            <a:r>
              <a:rPr lang="en-US" sz="1900" i="1" dirty="0"/>
              <a:t>(Geneva, ITU Headquarters, 8-10 September 2015</a:t>
            </a:r>
            <a:r>
              <a:rPr lang="en-US" sz="1900" i="1" dirty="0" smtClean="0"/>
              <a:t>)</a:t>
            </a:r>
            <a:endParaRPr lang="en-US" sz="1900" dirty="0">
              <a:solidFill>
                <a:srgbClr val="00009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19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955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41074" y="271761"/>
            <a:ext cx="2230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ITU-T C&amp;I Portal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51720" y="733426"/>
            <a:ext cx="61504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www.itu.int/en/ITU-T/C-I/Pages/default.aspx</a:t>
            </a:r>
            <a:endParaRPr lang="en-US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613" y="1105863"/>
            <a:ext cx="6025083" cy="531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2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529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19672" y="188640"/>
            <a:ext cx="66247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ts val="600"/>
              </a:spcBef>
            </a:pPr>
            <a:r>
              <a:rPr lang="en-US" sz="1600" b="1" dirty="0" smtClean="0">
                <a:solidFill>
                  <a:srgbClr val="000090"/>
                </a:solidFill>
              </a:rPr>
              <a:t>ITU Test Event</a:t>
            </a:r>
          </a:p>
          <a:p>
            <a:pPr marL="0" lvl="1" algn="ctr"/>
            <a:r>
              <a:rPr lang="en-US" sz="1600" b="1" dirty="0" smtClean="0">
                <a:solidFill>
                  <a:srgbClr val="000090"/>
                </a:solidFill>
              </a:rPr>
              <a:t>Performance </a:t>
            </a:r>
            <a:r>
              <a:rPr lang="en-US" sz="1600" b="1" dirty="0">
                <a:solidFill>
                  <a:srgbClr val="000090"/>
                </a:solidFill>
              </a:rPr>
              <a:t>assessment of mobile phones in conjunction with </a:t>
            </a:r>
            <a:r>
              <a:rPr lang="en-US" sz="1600" b="1" dirty="0" smtClean="0">
                <a:solidFill>
                  <a:srgbClr val="000090"/>
                </a:solidFill>
              </a:rPr>
              <a:t>vehicle's HFT in accordance with Recs</a:t>
            </a:r>
            <a:r>
              <a:rPr lang="en-US" sz="1600" b="1" dirty="0">
                <a:solidFill>
                  <a:srgbClr val="000090"/>
                </a:solidFill>
              </a:rPr>
              <a:t>. </a:t>
            </a:r>
            <a:r>
              <a:rPr lang="en-US" sz="1600" b="1" dirty="0" smtClean="0">
                <a:solidFill>
                  <a:srgbClr val="000090"/>
                </a:solidFill>
              </a:rPr>
              <a:t>ITU-T P.1100/P.1110</a:t>
            </a:r>
            <a:br>
              <a:rPr lang="en-US" sz="1600" b="1" dirty="0" smtClean="0">
                <a:solidFill>
                  <a:srgbClr val="000090"/>
                </a:solidFill>
              </a:rPr>
            </a:br>
            <a:r>
              <a:rPr lang="en-US" sz="1600" b="1" dirty="0" smtClean="0">
                <a:solidFill>
                  <a:srgbClr val="000090"/>
                </a:solidFill>
                <a:hlinkClick r:id="rId2"/>
              </a:rPr>
              <a:t>www.itu.int/go/test-event</a:t>
            </a:r>
            <a:endParaRPr lang="en-US" sz="1600" dirty="0">
              <a:solidFill>
                <a:srgbClr val="00009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1484784"/>
            <a:ext cx="57769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Background</a:t>
            </a:r>
          </a:p>
          <a:p>
            <a:r>
              <a:rPr lang="en-US" sz="1600" dirty="0" smtClean="0"/>
              <a:t>Many </a:t>
            </a:r>
            <a:r>
              <a:rPr lang="en-US" sz="1600" dirty="0"/>
              <a:t>mobile phones do not </a:t>
            </a:r>
            <a:r>
              <a:rPr lang="en-US" sz="1600" dirty="0" smtClean="0"/>
              <a:t>work properly with HFT’s system and </a:t>
            </a:r>
            <a:r>
              <a:rPr lang="en-US" sz="1600" dirty="0"/>
              <a:t>thereby significantly degrading the speech quality of the complete system</a:t>
            </a:r>
          </a:p>
          <a:p>
            <a:pPr>
              <a:spcBef>
                <a:spcPts val="1200"/>
              </a:spcBef>
            </a:pPr>
            <a:r>
              <a:rPr lang="en-US" sz="1600" b="1" dirty="0" smtClean="0"/>
              <a:t>Findings</a:t>
            </a:r>
          </a:p>
          <a:p>
            <a:pPr marL="444500" lvl="0" indent="-266700">
              <a:buFont typeface="Wingdings" panose="05000000000000000000" pitchFamily="2" charset="2"/>
              <a:buChar char="ü"/>
            </a:pPr>
            <a:r>
              <a:rPr lang="en-US" sz="1600" dirty="0"/>
              <a:t>an incorrect behavior of the mobile phone in the wireless connection to a vehicle’s </a:t>
            </a:r>
            <a:r>
              <a:rPr lang="en-US" sz="1600" dirty="0" smtClean="0"/>
              <a:t>HFT</a:t>
            </a:r>
            <a:endParaRPr lang="en-US" sz="1600" dirty="0"/>
          </a:p>
          <a:p>
            <a:pPr marL="444500" indent="-266700">
              <a:buFont typeface="Wingdings" panose="05000000000000000000" pitchFamily="2" charset="2"/>
              <a:buChar char="ü"/>
            </a:pPr>
            <a:r>
              <a:rPr lang="en-US" sz="1600" dirty="0"/>
              <a:t>an unacceptable quality of a voice-call inside the car and outside the car for the conversational </a:t>
            </a:r>
            <a:r>
              <a:rPr lang="en-US" sz="1600" dirty="0" smtClean="0"/>
              <a:t>partner</a:t>
            </a:r>
          </a:p>
          <a:p>
            <a:pPr marL="444500" indent="-266700"/>
            <a:r>
              <a:rPr lang="en-US" sz="1600" b="1" dirty="0" smtClean="0">
                <a:solidFill>
                  <a:srgbClr val="C00000"/>
                </a:solidFill>
              </a:rPr>
              <a:t>Only 30 % of phones passed the tests!</a:t>
            </a:r>
            <a:endParaRPr lang="en-US" sz="1600" b="1" dirty="0">
              <a:solidFill>
                <a:srgbClr val="C00000"/>
              </a:solidFill>
            </a:endParaRPr>
          </a:p>
          <a:p>
            <a:pPr>
              <a:spcBef>
                <a:spcPts val="1200"/>
              </a:spcBef>
            </a:pPr>
            <a:r>
              <a:rPr lang="en-US" sz="1600" b="1" dirty="0" smtClean="0"/>
              <a:t>Key outcomes</a:t>
            </a:r>
          </a:p>
          <a:p>
            <a:pPr marL="438150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New </a:t>
            </a:r>
            <a:r>
              <a:rPr lang="en-US" sz="1600" b="1" dirty="0" smtClean="0">
                <a:hlinkClick r:id="rId3"/>
              </a:rPr>
              <a:t>web portal</a:t>
            </a:r>
            <a:r>
              <a:rPr lang="en-US" sz="1600" b="1" dirty="0" smtClean="0"/>
              <a:t> </a:t>
            </a:r>
            <a:r>
              <a:rPr lang="en-US" sz="1600" dirty="0" smtClean="0"/>
              <a:t>describing the existing issues</a:t>
            </a:r>
          </a:p>
          <a:p>
            <a:pPr marL="438150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Updated Recs. ITU-T P.1100/P.1110 </a:t>
            </a:r>
            <a:r>
              <a:rPr lang="en-US" sz="1600" dirty="0"/>
              <a:t>with the new values of performance have </a:t>
            </a:r>
            <a:r>
              <a:rPr lang="en-US" sz="1600" dirty="0" smtClean="0"/>
              <a:t>been approved </a:t>
            </a:r>
            <a:r>
              <a:rPr lang="en-US" sz="1600" i="1" dirty="0" smtClean="0"/>
              <a:t>(December 14)</a:t>
            </a:r>
          </a:p>
          <a:p>
            <a:pPr marL="438150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Published a </a:t>
            </a:r>
            <a:r>
              <a:rPr lang="en-US" sz="1600" b="1" dirty="0">
                <a:solidFill>
                  <a:srgbClr val="FF0000"/>
                </a:solidFill>
              </a:rPr>
              <a:t>“</a:t>
            </a:r>
            <a:r>
              <a:rPr lang="en-US" sz="1600" b="1" dirty="0" smtClean="0">
                <a:solidFill>
                  <a:srgbClr val="FF0000"/>
                </a:solidFill>
              </a:rPr>
              <a:t>whitelist</a:t>
            </a:r>
            <a:r>
              <a:rPr lang="en-US" sz="1600" b="1" dirty="0">
                <a:solidFill>
                  <a:srgbClr val="FF0000"/>
                </a:solidFill>
              </a:rPr>
              <a:t>”</a:t>
            </a:r>
            <a:r>
              <a:rPr lang="en-US" sz="1600" dirty="0"/>
              <a:t> of mobile phones </a:t>
            </a:r>
            <a:r>
              <a:rPr lang="en-US" sz="1600" dirty="0" smtClean="0"/>
              <a:t>which meet the requirements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5692248" y="4309353"/>
            <a:ext cx="360226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sz="1600" b="1" dirty="0" smtClean="0">
                <a:solidFill>
                  <a:srgbClr val="000090"/>
                </a:solidFill>
              </a:rPr>
              <a:t>Venue: </a:t>
            </a:r>
            <a:r>
              <a:rPr lang="en-US" sz="1600" dirty="0" smtClean="0">
                <a:solidFill>
                  <a:srgbClr val="000090"/>
                </a:solidFill>
              </a:rPr>
              <a:t>ITU Headquarters</a:t>
            </a:r>
          </a:p>
          <a:p>
            <a:pPr marL="0" lvl="1"/>
            <a:r>
              <a:rPr lang="en-US" sz="1600" b="1" dirty="0" smtClean="0">
                <a:solidFill>
                  <a:srgbClr val="000090"/>
                </a:solidFill>
              </a:rPr>
              <a:t>TL: </a:t>
            </a:r>
            <a:r>
              <a:rPr lang="en-US" sz="1600" dirty="0" smtClean="0">
                <a:solidFill>
                  <a:srgbClr val="000090"/>
                </a:solidFill>
              </a:rPr>
              <a:t>HEAD Acoustics</a:t>
            </a:r>
          </a:p>
          <a:p>
            <a:pPr marL="0" lvl="1"/>
            <a:r>
              <a:rPr lang="en-US" sz="1600" b="1" dirty="0" smtClean="0">
                <a:solidFill>
                  <a:srgbClr val="000090"/>
                </a:solidFill>
              </a:rPr>
              <a:t>Date: </a:t>
            </a:r>
            <a:r>
              <a:rPr lang="en-US" sz="1600" dirty="0" smtClean="0">
                <a:solidFill>
                  <a:srgbClr val="000090"/>
                </a:solidFill>
              </a:rPr>
              <a:t>12-16 </a:t>
            </a:r>
            <a:r>
              <a:rPr lang="en-US" sz="1600" dirty="0">
                <a:solidFill>
                  <a:srgbClr val="000090"/>
                </a:solidFill>
              </a:rPr>
              <a:t>May </a:t>
            </a:r>
            <a:r>
              <a:rPr lang="en-US" sz="1600" dirty="0" smtClean="0">
                <a:solidFill>
                  <a:srgbClr val="000090"/>
                </a:solidFill>
              </a:rPr>
              <a:t>2014</a:t>
            </a:r>
          </a:p>
          <a:p>
            <a:pPr marL="0" lvl="1"/>
            <a:r>
              <a:rPr lang="en-US" sz="1600" b="1" dirty="0" smtClean="0">
                <a:solidFill>
                  <a:srgbClr val="000090"/>
                </a:solidFill>
              </a:rPr>
              <a:t>Participants: </a:t>
            </a:r>
            <a:r>
              <a:rPr lang="en-US" sz="1600" dirty="0" smtClean="0">
                <a:solidFill>
                  <a:srgbClr val="000090"/>
                </a:solidFill>
              </a:rPr>
              <a:t>Mercedes-Benz,</a:t>
            </a:r>
          </a:p>
          <a:p>
            <a:pPr marL="0" lvl="1"/>
            <a:r>
              <a:rPr lang="en-US" sz="1600" dirty="0" smtClean="0">
                <a:solidFill>
                  <a:srgbClr val="000090"/>
                </a:solidFill>
              </a:rPr>
              <a:t>Volvo, Bosch, Toyota, Renault</a:t>
            </a:r>
          </a:p>
          <a:p>
            <a:pPr marL="0" lvl="1"/>
            <a:r>
              <a:rPr lang="en-US" sz="1600" dirty="0" smtClean="0">
                <a:solidFill>
                  <a:srgbClr val="000090"/>
                </a:solidFill>
              </a:rPr>
              <a:t>Number of tests: 40 (30 phones)</a:t>
            </a:r>
            <a:endParaRPr lang="en-US" sz="1600" dirty="0" smtClean="0">
              <a:solidFill>
                <a:srgbClr val="000090"/>
              </a:solidFill>
              <a:hlinkClick r:id="rId4"/>
            </a:endParaRPr>
          </a:p>
          <a:p>
            <a:pPr marL="0" lvl="1">
              <a:spcBef>
                <a:spcPts val="600"/>
              </a:spcBef>
            </a:pPr>
            <a:r>
              <a:rPr lang="en-US" sz="1600" b="1" dirty="0" smtClean="0">
                <a:solidFill>
                  <a:srgbClr val="000090"/>
                </a:solidFill>
                <a:hlinkClick r:id="rId4"/>
              </a:rPr>
              <a:t>ITU press-release</a:t>
            </a:r>
            <a:endParaRPr lang="en-US" sz="1600" b="1" dirty="0" smtClean="0">
              <a:solidFill>
                <a:srgbClr val="000090"/>
              </a:solidFill>
            </a:endParaRPr>
          </a:p>
          <a:p>
            <a:pPr marL="0" lvl="1">
              <a:spcBef>
                <a:spcPts val="600"/>
              </a:spcBef>
            </a:pPr>
            <a:r>
              <a:rPr lang="en-US" sz="1600" b="1" dirty="0" smtClean="0">
                <a:solidFill>
                  <a:srgbClr val="000090"/>
                </a:solidFill>
                <a:hlinkClick r:id="rId5"/>
              </a:rPr>
              <a:t>Test report</a:t>
            </a:r>
            <a:endParaRPr lang="en-US" sz="1600" b="1" dirty="0">
              <a:solidFill>
                <a:srgbClr val="000090"/>
              </a:solidFill>
            </a:endParaRPr>
          </a:p>
        </p:txBody>
      </p:sp>
      <p:pic>
        <p:nvPicPr>
          <p:cNvPr id="4098" name="Picture 2" descr="web_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12079"/>
            <a:ext cx="316835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20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1252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116632"/>
            <a:ext cx="9144000" cy="1026368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251520" y="980728"/>
            <a:ext cx="8784976" cy="5328592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ts val="1800"/>
              </a:spcBef>
            </a:pPr>
            <a:r>
              <a:rPr lang="en-US" sz="2000" dirty="0" smtClean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The living list of ITU-T Recommendations which are suitable for C&amp;I testing can be used by TLs for performing tests at the national/regional level</a:t>
            </a:r>
          </a:p>
          <a:p>
            <a:pPr>
              <a:spcBef>
                <a:spcPts val="1800"/>
              </a:spcBef>
            </a:pPr>
            <a:r>
              <a:rPr lang="en-US" sz="2000" dirty="0" smtClean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All interested parties are invited to participate in ITU-T SGs on developing ITU-T Recommendations for which the </a:t>
            </a:r>
            <a:r>
              <a:rPr lang="en-US" sz="2000" dirty="0">
                <a:solidFill>
                  <a:srgbClr val="000099"/>
                </a:solidFill>
              </a:rPr>
              <a:t>market </a:t>
            </a:r>
            <a:r>
              <a:rPr lang="en-US" sz="2000" dirty="0" smtClean="0">
                <a:solidFill>
                  <a:srgbClr val="000099"/>
                </a:solidFill>
              </a:rPr>
              <a:t>requires C&amp;I testing</a:t>
            </a:r>
            <a:endParaRPr lang="en-US" sz="2000" dirty="0" smtClean="0">
              <a:solidFill>
                <a:srgbClr val="000099"/>
              </a:solidFill>
              <a:latin typeface="Verdana"/>
              <a:ea typeface="+mj-ea"/>
              <a:cs typeface="+mj-cs"/>
            </a:endParaRPr>
          </a:p>
          <a:p>
            <a:pPr>
              <a:spcBef>
                <a:spcPts val="1800"/>
              </a:spcBef>
            </a:pPr>
            <a:r>
              <a:rPr lang="en-US" sz="2000" dirty="0" smtClean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Interoperability testing events become very popular and can help operators to fix the compatibility issues at the early stage </a:t>
            </a:r>
            <a:r>
              <a:rPr lang="en-US" sz="2000" dirty="0" smtClean="0">
                <a:solidFill>
                  <a:srgbClr val="000099"/>
                </a:solidFill>
                <a:ea typeface="+mj-ea"/>
                <a:cs typeface="+mj-cs"/>
              </a:rPr>
              <a:t>(interoperability plays </a:t>
            </a:r>
            <a:r>
              <a:rPr lang="en-US" sz="2000" dirty="0">
                <a:solidFill>
                  <a:srgbClr val="000099"/>
                </a:solidFill>
                <a:ea typeface="+mj-ea"/>
                <a:cs typeface="+mj-cs"/>
              </a:rPr>
              <a:t>a significant role for user’s connection and interconnection among telecom </a:t>
            </a:r>
            <a:r>
              <a:rPr lang="en-US" sz="2000" dirty="0" smtClean="0">
                <a:solidFill>
                  <a:srgbClr val="000099"/>
                </a:solidFill>
                <a:ea typeface="+mj-ea"/>
                <a:cs typeface="+mj-cs"/>
              </a:rPr>
              <a:t>operators)</a:t>
            </a:r>
            <a:endParaRPr lang="en-US" sz="2000" dirty="0">
              <a:solidFill>
                <a:srgbClr val="000099"/>
              </a:solidFill>
              <a:latin typeface="Verdana"/>
              <a:ea typeface="+mj-ea"/>
              <a:cs typeface="+mj-cs"/>
            </a:endParaRPr>
          </a:p>
          <a:p>
            <a:pPr>
              <a:spcBef>
                <a:spcPts val="1800"/>
              </a:spcBef>
            </a:pPr>
            <a:r>
              <a:rPr lang="en-US" sz="2000" dirty="0" smtClean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Pilot project is one of the tools to verify technologies before implementing in the ICT market</a:t>
            </a:r>
            <a:endParaRPr lang="en-US" sz="2000" dirty="0">
              <a:solidFill>
                <a:srgbClr val="000099"/>
              </a:solidFill>
              <a:latin typeface="Verdana"/>
              <a:ea typeface="+mj-ea"/>
              <a:cs typeface="+mj-cs"/>
            </a:endParaRPr>
          </a:p>
          <a:p>
            <a:pPr>
              <a:spcBef>
                <a:spcPts val="1800"/>
              </a:spcBef>
            </a:pPr>
            <a:r>
              <a:rPr lang="en-US" sz="2000" dirty="0" smtClean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Conformity assessment can play a role in the fight against counterfeit telecommunication/ICT devices 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21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400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5076056" y="1550374"/>
            <a:ext cx="3638054" cy="250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076056" y="4653136"/>
            <a:ext cx="3816424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TSB contacts</a:t>
            </a:r>
          </a:p>
          <a:p>
            <a:endParaRPr lang="en-US" sz="1200" b="1" dirty="0" smtClean="0">
              <a:solidFill>
                <a:srgbClr val="000090"/>
              </a:solidFill>
            </a:endParaRPr>
          </a:p>
          <a:p>
            <a:r>
              <a:rPr lang="en-US" sz="1200" b="1" dirty="0" smtClean="0">
                <a:solidFill>
                  <a:srgbClr val="000090"/>
                </a:solidFill>
              </a:rPr>
              <a:t>Conformance: </a:t>
            </a:r>
            <a:r>
              <a:rPr lang="en-US" sz="1200" b="1" dirty="0" smtClean="0">
                <a:solidFill>
                  <a:srgbClr val="000090"/>
                </a:solidFill>
                <a:hlinkClick r:id="rId3"/>
              </a:rPr>
              <a:t>conformity@itu.int</a:t>
            </a:r>
            <a:endParaRPr lang="en-US" sz="1200" b="1" dirty="0">
              <a:solidFill>
                <a:srgbClr val="000090"/>
              </a:solidFill>
            </a:endParaRPr>
          </a:p>
          <a:p>
            <a:r>
              <a:rPr lang="en-US" sz="1200" b="1" dirty="0" smtClean="0">
                <a:solidFill>
                  <a:srgbClr val="000090"/>
                </a:solidFill>
              </a:rPr>
              <a:t>Interoperability</a:t>
            </a:r>
            <a:r>
              <a:rPr lang="pl-PL" sz="1200" b="1" dirty="0" smtClean="0">
                <a:solidFill>
                  <a:srgbClr val="000090"/>
                </a:solidFill>
              </a:rPr>
              <a:t>: </a:t>
            </a:r>
            <a:r>
              <a:rPr lang="en-US" sz="1200" b="1" dirty="0" smtClean="0">
                <a:solidFill>
                  <a:srgbClr val="000090"/>
                </a:solidFill>
                <a:hlinkClick r:id="rId4"/>
              </a:rPr>
              <a:t>interop@itu.int</a:t>
            </a:r>
            <a:endParaRPr lang="en-US" sz="1200" b="1" dirty="0" smtClean="0">
              <a:solidFill>
                <a:srgbClr val="000090"/>
              </a:solidFill>
            </a:endParaRPr>
          </a:p>
          <a:p>
            <a:endParaRPr lang="en-US" sz="2000" b="1" dirty="0" smtClean="0">
              <a:solidFill>
                <a:srgbClr val="000099"/>
              </a:solidFill>
              <a:latin typeface="Verdana"/>
              <a:ea typeface="+mj-ea"/>
              <a:cs typeface="+mj-cs"/>
            </a:endParaRPr>
          </a:p>
          <a:p>
            <a:r>
              <a:rPr lang="en-US" sz="1600" b="1" dirty="0" smtClean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JCA-CIT </a:t>
            </a:r>
            <a:r>
              <a:rPr lang="en-US" sz="1600" b="1" dirty="0" smtClean="0">
                <a:solidFill>
                  <a:srgbClr val="000090"/>
                </a:solidFill>
                <a:hlinkClick r:id="rId5"/>
              </a:rPr>
              <a:t>tsbjcacit@itu.int</a:t>
            </a:r>
            <a:r>
              <a:rPr lang="pl-PL" sz="1050" b="1" dirty="0">
                <a:solidFill>
                  <a:srgbClr val="000090"/>
                </a:solidFill>
              </a:rPr>
              <a:t> </a:t>
            </a:r>
            <a:endParaRPr lang="en-US" sz="1050" b="1" dirty="0">
              <a:solidFill>
                <a:srgbClr val="000090"/>
              </a:solidFill>
            </a:endParaRP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323528" y="1628800"/>
            <a:ext cx="4572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Denis Andreev</a:t>
            </a:r>
            <a:r>
              <a:rPr lang="ru-RU" sz="2000" b="1" dirty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 </a:t>
            </a:r>
          </a:p>
          <a:p>
            <a:endParaRPr lang="en-US" sz="2000" b="1" dirty="0">
              <a:solidFill>
                <a:srgbClr val="000099"/>
              </a:solidFill>
              <a:latin typeface="Verdana"/>
              <a:ea typeface="+mj-ea"/>
              <a:cs typeface="+mj-cs"/>
            </a:endParaRPr>
          </a:p>
          <a:p>
            <a:r>
              <a:rPr lang="en-US" sz="2000" b="1" dirty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JCA-CIT Secretariat</a:t>
            </a:r>
          </a:p>
          <a:p>
            <a:r>
              <a:rPr lang="en-US" sz="2000" b="1" dirty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ITU/TSB – C&amp;I </a:t>
            </a:r>
            <a:r>
              <a:rPr lang="en-US" sz="2000" b="1" dirty="0" err="1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Programme</a:t>
            </a:r>
            <a:r>
              <a:rPr lang="en-US" sz="2000" b="1" dirty="0">
                <a:solidFill>
                  <a:srgbClr val="000099"/>
                </a:solidFill>
                <a:latin typeface="Verdana"/>
                <a:ea typeface="+mj-ea"/>
                <a:cs typeface="+mj-cs"/>
              </a:rPr>
              <a:t> coordinator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dirty="0"/>
              <a:t>Fix. Tel: +41227305780</a:t>
            </a:r>
          </a:p>
          <a:p>
            <a:r>
              <a:rPr lang="en-US" sz="2000" dirty="0" err="1"/>
              <a:t>Mob.Tel</a:t>
            </a:r>
            <a:r>
              <a:rPr lang="en-US" sz="2000" dirty="0"/>
              <a:t>: +41792494833</a:t>
            </a:r>
          </a:p>
          <a:p>
            <a:r>
              <a:rPr lang="en-US" sz="2000" dirty="0"/>
              <a:t>E-mail: </a:t>
            </a:r>
            <a:r>
              <a:rPr lang="en-US" sz="2000" u="sng" dirty="0" smtClean="0">
                <a:hlinkClick r:id="rId6"/>
              </a:rPr>
              <a:t>denis.andreev@itu.int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22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0301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2852936"/>
            <a:ext cx="50257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ADDITIONAL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23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503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438275"/>
            <a:ext cx="872490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24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7828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25400" y="692696"/>
            <a:ext cx="91440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Pillar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2852936"/>
            <a:ext cx="8229600" cy="1656184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Conformity Assessment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3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703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590872" y="476672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hangingPunct="0"/>
            <a:r>
              <a:rPr lang="en-US" sz="2400" b="1" dirty="0">
                <a:solidFill>
                  <a:srgbClr val="000090"/>
                </a:solidFill>
                <a:latin typeface="Verdana" pitchFamily="34" charset="0"/>
                <a:ea typeface="+mn-ea"/>
                <a:cs typeface="+mn-cs"/>
              </a:rPr>
              <a:t>Pillar 1 as defined in Resolution 177</a:t>
            </a:r>
          </a:p>
          <a:p>
            <a:pPr eaLnBrk="0" hangingPunct="0"/>
            <a:r>
              <a:rPr lang="en-US" sz="2400" b="1" dirty="0">
                <a:solidFill>
                  <a:srgbClr val="000090"/>
                </a:solidFill>
                <a:latin typeface="Verdana" pitchFamily="34" charset="0"/>
                <a:ea typeface="+mn-ea"/>
                <a:cs typeface="+mn-cs"/>
              </a:rPr>
              <a:t>(ITU PP-14)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95076" y="1556792"/>
            <a:ext cx="8229600" cy="43204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3000"/>
              </a:spcBef>
            </a:pPr>
            <a:r>
              <a:rPr lang="en-US" sz="2000" b="1" dirty="0" smtClean="0">
                <a:solidFill>
                  <a:srgbClr val="000090"/>
                </a:solidFill>
                <a:latin typeface="Verdana" pitchFamily="34" charset="0"/>
              </a:rPr>
              <a:t>“Instructs the Director of the TSB:</a:t>
            </a:r>
          </a:p>
          <a:p>
            <a:pPr marL="1258888" lvl="1">
              <a:spcBef>
                <a:spcPts val="3000"/>
              </a:spcBef>
            </a:pPr>
            <a:r>
              <a:rPr lang="en-US" sz="2000" b="1" dirty="0" smtClean="0">
                <a:solidFill>
                  <a:srgbClr val="000090"/>
                </a:solidFill>
                <a:latin typeface="Verdana" pitchFamily="34" charset="0"/>
              </a:rPr>
              <a:t>to </a:t>
            </a:r>
            <a:r>
              <a:rPr lang="en-US" sz="2000" b="1" dirty="0">
                <a:solidFill>
                  <a:srgbClr val="000090"/>
                </a:solidFill>
                <a:latin typeface="Verdana" pitchFamily="34" charset="0"/>
              </a:rPr>
              <a:t>continue to carry out pilot projects for conformity to </a:t>
            </a:r>
            <a:r>
              <a:rPr lang="en-US" sz="2000" b="1" dirty="0" smtClean="0">
                <a:solidFill>
                  <a:srgbClr val="000090"/>
                </a:solidFill>
                <a:latin typeface="Verdana" pitchFamily="34" charset="0"/>
              </a:rPr>
              <a:t>ITU-T Recommendations </a:t>
            </a:r>
            <a:r>
              <a:rPr lang="en-US" sz="2000" b="1" dirty="0">
                <a:solidFill>
                  <a:srgbClr val="000090"/>
                </a:solidFill>
                <a:latin typeface="Verdana" pitchFamily="34" charset="0"/>
              </a:rPr>
              <a:t>to increase the probability of </a:t>
            </a:r>
            <a:r>
              <a:rPr lang="en-US" sz="2000" b="1" dirty="0" smtClean="0">
                <a:solidFill>
                  <a:srgbClr val="000090"/>
                </a:solidFill>
                <a:latin typeface="Verdana" pitchFamily="34" charset="0"/>
              </a:rPr>
              <a:t>interoperability</a:t>
            </a:r>
          </a:p>
          <a:p>
            <a:pPr marL="1258888" lvl="1">
              <a:spcBef>
                <a:spcPts val="3000"/>
              </a:spcBef>
            </a:pPr>
            <a:r>
              <a:rPr lang="en-US" sz="2000" b="1" dirty="0" smtClean="0">
                <a:solidFill>
                  <a:srgbClr val="000090"/>
                </a:solidFill>
                <a:latin typeface="Verdana" pitchFamily="34" charset="0"/>
              </a:rPr>
              <a:t>to </a:t>
            </a:r>
            <a:r>
              <a:rPr lang="en-US" sz="2000" b="1" dirty="0">
                <a:solidFill>
                  <a:srgbClr val="000090"/>
                </a:solidFill>
                <a:latin typeface="Verdana" pitchFamily="34" charset="0"/>
              </a:rPr>
              <a:t>enhance and improve standards-setting processes in order to improve interoperability through conformity”</a:t>
            </a:r>
          </a:p>
          <a:p>
            <a:pPr lvl="1">
              <a:spcBef>
                <a:spcPts val="3000"/>
              </a:spcBef>
            </a:pPr>
            <a:r>
              <a:rPr lang="en-US" sz="2000" b="1" dirty="0" smtClean="0">
                <a:solidFill>
                  <a:srgbClr val="000090"/>
                </a:solidFill>
                <a:latin typeface="Verdana" pitchFamily="34" charset="0"/>
              </a:rPr>
              <a:t>“Invited the Membership to </a:t>
            </a:r>
            <a:r>
              <a:rPr lang="en-US" sz="2000" b="1" dirty="0">
                <a:solidFill>
                  <a:srgbClr val="000090"/>
                </a:solidFill>
                <a:latin typeface="Verdana" pitchFamily="34" charset="0"/>
              </a:rPr>
              <a:t>populate the pilot conformity database with details of products tested to applicable ITU T </a:t>
            </a:r>
            <a:r>
              <a:rPr lang="en-US" sz="2000" b="1" dirty="0" smtClean="0">
                <a:solidFill>
                  <a:srgbClr val="000090"/>
                </a:solidFill>
                <a:latin typeface="Verdana" pitchFamily="34" charset="0"/>
              </a:rPr>
              <a:t>recommendations”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4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6686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292089"/>
            <a:ext cx="6840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90"/>
                </a:solidFill>
              </a:rPr>
              <a:t>Pillar </a:t>
            </a:r>
            <a:r>
              <a:rPr lang="en-US" sz="2000" b="1" dirty="0" smtClean="0">
                <a:solidFill>
                  <a:srgbClr val="000090"/>
                </a:solidFill>
              </a:rPr>
              <a:t>1 Key outcomes</a:t>
            </a:r>
            <a:endParaRPr lang="en-US" sz="2000" b="1" dirty="0">
              <a:solidFill>
                <a:srgbClr val="00009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5927" y="980728"/>
            <a:ext cx="871296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rgbClr val="000090"/>
                </a:solidFill>
              </a:rPr>
              <a:t>First entries in the Product </a:t>
            </a:r>
            <a:r>
              <a:rPr lang="en-US" sz="1800" b="1" dirty="0">
                <a:solidFill>
                  <a:srgbClr val="000090"/>
                </a:solidFill>
              </a:rPr>
              <a:t>Conformity </a:t>
            </a:r>
            <a:r>
              <a:rPr lang="en-US" sz="1800" b="1" dirty="0" smtClean="0">
                <a:solidFill>
                  <a:srgbClr val="000090"/>
                </a:solidFill>
              </a:rPr>
              <a:t>Database,</a:t>
            </a:r>
            <a:br>
              <a:rPr lang="en-US" sz="1800" b="1" dirty="0" smtClean="0">
                <a:solidFill>
                  <a:srgbClr val="000090"/>
                </a:solidFill>
              </a:rPr>
            </a:br>
            <a:r>
              <a:rPr lang="en-US" sz="1800" b="1" dirty="0" smtClean="0">
                <a:solidFill>
                  <a:srgbClr val="000090"/>
                </a:solidFill>
              </a:rPr>
              <a:t>(</a:t>
            </a:r>
            <a:r>
              <a:rPr lang="en-US" sz="1800" dirty="0" smtClean="0">
                <a:solidFill>
                  <a:srgbClr val="000090"/>
                </a:solidFill>
              </a:rPr>
              <a:t>19 </a:t>
            </a:r>
            <a:r>
              <a:rPr lang="en-US" sz="1800" dirty="0">
                <a:solidFill>
                  <a:srgbClr val="000090"/>
                </a:solidFill>
              </a:rPr>
              <a:t>December </a:t>
            </a:r>
            <a:r>
              <a:rPr lang="en-US" sz="1800" dirty="0" smtClean="0">
                <a:solidFill>
                  <a:srgbClr val="000090"/>
                </a:solidFill>
              </a:rPr>
              <a:t>2014,</a:t>
            </a:r>
            <a:r>
              <a:rPr lang="en-US" sz="1800" b="1" dirty="0" smtClean="0">
                <a:solidFill>
                  <a:srgbClr val="000090"/>
                </a:solidFill>
              </a:rPr>
              <a:t> </a:t>
            </a:r>
            <a:r>
              <a:rPr lang="en-US" sz="1800" dirty="0" smtClean="0">
                <a:solidFill>
                  <a:srgbClr val="000090"/>
                </a:solidFill>
                <a:hlinkClick r:id="rId2"/>
              </a:rPr>
              <a:t>http</a:t>
            </a:r>
            <a:r>
              <a:rPr lang="en-US" sz="1800" dirty="0">
                <a:solidFill>
                  <a:srgbClr val="000090"/>
                </a:solidFill>
                <a:hlinkClick r:id="rId2"/>
              </a:rPr>
              <a:t>://itu.int/net/itu-t/cdb/ConformityDB.aspx</a:t>
            </a:r>
            <a:r>
              <a:rPr lang="en-US" sz="1800" b="1" dirty="0">
                <a:solidFill>
                  <a:srgbClr val="000090"/>
                </a:solidFill>
              </a:rPr>
              <a:t>)</a:t>
            </a:r>
            <a:endParaRPr lang="en-US" sz="1800" b="1" dirty="0" smtClean="0">
              <a:solidFill>
                <a:srgbClr val="000090"/>
              </a:solidFill>
            </a:endParaRPr>
          </a:p>
          <a:p>
            <a:pPr marL="446088" indent="-446088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rgbClr val="000090"/>
                </a:solidFill>
                <a:hlinkClick r:id="rId3"/>
              </a:rPr>
              <a:t>Whitelist</a:t>
            </a:r>
            <a:r>
              <a:rPr lang="en-US" sz="1800" b="1" dirty="0" smtClean="0">
                <a:solidFill>
                  <a:srgbClr val="000090"/>
                </a:solidFill>
              </a:rPr>
              <a:t> of mobile phones </a:t>
            </a:r>
            <a:r>
              <a:rPr lang="en-US" sz="1800" dirty="0" smtClean="0">
                <a:solidFill>
                  <a:srgbClr val="000090"/>
                </a:solidFill>
              </a:rPr>
              <a:t>which meet the requirements of P.1100/P.1110</a:t>
            </a:r>
          </a:p>
          <a:p>
            <a:pPr marL="446088" indent="-446088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rgbClr val="000090"/>
                </a:solidFill>
              </a:rPr>
              <a:t>Pilot projects</a:t>
            </a:r>
            <a:r>
              <a:rPr lang="en-US" sz="1800" dirty="0" smtClean="0">
                <a:solidFill>
                  <a:srgbClr val="000090"/>
                </a:solidFill>
              </a:rPr>
              <a:t> (</a:t>
            </a:r>
            <a:r>
              <a:rPr lang="en-US" sz="1800" dirty="0">
                <a:hlinkClick r:id="rId4"/>
              </a:rPr>
              <a:t>http://</a:t>
            </a:r>
            <a:r>
              <a:rPr lang="en-US" sz="1800" dirty="0" smtClean="0">
                <a:hlinkClick r:id="rId4"/>
              </a:rPr>
              <a:t>itu.int/go/pilot-projects</a:t>
            </a:r>
            <a:r>
              <a:rPr lang="en-US" sz="1800" dirty="0" smtClean="0">
                <a:solidFill>
                  <a:srgbClr val="000090"/>
                </a:solidFill>
              </a:rPr>
              <a:t>)</a:t>
            </a:r>
            <a:r>
              <a:rPr lang="en-US" sz="1800" b="1" dirty="0" smtClean="0">
                <a:solidFill>
                  <a:srgbClr val="000090"/>
                </a:solidFill>
              </a:rPr>
              <a:t> </a:t>
            </a:r>
            <a:r>
              <a:rPr lang="en-US" sz="1800" dirty="0">
                <a:solidFill>
                  <a:srgbClr val="000090"/>
                </a:solidFill>
              </a:rPr>
              <a:t>of conformity assessment against ITU-T </a:t>
            </a:r>
            <a:r>
              <a:rPr lang="en-US" sz="1800" dirty="0" smtClean="0">
                <a:solidFill>
                  <a:srgbClr val="000090"/>
                </a:solidFill>
              </a:rPr>
              <a:t>Recs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0090"/>
                </a:solidFill>
              </a:rPr>
              <a:t>M.3170-series (SG2)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0090"/>
                </a:solidFill>
              </a:rPr>
              <a:t>Mobile Number Portability (SG11)</a:t>
            </a:r>
          </a:p>
          <a:p>
            <a:pPr marL="446088" indent="-446088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0090"/>
                </a:solidFill>
              </a:rPr>
              <a:t>SG11 </a:t>
            </a:r>
            <a:r>
              <a:rPr lang="en-US" sz="1800" dirty="0">
                <a:solidFill>
                  <a:srgbClr val="000090"/>
                </a:solidFill>
              </a:rPr>
              <a:t>work item </a:t>
            </a:r>
            <a:r>
              <a:rPr lang="en-US" sz="1800" b="1" dirty="0">
                <a:solidFill>
                  <a:srgbClr val="000090"/>
                </a:solidFill>
                <a:hlinkClick r:id="rId5"/>
              </a:rPr>
              <a:t>Q.TL-rec-pro</a:t>
            </a:r>
            <a:r>
              <a:rPr lang="en-US" sz="1800" b="1" dirty="0">
                <a:solidFill>
                  <a:srgbClr val="000090"/>
                </a:solidFill>
              </a:rPr>
              <a:t> </a:t>
            </a:r>
            <a:r>
              <a:rPr lang="en-US" sz="1800" b="1" dirty="0" smtClean="0">
                <a:solidFill>
                  <a:srgbClr val="000090"/>
                </a:solidFill>
              </a:rPr>
              <a:t>“Testing laboratories recognition procedure”</a:t>
            </a:r>
            <a:r>
              <a:rPr lang="en-US" sz="1800" dirty="0" smtClean="0">
                <a:solidFill>
                  <a:srgbClr val="000090"/>
                </a:solidFill>
              </a:rPr>
              <a:t> </a:t>
            </a:r>
          </a:p>
          <a:p>
            <a:pPr marL="444500" indent="-4445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0090"/>
                </a:solidFill>
              </a:rPr>
              <a:t>A</a:t>
            </a:r>
            <a:r>
              <a:rPr lang="en-US" sz="1800" b="1" dirty="0" smtClean="0">
                <a:solidFill>
                  <a:srgbClr val="000090"/>
                </a:solidFill>
              </a:rPr>
              <a:t> living </a:t>
            </a:r>
            <a:r>
              <a:rPr lang="en-US" sz="1800" b="1" dirty="0">
                <a:solidFill>
                  <a:srgbClr val="000090"/>
                </a:solidFill>
              </a:rPr>
              <a:t>list of </a:t>
            </a:r>
            <a:r>
              <a:rPr lang="en-US" sz="1800" b="1" dirty="0" smtClean="0">
                <a:solidFill>
                  <a:srgbClr val="000090"/>
                </a:solidFill>
              </a:rPr>
              <a:t>ITU-T Recommendations </a:t>
            </a:r>
            <a:r>
              <a:rPr lang="en-US" sz="1800" dirty="0" smtClean="0">
                <a:solidFill>
                  <a:srgbClr val="000090"/>
                </a:solidFill>
              </a:rPr>
              <a:t>on key </a:t>
            </a:r>
            <a:r>
              <a:rPr lang="en-US" sz="1800" dirty="0">
                <a:solidFill>
                  <a:srgbClr val="000090"/>
                </a:solidFill>
              </a:rPr>
              <a:t>technologies suitable for </a:t>
            </a:r>
            <a:r>
              <a:rPr lang="en-US" sz="1800" dirty="0" smtClean="0">
                <a:solidFill>
                  <a:srgbClr val="000090"/>
                </a:solidFill>
              </a:rPr>
              <a:t>C&amp;I testing (</a:t>
            </a:r>
            <a:r>
              <a:rPr lang="en-US" sz="1800" dirty="0" smtClean="0">
                <a:hlinkClick r:id="rId6"/>
              </a:rPr>
              <a:t>http</a:t>
            </a:r>
            <a:r>
              <a:rPr lang="en-US" sz="1800" dirty="0">
                <a:hlinkClick r:id="rId6"/>
              </a:rPr>
              <a:t>://itu.int/go/key-technologies</a:t>
            </a:r>
            <a:r>
              <a:rPr lang="en-US" sz="1800" dirty="0" smtClean="0">
                <a:solidFill>
                  <a:srgbClr val="000090"/>
                </a:solidFill>
              </a:rPr>
              <a:t>)</a:t>
            </a:r>
            <a:endParaRPr lang="en-US" sz="1800" dirty="0">
              <a:solidFill>
                <a:srgbClr val="000090"/>
              </a:solidFill>
            </a:endParaRPr>
          </a:p>
          <a:p>
            <a:pPr marL="444500" indent="-4445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0090"/>
                </a:solidFill>
              </a:rPr>
              <a:t>A</a:t>
            </a:r>
            <a:r>
              <a:rPr lang="en-US" sz="1800" b="1" dirty="0" smtClean="0">
                <a:solidFill>
                  <a:srgbClr val="000090"/>
                </a:solidFill>
              </a:rPr>
              <a:t> reference table of ITU-T Recs and corresponding test specification</a:t>
            </a:r>
            <a:r>
              <a:rPr lang="en-US" sz="1800" dirty="0" smtClean="0">
                <a:solidFill>
                  <a:srgbClr val="000090"/>
                </a:solidFill>
              </a:rPr>
              <a:t> under C&amp;I testing (</a:t>
            </a:r>
            <a:r>
              <a:rPr lang="en-US" sz="1800" dirty="0" smtClean="0">
                <a:hlinkClick r:id="rId7"/>
              </a:rPr>
              <a:t>http</a:t>
            </a:r>
            <a:r>
              <a:rPr lang="en-US" sz="1800" dirty="0">
                <a:hlinkClick r:id="rId7"/>
              </a:rPr>
              <a:t>://itu.int/go/reference-table</a:t>
            </a:r>
            <a:r>
              <a:rPr lang="en-US" sz="1800" dirty="0" smtClean="0">
                <a:solidFill>
                  <a:srgbClr val="000090"/>
                </a:solidFill>
              </a:rPr>
              <a:t>) </a:t>
            </a:r>
            <a:endParaRPr lang="en-US" sz="1800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5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5829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03648" y="260909"/>
            <a:ext cx="712879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90"/>
                </a:solidFill>
              </a:rPr>
              <a:t>ITU conformity database </a:t>
            </a:r>
            <a:r>
              <a:rPr lang="en-US" sz="1800" dirty="0" smtClean="0">
                <a:solidFill>
                  <a:srgbClr val="000090"/>
                </a:solidFill>
                <a:hlinkClick r:id="rId2"/>
              </a:rPr>
              <a:t>http</a:t>
            </a:r>
            <a:r>
              <a:rPr lang="en-US" sz="1800" dirty="0">
                <a:solidFill>
                  <a:srgbClr val="000090"/>
                </a:solidFill>
                <a:hlinkClick r:id="rId2"/>
              </a:rPr>
              <a:t>://</a:t>
            </a:r>
            <a:r>
              <a:rPr lang="en-US" sz="1800" dirty="0" smtClean="0">
                <a:solidFill>
                  <a:srgbClr val="000090"/>
                </a:solidFill>
                <a:hlinkClick r:id="rId2"/>
              </a:rPr>
              <a:t>itu.int/net/itu-t/cdb/ConformityDB.aspx</a:t>
            </a:r>
            <a:endParaRPr lang="en-US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53461"/>
            <a:ext cx="6624736" cy="5294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6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53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63688" y="188640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0090"/>
                </a:solidFill>
              </a:rPr>
              <a:t>The list of key Technologies for C&amp;I</a:t>
            </a:r>
            <a:br>
              <a:rPr lang="en-US" sz="2000" b="1" dirty="0">
                <a:solidFill>
                  <a:srgbClr val="000090"/>
                </a:solidFill>
              </a:rPr>
            </a:br>
            <a:r>
              <a:rPr lang="en-US" sz="1600" dirty="0" smtClean="0">
                <a:solidFill>
                  <a:prstClr val="black"/>
                </a:solidFill>
                <a:latin typeface="Calibri"/>
                <a:hlinkClick r:id="rId2"/>
              </a:rPr>
              <a:t>http</a:t>
            </a:r>
            <a:r>
              <a:rPr lang="en-US" sz="1600" dirty="0">
                <a:solidFill>
                  <a:prstClr val="black"/>
                </a:solidFill>
                <a:latin typeface="Calibri"/>
                <a:hlinkClick r:id="rId2"/>
              </a:rPr>
              <a:t>://itu.int/go/key-technologies</a:t>
            </a:r>
            <a:endParaRPr lang="en-US" sz="1600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79" y="1048238"/>
            <a:ext cx="7637961" cy="547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7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162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153754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00090"/>
                </a:solidFill>
              </a:rPr>
              <a:t>Testing Laboratories recognition procedure work flow </a:t>
            </a:r>
            <a:br>
              <a:rPr lang="en-US" sz="1800" b="1" dirty="0" smtClean="0">
                <a:solidFill>
                  <a:srgbClr val="000090"/>
                </a:solidFill>
              </a:rPr>
            </a:br>
            <a:r>
              <a:rPr lang="en-US" sz="1800" b="1" dirty="0" smtClean="0">
                <a:solidFill>
                  <a:srgbClr val="000090"/>
                </a:solidFill>
              </a:rPr>
              <a:t>(under discussion)</a:t>
            </a:r>
            <a:endParaRPr lang="en-US" sz="1600" b="1" dirty="0">
              <a:solidFill>
                <a:srgbClr val="00009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3528" y="908720"/>
            <a:ext cx="8568952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600" dirty="0" smtClean="0">
                <a:solidFill>
                  <a:srgbClr val="000090"/>
                </a:solidFill>
              </a:rPr>
              <a:t>In accordance </a:t>
            </a:r>
            <a:r>
              <a:rPr lang="en-US" sz="1600" dirty="0">
                <a:solidFill>
                  <a:srgbClr val="000090"/>
                </a:solidFill>
              </a:rPr>
              <a:t>with draft Recommendation ITU-T </a:t>
            </a:r>
            <a:r>
              <a:rPr lang="en-US" sz="1600" dirty="0" err="1">
                <a:solidFill>
                  <a:srgbClr val="000090"/>
                </a:solidFill>
              </a:rPr>
              <a:t>Q.TL_rec_pro</a:t>
            </a:r>
            <a:r>
              <a:rPr lang="en-US" sz="1600" dirty="0">
                <a:solidFill>
                  <a:srgbClr val="000090"/>
                </a:solidFill>
              </a:rPr>
              <a:t> “Testing Laboratories recognition procedure</a:t>
            </a:r>
            <a:r>
              <a:rPr lang="en-US" sz="1600" dirty="0" smtClean="0">
                <a:solidFill>
                  <a:srgbClr val="000090"/>
                </a:solidFill>
              </a:rPr>
              <a:t>” (</a:t>
            </a:r>
            <a:r>
              <a:rPr lang="en-US" sz="1600" dirty="0" smtClean="0">
                <a:solidFill>
                  <a:srgbClr val="000090"/>
                </a:solidFill>
                <a:hlinkClick r:id="rId3"/>
              </a:rPr>
              <a:t>TD659-GEN/11</a:t>
            </a:r>
            <a:r>
              <a:rPr lang="en-US" sz="1600" dirty="0" smtClean="0">
                <a:solidFill>
                  <a:srgbClr val="000090"/>
                </a:solidFill>
              </a:rPr>
              <a:t>, April 2015) there are two scenarios:</a:t>
            </a:r>
            <a:endParaRPr lang="en-US" sz="1600" dirty="0">
              <a:solidFill>
                <a:srgbClr val="00009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90"/>
                </a:solidFill>
              </a:rPr>
              <a:t>to </a:t>
            </a:r>
            <a:r>
              <a:rPr lang="en-US" sz="1600" dirty="0">
                <a:solidFill>
                  <a:srgbClr val="000090"/>
                </a:solidFill>
              </a:rPr>
              <a:t>join the existing conformity assessment programs, by providing ITU-T’s technical experts for making relevant TL’s assessment against ITU-T </a:t>
            </a:r>
            <a:r>
              <a:rPr lang="en-US" sz="1600" dirty="0" smtClean="0">
                <a:solidFill>
                  <a:srgbClr val="000090"/>
                </a:solidFill>
              </a:rPr>
              <a:t>Recommendations;</a:t>
            </a:r>
            <a:endParaRPr lang="en-US" sz="1600" dirty="0">
              <a:solidFill>
                <a:srgbClr val="00009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90"/>
                </a:solidFill>
              </a:rPr>
              <a:t>based </a:t>
            </a:r>
            <a:r>
              <a:rPr lang="en-US" sz="1600" dirty="0">
                <a:solidFill>
                  <a:srgbClr val="000090"/>
                </a:solidFill>
              </a:rPr>
              <a:t>on experience gained from collaboration with existing schemes, ITU may in future consider the possibility of establishing a ITU-T TL self-recognition procedure, providing the assessment of ITU-T technical experts and assessment of the TL.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90"/>
              </a:solidFill>
            </a:endParaRPr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1570500" y="3573014"/>
            <a:ext cx="6022515" cy="4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413870"/>
              </p:ext>
            </p:extLst>
          </p:nvPr>
        </p:nvGraphicFramePr>
        <p:xfrm>
          <a:off x="1475656" y="3573016"/>
          <a:ext cx="6403298" cy="2880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Visio" r:id="rId5" imgW="14363239" imgH="6497266" progId="Visio.Drawing.11">
                  <p:embed/>
                </p:oleObj>
              </mc:Choice>
              <mc:Fallback>
                <p:oleObj name="Visio" r:id="rId5" imgW="14363239" imgH="6497266" progId="Visio.Drawing.11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573016"/>
                        <a:ext cx="6403298" cy="28801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8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325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37256" y="404664"/>
            <a:ext cx="75408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90"/>
                </a:solidFill>
              </a:rPr>
              <a:t>Possible ITU </a:t>
            </a:r>
            <a:r>
              <a:rPr lang="en-US" sz="2400" b="1" dirty="0">
                <a:solidFill>
                  <a:srgbClr val="000090"/>
                </a:solidFill>
              </a:rPr>
              <a:t>collaboration with </a:t>
            </a:r>
            <a:r>
              <a:rPr lang="en-US" sz="2400" b="1" dirty="0" smtClean="0">
                <a:solidFill>
                  <a:srgbClr val="000090"/>
                </a:solidFill>
              </a:rPr>
              <a:t>IEC/IECEE</a:t>
            </a:r>
          </a:p>
          <a:p>
            <a:pPr algn="ctr"/>
            <a:r>
              <a:rPr lang="en-US" sz="2000" b="1" dirty="0" smtClean="0">
                <a:solidFill>
                  <a:srgbClr val="000090"/>
                </a:solidFill>
              </a:rPr>
              <a:t>(PP-14, </a:t>
            </a:r>
            <a:r>
              <a:rPr lang="en-US" sz="2000" b="1" dirty="0" smtClean="0">
                <a:solidFill>
                  <a:srgbClr val="000090"/>
                </a:solidFill>
                <a:hlinkClick r:id="rId2"/>
              </a:rPr>
              <a:t>C63</a:t>
            </a:r>
            <a:r>
              <a:rPr lang="en-US" sz="2000" b="1" dirty="0" smtClean="0">
                <a:solidFill>
                  <a:srgbClr val="000090"/>
                </a:solidFill>
              </a:rPr>
              <a:t>)</a:t>
            </a:r>
            <a:endParaRPr lang="en-US" sz="2000" b="1" dirty="0">
              <a:solidFill>
                <a:srgbClr val="00009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0071" y="1356919"/>
            <a:ext cx="828092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GB" sz="1800" b="1" dirty="0">
                <a:solidFill>
                  <a:srgbClr val="000090"/>
                </a:solidFill>
              </a:rPr>
              <a:t>ITU partner with IEC to conduct a trial of voluntary 3rd party CA of suitable ITU-T Recommendations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1800" b="1" dirty="0">
                <a:solidFill>
                  <a:srgbClr val="000090"/>
                </a:solidFill>
              </a:rPr>
              <a:t>A team of assessors selected by ITU-T and qualified by IECEE would recognize test labs which qualify for testing specific ITU-T Recommendations. A recognized test lab would then be able to issue certificates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1800" b="1" dirty="0">
                <a:solidFill>
                  <a:srgbClr val="000090"/>
                </a:solidFill>
              </a:rPr>
              <a:t>An ‘ITU steering committee’ would be established within the </a:t>
            </a:r>
            <a:r>
              <a:rPr lang="en-US" sz="1800" b="1" dirty="0">
                <a:solidFill>
                  <a:srgbClr val="000090"/>
                </a:solidFill>
                <a:hlinkClick r:id="rId3"/>
              </a:rPr>
              <a:t>IECEE organization structure</a:t>
            </a:r>
            <a:endParaRPr lang="en-US" sz="1800" b="1" dirty="0">
              <a:solidFill>
                <a:srgbClr val="00009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581" y="3973020"/>
            <a:ext cx="4818683" cy="257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F180BD05-C3E0-4EDF-93B7-5D3572EE81BC}" type="slidenum">
              <a:rPr lang="en-US" smtClean="0"/>
              <a:pPr>
                <a:defRPr/>
              </a:pPr>
              <a:t>9</a:t>
            </a:fld>
            <a:r>
              <a:rPr lang="en-US" smtClean="0"/>
              <a:t>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685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U-e">
  <a:themeElements>
    <a:clrScheme name="ITU-e 3">
      <a:dk1>
        <a:srgbClr val="000000"/>
      </a:dk1>
      <a:lt1>
        <a:srgbClr val="FFFFFF"/>
      </a:lt1>
      <a:dk2>
        <a:srgbClr val="000000"/>
      </a:dk2>
      <a:lt2>
        <a:srgbClr val="000099"/>
      </a:lt2>
      <a:accent1>
        <a:srgbClr val="FFCC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E2AA"/>
      </a:accent5>
      <a:accent6>
        <a:srgbClr val="2D2DB9"/>
      </a:accent6>
      <a:hlink>
        <a:srgbClr val="3399FF"/>
      </a:hlink>
      <a:folHlink>
        <a:srgbClr val="5F5F5F"/>
      </a:folHlink>
    </a:clrScheme>
    <a:fontScheme name="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2">
        <a:dk1>
          <a:srgbClr val="000000"/>
        </a:dk1>
        <a:lt1>
          <a:srgbClr val="FFFFFF"/>
        </a:lt1>
        <a:dk2>
          <a:srgbClr val="000000"/>
        </a:dk2>
        <a:lt2>
          <a:srgbClr val="0000FF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99FF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3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FF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2DB9"/>
        </a:accent6>
        <a:hlink>
          <a:srgbClr val="3399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69987FDBD3BE49867F1BB837566FB7" ma:contentTypeVersion="1" ma:contentTypeDescription="Create a new document." ma:contentTypeScope="" ma:versionID="ce10aa36820d8c684cb9bbb987507fe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7702c99b0592ceb5bf7269db54c0d1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BFABA5A-8471-459C-B220-64FB34C0F2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3A2B6E1-03E3-4D0A-B7E1-FA35E026E8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F77C99-D9ED-4BB2-B10B-6B67ADAAFF4D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17624</TotalTime>
  <Words>920</Words>
  <Application>Microsoft Office PowerPoint</Application>
  <PresentationFormat>On-screen Show (4:3)</PresentationFormat>
  <Paragraphs>155</Paragraphs>
  <Slides>24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Univers</vt:lpstr>
      <vt:lpstr>ZapfDingbats BT</vt:lpstr>
      <vt:lpstr>Arial</vt:lpstr>
      <vt:lpstr>Calibri</vt:lpstr>
      <vt:lpstr>Times New Roman</vt:lpstr>
      <vt:lpstr>Verdana</vt:lpstr>
      <vt:lpstr>Wingdings</vt:lpstr>
      <vt:lpstr>ITU-e</vt:lpstr>
      <vt:lpstr>Visio</vt:lpstr>
      <vt:lpstr>Key activities and major ITU-T outcomes on C&amp;I  Pillar 1 and 2 of ITU C&amp;I Programme</vt:lpstr>
      <vt:lpstr>PowerPoint Presentation</vt:lpstr>
      <vt:lpstr>Pillar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JCA-CIT (Study period 2012-2016)</vt:lpstr>
      <vt:lpstr>Pillar 2</vt:lpstr>
      <vt:lpstr>Objectives of ITU Interop events</vt:lpstr>
      <vt:lpstr>ITU Interop events</vt:lpstr>
      <vt:lpstr>PowerPoint Presentation</vt:lpstr>
      <vt:lpstr>Conclusions</vt:lpstr>
      <vt:lpstr>PowerPoint Presentation</vt:lpstr>
      <vt:lpstr>PowerPoint Presentation</vt:lpstr>
      <vt:lpstr>PowerPoint Presentation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 Telecommunication  Union</dc:title>
  <dc:creator>P.Rosa</dc:creator>
  <cp:lastModifiedBy>Norton Viard, Emma</cp:lastModifiedBy>
  <cp:revision>614</cp:revision>
  <cp:lastPrinted>2001-11-25T13:41:09Z</cp:lastPrinted>
  <dcterms:created xsi:type="dcterms:W3CDTF">2007-02-20T15:47:31Z</dcterms:created>
  <dcterms:modified xsi:type="dcterms:W3CDTF">2015-04-21T13:03:53Z</dcterms:modified>
</cp:coreProperties>
</file>