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34"/>
  </p:notesMasterIdLst>
  <p:handoutMasterIdLst>
    <p:handoutMasterId r:id="rId35"/>
  </p:handoutMasterIdLst>
  <p:sldIdLst>
    <p:sldId id="256" r:id="rId5"/>
    <p:sldId id="264" r:id="rId6"/>
    <p:sldId id="316" r:id="rId7"/>
    <p:sldId id="325" r:id="rId8"/>
    <p:sldId id="344" r:id="rId9"/>
    <p:sldId id="329" r:id="rId10"/>
    <p:sldId id="330" r:id="rId11"/>
    <p:sldId id="362" r:id="rId12"/>
    <p:sldId id="283" r:id="rId13"/>
    <p:sldId id="343" r:id="rId14"/>
    <p:sldId id="346" r:id="rId15"/>
    <p:sldId id="363" r:id="rId16"/>
    <p:sldId id="347" r:id="rId17"/>
    <p:sldId id="348" r:id="rId18"/>
    <p:sldId id="349" r:id="rId19"/>
    <p:sldId id="350" r:id="rId20"/>
    <p:sldId id="320" r:id="rId21"/>
    <p:sldId id="351" r:id="rId22"/>
    <p:sldId id="364" r:id="rId23"/>
    <p:sldId id="331" r:id="rId24"/>
    <p:sldId id="333" r:id="rId25"/>
    <p:sldId id="355" r:id="rId26"/>
    <p:sldId id="356" r:id="rId27"/>
    <p:sldId id="357" r:id="rId28"/>
    <p:sldId id="358" r:id="rId29"/>
    <p:sldId id="359" r:id="rId30"/>
    <p:sldId id="360" r:id="rId31"/>
    <p:sldId id="361" r:id="rId32"/>
    <p:sldId id="354" r:id="rId33"/>
  </p:sldIdLst>
  <p:sldSz cx="9144000" cy="6858000" type="screen4x3"/>
  <p:notesSz cx="6669088" cy="9928225"/>
  <p:defaultTextStyle>
    <a:defPPr>
      <a:defRPr lang="en-US"/>
    </a:defPPr>
    <a:lvl1pPr algn="l" rtl="0" eaLnBrk="0" fontAlgn="base" hangingPunct="0">
      <a:spcBef>
        <a:spcPct val="0"/>
      </a:spcBef>
      <a:spcAft>
        <a:spcPct val="0"/>
      </a:spcAft>
      <a:defRPr sz="3200"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sz="3200"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sz="3200"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sz="3200"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sz="3200" kern="1200">
        <a:solidFill>
          <a:schemeClr val="tx1"/>
        </a:solidFill>
        <a:latin typeface="Verdana" pitchFamily="34" charset="0"/>
        <a:ea typeface="+mn-ea"/>
        <a:cs typeface="+mn-cs"/>
      </a:defRPr>
    </a:lvl5pPr>
    <a:lvl6pPr marL="2286000" algn="l" defTabSz="914400" rtl="0" eaLnBrk="1" latinLnBrk="0" hangingPunct="1">
      <a:defRPr sz="3200" kern="1200">
        <a:solidFill>
          <a:schemeClr val="tx1"/>
        </a:solidFill>
        <a:latin typeface="Verdana" pitchFamily="34" charset="0"/>
        <a:ea typeface="+mn-ea"/>
        <a:cs typeface="+mn-cs"/>
      </a:defRPr>
    </a:lvl6pPr>
    <a:lvl7pPr marL="2743200" algn="l" defTabSz="914400" rtl="0" eaLnBrk="1" latinLnBrk="0" hangingPunct="1">
      <a:defRPr sz="3200" kern="1200">
        <a:solidFill>
          <a:schemeClr val="tx1"/>
        </a:solidFill>
        <a:latin typeface="Verdana" pitchFamily="34" charset="0"/>
        <a:ea typeface="+mn-ea"/>
        <a:cs typeface="+mn-cs"/>
      </a:defRPr>
    </a:lvl7pPr>
    <a:lvl8pPr marL="3200400" algn="l" defTabSz="914400" rtl="0" eaLnBrk="1" latinLnBrk="0" hangingPunct="1">
      <a:defRPr sz="3200" kern="1200">
        <a:solidFill>
          <a:schemeClr val="tx1"/>
        </a:solidFill>
        <a:latin typeface="Verdana" pitchFamily="34" charset="0"/>
        <a:ea typeface="+mn-ea"/>
        <a:cs typeface="+mn-cs"/>
      </a:defRPr>
    </a:lvl8pPr>
    <a:lvl9pPr marL="3657600" algn="l" defTabSz="914400" rtl="0" eaLnBrk="1" latinLnBrk="0" hangingPunct="1">
      <a:defRPr sz="3200" kern="1200">
        <a:solidFill>
          <a:schemeClr val="tx1"/>
        </a:solidFill>
        <a:latin typeface="Verdana"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8">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438A"/>
    <a:srgbClr val="000066"/>
    <a:srgbClr val="FF3300"/>
    <a:srgbClr val="525152"/>
    <a:srgbClr val="0099CC"/>
    <a:srgbClr val="33CCFF"/>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42" autoAdjust="0"/>
    <p:restoredTop sz="75176" autoAdjust="0"/>
  </p:normalViewPr>
  <p:slideViewPr>
    <p:cSldViewPr>
      <p:cViewPr varScale="1">
        <p:scale>
          <a:sx n="50" d="100"/>
          <a:sy n="50" d="100"/>
        </p:scale>
        <p:origin x="-163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334" y="-96"/>
      </p:cViewPr>
      <p:guideLst>
        <p:guide orient="horz" pos="3128"/>
        <p:guide pos="210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89083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8675" name="Rectangle 3"/>
          <p:cNvSpPr>
            <a:spLocks noGrp="1" noChangeArrowheads="1"/>
          </p:cNvSpPr>
          <p:nvPr>
            <p:ph type="dt" sz="quarter" idx="1"/>
          </p:nvPr>
        </p:nvSpPr>
        <p:spPr bwMode="auto">
          <a:xfrm>
            <a:off x="3778250" y="0"/>
            <a:ext cx="289083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8676" name="Rectangle 4"/>
          <p:cNvSpPr>
            <a:spLocks noGrp="1" noChangeArrowheads="1"/>
          </p:cNvSpPr>
          <p:nvPr>
            <p:ph type="ftr" sz="quarter" idx="2"/>
          </p:nvPr>
        </p:nvSpPr>
        <p:spPr bwMode="auto">
          <a:xfrm>
            <a:off x="0" y="9431338"/>
            <a:ext cx="289083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8677" name="Rectangle 5"/>
          <p:cNvSpPr>
            <a:spLocks noGrp="1" noChangeArrowheads="1"/>
          </p:cNvSpPr>
          <p:nvPr>
            <p:ph type="sldNum" sz="quarter" idx="3"/>
          </p:nvPr>
        </p:nvSpPr>
        <p:spPr bwMode="auto">
          <a:xfrm>
            <a:off x="3778250" y="9431338"/>
            <a:ext cx="289083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5EA87456-73A0-4554-B0B7-0581D07B6DCD}" type="slidenum">
              <a:rPr lang="en-US"/>
              <a:pPr>
                <a:defRPr/>
              </a:pPr>
              <a:t>‹#›</a:t>
            </a:fld>
            <a:endParaRPr lang="en-US"/>
          </a:p>
        </p:txBody>
      </p:sp>
    </p:spTree>
    <p:extLst>
      <p:ext uri="{BB962C8B-B14F-4D97-AF65-F5344CB8AC3E}">
        <p14:creationId xmlns:p14="http://schemas.microsoft.com/office/powerpoint/2010/main" val="38553202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89083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48131" name="Rectangle 3"/>
          <p:cNvSpPr>
            <a:spLocks noGrp="1" noChangeArrowheads="1"/>
          </p:cNvSpPr>
          <p:nvPr>
            <p:ph type="dt" idx="1"/>
          </p:nvPr>
        </p:nvSpPr>
        <p:spPr bwMode="auto">
          <a:xfrm>
            <a:off x="3778250" y="0"/>
            <a:ext cx="289083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9220" name="Rectangle 4"/>
          <p:cNvSpPr>
            <a:spLocks noGrp="1" noRot="1" noChangeAspect="1" noChangeArrowheads="1" noTextEdit="1"/>
          </p:cNvSpPr>
          <p:nvPr>
            <p:ph type="sldImg" idx="2"/>
          </p:nvPr>
        </p:nvSpPr>
        <p:spPr bwMode="auto">
          <a:xfrm>
            <a:off x="852488" y="744538"/>
            <a:ext cx="4964112"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889000" y="4714875"/>
            <a:ext cx="4891088" cy="4468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9431338"/>
            <a:ext cx="289083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48135" name="Rectangle 7"/>
          <p:cNvSpPr>
            <a:spLocks noGrp="1" noChangeArrowheads="1"/>
          </p:cNvSpPr>
          <p:nvPr>
            <p:ph type="sldNum" sz="quarter" idx="5"/>
          </p:nvPr>
        </p:nvSpPr>
        <p:spPr bwMode="auto">
          <a:xfrm>
            <a:off x="3778250" y="9431338"/>
            <a:ext cx="289083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70750C3-6D4D-4D5A-97E5-3B772EA1A8F0}" type="slidenum">
              <a:rPr lang="en-US"/>
              <a:pPr>
                <a:defRPr/>
              </a:pPr>
              <a:t>‹#›</a:t>
            </a:fld>
            <a:endParaRPr lang="en-US"/>
          </a:p>
        </p:txBody>
      </p:sp>
    </p:spTree>
    <p:extLst>
      <p:ext uri="{BB962C8B-B14F-4D97-AF65-F5344CB8AC3E}">
        <p14:creationId xmlns:p14="http://schemas.microsoft.com/office/powerpoint/2010/main" val="2469567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itu.int/go/pilot-project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a:lstStyle/>
          <a:p>
            <a:fld id="{B4D7B6E4-D52A-4D90-833E-F3A7A0D6C2BE}" type="slidenum">
              <a:rPr lang="en-US" smtClean="0"/>
              <a:pPr/>
              <a:t>1</a:t>
            </a:fld>
            <a:endParaRPr lang="en-US" smtClean="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a:lstStyle/>
          <a:p>
            <a:pPr eaLnBrk="1" hangingPunct="1">
              <a:spcBef>
                <a:spcPct val="0"/>
              </a:spcBef>
            </a:pPr>
            <a:endParaRPr lang="en-US" dirty="0" smtClean="0">
              <a:cs typeface="Arial" pitchFamily="34" charset="0"/>
            </a:endParaRPr>
          </a:p>
        </p:txBody>
      </p:sp>
    </p:spTree>
    <p:extLst>
      <p:ext uri="{BB962C8B-B14F-4D97-AF65-F5344CB8AC3E}">
        <p14:creationId xmlns:p14="http://schemas.microsoft.com/office/powerpoint/2010/main" val="459857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2</a:t>
            </a:fld>
            <a:endParaRPr lang="en-US"/>
          </a:p>
        </p:txBody>
      </p:sp>
    </p:spTree>
    <p:extLst>
      <p:ext uri="{BB962C8B-B14F-4D97-AF65-F5344CB8AC3E}">
        <p14:creationId xmlns:p14="http://schemas.microsoft.com/office/powerpoint/2010/main" val="3861702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dirty="0" smtClean="0">
                <a:solidFill>
                  <a:srgbClr val="000090"/>
                </a:solidFill>
              </a:rPr>
              <a:t>First ITU-T C&amp;I Pilot project</a:t>
            </a:r>
          </a:p>
          <a:p>
            <a:pPr>
              <a:spcBef>
                <a:spcPts val="600"/>
              </a:spcBef>
            </a:pPr>
            <a:r>
              <a:rPr lang="en-US" sz="1200" b="1" dirty="0" smtClean="0">
                <a:solidFill>
                  <a:srgbClr val="000090"/>
                </a:solidFill>
              </a:rPr>
              <a:t>Testing scope: </a:t>
            </a:r>
            <a:r>
              <a:rPr lang="en-US" sz="1200" dirty="0" smtClean="0">
                <a:solidFill>
                  <a:srgbClr val="000090"/>
                </a:solidFill>
              </a:rPr>
              <a:t>conformance testing of the Multi-technology network interface in accordance with series of Recs. ITU-T M.3170.x</a:t>
            </a:r>
          </a:p>
          <a:p>
            <a:pPr>
              <a:spcBef>
                <a:spcPts val="600"/>
              </a:spcBef>
            </a:pPr>
            <a:r>
              <a:rPr lang="en-US" sz="1200" b="1" dirty="0" smtClean="0">
                <a:solidFill>
                  <a:srgbClr val="000090"/>
                </a:solidFill>
              </a:rPr>
              <a:t>Involved companies: </a:t>
            </a:r>
            <a:r>
              <a:rPr lang="en-US" sz="1200" dirty="0" smtClean="0">
                <a:solidFill>
                  <a:srgbClr val="000090"/>
                </a:solidFill>
              </a:rPr>
              <a:t>China Telecom, </a:t>
            </a:r>
            <a:r>
              <a:rPr lang="en-US" sz="1200" dirty="0" err="1" smtClean="0">
                <a:solidFill>
                  <a:srgbClr val="000090"/>
                </a:solidFill>
              </a:rPr>
              <a:t>FiberHome</a:t>
            </a:r>
            <a:r>
              <a:rPr lang="en-US" sz="1200" dirty="0" smtClean="0">
                <a:solidFill>
                  <a:srgbClr val="000090"/>
                </a:solidFill>
              </a:rPr>
              <a:t>, ZTE, CTTL, BUPT, etc.</a:t>
            </a:r>
          </a:p>
          <a:p>
            <a:pPr>
              <a:spcBef>
                <a:spcPts val="600"/>
              </a:spcBef>
            </a:pPr>
            <a:r>
              <a:rPr lang="en-US" sz="1200" b="1" dirty="0" smtClean="0">
                <a:solidFill>
                  <a:srgbClr val="000090"/>
                </a:solidFill>
              </a:rPr>
              <a:t>Goal: </a:t>
            </a:r>
            <a:r>
              <a:rPr lang="en-US" sz="1200" dirty="0" smtClean="0">
                <a:solidFill>
                  <a:srgbClr val="000090"/>
                </a:solidFill>
              </a:rPr>
              <a:t>improvement of an interconnection between EMS, NMS, and OSS for the MTNM interface</a:t>
            </a:r>
          </a:p>
          <a:p>
            <a:pPr>
              <a:spcBef>
                <a:spcPts val="600"/>
              </a:spcBef>
            </a:pPr>
            <a:r>
              <a:rPr lang="en-US" sz="1200" b="1" dirty="0" smtClean="0">
                <a:solidFill>
                  <a:srgbClr val="000090"/>
                </a:solidFill>
              </a:rPr>
              <a:t>Short-term strategy:</a:t>
            </a:r>
          </a:p>
          <a:p>
            <a:pPr marL="527050" indent="-285750">
              <a:spcBef>
                <a:spcPts val="600"/>
              </a:spcBef>
              <a:buFont typeface="Wingdings" panose="05000000000000000000" pitchFamily="2" charset="2"/>
              <a:buChar char="ü"/>
            </a:pPr>
            <a:r>
              <a:rPr lang="en-US" sz="1200" b="1" dirty="0" smtClean="0">
                <a:solidFill>
                  <a:srgbClr val="000090"/>
                </a:solidFill>
              </a:rPr>
              <a:t>harmonize requirements based on the inputs provided by vendors, labs, operators</a:t>
            </a:r>
          </a:p>
          <a:p>
            <a:pPr marL="527050" indent="-285750">
              <a:spcBef>
                <a:spcPts val="600"/>
              </a:spcBef>
              <a:buFont typeface="Wingdings" panose="05000000000000000000" pitchFamily="2" charset="2"/>
              <a:buChar char="ü"/>
            </a:pPr>
            <a:r>
              <a:rPr lang="en-US" sz="1200" b="1" dirty="0" smtClean="0">
                <a:solidFill>
                  <a:srgbClr val="000090"/>
                </a:solidFill>
              </a:rPr>
              <a:t>select an appropriate TL that has a competence to perform the relevant tests</a:t>
            </a:r>
          </a:p>
          <a:p>
            <a:pPr marL="527050" indent="-285750">
              <a:spcBef>
                <a:spcPts val="600"/>
              </a:spcBef>
              <a:buFont typeface="Wingdings" panose="05000000000000000000" pitchFamily="2" charset="2"/>
              <a:buChar char="ü"/>
            </a:pPr>
            <a:r>
              <a:rPr lang="en-US" sz="1200" b="1" dirty="0" smtClean="0">
                <a:solidFill>
                  <a:srgbClr val="000090"/>
                </a:solidFill>
              </a:rPr>
              <a:t>perform testing at the appointed TL</a:t>
            </a:r>
          </a:p>
          <a:p>
            <a:pPr marL="527050" indent="-285750">
              <a:spcBef>
                <a:spcPts val="600"/>
              </a:spcBef>
              <a:buFont typeface="Wingdings" panose="05000000000000000000" pitchFamily="2" charset="2"/>
              <a:buChar char="ü"/>
            </a:pPr>
            <a:r>
              <a:rPr lang="en-US" sz="1200" b="1" dirty="0" smtClean="0">
                <a:solidFill>
                  <a:srgbClr val="000090"/>
                </a:solidFill>
              </a:rPr>
              <a:t>populate ITU product conformity DB</a:t>
            </a:r>
          </a:p>
          <a:p>
            <a:pPr marL="527050" indent="-285750">
              <a:spcBef>
                <a:spcPts val="600"/>
              </a:spcBef>
              <a:buFont typeface="Wingdings" panose="05000000000000000000" pitchFamily="2" charset="2"/>
              <a:buChar char="ü"/>
            </a:pPr>
            <a:endParaRPr lang="en-US" sz="1200" b="1" dirty="0" smtClean="0">
              <a:solidFill>
                <a:srgbClr val="000090"/>
              </a:solidFill>
            </a:endParaRPr>
          </a:p>
          <a:p>
            <a:pPr marL="241300">
              <a:spcBef>
                <a:spcPts val="600"/>
              </a:spcBef>
            </a:pPr>
            <a:r>
              <a:rPr lang="en-US" sz="1200" dirty="0" smtClean="0">
                <a:solidFill>
                  <a:srgbClr val="002060"/>
                </a:solidFill>
                <a:hlinkClick r:id="rId3"/>
              </a:rPr>
              <a:t>http://itu.int/go/pilot-projects</a:t>
            </a:r>
            <a:endParaRPr lang="en-US" sz="1200" dirty="0" smtClean="0">
              <a:solidFill>
                <a:srgbClr val="002060"/>
              </a:solidFill>
            </a:endParaRPr>
          </a:p>
          <a:p>
            <a:endParaRPr lang="en-US" dirty="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5</a:t>
            </a:fld>
            <a:endParaRPr lang="en-US"/>
          </a:p>
        </p:txBody>
      </p:sp>
    </p:spTree>
    <p:extLst>
      <p:ext uri="{BB962C8B-B14F-4D97-AF65-F5344CB8AC3E}">
        <p14:creationId xmlns:p14="http://schemas.microsoft.com/office/powerpoint/2010/main" val="2846812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dirty="0" smtClean="0">
              <a:solidFill>
                <a:schemeClr val="tx2"/>
              </a:solidFill>
              <a:latin typeface="Verdana" pitchFamily="34"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endParaRPr lang="en-US" sz="1200" b="1" dirty="0" smtClean="0">
              <a:solidFill>
                <a:schemeClr val="tx2"/>
              </a:solidFill>
              <a:latin typeface="Verdana"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97DB0F9F-64F4-4FE1-9A07-15C3EA21B977}" type="slidenum">
              <a:rPr lang="en-CA" smtClean="0">
                <a:solidFill>
                  <a:prstClr val="black"/>
                </a:solidFill>
              </a:rPr>
              <a:pPr>
                <a:defRPr/>
              </a:pPr>
              <a:t>9</a:t>
            </a:fld>
            <a:endParaRPr lang="en-CA">
              <a:solidFill>
                <a:prstClr val="black"/>
              </a:solidFill>
            </a:endParaRPr>
          </a:p>
        </p:txBody>
      </p:sp>
    </p:spTree>
    <p:extLst>
      <p:ext uri="{BB962C8B-B14F-4D97-AF65-F5344CB8AC3E}">
        <p14:creationId xmlns:p14="http://schemas.microsoft.com/office/powerpoint/2010/main" val="221463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r>
              <a:rPr lang="en-US" sz="1200" b="0" kern="1200" dirty="0" smtClean="0">
                <a:solidFill>
                  <a:srgbClr val="000090"/>
                </a:solidFill>
                <a:latin typeface="Verdana" pitchFamily="34" charset="0"/>
                <a:ea typeface="+mn-ea"/>
                <a:cs typeface="Arial" charset="0"/>
              </a:rPr>
              <a:t>Pillar 1 as defined in Resolution 177</a:t>
            </a:r>
          </a:p>
          <a:p>
            <a:pPr eaLnBrk="0" hangingPunct="0"/>
            <a:r>
              <a:rPr lang="en-US" sz="1200" b="0" kern="1200" dirty="0" smtClean="0">
                <a:solidFill>
                  <a:srgbClr val="000090"/>
                </a:solidFill>
                <a:latin typeface="Verdana" pitchFamily="34" charset="0"/>
                <a:ea typeface="+mn-ea"/>
                <a:cs typeface="Arial" charset="0"/>
              </a:rPr>
              <a:t>(ITU PP-14)</a:t>
            </a:r>
          </a:p>
          <a:p>
            <a:pPr marL="800100" lvl="1" indent="-342900">
              <a:spcBef>
                <a:spcPts val="3000"/>
              </a:spcBef>
              <a:buFont typeface="Arial" panose="020B0604020202020204" pitchFamily="34" charset="0"/>
              <a:buChar char="•"/>
            </a:pPr>
            <a:r>
              <a:rPr lang="en-US" sz="2400" b="0" dirty="0" smtClean="0">
                <a:solidFill>
                  <a:srgbClr val="000090"/>
                </a:solidFill>
                <a:latin typeface="Verdana" pitchFamily="34" charset="0"/>
              </a:rPr>
              <a:t>mentioned a pilot ITU Conformity Database </a:t>
            </a:r>
            <a:r>
              <a:rPr lang="en-GB" sz="2400" b="0" dirty="0" smtClean="0">
                <a:solidFill>
                  <a:srgbClr val="000090"/>
                </a:solidFill>
                <a:latin typeface="Verdana" pitchFamily="34" charset="0"/>
              </a:rPr>
              <a:t>as informative only</a:t>
            </a:r>
          </a:p>
          <a:p>
            <a:pPr marL="800100" lvl="1" indent="-342900">
              <a:spcBef>
                <a:spcPts val="3000"/>
              </a:spcBef>
              <a:buFont typeface="Arial" panose="020B0604020202020204" pitchFamily="34" charset="0"/>
              <a:buChar char="•"/>
            </a:pPr>
            <a:r>
              <a:rPr lang="en-GB" sz="2400" b="0" dirty="0" smtClean="0">
                <a:solidFill>
                  <a:srgbClr val="000090"/>
                </a:solidFill>
                <a:latin typeface="Verdana" pitchFamily="34" charset="0"/>
              </a:rPr>
              <a:t>invited ITU Sector Members to populate the pilot conformity database with details of products tested to applicable ITU-T Recommendations </a:t>
            </a:r>
          </a:p>
          <a:p>
            <a:pPr marL="800100" lvl="1" indent="-342900">
              <a:spcBef>
                <a:spcPts val="3000"/>
              </a:spcBef>
              <a:buFont typeface="Arial" panose="020B0604020202020204" pitchFamily="34" charset="0"/>
              <a:buChar char="•"/>
            </a:pPr>
            <a:r>
              <a:rPr lang="en-GB" sz="2400" b="0" dirty="0" smtClean="0">
                <a:solidFill>
                  <a:srgbClr val="000090"/>
                </a:solidFill>
                <a:latin typeface="Verdana" pitchFamily="34" charset="0"/>
              </a:rPr>
              <a:t>Instructs the Director of TSB </a:t>
            </a:r>
            <a:r>
              <a:rPr lang="en-US" sz="2400" b="0" dirty="0" smtClean="0">
                <a:solidFill>
                  <a:srgbClr val="000090"/>
                </a:solidFill>
                <a:latin typeface="Verdana" pitchFamily="34" charset="0"/>
              </a:rPr>
              <a:t>to continue to carry out pilot projects for conformity to ITU-T recommendations</a:t>
            </a:r>
            <a:endParaRPr lang="en-GB" sz="2400" b="0" dirty="0" smtClean="0">
              <a:solidFill>
                <a:srgbClr val="000090"/>
              </a:solidFill>
              <a:latin typeface="Verdana" pitchFamily="34" charset="0"/>
            </a:endParaRPr>
          </a:p>
          <a:p>
            <a:endParaRPr lang="en-US" b="0" dirty="0" smtClean="0"/>
          </a:p>
          <a:p>
            <a:r>
              <a:rPr lang="en-US" b="0" dirty="0" smtClean="0"/>
              <a:t>Pillar 1</a:t>
            </a:r>
          </a:p>
          <a:p>
            <a:pPr marL="514350" indent="-514350">
              <a:spcBef>
                <a:spcPts val="1800"/>
              </a:spcBef>
              <a:buFont typeface="+mj-lt"/>
              <a:buAutoNum type="arabicPeriod"/>
            </a:pPr>
            <a:r>
              <a:rPr lang="en-US" sz="1200" b="0" dirty="0" smtClean="0">
                <a:solidFill>
                  <a:srgbClr val="000090"/>
                </a:solidFill>
                <a:latin typeface="Verdana" pitchFamily="34" charset="0"/>
              </a:rPr>
              <a:t>Produce interoperable standards - ITU-T SGs are identifying ITU-T Recommendations with demonstrated market need for C&amp;I testing and developing testing specifications if needed, in collaboration with partner SDOs if appropriate</a:t>
            </a:r>
          </a:p>
          <a:p>
            <a:pPr marL="514350" indent="-514350">
              <a:spcBef>
                <a:spcPts val="1800"/>
              </a:spcBef>
              <a:buFont typeface="+mj-lt"/>
              <a:buAutoNum type="arabicPeriod"/>
            </a:pPr>
            <a:r>
              <a:rPr lang="en-US" sz="1200" b="0" dirty="0" smtClean="0">
                <a:solidFill>
                  <a:srgbClr val="000090"/>
                </a:solidFill>
                <a:latin typeface="Verdana" pitchFamily="34" charset="0"/>
              </a:rPr>
              <a:t>Promote conformity assessment on products/services against ITU-T Recommendation(s) - ITU Conformity database</a:t>
            </a:r>
          </a:p>
          <a:p>
            <a:endParaRPr lang="en-US"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dirty="0" smtClean="0">
                <a:solidFill>
                  <a:srgbClr val="000090"/>
                </a:solidFill>
              </a:rPr>
              <a:t>WTSA-12 designated the ITU-T Study Group 11 as a lead group </a:t>
            </a:r>
            <a:r>
              <a:rPr lang="en-US" sz="1200" b="0" dirty="0" smtClean="0">
                <a:solidFill>
                  <a:srgbClr val="000090"/>
                </a:solidFill>
              </a:rPr>
              <a:t>on test specifications, conformance and interoperability testing which </a:t>
            </a:r>
            <a:r>
              <a:rPr lang="en-GB" sz="1200" b="0" dirty="0" smtClean="0">
                <a:solidFill>
                  <a:srgbClr val="000090"/>
                </a:solidFill>
              </a:rPr>
              <a:t>coordinates ITU-T activities related to the ITU C&amp;I programme across all SGs and review the recommendations in the Conformance and Interoperability Business Plan for the long term implementation of the C&amp;I programme</a:t>
            </a:r>
            <a:endParaRPr lang="en-US" sz="1200" b="0" dirty="0" smtClean="0">
              <a:solidFill>
                <a:srgbClr val="000090"/>
              </a:solidFill>
            </a:endParaRP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12</a:t>
            </a:fld>
            <a:endParaRPr lang="en-US"/>
          </a:p>
        </p:txBody>
      </p:sp>
    </p:spTree>
    <p:extLst>
      <p:ext uri="{BB962C8B-B14F-4D97-AF65-F5344CB8AC3E}">
        <p14:creationId xmlns:p14="http://schemas.microsoft.com/office/powerpoint/2010/main" val="2011258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13</a:t>
            </a:fld>
            <a:endParaRPr lang="en-US"/>
          </a:p>
        </p:txBody>
      </p:sp>
    </p:spTree>
    <p:extLst>
      <p:ext uri="{BB962C8B-B14F-4D97-AF65-F5344CB8AC3E}">
        <p14:creationId xmlns:p14="http://schemas.microsoft.com/office/powerpoint/2010/main" val="2695956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17</a:t>
            </a:fld>
            <a:endParaRPr lang="en-US"/>
          </a:p>
        </p:txBody>
      </p:sp>
    </p:spTree>
    <p:extLst>
      <p:ext uri="{BB962C8B-B14F-4D97-AF65-F5344CB8AC3E}">
        <p14:creationId xmlns:p14="http://schemas.microsoft.com/office/powerpoint/2010/main" val="3418338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spcBef>
                <a:spcPts val="1200"/>
              </a:spcBef>
            </a:pPr>
            <a:r>
              <a:rPr lang="en-US" sz="1200" b="1" dirty="0" smtClean="0">
                <a:solidFill>
                  <a:srgbClr val="000090"/>
                </a:solidFill>
              </a:rPr>
              <a:t>There are two types of measurement of Internet speed:</a:t>
            </a:r>
          </a:p>
          <a:p>
            <a:pPr marL="342900" indent="-342900" fontAlgn="base">
              <a:spcBef>
                <a:spcPts val="1200"/>
              </a:spcBef>
              <a:buFont typeface="Arial" panose="020B0604020202020204" pitchFamily="34" charset="0"/>
              <a:buChar char="•"/>
            </a:pPr>
            <a:r>
              <a:rPr lang="en-US" sz="1200" b="1" dirty="0" smtClean="0">
                <a:solidFill>
                  <a:srgbClr val="FF0000"/>
                </a:solidFill>
              </a:rPr>
              <a:t>the measurement of access speed to the Internet</a:t>
            </a:r>
            <a:r>
              <a:rPr lang="en-US" sz="1200" b="1" dirty="0" smtClean="0">
                <a:solidFill>
                  <a:srgbClr val="000090"/>
                </a:solidFill>
              </a:rPr>
              <a:t> (e.g. the absolute value of the measured speed, bit rate, between customer's terminal equipment (TE) and an operator’s exchange point (peering point) which is used for exchanging traffic with Internet Service Provider (ISP)</a:t>
            </a:r>
          </a:p>
          <a:p>
            <a:pPr marL="342900" indent="-342900" fontAlgn="base">
              <a:spcBef>
                <a:spcPts val="1200"/>
              </a:spcBef>
              <a:buFont typeface="Arial" panose="020B0604020202020204" pitchFamily="34" charset="0"/>
              <a:buChar char="•"/>
            </a:pPr>
            <a:r>
              <a:rPr lang="en-US" sz="1200" b="1" dirty="0" smtClean="0">
                <a:solidFill>
                  <a:srgbClr val="FF0000"/>
                </a:solidFill>
              </a:rPr>
              <a:t>the measurement of access speed to a particular Internet resource</a:t>
            </a:r>
            <a:r>
              <a:rPr lang="en-US" sz="1200" b="1" dirty="0" smtClean="0">
                <a:solidFill>
                  <a:srgbClr val="000090"/>
                </a:solidFill>
              </a:rPr>
              <a:t> (e.g. an absolute value of the measured end-to-end speed, bit rate, between customer's TE and relevant Internet resource)</a:t>
            </a:r>
          </a:p>
          <a:p>
            <a:endParaRPr lang="en-US" dirty="0"/>
          </a:p>
        </p:txBody>
      </p:sp>
      <p:sp>
        <p:nvSpPr>
          <p:cNvPr id="4" name="Slide Number Placeholder 3"/>
          <p:cNvSpPr>
            <a:spLocks noGrp="1"/>
          </p:cNvSpPr>
          <p:nvPr>
            <p:ph type="sldNum" sz="quarter" idx="10"/>
          </p:nvPr>
        </p:nvSpPr>
        <p:spPr/>
        <p:txBody>
          <a:bodyPr/>
          <a:lstStyle/>
          <a:p>
            <a:pPr>
              <a:defRPr/>
            </a:pPr>
            <a:fld id="{170750C3-6D4D-4D5A-97E5-3B772EA1A8F0}" type="slidenum">
              <a:rPr lang="en-US" smtClean="0"/>
              <a:pPr>
                <a:defRPr/>
              </a:pPr>
              <a:t>21</a:t>
            </a:fld>
            <a:endParaRPr lang="en-US"/>
          </a:p>
        </p:txBody>
      </p:sp>
    </p:spTree>
    <p:extLst>
      <p:ext uri="{BB962C8B-B14F-4D97-AF65-F5344CB8AC3E}">
        <p14:creationId xmlns:p14="http://schemas.microsoft.com/office/powerpoint/2010/main" val="2673109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dirty="0" smtClean="0">
              <a:solidFill>
                <a:schemeClr val="tx2"/>
              </a:solidFill>
              <a:latin typeface="Verdana" pitchFamily="34"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endParaRPr lang="en-US" sz="1200" b="1" dirty="0" smtClean="0">
              <a:solidFill>
                <a:schemeClr val="tx2"/>
              </a:solidFill>
              <a:latin typeface="Verdana"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97DB0F9F-64F4-4FE1-9A07-15C3EA21B977}" type="slidenum">
              <a:rPr lang="en-CA" smtClean="0">
                <a:solidFill>
                  <a:prstClr val="black"/>
                </a:solidFill>
              </a:rPr>
              <a:pPr>
                <a:defRPr/>
              </a:pPr>
              <a:t>29</a:t>
            </a:fld>
            <a:endParaRPr lang="en-CA">
              <a:solidFill>
                <a:prstClr val="black"/>
              </a:solidFill>
            </a:endParaRPr>
          </a:p>
        </p:txBody>
      </p:sp>
    </p:spTree>
    <p:extLst>
      <p:ext uri="{BB962C8B-B14F-4D97-AF65-F5344CB8AC3E}">
        <p14:creationId xmlns:p14="http://schemas.microsoft.com/office/powerpoint/2010/main" val="2572976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userDrawn="1"/>
        </p:nvPicPr>
        <p:blipFill>
          <a:blip r:embed="rId2">
            <a:extLst>
              <a:ext uri="{28A0092B-C50C-407E-A947-70E740481C1C}">
                <a14:useLocalDpi xmlns:a14="http://schemas.microsoft.com/office/drawing/2010/main" val="0"/>
              </a:ext>
            </a:extLst>
          </a:blip>
          <a:srcRect l="6723" b="12773"/>
          <a:stretch>
            <a:fillRect/>
          </a:stretch>
        </p:blipFill>
        <p:spPr bwMode="auto">
          <a:xfrm>
            <a:off x="-2465" y="765175"/>
            <a:ext cx="6467476"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p:cNvSpPr txBox="1">
            <a:spLocks noChangeArrowheads="1"/>
          </p:cNvSpPr>
          <p:nvPr/>
        </p:nvSpPr>
        <p:spPr bwMode="auto">
          <a:xfrm>
            <a:off x="8027988" y="6237288"/>
            <a:ext cx="184150" cy="365125"/>
          </a:xfrm>
          <a:prstGeom prst="rect">
            <a:avLst/>
          </a:prstGeom>
          <a:noFill/>
          <a:ln>
            <a:noFill/>
          </a:ln>
          <a:extLst/>
        </p:spPr>
        <p:txBody>
          <a:bodyPr wrap="none">
            <a:spAutoFit/>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lnSpc>
                <a:spcPct val="90000"/>
              </a:lnSpc>
              <a:defRPr/>
            </a:pPr>
            <a:r>
              <a:rPr lang="en-US" sz="1000" smtClean="0">
                <a:solidFill>
                  <a:schemeClr val="bg1"/>
                </a:solidFill>
                <a:latin typeface="Univers" pitchFamily="34" charset="0"/>
              </a:rPr>
              <a:t/>
            </a:r>
            <a:br>
              <a:rPr lang="en-US" sz="1000" smtClean="0">
                <a:solidFill>
                  <a:schemeClr val="bg1"/>
                </a:solidFill>
                <a:latin typeface="Univers" pitchFamily="34" charset="0"/>
              </a:rPr>
            </a:br>
            <a:endParaRPr lang="en-US" sz="1000" smtClean="0">
              <a:solidFill>
                <a:schemeClr val="bg1"/>
              </a:solidFill>
              <a:latin typeface="Univers" pitchFamily="34" charset="0"/>
            </a:endParaRPr>
          </a:p>
        </p:txBody>
      </p:sp>
      <p:sp>
        <p:nvSpPr>
          <p:cNvPr id="6" name="Rectangle 7"/>
          <p:cNvSpPr>
            <a:spLocks noChangeArrowheads="1"/>
          </p:cNvSpPr>
          <p:nvPr/>
        </p:nvSpPr>
        <p:spPr bwMode="auto">
          <a:xfrm>
            <a:off x="6426200" y="4343400"/>
            <a:ext cx="52388" cy="182563"/>
          </a:xfrm>
          <a:prstGeom prst="rect">
            <a:avLst/>
          </a:prstGeom>
          <a:noFill/>
          <a:ln>
            <a:noFill/>
          </a:ln>
          <a:extLst/>
        </p:spPr>
        <p:txBody>
          <a:bodyPr wrap="none" lIns="0" tIns="0" rIns="0" bIns="0">
            <a:spAutoFit/>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r>
              <a:rPr lang="en-US" altLang="en-US" sz="1200" b="1" smtClean="0">
                <a:solidFill>
                  <a:srgbClr val="0C4B84"/>
                </a:solidFill>
              </a:rPr>
              <a:t> </a:t>
            </a:r>
            <a:endParaRPr lang="en-US" altLang="en-US" sz="2400" smtClean="0"/>
          </a:p>
        </p:txBody>
      </p:sp>
      <p:sp>
        <p:nvSpPr>
          <p:cNvPr id="7" name="Rectangle 8"/>
          <p:cNvSpPr>
            <a:spLocks noChangeArrowheads="1"/>
          </p:cNvSpPr>
          <p:nvPr/>
        </p:nvSpPr>
        <p:spPr bwMode="auto">
          <a:xfrm>
            <a:off x="7319963" y="4524375"/>
            <a:ext cx="52387" cy="182563"/>
          </a:xfrm>
          <a:prstGeom prst="rect">
            <a:avLst/>
          </a:prstGeom>
          <a:noFill/>
          <a:ln>
            <a:noFill/>
          </a:ln>
          <a:extLst/>
        </p:spPr>
        <p:txBody>
          <a:bodyPr wrap="none" lIns="0" tIns="0" rIns="0" bIns="0">
            <a:spAutoFit/>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r>
              <a:rPr lang="en-US" altLang="en-US" sz="1200" b="1" smtClean="0">
                <a:solidFill>
                  <a:srgbClr val="0C4B84"/>
                </a:solidFill>
              </a:rPr>
              <a:t> </a:t>
            </a:r>
            <a:endParaRPr lang="en-US" altLang="en-US" sz="2400" smtClean="0"/>
          </a:p>
        </p:txBody>
      </p:sp>
      <p:sp>
        <p:nvSpPr>
          <p:cNvPr id="8" name="Rectangle 9"/>
          <p:cNvSpPr>
            <a:spLocks noChangeArrowheads="1"/>
          </p:cNvSpPr>
          <p:nvPr/>
        </p:nvSpPr>
        <p:spPr bwMode="auto">
          <a:xfrm>
            <a:off x="5280025" y="4802188"/>
            <a:ext cx="44450" cy="152400"/>
          </a:xfrm>
          <a:prstGeom prst="rect">
            <a:avLst/>
          </a:prstGeom>
          <a:noFill/>
          <a:ln>
            <a:noFill/>
          </a:ln>
          <a:extLst/>
        </p:spPr>
        <p:txBody>
          <a:bodyPr wrap="none" lIns="0" tIns="0" rIns="0" bIns="0">
            <a:spAutoFit/>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r>
              <a:rPr lang="en-US" altLang="en-US" sz="1000" smtClean="0">
                <a:solidFill>
                  <a:srgbClr val="000000"/>
                </a:solidFill>
              </a:rPr>
              <a:t> </a:t>
            </a:r>
            <a:endParaRPr lang="en-US" altLang="en-US" sz="2400" smtClean="0"/>
          </a:p>
        </p:txBody>
      </p:sp>
      <p:sp>
        <p:nvSpPr>
          <p:cNvPr id="9" name="AutoShape 18" descr="image002"/>
          <p:cNvSpPr>
            <a:spLocks noChangeAspect="1" noChangeArrowheads="1"/>
          </p:cNvSpPr>
          <p:nvPr userDrawn="1"/>
        </p:nvSpPr>
        <p:spPr bwMode="auto">
          <a:xfrm>
            <a:off x="3857625" y="2928938"/>
            <a:ext cx="1428750" cy="1000125"/>
          </a:xfrm>
          <a:prstGeom prst="rect">
            <a:avLst/>
          </a:prstGeom>
          <a:noFill/>
          <a:ln>
            <a:noFill/>
          </a:ln>
          <a:extLst/>
        </p:spPr>
        <p:txBody>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endParaRPr lang="en-GB" altLang="en-US" smtClean="0"/>
          </a:p>
        </p:txBody>
      </p:sp>
      <p:sp>
        <p:nvSpPr>
          <p:cNvPr id="10" name="AutoShape 20" descr="image002"/>
          <p:cNvSpPr>
            <a:spLocks noChangeAspect="1" noChangeArrowheads="1"/>
          </p:cNvSpPr>
          <p:nvPr userDrawn="1"/>
        </p:nvSpPr>
        <p:spPr bwMode="auto">
          <a:xfrm>
            <a:off x="3857625" y="2928938"/>
            <a:ext cx="1428750" cy="1000125"/>
          </a:xfrm>
          <a:prstGeom prst="rect">
            <a:avLst/>
          </a:prstGeom>
          <a:noFill/>
          <a:ln>
            <a:noFill/>
          </a:ln>
          <a:extLst/>
        </p:spPr>
        <p:txBody>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endParaRPr lang="en-GB" altLang="en-US" smtClean="0"/>
          </a:p>
        </p:txBody>
      </p:sp>
      <p:sp>
        <p:nvSpPr>
          <p:cNvPr id="11" name="AutoShape 23" descr="image002"/>
          <p:cNvSpPr>
            <a:spLocks noChangeAspect="1" noChangeArrowheads="1"/>
          </p:cNvSpPr>
          <p:nvPr userDrawn="1"/>
        </p:nvSpPr>
        <p:spPr bwMode="auto">
          <a:xfrm>
            <a:off x="200025" y="46038"/>
            <a:ext cx="1428750" cy="1000125"/>
          </a:xfrm>
          <a:prstGeom prst="rect">
            <a:avLst/>
          </a:prstGeom>
          <a:noFill/>
          <a:ln>
            <a:noFill/>
          </a:ln>
          <a:extLst/>
        </p:spPr>
        <p:txBody>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endParaRPr lang="en-GB" altLang="en-US" smtClean="0"/>
          </a:p>
        </p:txBody>
      </p:sp>
      <p:sp>
        <p:nvSpPr>
          <p:cNvPr id="12" name="AutoShape 25" descr="image002"/>
          <p:cNvSpPr>
            <a:spLocks noChangeAspect="1" noChangeArrowheads="1"/>
          </p:cNvSpPr>
          <p:nvPr userDrawn="1"/>
        </p:nvSpPr>
        <p:spPr bwMode="auto">
          <a:xfrm>
            <a:off x="3857625" y="2928938"/>
            <a:ext cx="1428750" cy="1000125"/>
          </a:xfrm>
          <a:prstGeom prst="rect">
            <a:avLst/>
          </a:prstGeom>
          <a:noFill/>
          <a:ln>
            <a:noFill/>
          </a:ln>
          <a:extLst/>
        </p:spPr>
        <p:txBody>
          <a:bodyPr/>
          <a:lstStyle>
            <a:lvl1pPr>
              <a:defRPr sz="3200">
                <a:solidFill>
                  <a:schemeClr val="tx1"/>
                </a:solidFill>
                <a:latin typeface="Verdana" pitchFamily="34" charset="0"/>
              </a:defRPr>
            </a:lvl1pPr>
            <a:lvl2pPr marL="742950" indent="-285750">
              <a:defRPr sz="3200">
                <a:solidFill>
                  <a:schemeClr val="tx1"/>
                </a:solidFill>
                <a:latin typeface="Verdana" pitchFamily="34" charset="0"/>
              </a:defRPr>
            </a:lvl2pPr>
            <a:lvl3pPr marL="1143000" indent="-228600">
              <a:defRPr sz="3200">
                <a:solidFill>
                  <a:schemeClr val="tx1"/>
                </a:solidFill>
                <a:latin typeface="Verdana" pitchFamily="34" charset="0"/>
              </a:defRPr>
            </a:lvl3pPr>
            <a:lvl4pPr marL="1600200" indent="-228600">
              <a:defRPr sz="3200">
                <a:solidFill>
                  <a:schemeClr val="tx1"/>
                </a:solidFill>
                <a:latin typeface="Verdana" pitchFamily="34" charset="0"/>
              </a:defRPr>
            </a:lvl4pPr>
            <a:lvl5pPr marL="2057400" indent="-228600">
              <a:defRPr sz="3200">
                <a:solidFill>
                  <a:schemeClr val="tx1"/>
                </a:solidFill>
                <a:latin typeface="Verdana" pitchFamily="34" charset="0"/>
              </a:defRPr>
            </a:lvl5pPr>
            <a:lvl6pPr marL="2514600" indent="-228600" eaLnBrk="0" fontAlgn="base" hangingPunct="0">
              <a:spcBef>
                <a:spcPct val="0"/>
              </a:spcBef>
              <a:spcAft>
                <a:spcPct val="0"/>
              </a:spcAft>
              <a:defRPr sz="3200">
                <a:solidFill>
                  <a:schemeClr val="tx1"/>
                </a:solidFill>
                <a:latin typeface="Verdana" pitchFamily="34" charset="0"/>
              </a:defRPr>
            </a:lvl6pPr>
            <a:lvl7pPr marL="2971800" indent="-228600" eaLnBrk="0" fontAlgn="base" hangingPunct="0">
              <a:spcBef>
                <a:spcPct val="0"/>
              </a:spcBef>
              <a:spcAft>
                <a:spcPct val="0"/>
              </a:spcAft>
              <a:defRPr sz="3200">
                <a:solidFill>
                  <a:schemeClr val="tx1"/>
                </a:solidFill>
                <a:latin typeface="Verdana" pitchFamily="34" charset="0"/>
              </a:defRPr>
            </a:lvl7pPr>
            <a:lvl8pPr marL="3429000" indent="-228600" eaLnBrk="0" fontAlgn="base" hangingPunct="0">
              <a:spcBef>
                <a:spcPct val="0"/>
              </a:spcBef>
              <a:spcAft>
                <a:spcPct val="0"/>
              </a:spcAft>
              <a:defRPr sz="3200">
                <a:solidFill>
                  <a:schemeClr val="tx1"/>
                </a:solidFill>
                <a:latin typeface="Verdana" pitchFamily="34" charset="0"/>
              </a:defRPr>
            </a:lvl8pPr>
            <a:lvl9pPr marL="3886200" indent="-228600" eaLnBrk="0" fontAlgn="base" hangingPunct="0">
              <a:spcBef>
                <a:spcPct val="0"/>
              </a:spcBef>
              <a:spcAft>
                <a:spcPct val="0"/>
              </a:spcAft>
              <a:defRPr sz="3200">
                <a:solidFill>
                  <a:schemeClr val="tx1"/>
                </a:solidFill>
                <a:latin typeface="Verdana" pitchFamily="34" charset="0"/>
              </a:defRPr>
            </a:lvl9pPr>
          </a:lstStyle>
          <a:p>
            <a:pPr>
              <a:defRPr/>
            </a:pPr>
            <a:endParaRPr lang="en-GB" altLang="en-US" smtClean="0"/>
          </a:p>
        </p:txBody>
      </p:sp>
      <p:pic>
        <p:nvPicPr>
          <p:cNvPr id="13" name="Picture 26" descr="Picture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122738" y="3132138"/>
            <a:ext cx="896937"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 descr="C:\Documents and Settings\tarif\Local Settings\Temporary Internet Files\Content.Outlook\CEAXITGN\Interop_logo (2).gif"/>
          <p:cNvPicPr>
            <a:picLocks noChangeAspect="1" noChangeArrowheads="1"/>
          </p:cNvPicPr>
          <p:nvPr userDrawn="1"/>
        </p:nvPicPr>
        <p:blipFill>
          <a:blip r:embed="rId5" cstate="print"/>
          <a:srcRect b="17868"/>
          <a:stretch>
            <a:fillRect/>
          </a:stretch>
        </p:blipFill>
        <p:spPr bwMode="auto">
          <a:xfrm>
            <a:off x="8382000" y="204737"/>
            <a:ext cx="647700" cy="557213"/>
          </a:xfrm>
          <a:prstGeom prst="rect">
            <a:avLst/>
          </a:prstGeom>
          <a:noFill/>
          <a:ln w="9525">
            <a:noFill/>
            <a:miter lim="800000"/>
            <a:headEnd/>
            <a:tailEnd/>
          </a:ln>
        </p:spPr>
      </p:pic>
    </p:spTree>
    <p:extLst>
      <p:ext uri="{BB962C8B-B14F-4D97-AF65-F5344CB8AC3E}">
        <p14:creationId xmlns:p14="http://schemas.microsoft.com/office/powerpoint/2010/main" val="8787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Rectangle 36"/>
          <p:cNvSpPr>
            <a:spLocks noGrp="1" noChangeArrowheads="1"/>
          </p:cNvSpPr>
          <p:nvPr>
            <p:ph type="sldNum" sz="quarter" idx="10"/>
          </p:nvPr>
        </p:nvSpPr>
        <p:spPr>
          <a:ln/>
        </p:spPr>
        <p:txBody>
          <a:bodyPr/>
          <a:lstStyle>
            <a:lvl1pPr>
              <a:defRPr/>
            </a:lvl1pPr>
          </a:lstStyle>
          <a:p>
            <a:pPr>
              <a:defRPr/>
            </a:pPr>
            <a:fld id="{EC401389-8101-431D-85D1-BA60FE36B72D}" type="slidenum">
              <a:rPr lang="en-US"/>
              <a:pPr>
                <a:defRPr/>
              </a:pPr>
              <a:t>‹#›</a:t>
            </a:fld>
            <a:endParaRPr lang="en-US"/>
          </a:p>
        </p:txBody>
      </p:sp>
      <p:sp>
        <p:nvSpPr>
          <p:cNvPr id="6" name="Rectangle 5"/>
          <p:cNvSpPr/>
          <p:nvPr userDrawn="1"/>
        </p:nvSpPr>
        <p:spPr>
          <a:xfrm>
            <a:off x="99412" y="6547898"/>
            <a:ext cx="9036496" cy="251817"/>
          </a:xfrm>
          <a:prstGeom prst="rect">
            <a:avLst/>
          </a:prstGeom>
        </p:spPr>
        <p:txBody>
          <a:bodyPr wrap="square">
            <a:spAutoFit/>
          </a:bodyPr>
          <a:lstStyle/>
          <a:p>
            <a:pPr algn="l"/>
            <a:r>
              <a:rPr lang="en-US" sz="1200" b="1" dirty="0" smtClean="0">
                <a:solidFill>
                  <a:srgbClr val="0070C0"/>
                </a:solidFill>
              </a:rPr>
              <a:t>The status of the implementation of ITU C&amp;I </a:t>
            </a:r>
            <a:r>
              <a:rPr lang="en-US" sz="1200" b="1" dirty="0" err="1" smtClean="0">
                <a:solidFill>
                  <a:srgbClr val="0070C0"/>
                </a:solidFill>
              </a:rPr>
              <a:t>Programme</a:t>
            </a:r>
            <a:endParaRPr lang="en-US" sz="1200" dirty="0" smtClean="0">
              <a:solidFill>
                <a:srgbClr val="0070C0"/>
              </a:solidFill>
            </a:endParaRPr>
          </a:p>
        </p:txBody>
      </p:sp>
      <p:cxnSp>
        <p:nvCxnSpPr>
          <p:cNvPr id="7" name="Straight Connector 6"/>
          <p:cNvCxnSpPr/>
          <p:nvPr userDrawn="1"/>
        </p:nvCxnSpPr>
        <p:spPr>
          <a:xfrm>
            <a:off x="208312" y="6554144"/>
            <a:ext cx="8173688" cy="0"/>
          </a:xfrm>
          <a:prstGeom prst="line">
            <a:avLst/>
          </a:prstGeom>
          <a:ln w="12700"/>
        </p:spPr>
        <p:style>
          <a:lnRef idx="2">
            <a:schemeClr val="accent1"/>
          </a:lnRef>
          <a:fillRef idx="0">
            <a:schemeClr val="accent1"/>
          </a:fillRef>
          <a:effectRef idx="1">
            <a:schemeClr val="accent1"/>
          </a:effectRef>
          <a:fontRef idx="minor">
            <a:schemeClr val="tx1"/>
          </a:fontRef>
        </p:style>
      </p:cxnSp>
      <p:pic>
        <p:nvPicPr>
          <p:cNvPr id="8" name="Picture 5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Documents and Settings\tarif\Local Settings\Temporary Internet Files\Content.Outlook\CEAXITGN\Interop_logo (2).gif"/>
          <p:cNvPicPr>
            <a:picLocks noChangeAspect="1" noChangeArrowheads="1"/>
          </p:cNvPicPr>
          <p:nvPr userDrawn="1"/>
        </p:nvPicPr>
        <p:blipFill>
          <a:blip r:embed="rId3" cstate="print"/>
          <a:srcRect b="17868"/>
          <a:stretch>
            <a:fillRect/>
          </a:stretch>
        </p:blipFill>
        <p:spPr bwMode="auto">
          <a:xfrm>
            <a:off x="8382000" y="204737"/>
            <a:ext cx="647700" cy="557213"/>
          </a:xfrm>
          <a:prstGeom prst="rect">
            <a:avLst/>
          </a:prstGeom>
          <a:noFill/>
          <a:ln w="9525">
            <a:noFill/>
            <a:miter lim="800000"/>
            <a:headEnd/>
            <a:tailEnd/>
          </a:ln>
        </p:spPr>
      </p:pic>
    </p:spTree>
    <p:extLst>
      <p:ext uri="{BB962C8B-B14F-4D97-AF65-F5344CB8AC3E}">
        <p14:creationId xmlns:p14="http://schemas.microsoft.com/office/powerpoint/2010/main" val="1922431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36"/>
          <p:cNvSpPr>
            <a:spLocks noGrp="1" noChangeArrowheads="1"/>
          </p:cNvSpPr>
          <p:nvPr>
            <p:ph type="sldNum" sz="quarter" idx="10"/>
          </p:nvPr>
        </p:nvSpPr>
        <p:spPr>
          <a:ln/>
        </p:spPr>
        <p:txBody>
          <a:bodyPr/>
          <a:lstStyle>
            <a:lvl1pPr>
              <a:defRPr/>
            </a:lvl1pPr>
          </a:lstStyle>
          <a:p>
            <a:pPr>
              <a:defRPr/>
            </a:pPr>
            <a:fld id="{C820E46D-B65E-4702-8E49-4C45FE3B4342}" type="slidenum">
              <a:rPr lang="en-US"/>
              <a:pPr>
                <a:defRPr/>
              </a:pPr>
              <a:t>‹#›</a:t>
            </a:fld>
            <a:endParaRPr lang="en-US"/>
          </a:p>
        </p:txBody>
      </p:sp>
      <p:pic>
        <p:nvPicPr>
          <p:cNvPr id="5" name="Picture 5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 descr="C:\Documents and Settings\tarif\Local Settings\Temporary Internet Files\Content.Outlook\CEAXITGN\Interop_logo (2).gif"/>
          <p:cNvPicPr>
            <a:picLocks noChangeAspect="1" noChangeArrowheads="1"/>
          </p:cNvPicPr>
          <p:nvPr userDrawn="1"/>
        </p:nvPicPr>
        <p:blipFill>
          <a:blip r:embed="rId3" cstate="print"/>
          <a:srcRect b="17868"/>
          <a:stretch>
            <a:fillRect/>
          </a:stretch>
        </p:blipFill>
        <p:spPr bwMode="auto">
          <a:xfrm>
            <a:off x="8382000" y="204737"/>
            <a:ext cx="647700" cy="557213"/>
          </a:xfrm>
          <a:prstGeom prst="rect">
            <a:avLst/>
          </a:prstGeom>
          <a:noFill/>
          <a:ln w="9525">
            <a:noFill/>
            <a:miter lim="800000"/>
            <a:headEnd/>
            <a:tailEnd/>
          </a:ln>
        </p:spPr>
      </p:pic>
    </p:spTree>
    <p:extLst>
      <p:ext uri="{BB962C8B-B14F-4D97-AF65-F5344CB8AC3E}">
        <p14:creationId xmlns:p14="http://schemas.microsoft.com/office/powerpoint/2010/main" val="1122284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6"/>
          <p:cNvSpPr>
            <a:spLocks noGrp="1" noChangeArrowheads="1"/>
          </p:cNvSpPr>
          <p:nvPr>
            <p:ph type="sldNum" sz="quarter" idx="10"/>
          </p:nvPr>
        </p:nvSpPr>
        <p:spPr>
          <a:ln/>
        </p:spPr>
        <p:txBody>
          <a:bodyPr/>
          <a:lstStyle>
            <a:lvl1pPr>
              <a:defRPr/>
            </a:lvl1pPr>
          </a:lstStyle>
          <a:p>
            <a:pPr>
              <a:defRPr/>
            </a:pPr>
            <a:fld id="{056AAFB9-EC5C-407F-8EB5-CE6AF39AE9ED}" type="slidenum">
              <a:rPr lang="en-US"/>
              <a:pPr>
                <a:defRPr/>
              </a:pPr>
              <a:t>‹#›</a:t>
            </a:fld>
            <a:endParaRPr lang="en-US"/>
          </a:p>
        </p:txBody>
      </p:sp>
      <p:pic>
        <p:nvPicPr>
          <p:cNvPr id="4" name="Picture 5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descr="C:\Documents and Settings\tarif\Local Settings\Temporary Internet Files\Content.Outlook\CEAXITGN\Interop_logo (2).gif"/>
          <p:cNvPicPr>
            <a:picLocks noChangeAspect="1" noChangeArrowheads="1"/>
          </p:cNvPicPr>
          <p:nvPr userDrawn="1"/>
        </p:nvPicPr>
        <p:blipFill>
          <a:blip r:embed="rId3" cstate="print"/>
          <a:srcRect b="17868"/>
          <a:stretch>
            <a:fillRect/>
          </a:stretch>
        </p:blipFill>
        <p:spPr bwMode="auto">
          <a:xfrm>
            <a:off x="8382000" y="204737"/>
            <a:ext cx="647700" cy="557213"/>
          </a:xfrm>
          <a:prstGeom prst="rect">
            <a:avLst/>
          </a:prstGeom>
          <a:noFill/>
          <a:ln w="9525">
            <a:noFill/>
            <a:miter lim="800000"/>
            <a:headEnd/>
            <a:tailEnd/>
          </a:ln>
        </p:spPr>
      </p:pic>
    </p:spTree>
    <p:extLst>
      <p:ext uri="{BB962C8B-B14F-4D97-AF65-F5344CB8AC3E}">
        <p14:creationId xmlns:p14="http://schemas.microsoft.com/office/powerpoint/2010/main" val="1265654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250825" y="6381750"/>
            <a:ext cx="3827463" cy="268288"/>
          </a:xfrm>
          <a:prstGeom prst="rect">
            <a:avLst/>
          </a:prstGeom>
        </p:spPr>
        <p:txBody>
          <a:bodyPr/>
          <a:lstStyle/>
          <a:p>
            <a:fld id="{F1756C24-1C82-43A6-8C2F-9C634D7DCB1F}" type="datetimeFigureOut">
              <a:rPr lang="en-US" smtClean="0"/>
              <a:t>25/11/2014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D3DAF3-8712-4E85-AF63-CA398C65A346}" type="slidenum">
              <a:rPr lang="en-US" smtClean="0"/>
              <a:t>‹#›</a:t>
            </a:fld>
            <a:endParaRPr lang="en-US"/>
          </a:p>
        </p:txBody>
      </p:sp>
      <p:pic>
        <p:nvPicPr>
          <p:cNvPr id="7" name="Picture 5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0" descr="Watermark"/>
          <p:cNvPicPr>
            <a:picLocks noChangeAspect="1" noChangeArrowheads="1"/>
          </p:cNvPicPr>
          <p:nvPr userDrawn="1"/>
        </p:nvPicPr>
        <p:blipFill>
          <a:blip r:embed="rId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descr="C:\Documents and Settings\tarif\Local Settings\Temporary Internet Files\Content.Outlook\CEAXITGN\Interop_logo (2).gif"/>
          <p:cNvPicPr>
            <a:picLocks noChangeAspect="1" noChangeArrowheads="1"/>
          </p:cNvPicPr>
          <p:nvPr userDrawn="1"/>
        </p:nvPicPr>
        <p:blipFill>
          <a:blip r:embed="rId4" cstate="print"/>
          <a:srcRect b="17868"/>
          <a:stretch>
            <a:fillRect/>
          </a:stretch>
        </p:blipFill>
        <p:spPr bwMode="auto">
          <a:xfrm>
            <a:off x="8382000" y="204737"/>
            <a:ext cx="647700" cy="557213"/>
          </a:xfrm>
          <a:prstGeom prst="rect">
            <a:avLst/>
          </a:prstGeom>
          <a:noFill/>
          <a:ln w="9525">
            <a:noFill/>
            <a:miter lim="800000"/>
            <a:headEnd/>
            <a:tailEnd/>
          </a:ln>
        </p:spPr>
      </p:pic>
      <p:sp>
        <p:nvSpPr>
          <p:cNvPr id="10" name="Rectangle 9"/>
          <p:cNvSpPr/>
          <p:nvPr userDrawn="1"/>
        </p:nvSpPr>
        <p:spPr>
          <a:xfrm>
            <a:off x="99412" y="6547898"/>
            <a:ext cx="9036496" cy="251817"/>
          </a:xfrm>
          <a:prstGeom prst="rect">
            <a:avLst/>
          </a:prstGeom>
        </p:spPr>
        <p:txBody>
          <a:bodyPr wrap="square">
            <a:spAutoFit/>
          </a:bodyPr>
          <a:lstStyle/>
          <a:p>
            <a:pPr algn="l"/>
            <a:r>
              <a:rPr lang="en-US" sz="1200" b="1" dirty="0" smtClean="0">
                <a:solidFill>
                  <a:srgbClr val="0070C0"/>
                </a:solidFill>
              </a:rPr>
              <a:t>The status of the implementation of ITU C&amp;I </a:t>
            </a:r>
            <a:r>
              <a:rPr lang="en-US" sz="1200" b="1" dirty="0" err="1" smtClean="0">
                <a:solidFill>
                  <a:srgbClr val="0070C0"/>
                </a:solidFill>
              </a:rPr>
              <a:t>Programme</a:t>
            </a:r>
            <a:endParaRPr lang="en-US" sz="1200" dirty="0" smtClean="0">
              <a:solidFill>
                <a:srgbClr val="0070C0"/>
              </a:solidFill>
            </a:endParaRPr>
          </a:p>
        </p:txBody>
      </p:sp>
      <p:cxnSp>
        <p:nvCxnSpPr>
          <p:cNvPr id="11" name="Straight Connector 10"/>
          <p:cNvCxnSpPr/>
          <p:nvPr userDrawn="1"/>
        </p:nvCxnSpPr>
        <p:spPr>
          <a:xfrm>
            <a:off x="208312" y="6554144"/>
            <a:ext cx="8173688" cy="0"/>
          </a:xfrm>
          <a:prstGeom prst="line">
            <a:avLst/>
          </a:prstGeom>
          <a:ln w="12700"/>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5524594"/>
      </p:ext>
    </p:extLst>
  </p:cSld>
  <p:clrMapOvr>
    <a:masterClrMapping/>
  </p:clrMapOvr>
  <p:transition spd="slow">
    <p:push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0" descr="Watermark"/>
          <p:cNvPicPr>
            <a:picLocks noChangeAspect="1" noChangeArrowheads="1"/>
          </p:cNvPicPr>
          <p:nvPr userDrawn="1"/>
        </p:nvPicPr>
        <p:blipFill>
          <a:blip r:embed="rId7">
            <a:extLst>
              <a:ext uri="{28A0092B-C50C-407E-A947-70E740481C1C}">
                <a14:useLocalDpi xmlns:a14="http://schemas.microsoft.com/office/drawing/2010/main" val="0"/>
              </a:ext>
            </a:extLst>
          </a:blip>
          <a:srcRect l="6723" b="12773"/>
          <a:stretch>
            <a:fillRect/>
          </a:stretch>
        </p:blipFill>
        <p:spPr bwMode="auto">
          <a:xfrm>
            <a:off x="0" y="765175"/>
            <a:ext cx="6443663" cy="609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0" name="Rectangle 36"/>
          <p:cNvSpPr>
            <a:spLocks noGrp="1" noChangeArrowheads="1"/>
          </p:cNvSpPr>
          <p:nvPr>
            <p:ph type="sldNum" sz="quarter" idx="4"/>
          </p:nvPr>
        </p:nvSpPr>
        <p:spPr bwMode="auto">
          <a:xfrm>
            <a:off x="7751763" y="6453188"/>
            <a:ext cx="1366837" cy="431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F180BD05-C3E0-4EDF-93B7-5D3572EE81BC}" type="slidenum">
              <a:rPr lang="en-US"/>
              <a:pPr>
                <a:defRPr/>
              </a:pPr>
              <a:t>‹#›</a:t>
            </a:fld>
            <a:endParaRPr lang="en-US"/>
          </a:p>
        </p:txBody>
      </p:sp>
      <p:sp>
        <p:nvSpPr>
          <p:cNvPr id="8" name="Rectangle 7"/>
          <p:cNvSpPr/>
          <p:nvPr userDrawn="1"/>
        </p:nvSpPr>
        <p:spPr>
          <a:xfrm>
            <a:off x="99412" y="6547898"/>
            <a:ext cx="9036496" cy="251817"/>
          </a:xfrm>
          <a:prstGeom prst="rect">
            <a:avLst/>
          </a:prstGeom>
        </p:spPr>
        <p:txBody>
          <a:bodyPr wrap="square">
            <a:spAutoFit/>
          </a:bodyPr>
          <a:lstStyle/>
          <a:p>
            <a:pPr algn="l"/>
            <a:r>
              <a:rPr lang="en-US" sz="1200" b="1" dirty="0" smtClean="0">
                <a:solidFill>
                  <a:srgbClr val="0070C0"/>
                </a:solidFill>
              </a:rPr>
              <a:t>The status of the implementation of ITU C&amp;I </a:t>
            </a:r>
            <a:r>
              <a:rPr lang="en-US" sz="1200" b="1" dirty="0" err="1" smtClean="0">
                <a:solidFill>
                  <a:srgbClr val="0070C0"/>
                </a:solidFill>
              </a:rPr>
              <a:t>Programme</a:t>
            </a:r>
            <a:endParaRPr lang="en-US" sz="1200" dirty="0" smtClean="0">
              <a:solidFill>
                <a:srgbClr val="0070C0"/>
              </a:solidFill>
            </a:endParaRPr>
          </a:p>
        </p:txBody>
      </p:sp>
      <p:cxnSp>
        <p:nvCxnSpPr>
          <p:cNvPr id="9" name="Straight Connector 8"/>
          <p:cNvCxnSpPr/>
          <p:nvPr userDrawn="1"/>
        </p:nvCxnSpPr>
        <p:spPr>
          <a:xfrm>
            <a:off x="208312" y="6554144"/>
            <a:ext cx="8173688" cy="0"/>
          </a:xfrm>
          <a:prstGeom prst="line">
            <a:avLst/>
          </a:prstGeom>
          <a:ln w="12700"/>
        </p:spPr>
        <p:style>
          <a:lnRef idx="2">
            <a:schemeClr val="accent1"/>
          </a:lnRef>
          <a:fillRef idx="0">
            <a:schemeClr val="accent1"/>
          </a:fillRef>
          <a:effectRef idx="1">
            <a:schemeClr val="accent1"/>
          </a:effectRef>
          <a:fontRef idx="minor">
            <a:schemeClr val="tx1"/>
          </a:fontRef>
        </p:style>
      </p:cxnSp>
      <p:pic>
        <p:nvPicPr>
          <p:cNvPr id="10" name="Picture 5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07504" y="116632"/>
            <a:ext cx="1933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 descr="C:\Documents and Settings\tarif\Local Settings\Temporary Internet Files\Content.Outlook\CEAXITGN\Interop_logo (2).gif"/>
          <p:cNvPicPr>
            <a:picLocks noChangeAspect="1" noChangeArrowheads="1"/>
          </p:cNvPicPr>
          <p:nvPr userDrawn="1"/>
        </p:nvPicPr>
        <p:blipFill>
          <a:blip r:embed="rId9" cstate="print"/>
          <a:srcRect b="17868"/>
          <a:stretch>
            <a:fillRect/>
          </a:stretch>
        </p:blipFill>
        <p:spPr bwMode="auto">
          <a:xfrm>
            <a:off x="8382000" y="204737"/>
            <a:ext cx="647700" cy="5572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65" r:id="rId1"/>
    <p:sldLayoutId id="2147484155" r:id="rId2"/>
    <p:sldLayoutId id="2147484159" r:id="rId3"/>
    <p:sldLayoutId id="2147484160" r:id="rId4"/>
    <p:sldLayoutId id="2147484166" r:id="rId5"/>
  </p:sldLayoutIdLst>
  <p:timing>
    <p:tnLst>
      <p:par>
        <p:cTn id="1" dur="indefinite" restart="never" nodeType="tmRoot"/>
      </p:par>
    </p:tnLst>
  </p:timing>
  <p:hf hdr="0" ftr="0"/>
  <p:txStyles>
    <p:title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p:titleStyle>
    <p:bodyStyle>
      <a:lvl1pPr marL="342900" indent="-342900" algn="l" rtl="0" eaLnBrk="0" fontAlgn="base" hangingPunct="0">
        <a:spcBef>
          <a:spcPct val="20000"/>
        </a:spcBef>
        <a:spcAft>
          <a:spcPct val="0"/>
        </a:spcAft>
        <a:buSzPct val="75000"/>
        <a:buBlip>
          <a:blip r:embed="rId10"/>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11"/>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10"/>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11"/>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10"/>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10"/>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10"/>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10"/>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10"/>
        </a:buBlip>
        <a:defRPr sz="20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mailto:denis.andreev@itu.int" TargetMode="Externa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mailto:tsbjcacit@itu.int" TargetMode="External"/><Relationship Id="rId5" Type="http://schemas.openxmlformats.org/officeDocument/2006/relationships/hyperlink" Target="mailto:interop@itu.int" TargetMode="External"/><Relationship Id="rId4" Type="http://schemas.openxmlformats.org/officeDocument/2006/relationships/hyperlink" Target="mailto:conformity@itu.int"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itu.int/ITU-D/tech/ConformanceInteroperability/ConformanceInterop/PP10_Resolution177.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hyperlink" Target="http://www.itu.int/dms_pub/itu-r/opb/res/R-RES-R.62-2012-PDF-E.pdf" TargetMode="External"/><Relationship Id="rId5" Type="http://schemas.openxmlformats.org/officeDocument/2006/relationships/hyperlink" Target="http://www.itu.int/en/ITU-T/wtsa12/Documents/resolutions/Resolution%2076.pdf" TargetMode="External"/><Relationship Id="rId4" Type="http://schemas.openxmlformats.org/officeDocument/2006/relationships/hyperlink" Target="http://www.itu.int/ITU-D/tech/ConformanceInteroperability/ConformanceInterop/WTDC10_Res47.pdf"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itu.int/md/S12-CL-C-0048/en"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itu.int/go/pilot-project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itu.int/md/T13-SG11-140709-TD-GEN-0474/en" TargetMode="External"/><Relationship Id="rId2" Type="http://schemas.openxmlformats.org/officeDocument/2006/relationships/hyperlink" Target="http://ifa.itu.int/t/2013/sg11/exchange/wp4/q1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itu.int/md/meetingdoc.asp?lang=en&amp;parent=T13-SG11-140709-TD-GEN-0474"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itu.int/go/test-event" TargetMode="External"/><Relationship Id="rId1" Type="http://schemas.openxmlformats.org/officeDocument/2006/relationships/slideLayout" Target="../slideLayouts/slideLayout2.xml"/><Relationship Id="rId5" Type="http://schemas.openxmlformats.org/officeDocument/2006/relationships/hyperlink" Target="http://www.itu.int/net/pressoffice/press_releases/2014/35.aspx" TargetMode="External"/><Relationship Id="rId4" Type="http://schemas.openxmlformats.org/officeDocument/2006/relationships/hyperlink" Target="http://www.itu.int/en/ITU-T/C-I/Pages/HFT-mobile-tests/HFT_testing.aspx"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itu.int/ITU-T/workprog/wp_item.aspx?isn=9972"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www.itu.int/en/ITU-T/C-I/Pages/IM/Internet-speed.aspx" TargetMode="External"/><Relationship Id="rId5" Type="http://schemas.openxmlformats.org/officeDocument/2006/relationships/image" Target="../media/image13.pn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itu.int/en/ITU-D/Technology/Pages/CI_Events.aspx"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itu.int/en/ITU-D/Technology/Pages/CI_AssessmentStudyRegional.aspx"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itu.int/go/pilot-projects" TargetMode="External"/><Relationship Id="rId2" Type="http://schemas.openxmlformats.org/officeDocument/2006/relationships/hyperlink" Target="http://itu.int/go/key-technologies" TargetMode="External"/><Relationship Id="rId1" Type="http://schemas.openxmlformats.org/officeDocument/2006/relationships/slideLayout" Target="../slideLayouts/slideLayout2.xml"/><Relationship Id="rId5" Type="http://schemas.openxmlformats.org/officeDocument/2006/relationships/hyperlink" Target="http://www.itu.int/ITU-T/workprog/wp_item.aspx?isn=9971" TargetMode="External"/><Relationship Id="rId4" Type="http://schemas.openxmlformats.org/officeDocument/2006/relationships/hyperlink" Target="http://itu.int/go/reference-table"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www.itu.int/md/T13-SG11-140709-TD-GEN-0475/e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ifa.itu.int/t/2013/ls/sg15/sp15-sg15-oLS-00147.doc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itu.int/go/pilot-projects" TargetMode="External"/><Relationship Id="rId4" Type="http://schemas.openxmlformats.org/officeDocument/2006/relationships/hyperlink" Target="http://www.itu.int/md/T13-SG15-141124-TD-WP1-0380/en"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itu.int/md/dologin_md.asp?lang=en&amp;id=T13-SG11-141121-TD-GEN-0574!R2!ZIP-E" TargetMode="External"/><Relationship Id="rId2" Type="http://schemas.openxmlformats.org/officeDocument/2006/relationships/hyperlink" Target="http://www.itu.int/en/ITU-T/C-I/Pages/WSHP_counterfeit.aspx" TargetMode="Externa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www.itu.int/en/ITU-T/C-I/interop/e-health/201310/Pages/default.aspx" TargetMode="External"/><Relationship Id="rId2" Type="http://schemas.openxmlformats.org/officeDocument/2006/relationships/hyperlink" Target="http://www.itu.int/en/ITU-T/C-I/interop/Pages/CI_APT_event_Sept_13.aspx" TargetMode="External"/><Relationship Id="rId1" Type="http://schemas.openxmlformats.org/officeDocument/2006/relationships/slideLayout" Target="../slideLayouts/slideLayout2.xml"/><Relationship Id="rId4" Type="http://schemas.openxmlformats.org/officeDocument/2006/relationships/hyperlink" Target="http://www.itu.int/en/ITU-T/C-I/Pages/test_event_Feb14.aspx"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ctrTitle" idx="4294967295"/>
          </p:nvPr>
        </p:nvSpPr>
        <p:spPr>
          <a:xfrm>
            <a:off x="611560" y="2130425"/>
            <a:ext cx="7920880" cy="2090663"/>
          </a:xfrm>
          <a:prstGeom prst="rect">
            <a:avLst/>
          </a:prstGeom>
          <a:solidFill>
            <a:schemeClr val="bg1">
              <a:alpha val="49000"/>
            </a:schemeClr>
          </a:solidFill>
          <a:effectLst>
            <a:outerShdw blurRad="50800" dist="50800" dir="5400000" sx="63000" sy="63000" algn="ctr" rotWithShape="0">
              <a:srgbClr val="000000">
                <a:alpha val="0"/>
              </a:srgbClr>
            </a:outerShdw>
          </a:effectLst>
        </p:spPr>
        <p:txBody>
          <a:bodyPr/>
          <a:lstStyle/>
          <a:p>
            <a:pPr lvl="0"/>
            <a:r>
              <a:rPr lang="en-GB" sz="4000" kern="1200" dirty="0" smtClean="0">
                <a:latin typeface="+mn-lt"/>
                <a:ea typeface="+mn-ea"/>
                <a:cs typeface="Times New Roman" pitchFamily="18" charset="0"/>
              </a:rPr>
              <a:t>The </a:t>
            </a:r>
            <a:r>
              <a:rPr lang="en-GB" sz="4000" kern="1200" dirty="0">
                <a:latin typeface="+mn-lt"/>
                <a:ea typeface="+mn-ea"/>
                <a:cs typeface="Times New Roman" pitchFamily="18" charset="0"/>
              </a:rPr>
              <a:t>status of the </a:t>
            </a:r>
            <a:r>
              <a:rPr lang="en-GB" sz="4000" kern="1200" dirty="0" smtClean="0">
                <a:latin typeface="+mn-lt"/>
                <a:ea typeface="+mn-ea"/>
                <a:cs typeface="Times New Roman" pitchFamily="18" charset="0"/>
              </a:rPr>
              <a:t>implementation of</a:t>
            </a:r>
            <a:br>
              <a:rPr lang="en-GB" sz="4000" kern="1200" dirty="0" smtClean="0">
                <a:latin typeface="+mn-lt"/>
                <a:ea typeface="+mn-ea"/>
                <a:cs typeface="Times New Roman" pitchFamily="18" charset="0"/>
              </a:rPr>
            </a:br>
            <a:r>
              <a:rPr lang="en-GB" sz="4000" kern="1200" dirty="0" smtClean="0">
                <a:latin typeface="+mn-lt"/>
                <a:ea typeface="+mn-ea"/>
                <a:cs typeface="Times New Roman" pitchFamily="18" charset="0"/>
              </a:rPr>
              <a:t>ITU C&amp;I Programme</a:t>
            </a:r>
            <a:r>
              <a:rPr lang="en-GB" sz="4000" kern="1200" dirty="0">
                <a:latin typeface="+mn-lt"/>
                <a:ea typeface="+mn-ea"/>
                <a:cs typeface="Times New Roman" pitchFamily="18" charset="0"/>
              </a:rPr>
              <a:t/>
            </a:r>
            <a:br>
              <a:rPr lang="en-GB" sz="4000" kern="1200" dirty="0">
                <a:latin typeface="+mn-lt"/>
                <a:ea typeface="+mn-ea"/>
                <a:cs typeface="Times New Roman" pitchFamily="18" charset="0"/>
              </a:rPr>
            </a:br>
            <a:r>
              <a:rPr lang="en-GB" dirty="0" smtClean="0">
                <a:solidFill>
                  <a:schemeClr val="tx2">
                    <a:lumMod val="50000"/>
                  </a:schemeClr>
                </a:solidFill>
              </a:rPr>
              <a:t/>
            </a:r>
            <a:br>
              <a:rPr lang="en-GB" dirty="0" smtClean="0">
                <a:solidFill>
                  <a:schemeClr val="tx2">
                    <a:lumMod val="50000"/>
                  </a:schemeClr>
                </a:solidFill>
              </a:rPr>
            </a:br>
            <a:r>
              <a:rPr lang="en-GB" dirty="0" smtClean="0">
                <a:solidFill>
                  <a:schemeClr val="tx2">
                    <a:lumMod val="50000"/>
                  </a:schemeClr>
                </a:solidFill>
              </a:rPr>
              <a:t> </a:t>
            </a:r>
            <a:endParaRPr lang="en-US" dirty="0">
              <a:solidFill>
                <a:schemeClr val="tx2">
                  <a:lumMod val="50000"/>
                </a:schemeClr>
              </a:solidFill>
            </a:endParaRPr>
          </a:p>
        </p:txBody>
      </p:sp>
      <p:sp>
        <p:nvSpPr>
          <p:cNvPr id="8194" name="Slide Number Placeholder 4"/>
          <p:cNvSpPr>
            <a:spLocks noGrp="1"/>
          </p:cNvSpPr>
          <p:nvPr>
            <p:ph type="sldNum" sz="quarter" idx="4294967295"/>
          </p:nvPr>
        </p:nvSpPr>
        <p:spPr>
          <a:xfrm>
            <a:off x="7777163" y="6453188"/>
            <a:ext cx="1366837" cy="431800"/>
          </a:xfrm>
        </p:spPr>
        <p:txBody>
          <a:bodyPr/>
          <a:lstStyle/>
          <a:p>
            <a:fld id="{F33CD61A-0832-4080-8125-A0D74309003B}" type="slidenum">
              <a:rPr lang="ja-JP" altLang="en-US" smtClean="0"/>
              <a:pPr/>
              <a:t>1</a:t>
            </a:fld>
            <a:endParaRPr lang="en-US" altLang="ja-JP" smtClean="0"/>
          </a:p>
        </p:txBody>
      </p:sp>
    </p:spTree>
    <p:extLst>
      <p:ext uri="{BB962C8B-B14F-4D97-AF65-F5344CB8AC3E}">
        <p14:creationId xmlns:p14="http://schemas.microsoft.com/office/powerpoint/2010/main" val="3270029079"/>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10</a:t>
            </a:fld>
            <a:endParaRPr lang="en-US"/>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t="17262" b="69333"/>
          <a:stretch>
            <a:fillRect/>
          </a:stretch>
        </p:blipFill>
        <p:spPr bwMode="auto">
          <a:xfrm>
            <a:off x="35497" y="45045"/>
            <a:ext cx="3744416" cy="141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white">
          <a:xfrm>
            <a:off x="5076056" y="1550374"/>
            <a:ext cx="3638054" cy="250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
          <p:cNvSpPr>
            <a:spLocks noChangeArrowheads="1"/>
          </p:cNvSpPr>
          <p:nvPr/>
        </p:nvSpPr>
        <p:spPr bwMode="auto">
          <a:xfrm>
            <a:off x="5076056" y="4653136"/>
            <a:ext cx="3816424"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b="1" dirty="0">
                <a:solidFill>
                  <a:srgbClr val="000099"/>
                </a:solidFill>
                <a:latin typeface="Verdana"/>
                <a:ea typeface="+mj-ea"/>
                <a:cs typeface="+mj-cs"/>
              </a:rPr>
              <a:t>TSB contacts</a:t>
            </a:r>
          </a:p>
          <a:p>
            <a:endParaRPr lang="en-US" sz="1200" b="1" dirty="0" smtClean="0">
              <a:solidFill>
                <a:srgbClr val="000090"/>
              </a:solidFill>
            </a:endParaRPr>
          </a:p>
          <a:p>
            <a:r>
              <a:rPr lang="en-US" sz="1200" b="1" dirty="0" smtClean="0">
                <a:solidFill>
                  <a:srgbClr val="000090"/>
                </a:solidFill>
              </a:rPr>
              <a:t>Conformance: </a:t>
            </a:r>
            <a:r>
              <a:rPr lang="en-US" sz="1200" b="1" dirty="0" smtClean="0">
                <a:solidFill>
                  <a:srgbClr val="000090"/>
                </a:solidFill>
                <a:hlinkClick r:id="rId4"/>
              </a:rPr>
              <a:t>conformity@itu.int</a:t>
            </a:r>
            <a:endParaRPr lang="en-US" sz="1200" b="1" dirty="0">
              <a:solidFill>
                <a:srgbClr val="000090"/>
              </a:solidFill>
            </a:endParaRPr>
          </a:p>
          <a:p>
            <a:r>
              <a:rPr lang="en-US" sz="1200" b="1" dirty="0" smtClean="0">
                <a:solidFill>
                  <a:srgbClr val="000090"/>
                </a:solidFill>
              </a:rPr>
              <a:t>Interoperability</a:t>
            </a:r>
            <a:r>
              <a:rPr lang="pl-PL" sz="1200" b="1" dirty="0" smtClean="0">
                <a:solidFill>
                  <a:srgbClr val="000090"/>
                </a:solidFill>
              </a:rPr>
              <a:t>: </a:t>
            </a:r>
            <a:r>
              <a:rPr lang="en-US" sz="1200" b="1" dirty="0" smtClean="0">
                <a:solidFill>
                  <a:srgbClr val="000090"/>
                </a:solidFill>
                <a:hlinkClick r:id="rId5"/>
              </a:rPr>
              <a:t>interop@itu.int</a:t>
            </a:r>
            <a:endParaRPr lang="en-US" sz="1200" b="1" dirty="0" smtClean="0">
              <a:solidFill>
                <a:srgbClr val="000090"/>
              </a:solidFill>
            </a:endParaRPr>
          </a:p>
          <a:p>
            <a:endParaRPr lang="en-US" sz="2000" b="1" dirty="0" smtClean="0">
              <a:solidFill>
                <a:srgbClr val="000099"/>
              </a:solidFill>
              <a:latin typeface="Verdana"/>
              <a:ea typeface="+mj-ea"/>
              <a:cs typeface="+mj-cs"/>
            </a:endParaRPr>
          </a:p>
          <a:p>
            <a:r>
              <a:rPr lang="en-US" sz="1600" b="1" dirty="0" smtClean="0">
                <a:solidFill>
                  <a:srgbClr val="000099"/>
                </a:solidFill>
                <a:latin typeface="Verdana"/>
                <a:ea typeface="+mj-ea"/>
                <a:cs typeface="+mj-cs"/>
              </a:rPr>
              <a:t>JCA-CIT </a:t>
            </a:r>
            <a:r>
              <a:rPr lang="en-US" sz="1600" b="1" dirty="0" smtClean="0">
                <a:solidFill>
                  <a:srgbClr val="000090"/>
                </a:solidFill>
                <a:hlinkClick r:id="rId6"/>
              </a:rPr>
              <a:t>tsbjcacit@itu.int</a:t>
            </a:r>
            <a:r>
              <a:rPr lang="pl-PL" sz="1050" b="1" dirty="0">
                <a:solidFill>
                  <a:srgbClr val="000090"/>
                </a:solidFill>
              </a:rPr>
              <a:t> </a:t>
            </a:r>
            <a:endParaRPr lang="en-US" sz="1050" b="1" dirty="0">
              <a:solidFill>
                <a:srgbClr val="000090"/>
              </a:solidFill>
            </a:endParaRPr>
          </a:p>
        </p:txBody>
      </p:sp>
      <p:sp>
        <p:nvSpPr>
          <p:cNvPr id="6" name="Прямоугольник 6"/>
          <p:cNvSpPr>
            <a:spLocks noChangeArrowheads="1"/>
          </p:cNvSpPr>
          <p:nvPr/>
        </p:nvSpPr>
        <p:spPr bwMode="auto">
          <a:xfrm>
            <a:off x="215900" y="2060848"/>
            <a:ext cx="45720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a:solidFill>
                  <a:srgbClr val="000099"/>
                </a:solidFill>
                <a:latin typeface="Verdana"/>
                <a:ea typeface="+mj-ea"/>
                <a:cs typeface="+mj-cs"/>
              </a:rPr>
              <a:t>Denis Andreev</a:t>
            </a:r>
            <a:r>
              <a:rPr lang="ru-RU" sz="2000" b="1" dirty="0">
                <a:solidFill>
                  <a:srgbClr val="000099"/>
                </a:solidFill>
                <a:latin typeface="Verdana"/>
                <a:ea typeface="+mj-ea"/>
                <a:cs typeface="+mj-cs"/>
              </a:rPr>
              <a:t> </a:t>
            </a:r>
          </a:p>
          <a:p>
            <a:endParaRPr lang="en-US" sz="2000" b="1" dirty="0">
              <a:solidFill>
                <a:srgbClr val="000099"/>
              </a:solidFill>
              <a:latin typeface="Verdana"/>
              <a:ea typeface="+mj-ea"/>
              <a:cs typeface="+mj-cs"/>
            </a:endParaRPr>
          </a:p>
          <a:p>
            <a:r>
              <a:rPr lang="en-US" sz="2000" b="1" dirty="0">
                <a:solidFill>
                  <a:srgbClr val="000099"/>
                </a:solidFill>
                <a:latin typeface="Verdana"/>
                <a:ea typeface="+mj-ea"/>
                <a:cs typeface="+mj-cs"/>
              </a:rPr>
              <a:t>JCA-CIT Secretariat</a:t>
            </a:r>
          </a:p>
          <a:p>
            <a:r>
              <a:rPr lang="en-US" sz="2000" b="1" dirty="0">
                <a:solidFill>
                  <a:srgbClr val="000099"/>
                </a:solidFill>
                <a:latin typeface="Verdana"/>
                <a:ea typeface="+mj-ea"/>
                <a:cs typeface="+mj-cs"/>
              </a:rPr>
              <a:t>ITU/TSB – C&amp;I </a:t>
            </a:r>
            <a:r>
              <a:rPr lang="en-US" sz="2000" b="1" dirty="0" err="1">
                <a:solidFill>
                  <a:srgbClr val="000099"/>
                </a:solidFill>
                <a:latin typeface="Verdana"/>
                <a:ea typeface="+mj-ea"/>
                <a:cs typeface="+mj-cs"/>
              </a:rPr>
              <a:t>Programme</a:t>
            </a:r>
            <a:r>
              <a:rPr lang="en-US" sz="2000" b="1" dirty="0">
                <a:solidFill>
                  <a:srgbClr val="000099"/>
                </a:solidFill>
                <a:latin typeface="Verdana"/>
                <a:ea typeface="+mj-ea"/>
                <a:cs typeface="+mj-cs"/>
              </a:rPr>
              <a:t> coordinator</a:t>
            </a:r>
          </a:p>
          <a:p>
            <a:endParaRPr lang="en-US" sz="2000" b="1" dirty="0">
              <a:solidFill>
                <a:srgbClr val="FF0000"/>
              </a:solidFill>
            </a:endParaRPr>
          </a:p>
          <a:p>
            <a:r>
              <a:rPr lang="en-US" sz="2000" dirty="0"/>
              <a:t>Fix. Tel: +41227305780</a:t>
            </a:r>
          </a:p>
          <a:p>
            <a:r>
              <a:rPr lang="en-US" sz="2000" dirty="0" err="1"/>
              <a:t>Mob.Tel</a:t>
            </a:r>
            <a:r>
              <a:rPr lang="en-US" sz="2000" dirty="0"/>
              <a:t>: +41792494833</a:t>
            </a:r>
          </a:p>
          <a:p>
            <a:r>
              <a:rPr lang="en-US" sz="2000" dirty="0"/>
              <a:t>E-mail: </a:t>
            </a:r>
            <a:r>
              <a:rPr lang="en-US" sz="2000" u="sng" dirty="0" smtClean="0">
                <a:hlinkClick r:id="rId7"/>
              </a:rPr>
              <a:t>denis.andreev@itu.int</a:t>
            </a:r>
            <a:endParaRPr lang="ru-RU" sz="2000" b="1" dirty="0">
              <a:solidFill>
                <a:srgbClr val="002060"/>
              </a:solidFill>
            </a:endParaRPr>
          </a:p>
        </p:txBody>
      </p:sp>
    </p:spTree>
    <p:extLst>
      <p:ext uri="{BB962C8B-B14F-4D97-AF65-F5344CB8AC3E}">
        <p14:creationId xmlns:p14="http://schemas.microsoft.com/office/powerpoint/2010/main" val="3686030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11</a:t>
            </a:fld>
            <a:endParaRPr lang="en-US"/>
          </a:p>
        </p:txBody>
      </p:sp>
      <p:sp>
        <p:nvSpPr>
          <p:cNvPr id="3" name="TextBox 2"/>
          <p:cNvSpPr txBox="1"/>
          <p:nvPr/>
        </p:nvSpPr>
        <p:spPr>
          <a:xfrm>
            <a:off x="1907704" y="2852936"/>
            <a:ext cx="5025735" cy="584775"/>
          </a:xfrm>
          <a:prstGeom prst="rect">
            <a:avLst/>
          </a:prstGeom>
          <a:noFill/>
        </p:spPr>
        <p:txBody>
          <a:bodyPr wrap="none" rtlCol="0">
            <a:spAutoFit/>
          </a:bodyPr>
          <a:lstStyle/>
          <a:p>
            <a:r>
              <a:rPr lang="en-US" b="1" dirty="0">
                <a:solidFill>
                  <a:schemeClr val="bg2"/>
                </a:solidFill>
                <a:latin typeface="+mj-lt"/>
                <a:ea typeface="+mj-ea"/>
                <a:cs typeface="+mj-cs"/>
              </a:rPr>
              <a:t>ADDITIONAL SLIDES</a:t>
            </a:r>
          </a:p>
        </p:txBody>
      </p:sp>
    </p:spTree>
    <p:extLst>
      <p:ext uri="{BB962C8B-B14F-4D97-AF65-F5344CB8AC3E}">
        <p14:creationId xmlns:p14="http://schemas.microsoft.com/office/powerpoint/2010/main" val="2334503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p:cNvSpPr txBox="1">
            <a:spLocks/>
          </p:cNvSpPr>
          <p:nvPr/>
        </p:nvSpPr>
        <p:spPr>
          <a:xfrm>
            <a:off x="467544" y="980728"/>
            <a:ext cx="8229600" cy="547260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spcBef>
                <a:spcPts val="600"/>
              </a:spcBef>
            </a:pPr>
            <a:endParaRPr lang="en-US" sz="1600" b="1" dirty="0" smtClean="0">
              <a:solidFill>
                <a:srgbClr val="002060"/>
              </a:solidFill>
              <a:hlinkClick r:id="rId3"/>
            </a:endParaRPr>
          </a:p>
          <a:p>
            <a:pPr>
              <a:lnSpc>
                <a:spcPct val="150000"/>
              </a:lnSpc>
              <a:spcBef>
                <a:spcPts val="600"/>
              </a:spcBef>
            </a:pPr>
            <a:r>
              <a:rPr lang="en-US" sz="1400" b="1" dirty="0" smtClean="0">
                <a:solidFill>
                  <a:srgbClr val="002060"/>
                </a:solidFill>
                <a:hlinkClick r:id="rId3"/>
              </a:rPr>
              <a:t>PP </a:t>
            </a:r>
            <a:r>
              <a:rPr lang="en-US" sz="1400" b="1" dirty="0">
                <a:solidFill>
                  <a:srgbClr val="002060"/>
                </a:solidFill>
                <a:hlinkClick r:id="rId3"/>
              </a:rPr>
              <a:t>Resolution 177</a:t>
            </a:r>
            <a:r>
              <a:rPr lang="en-US" sz="1400" b="1" dirty="0">
                <a:solidFill>
                  <a:srgbClr val="002060"/>
                </a:solidFill>
              </a:rPr>
              <a:t>: </a:t>
            </a:r>
            <a:r>
              <a:rPr lang="en-US" sz="1400" dirty="0">
                <a:solidFill>
                  <a:srgbClr val="002060"/>
                </a:solidFill>
              </a:rPr>
              <a:t>(PP-14) </a:t>
            </a:r>
            <a:r>
              <a:rPr lang="en-US" sz="1400" b="1" i="1" dirty="0">
                <a:solidFill>
                  <a:srgbClr val="002060"/>
                </a:solidFill>
              </a:rPr>
              <a:t>“Conformance and interoperability” </a:t>
            </a:r>
          </a:p>
          <a:p>
            <a:pPr>
              <a:lnSpc>
                <a:spcPct val="150000"/>
              </a:lnSpc>
              <a:spcBef>
                <a:spcPts val="600"/>
              </a:spcBef>
            </a:pPr>
            <a:r>
              <a:rPr lang="en-US" sz="1400" b="1" dirty="0" smtClean="0">
                <a:solidFill>
                  <a:srgbClr val="002060"/>
                </a:solidFill>
                <a:hlinkClick r:id="rId4"/>
              </a:rPr>
              <a:t>WTDC Resolution 47</a:t>
            </a:r>
            <a:r>
              <a:rPr lang="en-US" sz="1400" b="1" dirty="0" smtClean="0">
                <a:solidFill>
                  <a:srgbClr val="002060"/>
                </a:solidFill>
              </a:rPr>
              <a:t>: </a:t>
            </a:r>
            <a:r>
              <a:rPr lang="en-US" sz="1400" dirty="0" smtClean="0">
                <a:solidFill>
                  <a:srgbClr val="002060"/>
                </a:solidFill>
              </a:rPr>
              <a:t>(WTDC-10, WTDC-14)</a:t>
            </a:r>
          </a:p>
          <a:p>
            <a:pPr marL="400050" lvl="1" indent="0">
              <a:lnSpc>
                <a:spcPct val="150000"/>
              </a:lnSpc>
              <a:spcBef>
                <a:spcPts val="600"/>
              </a:spcBef>
              <a:buFont typeface="Arial" pitchFamily="34" charset="0"/>
              <a:buNone/>
            </a:pPr>
            <a:r>
              <a:rPr lang="en-US" sz="1400" b="1" i="1" dirty="0" smtClean="0">
                <a:solidFill>
                  <a:srgbClr val="002060"/>
                </a:solidFill>
              </a:rPr>
              <a:t>“Enhancement of knowledge and effective application of ITU Recommendations in developing countries, including conformance and interoperability testing of systems manufactured on the basis of ITU Recommendations”</a:t>
            </a:r>
            <a:endParaRPr lang="en-US" sz="1400" b="1" dirty="0" smtClean="0">
              <a:solidFill>
                <a:srgbClr val="002060"/>
              </a:solidFill>
              <a:hlinkClick r:id="rId5"/>
            </a:endParaRPr>
          </a:p>
          <a:p>
            <a:pPr>
              <a:lnSpc>
                <a:spcPct val="150000"/>
              </a:lnSpc>
              <a:spcBef>
                <a:spcPts val="600"/>
              </a:spcBef>
            </a:pPr>
            <a:r>
              <a:rPr lang="en-US" sz="1400" b="1" dirty="0" smtClean="0">
                <a:solidFill>
                  <a:srgbClr val="002060"/>
                </a:solidFill>
                <a:hlinkClick r:id="rId5"/>
              </a:rPr>
              <a:t>WTSA </a:t>
            </a:r>
            <a:r>
              <a:rPr lang="en-US" sz="1400" b="1" dirty="0">
                <a:solidFill>
                  <a:srgbClr val="002060"/>
                </a:solidFill>
                <a:hlinkClick r:id="rId5"/>
              </a:rPr>
              <a:t>Resolution 76</a:t>
            </a:r>
            <a:r>
              <a:rPr lang="en-US" sz="1400" b="1" dirty="0">
                <a:solidFill>
                  <a:srgbClr val="002060"/>
                </a:solidFill>
              </a:rPr>
              <a:t>: </a:t>
            </a:r>
            <a:r>
              <a:rPr lang="en-US" sz="1400" dirty="0">
                <a:solidFill>
                  <a:srgbClr val="002060"/>
                </a:solidFill>
              </a:rPr>
              <a:t>(WTSA-08, WTSA-12)</a:t>
            </a:r>
          </a:p>
          <a:p>
            <a:pPr marL="400050" lvl="1" indent="0">
              <a:lnSpc>
                <a:spcPct val="150000"/>
              </a:lnSpc>
              <a:spcBef>
                <a:spcPts val="600"/>
              </a:spcBef>
              <a:buNone/>
            </a:pPr>
            <a:r>
              <a:rPr lang="en-US" sz="1400" b="1" dirty="0">
                <a:solidFill>
                  <a:srgbClr val="002060"/>
                </a:solidFill>
              </a:rPr>
              <a:t>“</a:t>
            </a:r>
            <a:r>
              <a:rPr lang="en-US" sz="1400" b="1" i="1" dirty="0">
                <a:solidFill>
                  <a:srgbClr val="002060"/>
                </a:solidFill>
              </a:rPr>
              <a:t>Studies related to conformance and interoperability testing, assistance to developing countries, and a possible future ITU mark </a:t>
            </a:r>
            <a:r>
              <a:rPr lang="en-US" sz="1400" b="1" i="1" dirty="0" err="1">
                <a:solidFill>
                  <a:srgbClr val="002060"/>
                </a:solidFill>
              </a:rPr>
              <a:t>programme</a:t>
            </a:r>
            <a:r>
              <a:rPr lang="en-US" sz="1400" b="1" dirty="0" smtClean="0">
                <a:solidFill>
                  <a:srgbClr val="002060"/>
                </a:solidFill>
              </a:rPr>
              <a:t>”</a:t>
            </a:r>
            <a:endParaRPr lang="en-US" sz="1400" b="1" dirty="0" smtClean="0">
              <a:solidFill>
                <a:srgbClr val="002060"/>
              </a:solidFill>
              <a:hlinkClick r:id="rId6"/>
            </a:endParaRPr>
          </a:p>
          <a:p>
            <a:pPr>
              <a:lnSpc>
                <a:spcPct val="150000"/>
              </a:lnSpc>
              <a:spcBef>
                <a:spcPts val="600"/>
              </a:spcBef>
            </a:pPr>
            <a:r>
              <a:rPr lang="en-US" sz="1400" b="1" dirty="0" smtClean="0">
                <a:solidFill>
                  <a:srgbClr val="002060"/>
                </a:solidFill>
                <a:hlinkClick r:id="rId6"/>
              </a:rPr>
              <a:t>RA Resolution 62</a:t>
            </a:r>
            <a:r>
              <a:rPr lang="en-US" sz="1400" b="1" dirty="0" smtClean="0">
                <a:solidFill>
                  <a:srgbClr val="002060"/>
                </a:solidFill>
              </a:rPr>
              <a:t>: </a:t>
            </a:r>
            <a:r>
              <a:rPr lang="en-US" sz="1400" dirty="0" smtClean="0">
                <a:solidFill>
                  <a:srgbClr val="002060"/>
                </a:solidFill>
              </a:rPr>
              <a:t>(RA-12)</a:t>
            </a:r>
          </a:p>
          <a:p>
            <a:pPr marL="400050" lvl="1" indent="0">
              <a:lnSpc>
                <a:spcPct val="150000"/>
              </a:lnSpc>
              <a:spcBef>
                <a:spcPts val="600"/>
              </a:spcBef>
              <a:buFont typeface="Arial" pitchFamily="34" charset="0"/>
              <a:buNone/>
            </a:pPr>
            <a:r>
              <a:rPr lang="en-US" sz="1400" b="1" i="1" dirty="0" smtClean="0">
                <a:solidFill>
                  <a:srgbClr val="002060"/>
                </a:solidFill>
              </a:rPr>
              <a:t>“Studies related to testing for conformance with ITU-R Recommendations and interoperability of </a:t>
            </a:r>
            <a:r>
              <a:rPr lang="en-US" sz="1400" b="1" i="1" dirty="0" err="1" smtClean="0">
                <a:solidFill>
                  <a:srgbClr val="002060"/>
                </a:solidFill>
              </a:rPr>
              <a:t>radiocommunication</a:t>
            </a:r>
            <a:r>
              <a:rPr lang="en-US" sz="1400" b="1" i="1" dirty="0" smtClean="0">
                <a:solidFill>
                  <a:srgbClr val="002060"/>
                </a:solidFill>
              </a:rPr>
              <a:t> equipment and systems” </a:t>
            </a:r>
          </a:p>
          <a:p>
            <a:pPr>
              <a:lnSpc>
                <a:spcPct val="150000"/>
              </a:lnSpc>
              <a:spcBef>
                <a:spcPts val="600"/>
              </a:spcBef>
            </a:pPr>
            <a:r>
              <a:rPr lang="en-US" sz="1400" b="1" dirty="0" smtClean="0">
                <a:solidFill>
                  <a:srgbClr val="002060"/>
                </a:solidFill>
              </a:rPr>
              <a:t>ITU Council Decisions:  </a:t>
            </a:r>
            <a:r>
              <a:rPr lang="en-US" sz="1400" dirty="0" smtClean="0">
                <a:solidFill>
                  <a:srgbClr val="002060"/>
                </a:solidFill>
              </a:rPr>
              <a:t>(2009, 2010, 2011, 2012, 2013, 2014)</a:t>
            </a:r>
            <a:endParaRPr lang="en-CA" sz="1400" dirty="0" smtClean="0">
              <a:solidFill>
                <a:srgbClr val="002060"/>
              </a:solidFill>
            </a:endParaRPr>
          </a:p>
        </p:txBody>
      </p:sp>
      <p:sp>
        <p:nvSpPr>
          <p:cNvPr id="3" name="TextBox 2"/>
          <p:cNvSpPr txBox="1"/>
          <p:nvPr/>
        </p:nvSpPr>
        <p:spPr>
          <a:xfrm>
            <a:off x="1161964" y="519063"/>
            <a:ext cx="6840759" cy="461665"/>
          </a:xfrm>
          <a:prstGeom prst="rect">
            <a:avLst/>
          </a:prstGeom>
          <a:noFill/>
        </p:spPr>
        <p:txBody>
          <a:bodyPr wrap="square" rtlCol="0">
            <a:spAutoFit/>
          </a:bodyPr>
          <a:lstStyle/>
          <a:p>
            <a:pPr algn="ctr"/>
            <a:r>
              <a:rPr lang="en-US" sz="2400" b="1" dirty="0">
                <a:solidFill>
                  <a:srgbClr val="000090"/>
                </a:solidFill>
              </a:rPr>
              <a:t>ITU C&amp;I Mandate</a:t>
            </a:r>
          </a:p>
        </p:txBody>
      </p:sp>
    </p:spTree>
    <p:extLst>
      <p:ext uri="{BB962C8B-B14F-4D97-AF65-F5344CB8AC3E}">
        <p14:creationId xmlns:p14="http://schemas.microsoft.com/office/powerpoint/2010/main" val="634337542"/>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260D185-294F-422D-8999-8D8798A54C55}" type="slidenum">
              <a:rPr lang="en-CA" smtClean="0"/>
              <a:pPr/>
              <a:t>13</a:t>
            </a:fld>
            <a:endParaRPr lang="en-CA"/>
          </a:p>
        </p:txBody>
      </p:sp>
      <p:sp>
        <p:nvSpPr>
          <p:cNvPr id="5" name="Rectangle 2"/>
          <p:cNvSpPr txBox="1">
            <a:spLocks noChangeArrowheads="1"/>
          </p:cNvSpPr>
          <p:nvPr/>
        </p:nvSpPr>
        <p:spPr>
          <a:xfrm>
            <a:off x="590872" y="548680"/>
            <a:ext cx="8229600" cy="1143000"/>
          </a:xfrm>
          <a:prstGeom prst="rect">
            <a:avLst/>
          </a:prstGeom>
        </p:spPr>
        <p:txBody>
          <a:bodyP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hangingPunct="0"/>
            <a:r>
              <a:rPr lang="en-US" sz="2400" b="1" dirty="0">
                <a:solidFill>
                  <a:srgbClr val="000090"/>
                </a:solidFill>
                <a:latin typeface="Verdana" pitchFamily="34" charset="0"/>
                <a:ea typeface="+mn-ea"/>
                <a:cs typeface="+mn-cs"/>
              </a:rPr>
              <a:t>Pillar 1 as defined in Resolution 177</a:t>
            </a:r>
          </a:p>
          <a:p>
            <a:pPr eaLnBrk="0" hangingPunct="0"/>
            <a:r>
              <a:rPr lang="en-US" sz="2400" b="1" dirty="0">
                <a:solidFill>
                  <a:srgbClr val="000090"/>
                </a:solidFill>
                <a:latin typeface="Verdana" pitchFamily="34" charset="0"/>
                <a:ea typeface="+mn-ea"/>
                <a:cs typeface="+mn-cs"/>
              </a:rPr>
              <a:t>(ITU PP-14)</a:t>
            </a:r>
          </a:p>
        </p:txBody>
      </p:sp>
      <p:sp>
        <p:nvSpPr>
          <p:cNvPr id="6" name="Rectangle 3"/>
          <p:cNvSpPr txBox="1">
            <a:spLocks noChangeArrowheads="1"/>
          </p:cNvSpPr>
          <p:nvPr/>
        </p:nvSpPr>
        <p:spPr>
          <a:xfrm>
            <a:off x="457200" y="1844824"/>
            <a:ext cx="8229600" cy="432048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spcBef>
                <a:spcPts val="3000"/>
              </a:spcBef>
            </a:pPr>
            <a:r>
              <a:rPr lang="en-US" sz="2400" b="1" dirty="0">
                <a:solidFill>
                  <a:srgbClr val="000090"/>
                </a:solidFill>
                <a:latin typeface="Verdana" pitchFamily="34" charset="0"/>
              </a:rPr>
              <a:t>mentioned a pilot ITU Conformity Database </a:t>
            </a:r>
            <a:r>
              <a:rPr lang="en-GB" sz="2400" b="1" dirty="0">
                <a:solidFill>
                  <a:srgbClr val="000090"/>
                </a:solidFill>
                <a:latin typeface="Verdana" pitchFamily="34" charset="0"/>
              </a:rPr>
              <a:t>as informative only</a:t>
            </a:r>
          </a:p>
          <a:p>
            <a:pPr lvl="1">
              <a:spcBef>
                <a:spcPts val="3000"/>
              </a:spcBef>
            </a:pPr>
            <a:r>
              <a:rPr lang="en-GB" sz="2400" b="1" dirty="0">
                <a:solidFill>
                  <a:srgbClr val="000090"/>
                </a:solidFill>
                <a:latin typeface="Verdana" pitchFamily="34" charset="0"/>
              </a:rPr>
              <a:t>invited ITU Sector Members to populate the pilot conformity database with details of products tested to applicable ITU-T Recommendations </a:t>
            </a:r>
          </a:p>
          <a:p>
            <a:pPr lvl="1">
              <a:spcBef>
                <a:spcPts val="3000"/>
              </a:spcBef>
            </a:pPr>
            <a:r>
              <a:rPr lang="en-GB" sz="2400" b="1" dirty="0">
                <a:solidFill>
                  <a:srgbClr val="000090"/>
                </a:solidFill>
                <a:latin typeface="Verdana" pitchFamily="34" charset="0"/>
              </a:rPr>
              <a:t>Instructs the Director of TSB </a:t>
            </a:r>
            <a:r>
              <a:rPr lang="en-US" sz="2400" b="1" dirty="0">
                <a:solidFill>
                  <a:srgbClr val="000090"/>
                </a:solidFill>
                <a:latin typeface="Verdana" pitchFamily="34" charset="0"/>
              </a:rPr>
              <a:t>to continue to carry out pilot projects for conformity to ITU-T recommendations</a:t>
            </a:r>
            <a:endParaRPr lang="en-GB" sz="2400" b="1" dirty="0">
              <a:solidFill>
                <a:srgbClr val="000090"/>
              </a:solidFill>
              <a:latin typeface="Verdana" pitchFamily="34" charset="0"/>
            </a:endParaRPr>
          </a:p>
        </p:txBody>
      </p:sp>
    </p:spTree>
    <p:extLst>
      <p:ext uri="{BB962C8B-B14F-4D97-AF65-F5344CB8AC3E}">
        <p14:creationId xmlns:p14="http://schemas.microsoft.com/office/powerpoint/2010/main" val="1968684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14</a:t>
            </a:fld>
            <a:endParaRPr lang="en-US"/>
          </a:p>
        </p:txBody>
      </p:sp>
      <p:sp>
        <p:nvSpPr>
          <p:cNvPr id="3" name="Rectangle 2"/>
          <p:cNvSpPr txBox="1">
            <a:spLocks noChangeArrowheads="1"/>
          </p:cNvSpPr>
          <p:nvPr/>
        </p:nvSpPr>
        <p:spPr>
          <a:xfrm>
            <a:off x="457200" y="274638"/>
            <a:ext cx="8229600" cy="1143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hangingPunct="0"/>
            <a:r>
              <a:rPr lang="en-US" sz="2400" b="1" dirty="0">
                <a:solidFill>
                  <a:srgbClr val="000090"/>
                </a:solidFill>
                <a:latin typeface="Verdana" pitchFamily="34" charset="0"/>
                <a:ea typeface="+mn-ea"/>
                <a:cs typeface="+mn-cs"/>
              </a:rPr>
              <a:t>Pillar 1 Objectives</a:t>
            </a:r>
          </a:p>
        </p:txBody>
      </p:sp>
      <p:sp>
        <p:nvSpPr>
          <p:cNvPr id="4" name="Rectangle 3"/>
          <p:cNvSpPr txBox="1">
            <a:spLocks noChangeArrowheads="1"/>
          </p:cNvSpPr>
          <p:nvPr/>
        </p:nvSpPr>
        <p:spPr>
          <a:xfrm>
            <a:off x="457200" y="1600200"/>
            <a:ext cx="8229600" cy="452596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spcBef>
                <a:spcPts val="1800"/>
              </a:spcBef>
              <a:buFont typeface="+mj-lt"/>
              <a:buAutoNum type="arabicPeriod"/>
            </a:pPr>
            <a:r>
              <a:rPr lang="en-US" sz="2400" b="1" dirty="0">
                <a:solidFill>
                  <a:srgbClr val="000090"/>
                </a:solidFill>
                <a:latin typeface="Verdana" pitchFamily="34" charset="0"/>
              </a:rPr>
              <a:t>Produce interoperable standards - ITU-T SGs are identifying ITU-T Recommendations with demonstrated market need for C&amp;I testing and developing testing specifications if needed, in collaboration with partner SDOs if appropriate</a:t>
            </a:r>
          </a:p>
          <a:p>
            <a:pPr marL="514350" indent="-514350">
              <a:spcBef>
                <a:spcPts val="1800"/>
              </a:spcBef>
              <a:buFont typeface="+mj-lt"/>
              <a:buAutoNum type="arabicPeriod"/>
            </a:pPr>
            <a:r>
              <a:rPr lang="en-US" sz="2400" b="1" dirty="0">
                <a:solidFill>
                  <a:srgbClr val="000090"/>
                </a:solidFill>
                <a:latin typeface="Verdana" pitchFamily="34" charset="0"/>
              </a:rPr>
              <a:t>Promote conformity assessment on products/services against ITU-T Recommendation(s) - ITU Conformity database</a:t>
            </a:r>
          </a:p>
          <a:p>
            <a:pPr marL="0" indent="0">
              <a:spcBef>
                <a:spcPts val="1800"/>
              </a:spcBef>
              <a:buFont typeface="Arial" pitchFamily="34" charset="0"/>
              <a:buNone/>
            </a:pPr>
            <a:endParaRPr lang="en-US" b="1" dirty="0" smtClean="0">
              <a:solidFill>
                <a:srgbClr val="002060"/>
              </a:solidFill>
            </a:endParaRPr>
          </a:p>
          <a:p>
            <a:pPr>
              <a:spcBef>
                <a:spcPts val="1800"/>
              </a:spcBef>
            </a:pPr>
            <a:endParaRPr lang="en-US" b="1" dirty="0" smtClean="0">
              <a:solidFill>
                <a:srgbClr val="002060"/>
              </a:solidFill>
            </a:endParaRPr>
          </a:p>
        </p:txBody>
      </p:sp>
    </p:spTree>
    <p:extLst>
      <p:ext uri="{BB962C8B-B14F-4D97-AF65-F5344CB8AC3E}">
        <p14:creationId xmlns:p14="http://schemas.microsoft.com/office/powerpoint/2010/main" val="4026688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15</a:t>
            </a:fld>
            <a:endParaRPr lang="en-US"/>
          </a:p>
        </p:txBody>
      </p:sp>
      <p:sp>
        <p:nvSpPr>
          <p:cNvPr id="3" name="Rectangle 2"/>
          <p:cNvSpPr/>
          <p:nvPr/>
        </p:nvSpPr>
        <p:spPr>
          <a:xfrm>
            <a:off x="467544" y="1412776"/>
            <a:ext cx="8064896" cy="4401205"/>
          </a:xfrm>
          <a:prstGeom prst="rect">
            <a:avLst/>
          </a:prstGeom>
        </p:spPr>
        <p:txBody>
          <a:bodyPr wrap="square">
            <a:spAutoFit/>
          </a:bodyPr>
          <a:lstStyle/>
          <a:p>
            <a:r>
              <a:rPr lang="en-GB" sz="2800" b="1" dirty="0">
                <a:solidFill>
                  <a:srgbClr val="000090"/>
                </a:solidFill>
              </a:rPr>
              <a:t>WTSA-12 designated the ITU-T Study Group 11 as a lead group </a:t>
            </a:r>
            <a:r>
              <a:rPr lang="en-US" sz="2800" b="1" dirty="0">
                <a:solidFill>
                  <a:srgbClr val="000090"/>
                </a:solidFill>
              </a:rPr>
              <a:t>on test specifications, conformance and interoperability testing which </a:t>
            </a:r>
            <a:r>
              <a:rPr lang="en-GB" sz="2800" b="1" dirty="0">
                <a:solidFill>
                  <a:srgbClr val="000090"/>
                </a:solidFill>
              </a:rPr>
              <a:t>coordinates ITU-T activities related to the ITU C&amp;I programme across all SGs and review the recommendations in the Conformance and Interoperability Business Plan for the long term implementation of the C&amp;I programme</a:t>
            </a:r>
            <a:endParaRPr lang="en-US" sz="2800" b="1" dirty="0">
              <a:solidFill>
                <a:srgbClr val="000090"/>
              </a:solidFill>
            </a:endParaRPr>
          </a:p>
        </p:txBody>
      </p:sp>
      <p:sp>
        <p:nvSpPr>
          <p:cNvPr id="4" name="TextBox 3"/>
          <p:cNvSpPr txBox="1"/>
          <p:nvPr/>
        </p:nvSpPr>
        <p:spPr>
          <a:xfrm>
            <a:off x="3707904" y="449809"/>
            <a:ext cx="1786066" cy="461665"/>
          </a:xfrm>
          <a:prstGeom prst="rect">
            <a:avLst/>
          </a:prstGeom>
          <a:noFill/>
        </p:spPr>
        <p:txBody>
          <a:bodyPr wrap="none" rtlCol="0">
            <a:spAutoFit/>
          </a:bodyPr>
          <a:lstStyle/>
          <a:p>
            <a:r>
              <a:rPr lang="en-US" sz="2400" b="1" dirty="0">
                <a:solidFill>
                  <a:srgbClr val="000090"/>
                </a:solidFill>
              </a:rPr>
              <a:t>WTSA-12</a:t>
            </a:r>
          </a:p>
        </p:txBody>
      </p:sp>
    </p:spTree>
    <p:extLst>
      <p:ext uri="{BB962C8B-B14F-4D97-AF65-F5344CB8AC3E}">
        <p14:creationId xmlns:p14="http://schemas.microsoft.com/office/powerpoint/2010/main" val="1066071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16</a:t>
            </a:fld>
            <a:endParaRPr lang="en-US"/>
          </a:p>
        </p:txBody>
      </p:sp>
      <p:sp>
        <p:nvSpPr>
          <p:cNvPr id="3" name="Rectangle 2"/>
          <p:cNvSpPr/>
          <p:nvPr/>
        </p:nvSpPr>
        <p:spPr>
          <a:xfrm>
            <a:off x="72008" y="1210682"/>
            <a:ext cx="8892480" cy="5170646"/>
          </a:xfrm>
          <a:prstGeom prst="rect">
            <a:avLst/>
          </a:prstGeom>
        </p:spPr>
        <p:txBody>
          <a:bodyPr wrap="square">
            <a:spAutoFit/>
          </a:bodyPr>
          <a:lstStyle/>
          <a:p>
            <a:pPr marL="623888" indent="-355600">
              <a:spcBef>
                <a:spcPts val="1200"/>
              </a:spcBef>
              <a:buFont typeface="Arial" pitchFamily="34" charset="0"/>
              <a:buChar char="•"/>
            </a:pPr>
            <a:r>
              <a:rPr lang="en-US" sz="2000" b="1" dirty="0">
                <a:solidFill>
                  <a:srgbClr val="000090"/>
                </a:solidFill>
              </a:rPr>
              <a:t>ITU-T to run a pilot of the conformity assessment </a:t>
            </a:r>
            <a:r>
              <a:rPr lang="en-US" sz="2000" b="1" dirty="0" err="1">
                <a:solidFill>
                  <a:srgbClr val="000090"/>
                </a:solidFill>
              </a:rPr>
              <a:t>programme</a:t>
            </a:r>
            <a:r>
              <a:rPr lang="en-US" sz="2000" b="1" dirty="0">
                <a:solidFill>
                  <a:srgbClr val="000090"/>
                </a:solidFill>
              </a:rPr>
              <a:t> for key technologies</a:t>
            </a:r>
          </a:p>
          <a:p>
            <a:pPr marL="623888" indent="-355600">
              <a:spcBef>
                <a:spcPts val="1200"/>
              </a:spcBef>
              <a:buFont typeface="Arial" pitchFamily="34" charset="0"/>
              <a:buChar char="•"/>
            </a:pPr>
            <a:r>
              <a:rPr lang="en-US" sz="2000" b="1" dirty="0">
                <a:solidFill>
                  <a:srgbClr val="000090"/>
                </a:solidFill>
              </a:rPr>
              <a:t>ITU-T study groups to identify further technologies (ITU-T Recommendations) for C&amp;I</a:t>
            </a:r>
          </a:p>
          <a:p>
            <a:pPr marL="623888" indent="-355600">
              <a:spcBef>
                <a:spcPts val="1200"/>
              </a:spcBef>
              <a:buFont typeface="Arial" pitchFamily="34" charset="0"/>
              <a:buChar char="•"/>
            </a:pPr>
            <a:r>
              <a:rPr lang="en-US" sz="2000" b="1" dirty="0">
                <a:solidFill>
                  <a:srgbClr val="000090"/>
                </a:solidFill>
              </a:rPr>
              <a:t>ITU Secretariat invite labs/forums/consortia/SDOs to join the C&amp;I </a:t>
            </a:r>
            <a:r>
              <a:rPr lang="en-US" sz="2000" b="1" dirty="0" err="1">
                <a:solidFill>
                  <a:srgbClr val="000090"/>
                </a:solidFill>
              </a:rPr>
              <a:t>Programme</a:t>
            </a:r>
            <a:endParaRPr lang="en-US" sz="2000" b="1" dirty="0">
              <a:solidFill>
                <a:srgbClr val="000090"/>
              </a:solidFill>
            </a:endParaRPr>
          </a:p>
          <a:p>
            <a:pPr marL="623888" indent="-355600">
              <a:spcBef>
                <a:spcPts val="1200"/>
              </a:spcBef>
              <a:buFont typeface="Arial" pitchFamily="34" charset="0"/>
              <a:buChar char="•"/>
            </a:pPr>
            <a:r>
              <a:rPr lang="en-US" sz="2000" b="1" dirty="0">
                <a:solidFill>
                  <a:srgbClr val="000090"/>
                </a:solidFill>
              </a:rPr>
              <a:t>ITU Secretariat to consult study groups towards identifying and suggesting topics for future events</a:t>
            </a:r>
          </a:p>
          <a:p>
            <a:pPr marL="623888" indent="-355600">
              <a:spcBef>
                <a:spcPts val="1200"/>
              </a:spcBef>
              <a:buFont typeface="Arial" pitchFamily="34" charset="0"/>
              <a:buChar char="•"/>
            </a:pPr>
            <a:r>
              <a:rPr lang="en-US" sz="2000" b="1" dirty="0">
                <a:solidFill>
                  <a:srgbClr val="000090"/>
                </a:solidFill>
              </a:rPr>
              <a:t>ITU-T Study Groups to develop system roadmaps, identify and define the interfaces across which interoperability is needed</a:t>
            </a:r>
          </a:p>
          <a:p>
            <a:pPr marL="623888" indent="-355600">
              <a:spcBef>
                <a:spcPts val="1200"/>
              </a:spcBef>
              <a:buFont typeface="Arial" pitchFamily="34" charset="0"/>
              <a:buChar char="•"/>
            </a:pPr>
            <a:r>
              <a:rPr lang="en-US" sz="2000" b="1" dirty="0">
                <a:solidFill>
                  <a:srgbClr val="000090"/>
                </a:solidFill>
              </a:rPr>
              <a:t>ITU-T Study Groups should identify or develop use cases, application profiles and test plans to use for interoperability testing for Recommendations</a:t>
            </a:r>
          </a:p>
        </p:txBody>
      </p:sp>
      <p:sp>
        <p:nvSpPr>
          <p:cNvPr id="4" name="Rectangle 3"/>
          <p:cNvSpPr/>
          <p:nvPr/>
        </p:nvSpPr>
        <p:spPr>
          <a:xfrm>
            <a:off x="2699792" y="98629"/>
            <a:ext cx="3960439" cy="830997"/>
          </a:xfrm>
          <a:prstGeom prst="rect">
            <a:avLst/>
          </a:prstGeom>
        </p:spPr>
        <p:txBody>
          <a:bodyPr wrap="square">
            <a:spAutoFit/>
          </a:bodyPr>
          <a:lstStyle/>
          <a:p>
            <a:pPr algn="ctr"/>
            <a:r>
              <a:rPr lang="en-GB" sz="2400" b="1" dirty="0">
                <a:solidFill>
                  <a:srgbClr val="000090"/>
                </a:solidFill>
              </a:rPr>
              <a:t>Council-12</a:t>
            </a:r>
          </a:p>
          <a:p>
            <a:pPr algn="ctr"/>
            <a:r>
              <a:rPr lang="en-GB" sz="2400" b="1" dirty="0" smtClean="0">
                <a:solidFill>
                  <a:srgbClr val="002060"/>
                </a:solidFill>
                <a:hlinkClick r:id="rId2"/>
              </a:rPr>
              <a:t>C12/48</a:t>
            </a:r>
            <a:endParaRPr lang="en-US" sz="3200" dirty="0">
              <a:solidFill>
                <a:srgbClr val="002060"/>
              </a:solidFill>
            </a:endParaRPr>
          </a:p>
        </p:txBody>
      </p:sp>
    </p:spTree>
    <p:extLst>
      <p:ext uri="{BB962C8B-B14F-4D97-AF65-F5344CB8AC3E}">
        <p14:creationId xmlns:p14="http://schemas.microsoft.com/office/powerpoint/2010/main" val="4030079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17</a:t>
            </a:fld>
            <a:endParaRPr lang="en-US"/>
          </a:p>
        </p:txBody>
      </p:sp>
      <p:sp>
        <p:nvSpPr>
          <p:cNvPr id="3" name="TextBox 2"/>
          <p:cNvSpPr txBox="1"/>
          <p:nvPr/>
        </p:nvSpPr>
        <p:spPr>
          <a:xfrm>
            <a:off x="1043608" y="260648"/>
            <a:ext cx="7856264" cy="523220"/>
          </a:xfrm>
          <a:prstGeom prst="rect">
            <a:avLst/>
          </a:prstGeom>
          <a:noFill/>
        </p:spPr>
        <p:txBody>
          <a:bodyPr wrap="square" rtlCol="0">
            <a:spAutoFit/>
          </a:bodyPr>
          <a:lstStyle/>
          <a:p>
            <a:pPr algn="ctr"/>
            <a:r>
              <a:rPr lang="en-US" sz="2800" b="1" dirty="0">
                <a:solidFill>
                  <a:srgbClr val="000090"/>
                </a:solidFill>
              </a:rPr>
              <a:t>Pilot project on ITU-T M.3170.x</a:t>
            </a:r>
          </a:p>
        </p:txBody>
      </p:sp>
      <p:sp>
        <p:nvSpPr>
          <p:cNvPr id="4" name="TextBox 3"/>
          <p:cNvSpPr txBox="1"/>
          <p:nvPr/>
        </p:nvSpPr>
        <p:spPr>
          <a:xfrm>
            <a:off x="330920" y="1196752"/>
            <a:ext cx="8568952" cy="5647700"/>
          </a:xfrm>
          <a:prstGeom prst="rect">
            <a:avLst/>
          </a:prstGeom>
          <a:noFill/>
        </p:spPr>
        <p:txBody>
          <a:bodyPr wrap="square" rtlCol="0">
            <a:spAutoFit/>
          </a:bodyPr>
          <a:lstStyle/>
          <a:p>
            <a:r>
              <a:rPr lang="en-US" sz="1800" b="1" u="sng" dirty="0">
                <a:solidFill>
                  <a:srgbClr val="000090"/>
                </a:solidFill>
              </a:rPr>
              <a:t>First ITU-T C&amp;I Pilot project</a:t>
            </a:r>
          </a:p>
          <a:p>
            <a:pPr>
              <a:spcBef>
                <a:spcPts val="600"/>
              </a:spcBef>
            </a:pPr>
            <a:r>
              <a:rPr lang="en-US" sz="1800" b="1" dirty="0">
                <a:solidFill>
                  <a:srgbClr val="000090"/>
                </a:solidFill>
              </a:rPr>
              <a:t>Testing scope: </a:t>
            </a:r>
            <a:r>
              <a:rPr lang="en-US" sz="1800" dirty="0">
                <a:solidFill>
                  <a:srgbClr val="000090"/>
                </a:solidFill>
              </a:rPr>
              <a:t>conformance testing of the Multi-technology network interface in accordance with series of Recs. ITU-T M.3170.x</a:t>
            </a:r>
          </a:p>
          <a:p>
            <a:pPr>
              <a:spcBef>
                <a:spcPts val="600"/>
              </a:spcBef>
            </a:pPr>
            <a:r>
              <a:rPr lang="en-US" sz="1800" b="1" dirty="0">
                <a:solidFill>
                  <a:srgbClr val="000090"/>
                </a:solidFill>
              </a:rPr>
              <a:t>Involved companies: </a:t>
            </a:r>
            <a:r>
              <a:rPr lang="en-US" sz="1800" dirty="0">
                <a:solidFill>
                  <a:srgbClr val="000090"/>
                </a:solidFill>
              </a:rPr>
              <a:t>China Telecom, </a:t>
            </a:r>
            <a:r>
              <a:rPr lang="en-US" sz="1800" dirty="0" err="1">
                <a:solidFill>
                  <a:srgbClr val="000090"/>
                </a:solidFill>
              </a:rPr>
              <a:t>FiberHome</a:t>
            </a:r>
            <a:r>
              <a:rPr lang="en-US" sz="1800" dirty="0">
                <a:solidFill>
                  <a:srgbClr val="000090"/>
                </a:solidFill>
              </a:rPr>
              <a:t>, ZTE, CTTL, BUPT, etc.</a:t>
            </a:r>
          </a:p>
          <a:p>
            <a:pPr>
              <a:spcBef>
                <a:spcPts val="600"/>
              </a:spcBef>
            </a:pPr>
            <a:r>
              <a:rPr lang="en-US" sz="1800" b="1" dirty="0">
                <a:solidFill>
                  <a:srgbClr val="000090"/>
                </a:solidFill>
              </a:rPr>
              <a:t>Goal: </a:t>
            </a:r>
            <a:r>
              <a:rPr lang="en-US" sz="1800" dirty="0">
                <a:solidFill>
                  <a:srgbClr val="000090"/>
                </a:solidFill>
              </a:rPr>
              <a:t>improvement of an interconnection between EMS, NMS, and OSS for the MTNM interface</a:t>
            </a:r>
          </a:p>
          <a:p>
            <a:pPr>
              <a:spcBef>
                <a:spcPts val="600"/>
              </a:spcBef>
            </a:pPr>
            <a:r>
              <a:rPr lang="en-US" sz="1800" b="1" dirty="0">
                <a:solidFill>
                  <a:srgbClr val="000090"/>
                </a:solidFill>
              </a:rPr>
              <a:t>Short-term strategy:</a:t>
            </a:r>
          </a:p>
          <a:p>
            <a:pPr marL="527050" indent="-285750">
              <a:spcBef>
                <a:spcPts val="600"/>
              </a:spcBef>
              <a:buFont typeface="Wingdings" panose="05000000000000000000" pitchFamily="2" charset="2"/>
              <a:buChar char="ü"/>
            </a:pPr>
            <a:r>
              <a:rPr lang="en-US" sz="1800" b="1" dirty="0">
                <a:solidFill>
                  <a:srgbClr val="000090"/>
                </a:solidFill>
              </a:rPr>
              <a:t>harmonize requirements based on the inputs provided by vendors, labs, operators</a:t>
            </a:r>
          </a:p>
          <a:p>
            <a:pPr marL="527050" indent="-285750">
              <a:spcBef>
                <a:spcPts val="600"/>
              </a:spcBef>
              <a:buFont typeface="Wingdings" panose="05000000000000000000" pitchFamily="2" charset="2"/>
              <a:buChar char="ü"/>
            </a:pPr>
            <a:r>
              <a:rPr lang="en-US" sz="1800" b="1" dirty="0">
                <a:solidFill>
                  <a:srgbClr val="000090"/>
                </a:solidFill>
              </a:rPr>
              <a:t>select an appropriate TL that has a competence to perform the relevant tests</a:t>
            </a:r>
          </a:p>
          <a:p>
            <a:pPr marL="527050" indent="-285750">
              <a:spcBef>
                <a:spcPts val="600"/>
              </a:spcBef>
              <a:buFont typeface="Wingdings" panose="05000000000000000000" pitchFamily="2" charset="2"/>
              <a:buChar char="ü"/>
            </a:pPr>
            <a:r>
              <a:rPr lang="en-US" sz="1800" b="1" dirty="0">
                <a:solidFill>
                  <a:srgbClr val="000090"/>
                </a:solidFill>
              </a:rPr>
              <a:t>perform testing at the appointed TL</a:t>
            </a:r>
          </a:p>
          <a:p>
            <a:pPr marL="527050" indent="-285750">
              <a:spcBef>
                <a:spcPts val="600"/>
              </a:spcBef>
              <a:buFont typeface="Wingdings" panose="05000000000000000000" pitchFamily="2" charset="2"/>
              <a:buChar char="ü"/>
            </a:pPr>
            <a:r>
              <a:rPr lang="en-US" sz="1800" b="1" dirty="0">
                <a:solidFill>
                  <a:srgbClr val="000090"/>
                </a:solidFill>
              </a:rPr>
              <a:t>populate ITU product conformity </a:t>
            </a:r>
            <a:r>
              <a:rPr lang="en-US" sz="1800" b="1" dirty="0" smtClean="0">
                <a:solidFill>
                  <a:srgbClr val="000090"/>
                </a:solidFill>
              </a:rPr>
              <a:t>DB</a:t>
            </a:r>
            <a:endParaRPr lang="en-US" sz="1800" b="1" dirty="0">
              <a:solidFill>
                <a:srgbClr val="000090"/>
              </a:solidFill>
            </a:endParaRPr>
          </a:p>
          <a:p>
            <a:pPr marL="527050" indent="-285750">
              <a:spcBef>
                <a:spcPts val="600"/>
              </a:spcBef>
              <a:buFont typeface="Wingdings" panose="05000000000000000000" pitchFamily="2" charset="2"/>
              <a:buChar char="ü"/>
            </a:pPr>
            <a:endParaRPr lang="en-US" sz="1800" b="1" dirty="0">
              <a:solidFill>
                <a:srgbClr val="000090"/>
              </a:solidFill>
            </a:endParaRPr>
          </a:p>
          <a:p>
            <a:pPr marL="241300">
              <a:spcBef>
                <a:spcPts val="600"/>
              </a:spcBef>
            </a:pPr>
            <a:r>
              <a:rPr lang="en-US" sz="1800" dirty="0">
                <a:solidFill>
                  <a:srgbClr val="002060"/>
                </a:solidFill>
                <a:hlinkClick r:id="rId3"/>
              </a:rPr>
              <a:t>http://itu.int/go/pilot-projects</a:t>
            </a:r>
            <a:endParaRPr lang="en-US" sz="1800" dirty="0">
              <a:solidFill>
                <a:srgbClr val="002060"/>
              </a:solidFill>
            </a:endParaRPr>
          </a:p>
          <a:p>
            <a:pPr marL="527050" indent="-285750">
              <a:spcBef>
                <a:spcPts val="600"/>
              </a:spcBef>
              <a:buFont typeface="Wingdings" panose="05000000000000000000" pitchFamily="2" charset="2"/>
              <a:buChar char="ü"/>
            </a:pPr>
            <a:endParaRPr lang="en-US" sz="1800" b="1" dirty="0" smtClean="0">
              <a:solidFill>
                <a:srgbClr val="000090"/>
              </a:solidFill>
            </a:endParaRPr>
          </a:p>
        </p:txBody>
      </p:sp>
    </p:spTree>
    <p:extLst>
      <p:ext uri="{BB962C8B-B14F-4D97-AF65-F5344CB8AC3E}">
        <p14:creationId xmlns:p14="http://schemas.microsoft.com/office/powerpoint/2010/main" val="2490147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18</a:t>
            </a:fld>
            <a:endParaRPr lang="en-US"/>
          </a:p>
        </p:txBody>
      </p:sp>
      <p:sp>
        <p:nvSpPr>
          <p:cNvPr id="3" name="Rectangle 2"/>
          <p:cNvSpPr/>
          <p:nvPr/>
        </p:nvSpPr>
        <p:spPr>
          <a:xfrm>
            <a:off x="395536" y="312438"/>
            <a:ext cx="8676456" cy="707886"/>
          </a:xfrm>
          <a:prstGeom prst="rect">
            <a:avLst/>
          </a:prstGeom>
        </p:spPr>
        <p:txBody>
          <a:bodyPr wrap="square">
            <a:spAutoFit/>
          </a:bodyPr>
          <a:lstStyle/>
          <a:p>
            <a:pPr algn="ctr">
              <a:spcBef>
                <a:spcPts val="1200"/>
              </a:spcBef>
            </a:pPr>
            <a:r>
              <a:rPr lang="en-US" sz="2000" b="1" dirty="0">
                <a:solidFill>
                  <a:srgbClr val="000090"/>
                </a:solidFill>
              </a:rPr>
              <a:t>Testing Laboratories recognition procedure</a:t>
            </a:r>
            <a:br>
              <a:rPr lang="en-US" sz="2000" b="1" dirty="0">
                <a:solidFill>
                  <a:srgbClr val="000090"/>
                </a:solidFill>
              </a:rPr>
            </a:br>
            <a:r>
              <a:rPr lang="en-US" sz="2000" b="1" dirty="0">
                <a:solidFill>
                  <a:srgbClr val="000090"/>
                </a:solidFill>
              </a:rPr>
              <a:t>(draft Rec. ITU-T </a:t>
            </a:r>
            <a:r>
              <a:rPr lang="en-US" sz="2000" b="1" dirty="0" err="1">
                <a:solidFill>
                  <a:srgbClr val="000090"/>
                </a:solidFill>
              </a:rPr>
              <a:t>Q.TL_rec_pro</a:t>
            </a:r>
            <a:r>
              <a:rPr lang="en-US" sz="2000" b="1" dirty="0">
                <a:solidFill>
                  <a:srgbClr val="000090"/>
                </a:solidFill>
              </a:rPr>
              <a:t>)</a:t>
            </a:r>
          </a:p>
        </p:txBody>
      </p:sp>
      <p:sp>
        <p:nvSpPr>
          <p:cNvPr id="4" name="Rectangle 3"/>
          <p:cNvSpPr/>
          <p:nvPr/>
        </p:nvSpPr>
        <p:spPr>
          <a:xfrm>
            <a:off x="366346" y="1196752"/>
            <a:ext cx="8064896" cy="4832092"/>
          </a:xfrm>
          <a:prstGeom prst="rect">
            <a:avLst/>
          </a:prstGeom>
        </p:spPr>
        <p:txBody>
          <a:bodyPr wrap="square">
            <a:spAutoFit/>
          </a:bodyPr>
          <a:lstStyle/>
          <a:p>
            <a:pPr>
              <a:spcBef>
                <a:spcPts val="600"/>
              </a:spcBef>
            </a:pPr>
            <a:r>
              <a:rPr lang="en-US" sz="1600" b="1" dirty="0">
                <a:solidFill>
                  <a:srgbClr val="000090"/>
                </a:solidFill>
              </a:rPr>
              <a:t>Recognition procedure defines</a:t>
            </a:r>
          </a:p>
          <a:p>
            <a:pPr marL="717550" indent="-285750">
              <a:buFont typeface="Wingdings" panose="05000000000000000000" pitchFamily="2" charset="2"/>
              <a:buChar char="ü"/>
            </a:pPr>
            <a:r>
              <a:rPr lang="en-US" sz="1600" dirty="0">
                <a:solidFill>
                  <a:srgbClr val="000090"/>
                </a:solidFill>
              </a:rPr>
              <a:t>Requirements for TL</a:t>
            </a:r>
          </a:p>
          <a:p>
            <a:pPr marL="717550" indent="-285750">
              <a:buFont typeface="Wingdings" panose="05000000000000000000" pitchFamily="2" charset="2"/>
              <a:buChar char="ü"/>
            </a:pPr>
            <a:r>
              <a:rPr lang="en-US" sz="1600" dirty="0">
                <a:solidFill>
                  <a:srgbClr val="000090"/>
                </a:solidFill>
              </a:rPr>
              <a:t>Requirements for ITU-T assessors</a:t>
            </a:r>
          </a:p>
          <a:p>
            <a:pPr marL="717550" indent="-285750">
              <a:buFont typeface="Wingdings" panose="05000000000000000000" pitchFamily="2" charset="2"/>
              <a:buChar char="ü"/>
            </a:pPr>
            <a:r>
              <a:rPr lang="en-US" sz="1600" dirty="0">
                <a:solidFill>
                  <a:srgbClr val="000090"/>
                </a:solidFill>
              </a:rPr>
              <a:t>Relevant procedure to apply for the ITU recognition</a:t>
            </a:r>
          </a:p>
          <a:p>
            <a:pPr>
              <a:spcBef>
                <a:spcPts val="600"/>
              </a:spcBef>
            </a:pPr>
            <a:r>
              <a:rPr lang="en-US" sz="1600" b="1" dirty="0">
                <a:solidFill>
                  <a:srgbClr val="000090"/>
                </a:solidFill>
              </a:rPr>
              <a:t>ITU-T Conformance Assessment Steering Committee </a:t>
            </a:r>
            <a:r>
              <a:rPr lang="en-US" sz="1600" b="1" dirty="0" smtClean="0">
                <a:solidFill>
                  <a:srgbClr val="000090"/>
                </a:solidFill>
              </a:rPr>
              <a:t>(ITU-T CASC</a:t>
            </a:r>
            <a:r>
              <a:rPr lang="en-US" sz="1600" b="1" dirty="0">
                <a:solidFill>
                  <a:srgbClr val="000090"/>
                </a:solidFill>
              </a:rPr>
              <a:t>)</a:t>
            </a:r>
            <a:r>
              <a:rPr lang="en-US" sz="1600" dirty="0">
                <a:solidFill>
                  <a:srgbClr val="000090"/>
                </a:solidFill>
              </a:rPr>
              <a:t> is an instrument to follow up the recognition procedure</a:t>
            </a:r>
          </a:p>
          <a:p>
            <a:r>
              <a:rPr lang="en-US" sz="1600" dirty="0">
                <a:solidFill>
                  <a:srgbClr val="000090"/>
                </a:solidFill>
              </a:rPr>
              <a:t>ITU-T SG11 established the CG aiming to clarify this issue</a:t>
            </a:r>
          </a:p>
          <a:p>
            <a:pPr>
              <a:spcBef>
                <a:spcPts val="600"/>
              </a:spcBef>
            </a:pPr>
            <a:r>
              <a:rPr lang="en-US" sz="1600" b="1" dirty="0">
                <a:solidFill>
                  <a:srgbClr val="000090"/>
                </a:solidFill>
              </a:rPr>
              <a:t>Correspondence group on collaboration between ITU and TLs</a:t>
            </a:r>
          </a:p>
          <a:p>
            <a:pPr marL="717550" indent="-285750">
              <a:buFont typeface="Wingdings" panose="05000000000000000000" pitchFamily="2" charset="2"/>
              <a:buChar char="ü"/>
            </a:pPr>
            <a:r>
              <a:rPr lang="en-US" sz="1600" dirty="0">
                <a:solidFill>
                  <a:srgbClr val="000090"/>
                </a:solidFill>
              </a:rPr>
              <a:t>Chairman: </a:t>
            </a:r>
            <a:r>
              <a:rPr lang="en-US" sz="1600" dirty="0" err="1">
                <a:solidFill>
                  <a:srgbClr val="000090"/>
                </a:solidFill>
              </a:rPr>
              <a:t>Mr</a:t>
            </a:r>
            <a:r>
              <a:rPr lang="en-US" sz="1600" dirty="0">
                <a:solidFill>
                  <a:srgbClr val="000090"/>
                </a:solidFill>
              </a:rPr>
              <a:t> Isaac Boateng (vice-chairman of SG11)</a:t>
            </a:r>
          </a:p>
          <a:p>
            <a:pPr marL="717550" indent="-285750">
              <a:buFont typeface="Wingdings" panose="05000000000000000000" pitchFamily="2" charset="2"/>
              <a:buChar char="ü"/>
            </a:pPr>
            <a:r>
              <a:rPr lang="en-US" sz="1600" dirty="0">
                <a:solidFill>
                  <a:srgbClr val="000090"/>
                </a:solidFill>
              </a:rPr>
              <a:t>CG documents: </a:t>
            </a:r>
            <a:r>
              <a:rPr lang="en-US" sz="1600" dirty="0">
                <a:solidFill>
                  <a:srgbClr val="000090"/>
                </a:solidFill>
                <a:hlinkClick r:id="rId2"/>
              </a:rPr>
              <a:t>http://ifa.itu.int/t/2013/sg11/exchange/wp4/q11/</a:t>
            </a:r>
            <a:endParaRPr lang="en-US" sz="1600" dirty="0">
              <a:solidFill>
                <a:srgbClr val="000090"/>
              </a:solidFill>
            </a:endParaRPr>
          </a:p>
          <a:p>
            <a:pPr marL="717550" indent="-285750">
              <a:buFont typeface="Wingdings" panose="05000000000000000000" pitchFamily="2" charset="2"/>
              <a:buChar char="ü"/>
            </a:pPr>
            <a:r>
              <a:rPr lang="en-US" sz="1600" dirty="0">
                <a:solidFill>
                  <a:srgbClr val="000090"/>
                </a:solidFill>
              </a:rPr>
              <a:t>Last meetings: 20 Feb, 10 April, 14 May, 11 June, 2 July and 10 July 2014</a:t>
            </a:r>
          </a:p>
          <a:p>
            <a:pPr>
              <a:spcBef>
                <a:spcPts val="600"/>
              </a:spcBef>
            </a:pPr>
            <a:r>
              <a:rPr lang="en-US" sz="1600" b="1" dirty="0" smtClean="0">
                <a:solidFill>
                  <a:srgbClr val="000090"/>
                </a:solidFill>
              </a:rPr>
              <a:t>Future </a:t>
            </a:r>
            <a:r>
              <a:rPr lang="en-US" sz="1600" b="1" dirty="0">
                <a:solidFill>
                  <a:srgbClr val="000090"/>
                </a:solidFill>
              </a:rPr>
              <a:t>activities</a:t>
            </a:r>
          </a:p>
          <a:p>
            <a:pPr marL="717550" indent="-285750">
              <a:buFont typeface="Wingdings" panose="05000000000000000000" pitchFamily="2" charset="2"/>
              <a:buChar char="ü"/>
            </a:pPr>
            <a:r>
              <a:rPr lang="en-US" sz="1600" dirty="0">
                <a:solidFill>
                  <a:srgbClr val="000090"/>
                </a:solidFill>
              </a:rPr>
              <a:t>All discussions are under Q11/11 of ITU-T SG11</a:t>
            </a:r>
            <a:br>
              <a:rPr lang="en-US" sz="1600" dirty="0">
                <a:solidFill>
                  <a:srgbClr val="000090"/>
                </a:solidFill>
              </a:rPr>
            </a:br>
            <a:r>
              <a:rPr lang="en-US" sz="1600" dirty="0">
                <a:solidFill>
                  <a:srgbClr val="000090"/>
                </a:solidFill>
              </a:rPr>
              <a:t>(</a:t>
            </a:r>
            <a:r>
              <a:rPr lang="en-US" sz="1600" dirty="0" err="1">
                <a:solidFill>
                  <a:srgbClr val="000090"/>
                </a:solidFill>
              </a:rPr>
              <a:t>Mr</a:t>
            </a:r>
            <a:r>
              <a:rPr lang="en-US" sz="1600" dirty="0">
                <a:solidFill>
                  <a:srgbClr val="000090"/>
                </a:solidFill>
              </a:rPr>
              <a:t> Isaac Boateng was appointed as an associated Rapporteur)</a:t>
            </a:r>
          </a:p>
          <a:p>
            <a:pPr marL="717550" indent="-285750">
              <a:buFont typeface="Wingdings" panose="05000000000000000000" pitchFamily="2" charset="2"/>
              <a:buChar char="ü"/>
            </a:pPr>
            <a:r>
              <a:rPr lang="en-US" sz="1600" dirty="0">
                <a:solidFill>
                  <a:srgbClr val="000090"/>
                </a:solidFill>
              </a:rPr>
              <a:t>Next meeting: </a:t>
            </a:r>
            <a:r>
              <a:rPr lang="en-US" sz="1600" dirty="0" smtClean="0">
                <a:solidFill>
                  <a:srgbClr val="000090"/>
                </a:solidFill>
              </a:rPr>
              <a:t>Q11/11 E-meeting (17 December 2014)</a:t>
            </a:r>
            <a:endParaRPr lang="en-US" sz="1600" dirty="0">
              <a:solidFill>
                <a:srgbClr val="000090"/>
              </a:solidFill>
            </a:endParaRPr>
          </a:p>
          <a:p>
            <a:pPr>
              <a:spcBef>
                <a:spcPts val="600"/>
              </a:spcBef>
            </a:pPr>
            <a:r>
              <a:rPr lang="en-US" sz="1600" b="1" dirty="0">
                <a:solidFill>
                  <a:srgbClr val="000090"/>
                </a:solidFill>
              </a:rPr>
              <a:t>Current outcomes</a:t>
            </a:r>
          </a:p>
          <a:p>
            <a:pPr marL="717550" indent="-285750">
              <a:buFont typeface="Wingdings" panose="05000000000000000000" pitchFamily="2" charset="2"/>
              <a:buChar char="ü"/>
            </a:pPr>
            <a:r>
              <a:rPr lang="en-US" sz="1600" dirty="0">
                <a:solidFill>
                  <a:srgbClr val="000090"/>
                </a:solidFill>
              </a:rPr>
              <a:t>baseline text of ITU recognition procedure and best practice (</a:t>
            </a:r>
            <a:r>
              <a:rPr lang="en-US" sz="1600" dirty="0">
                <a:solidFill>
                  <a:srgbClr val="000090"/>
                </a:solidFill>
                <a:hlinkClick r:id="rId3"/>
              </a:rPr>
              <a:t>TD 474</a:t>
            </a:r>
            <a:r>
              <a:rPr lang="en-US" sz="1600" dirty="0">
                <a:solidFill>
                  <a:srgbClr val="000090"/>
                </a:solidFill>
              </a:rPr>
              <a:t>)</a:t>
            </a:r>
          </a:p>
        </p:txBody>
      </p:sp>
    </p:spTree>
    <p:extLst>
      <p:ext uri="{BB962C8B-B14F-4D97-AF65-F5344CB8AC3E}">
        <p14:creationId xmlns:p14="http://schemas.microsoft.com/office/powerpoint/2010/main" val="39757975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19</a:t>
            </a:fld>
            <a:endParaRPr lang="en-US"/>
          </a:p>
        </p:txBody>
      </p:sp>
      <p:pic>
        <p:nvPicPr>
          <p:cNvPr id="3" name="Picture 2" descr="C:\Users\andreev\Desktop\ITU\SGs_12_16 study period CI\CG_TL_Recognition_Process\Revised_recognition_procedure_TL\fig2.jpg"/>
          <p:cNvPicPr>
            <a:picLocks noChangeAspect="1" noChangeArrowheads="1"/>
          </p:cNvPicPr>
          <p:nvPr/>
        </p:nvPicPr>
        <p:blipFill rotWithShape="1">
          <a:blip r:embed="rId2">
            <a:extLst>
              <a:ext uri="{28A0092B-C50C-407E-A947-70E740481C1C}">
                <a14:useLocalDpi xmlns:a14="http://schemas.microsoft.com/office/drawing/2010/main" val="0"/>
              </a:ext>
            </a:extLst>
          </a:blip>
          <a:srcRect t="5090"/>
          <a:stretch/>
        </p:blipFill>
        <p:spPr bwMode="auto">
          <a:xfrm>
            <a:off x="683568" y="1154672"/>
            <a:ext cx="7200800" cy="50826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468958" y="5668194"/>
            <a:ext cx="5592853" cy="646331"/>
          </a:xfrm>
          <a:prstGeom prst="rect">
            <a:avLst/>
          </a:prstGeom>
          <a:noFill/>
        </p:spPr>
        <p:txBody>
          <a:bodyPr wrap="square" rtlCol="0">
            <a:spAutoFit/>
          </a:bodyPr>
          <a:lstStyle/>
          <a:p>
            <a:r>
              <a:rPr lang="en-US" sz="1200" dirty="0" smtClean="0">
                <a:hlinkClick r:id="rId3"/>
              </a:rPr>
              <a:t>TD 474 (GEN/11)</a:t>
            </a:r>
            <a:r>
              <a:rPr lang="en-US" sz="1200" dirty="0" smtClean="0"/>
              <a:t> “</a:t>
            </a:r>
            <a:r>
              <a:rPr lang="en-US" sz="1200" dirty="0"/>
              <a:t>Revised version of C-97 "Proposal to establish an ITU recognition procedure of testing laboratories with competence in ITU-T </a:t>
            </a:r>
            <a:r>
              <a:rPr lang="en-US" sz="1200" dirty="0" smtClean="0"/>
              <a:t>Recommendations”,</a:t>
            </a:r>
          </a:p>
          <a:p>
            <a:r>
              <a:rPr lang="en-US" sz="1200" dirty="0" smtClean="0"/>
              <a:t>9-16 July 2014</a:t>
            </a:r>
            <a:endParaRPr lang="en-US" sz="1200" dirty="0"/>
          </a:p>
        </p:txBody>
      </p:sp>
      <p:sp>
        <p:nvSpPr>
          <p:cNvPr id="5" name="TextBox 4"/>
          <p:cNvSpPr txBox="1"/>
          <p:nvPr/>
        </p:nvSpPr>
        <p:spPr>
          <a:xfrm>
            <a:off x="1115616" y="77723"/>
            <a:ext cx="7776864" cy="830997"/>
          </a:xfrm>
          <a:prstGeom prst="rect">
            <a:avLst/>
          </a:prstGeom>
          <a:noFill/>
        </p:spPr>
        <p:txBody>
          <a:bodyPr wrap="square" rtlCol="0">
            <a:spAutoFit/>
          </a:bodyPr>
          <a:lstStyle/>
          <a:p>
            <a:pPr algn="ctr"/>
            <a:r>
              <a:rPr lang="en-US" sz="2400" b="1" dirty="0" smtClean="0">
                <a:solidFill>
                  <a:srgbClr val="000090"/>
                </a:solidFill>
              </a:rPr>
              <a:t>TL recognition procedure work flow </a:t>
            </a:r>
            <a:br>
              <a:rPr lang="en-US" sz="2400" b="1" dirty="0" smtClean="0">
                <a:solidFill>
                  <a:srgbClr val="000090"/>
                </a:solidFill>
              </a:rPr>
            </a:br>
            <a:r>
              <a:rPr lang="en-US" sz="2400" b="1" dirty="0" smtClean="0">
                <a:solidFill>
                  <a:srgbClr val="000090"/>
                </a:solidFill>
              </a:rPr>
              <a:t>(under discussion)</a:t>
            </a:r>
            <a:endParaRPr lang="en-US" sz="2000" b="1" dirty="0">
              <a:solidFill>
                <a:srgbClr val="000090"/>
              </a:solidFill>
            </a:endParaRPr>
          </a:p>
        </p:txBody>
      </p:sp>
    </p:spTree>
    <p:extLst>
      <p:ext uri="{BB962C8B-B14F-4D97-AF65-F5344CB8AC3E}">
        <p14:creationId xmlns:p14="http://schemas.microsoft.com/office/powerpoint/2010/main" val="2647255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idx="4294967295"/>
          </p:nvPr>
        </p:nvSpPr>
        <p:spPr>
          <a:xfrm>
            <a:off x="1475656" y="188640"/>
            <a:ext cx="6480720" cy="1143000"/>
          </a:xfrm>
          <a:prstGeom prst="rect">
            <a:avLst/>
          </a:prstGeom>
        </p:spPr>
        <p:txBody>
          <a:bodyPr/>
          <a:lstStyle/>
          <a:p>
            <a:r>
              <a:rPr lang="en-CA" sz="2800" dirty="0" smtClean="0"/>
              <a:t>“4 Pillars” of</a:t>
            </a:r>
            <a:br>
              <a:rPr lang="en-CA" sz="2800" dirty="0" smtClean="0"/>
            </a:br>
            <a:r>
              <a:rPr lang="en-CA" sz="2800" dirty="0" smtClean="0"/>
              <a:t>ITU C&amp;I Programme</a:t>
            </a:r>
          </a:p>
        </p:txBody>
      </p:sp>
      <p:sp>
        <p:nvSpPr>
          <p:cNvPr id="3" name="Slide Number Placeholder 2"/>
          <p:cNvSpPr>
            <a:spLocks noGrp="1"/>
          </p:cNvSpPr>
          <p:nvPr>
            <p:ph type="sldNum" sz="quarter" idx="10"/>
          </p:nvPr>
        </p:nvSpPr>
        <p:spPr/>
        <p:txBody>
          <a:bodyPr/>
          <a:lstStyle/>
          <a:p>
            <a:fld id="{EC401389-8101-431D-85D1-BA60FE36B72D}" type="slidenum">
              <a:rPr lang="en-US" smtClean="0"/>
              <a:pPr/>
              <a:t>2</a:t>
            </a:fld>
            <a:endParaRPr lang="en-US"/>
          </a:p>
        </p:txBody>
      </p:sp>
      <p:sp>
        <p:nvSpPr>
          <p:cNvPr id="6" name="Rounded Rectangle 5"/>
          <p:cNvSpPr/>
          <p:nvPr/>
        </p:nvSpPr>
        <p:spPr>
          <a:xfrm>
            <a:off x="323528" y="1268760"/>
            <a:ext cx="8568952" cy="5184576"/>
          </a:xfrm>
          <a:prstGeom prst="roundRect">
            <a:avLst/>
          </a:prstGeom>
          <a:solidFill>
            <a:srgbClr val="FFFF00"/>
          </a:solidFill>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4013" indent="-354013" eaLnBrk="0" fontAlgn="base" hangingPunct="0">
              <a:spcBef>
                <a:spcPct val="0"/>
              </a:spcBef>
              <a:spcAft>
                <a:spcPct val="0"/>
              </a:spcAft>
            </a:pPr>
            <a:r>
              <a:rPr lang="en-GB" sz="3200" b="1" dirty="0">
                <a:solidFill>
                  <a:srgbClr val="1B5BA2"/>
                </a:solidFill>
                <a:cs typeface="Times New Roman" pitchFamily="18" charset="0"/>
              </a:rPr>
              <a:t>The Standardization Sector side</a:t>
            </a:r>
          </a:p>
          <a:p>
            <a:pPr marL="354013" indent="-354013" eaLnBrk="0" fontAlgn="base" hangingPunct="0">
              <a:spcBef>
                <a:spcPct val="0"/>
              </a:spcBef>
              <a:spcAft>
                <a:spcPct val="0"/>
              </a:spcAft>
              <a:buFont typeface="Wingdings" pitchFamily="2" charset="2"/>
              <a:buChar char="v"/>
            </a:pPr>
            <a:endParaRPr lang="en-GB" sz="2800" dirty="0">
              <a:solidFill>
                <a:srgbClr val="1B5BA2"/>
              </a:solidFill>
              <a:cs typeface="Times New Roman" pitchFamily="18" charset="0"/>
            </a:endParaRPr>
          </a:p>
          <a:p>
            <a:pPr marL="354013" indent="-354013" eaLnBrk="0" fontAlgn="base" hangingPunct="0">
              <a:spcBef>
                <a:spcPct val="0"/>
              </a:spcBef>
              <a:spcAft>
                <a:spcPct val="0"/>
              </a:spcAft>
              <a:buFont typeface="Wingdings" pitchFamily="2" charset="2"/>
              <a:buChar char="v"/>
            </a:pPr>
            <a:r>
              <a:rPr lang="en-GB" sz="2400" dirty="0">
                <a:solidFill>
                  <a:srgbClr val="1B5BA2"/>
                </a:solidFill>
                <a:cs typeface="Times New Roman" pitchFamily="18" charset="0"/>
              </a:rPr>
              <a:t>Pillar 1: Conformity Assessment</a:t>
            </a:r>
          </a:p>
          <a:p>
            <a:pPr marL="354013" indent="-354013" eaLnBrk="0" fontAlgn="base" hangingPunct="0">
              <a:spcBef>
                <a:spcPct val="0"/>
              </a:spcBef>
              <a:spcAft>
                <a:spcPct val="0"/>
              </a:spcAft>
              <a:buFont typeface="Wingdings" pitchFamily="2" charset="2"/>
              <a:buChar char="v"/>
            </a:pPr>
            <a:endParaRPr lang="en-GB" sz="2400" dirty="0">
              <a:solidFill>
                <a:srgbClr val="1B5BA2"/>
              </a:solidFill>
              <a:cs typeface="Times New Roman" pitchFamily="18" charset="0"/>
            </a:endParaRPr>
          </a:p>
          <a:p>
            <a:pPr marL="354013" indent="-354013" eaLnBrk="0" fontAlgn="base" hangingPunct="0">
              <a:spcBef>
                <a:spcPct val="0"/>
              </a:spcBef>
              <a:spcAft>
                <a:spcPct val="0"/>
              </a:spcAft>
              <a:buFont typeface="Wingdings" pitchFamily="2" charset="2"/>
              <a:buChar char="v"/>
            </a:pPr>
            <a:r>
              <a:rPr lang="en-GB" sz="2400" dirty="0">
                <a:solidFill>
                  <a:srgbClr val="1B5BA2"/>
                </a:solidFill>
                <a:cs typeface="Times New Roman" pitchFamily="18" charset="0"/>
              </a:rPr>
              <a:t>Pillar 2: Interoperability Events</a:t>
            </a:r>
          </a:p>
          <a:p>
            <a:pPr marL="354013" indent="-354013" eaLnBrk="0" fontAlgn="base" hangingPunct="0">
              <a:spcBef>
                <a:spcPct val="0"/>
              </a:spcBef>
              <a:spcAft>
                <a:spcPct val="0"/>
              </a:spcAft>
            </a:pPr>
            <a:endParaRPr lang="en-GB" sz="2800" dirty="0">
              <a:solidFill>
                <a:srgbClr val="1B5BA2"/>
              </a:solidFill>
              <a:cs typeface="Times New Roman" pitchFamily="18" charset="0"/>
            </a:endParaRPr>
          </a:p>
          <a:p>
            <a:pPr marL="354013" indent="-354013" eaLnBrk="0" fontAlgn="base" hangingPunct="0">
              <a:spcBef>
                <a:spcPct val="0"/>
              </a:spcBef>
              <a:spcAft>
                <a:spcPct val="0"/>
              </a:spcAft>
            </a:pPr>
            <a:r>
              <a:rPr lang="en-GB" sz="3200" b="1" dirty="0" smtClean="0">
                <a:solidFill>
                  <a:srgbClr val="1B5BA2"/>
                </a:solidFill>
                <a:cs typeface="Times New Roman" pitchFamily="18" charset="0"/>
              </a:rPr>
              <a:t>The </a:t>
            </a:r>
            <a:r>
              <a:rPr lang="en-GB" sz="3200" b="1" dirty="0">
                <a:solidFill>
                  <a:srgbClr val="1B5BA2"/>
                </a:solidFill>
                <a:cs typeface="Times New Roman" pitchFamily="18" charset="0"/>
              </a:rPr>
              <a:t>Development Sector side</a:t>
            </a:r>
          </a:p>
          <a:p>
            <a:pPr marL="354013" indent="-354013" eaLnBrk="0" fontAlgn="base" hangingPunct="0">
              <a:spcBef>
                <a:spcPct val="0"/>
              </a:spcBef>
              <a:spcAft>
                <a:spcPct val="0"/>
              </a:spcAft>
              <a:buFont typeface="Wingdings" pitchFamily="2" charset="2"/>
              <a:buChar char="v"/>
            </a:pPr>
            <a:endParaRPr lang="en-GB" sz="2800" dirty="0">
              <a:solidFill>
                <a:srgbClr val="1B5BA2"/>
              </a:solidFill>
              <a:cs typeface="Times New Roman" pitchFamily="18" charset="0"/>
            </a:endParaRPr>
          </a:p>
          <a:p>
            <a:pPr marL="354013" indent="-354013" eaLnBrk="0" fontAlgn="base" hangingPunct="0">
              <a:spcBef>
                <a:spcPct val="0"/>
              </a:spcBef>
              <a:spcAft>
                <a:spcPct val="0"/>
              </a:spcAft>
              <a:buFont typeface="Wingdings" pitchFamily="2" charset="2"/>
              <a:buChar char="v"/>
            </a:pPr>
            <a:r>
              <a:rPr lang="en-GB" sz="2400" dirty="0">
                <a:solidFill>
                  <a:srgbClr val="1B5BA2"/>
                </a:solidFill>
                <a:cs typeface="Times New Roman" pitchFamily="18" charset="0"/>
              </a:rPr>
              <a:t>Pillar 3: Capacity building</a:t>
            </a:r>
          </a:p>
          <a:p>
            <a:pPr marL="354013" indent="-354013" eaLnBrk="0" fontAlgn="base" hangingPunct="0">
              <a:spcBef>
                <a:spcPct val="0"/>
              </a:spcBef>
              <a:spcAft>
                <a:spcPct val="0"/>
              </a:spcAft>
              <a:buFont typeface="Wingdings" pitchFamily="2" charset="2"/>
              <a:buChar char="v"/>
            </a:pPr>
            <a:endParaRPr lang="en-GB" sz="2400" dirty="0">
              <a:solidFill>
                <a:srgbClr val="1B5BA2"/>
              </a:solidFill>
              <a:cs typeface="Times New Roman" pitchFamily="18" charset="0"/>
            </a:endParaRPr>
          </a:p>
          <a:p>
            <a:pPr marL="354013" indent="-354013" eaLnBrk="0" hangingPunct="0">
              <a:buFont typeface="Wingdings" pitchFamily="2" charset="2"/>
              <a:buChar char="v"/>
            </a:pPr>
            <a:r>
              <a:rPr lang="en-GB" sz="2400" dirty="0">
                <a:solidFill>
                  <a:srgbClr val="1B5BA2"/>
                </a:solidFill>
                <a:cs typeface="Times New Roman" pitchFamily="18" charset="0"/>
              </a:rPr>
              <a:t>Pillar 4: </a:t>
            </a:r>
            <a:r>
              <a:rPr lang="en-US" sz="2400" dirty="0" smtClean="0">
                <a:solidFill>
                  <a:srgbClr val="1B5BA2"/>
                </a:solidFill>
                <a:cs typeface="Times New Roman" pitchFamily="18" charset="0"/>
              </a:rPr>
              <a:t>Establishment </a:t>
            </a:r>
            <a:r>
              <a:rPr lang="en-US" sz="2400" dirty="0">
                <a:solidFill>
                  <a:srgbClr val="1B5BA2"/>
                </a:solidFill>
                <a:cs typeface="Times New Roman" pitchFamily="18" charset="0"/>
              </a:rPr>
              <a:t>of test </a:t>
            </a:r>
            <a:r>
              <a:rPr lang="en-US" sz="2400" dirty="0" err="1">
                <a:solidFill>
                  <a:srgbClr val="1B5BA2"/>
                </a:solidFill>
                <a:cs typeface="Times New Roman" pitchFamily="18" charset="0"/>
              </a:rPr>
              <a:t>centres</a:t>
            </a:r>
            <a:r>
              <a:rPr lang="en-US" sz="2400" dirty="0">
                <a:solidFill>
                  <a:srgbClr val="1B5BA2"/>
                </a:solidFill>
                <a:cs typeface="Times New Roman" pitchFamily="18" charset="0"/>
              </a:rPr>
              <a:t> and C&amp;I </a:t>
            </a:r>
            <a:r>
              <a:rPr lang="en-US" sz="2400" dirty="0" err="1">
                <a:solidFill>
                  <a:srgbClr val="1B5BA2"/>
                </a:solidFill>
                <a:cs typeface="Times New Roman" pitchFamily="18" charset="0"/>
              </a:rPr>
              <a:t>programmes</a:t>
            </a:r>
            <a:r>
              <a:rPr lang="en-US" sz="2400" dirty="0">
                <a:solidFill>
                  <a:srgbClr val="1B5BA2"/>
                </a:solidFill>
                <a:cs typeface="Times New Roman" pitchFamily="18" charset="0"/>
              </a:rPr>
              <a:t> in developing countries</a:t>
            </a:r>
            <a:endParaRPr lang="en-GB" sz="2400" dirty="0">
              <a:solidFill>
                <a:srgbClr val="1B5BA2"/>
              </a:solidFill>
            </a:endParaRPr>
          </a:p>
        </p:txBody>
      </p:sp>
    </p:spTree>
    <p:extLst>
      <p:ext uri="{BB962C8B-B14F-4D97-AF65-F5344CB8AC3E}">
        <p14:creationId xmlns:p14="http://schemas.microsoft.com/office/powerpoint/2010/main" val="1874418847"/>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20</a:t>
            </a:fld>
            <a:endParaRPr lang="en-US"/>
          </a:p>
        </p:txBody>
      </p:sp>
      <p:sp>
        <p:nvSpPr>
          <p:cNvPr id="3" name="Rectangle 2"/>
          <p:cNvSpPr/>
          <p:nvPr/>
        </p:nvSpPr>
        <p:spPr>
          <a:xfrm>
            <a:off x="1619672" y="188640"/>
            <a:ext cx="6624736" cy="1323439"/>
          </a:xfrm>
          <a:prstGeom prst="rect">
            <a:avLst/>
          </a:prstGeom>
        </p:spPr>
        <p:txBody>
          <a:bodyPr wrap="square">
            <a:spAutoFit/>
          </a:bodyPr>
          <a:lstStyle/>
          <a:p>
            <a:pPr marL="0" lvl="1" algn="ctr">
              <a:spcBef>
                <a:spcPts val="600"/>
              </a:spcBef>
            </a:pPr>
            <a:r>
              <a:rPr lang="en-US" sz="1600" b="1" dirty="0" smtClean="0">
                <a:solidFill>
                  <a:srgbClr val="000090"/>
                </a:solidFill>
              </a:rPr>
              <a:t>ITU Test Event</a:t>
            </a:r>
          </a:p>
          <a:p>
            <a:pPr marL="0" lvl="1" algn="ctr"/>
            <a:r>
              <a:rPr lang="en-US" sz="1600" b="1" dirty="0" smtClean="0">
                <a:solidFill>
                  <a:srgbClr val="000090"/>
                </a:solidFill>
              </a:rPr>
              <a:t>Performance </a:t>
            </a:r>
            <a:r>
              <a:rPr lang="en-US" sz="1600" b="1" dirty="0">
                <a:solidFill>
                  <a:srgbClr val="000090"/>
                </a:solidFill>
              </a:rPr>
              <a:t>assessment of mobile phones in conjunction with </a:t>
            </a:r>
            <a:r>
              <a:rPr lang="en-US" sz="1600" b="1" dirty="0" smtClean="0">
                <a:solidFill>
                  <a:srgbClr val="000090"/>
                </a:solidFill>
              </a:rPr>
              <a:t>vehicle's HFT in accordance with Recs</a:t>
            </a:r>
            <a:r>
              <a:rPr lang="en-US" sz="1600" b="1" dirty="0">
                <a:solidFill>
                  <a:srgbClr val="000090"/>
                </a:solidFill>
              </a:rPr>
              <a:t>. </a:t>
            </a:r>
            <a:r>
              <a:rPr lang="en-US" sz="1600" b="1" dirty="0" smtClean="0">
                <a:solidFill>
                  <a:srgbClr val="000090"/>
                </a:solidFill>
              </a:rPr>
              <a:t>ITU-T P.1100/P.1110</a:t>
            </a:r>
            <a:br>
              <a:rPr lang="en-US" sz="1600" b="1" dirty="0" smtClean="0">
                <a:solidFill>
                  <a:srgbClr val="000090"/>
                </a:solidFill>
              </a:rPr>
            </a:br>
            <a:r>
              <a:rPr lang="en-US" sz="1600" b="1" dirty="0" smtClean="0">
                <a:solidFill>
                  <a:srgbClr val="000090"/>
                </a:solidFill>
                <a:hlinkClick r:id="rId2"/>
              </a:rPr>
              <a:t>www.itu.int/go/test-event</a:t>
            </a:r>
            <a:endParaRPr lang="en-US" sz="1600" dirty="0">
              <a:solidFill>
                <a:srgbClr val="000090"/>
              </a:solidFill>
            </a:endParaRPr>
          </a:p>
        </p:txBody>
      </p:sp>
      <p:pic>
        <p:nvPicPr>
          <p:cNvPr id="4" name="Picture 2" descr="C:\Users\andreev\Desktop\ITU\Pilot Projects\Bluetooth\Picture\shutterstock_16340118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1772816"/>
            <a:ext cx="3136148" cy="21414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232" y="1601693"/>
            <a:ext cx="5776912" cy="4832092"/>
          </a:xfrm>
          <a:prstGeom prst="rect">
            <a:avLst/>
          </a:prstGeom>
          <a:noFill/>
        </p:spPr>
        <p:txBody>
          <a:bodyPr wrap="square" rtlCol="0">
            <a:spAutoFit/>
          </a:bodyPr>
          <a:lstStyle/>
          <a:p>
            <a:r>
              <a:rPr lang="en-US" sz="1600" b="1" dirty="0" smtClean="0"/>
              <a:t>Background</a:t>
            </a:r>
          </a:p>
          <a:p>
            <a:r>
              <a:rPr lang="en-US" sz="1600" dirty="0" smtClean="0"/>
              <a:t>Many </a:t>
            </a:r>
            <a:r>
              <a:rPr lang="en-US" sz="1600" dirty="0"/>
              <a:t>mobile phones do not </a:t>
            </a:r>
            <a:r>
              <a:rPr lang="en-US" sz="1600" dirty="0" smtClean="0"/>
              <a:t>work properly with HFT’s system and </a:t>
            </a:r>
            <a:r>
              <a:rPr lang="en-US" sz="1600" dirty="0"/>
              <a:t>thereby significantly degrading the speech quality of the complete system</a:t>
            </a:r>
          </a:p>
          <a:p>
            <a:pPr>
              <a:spcBef>
                <a:spcPts val="1200"/>
              </a:spcBef>
            </a:pPr>
            <a:r>
              <a:rPr lang="en-US" sz="1600" b="1" dirty="0" smtClean="0"/>
              <a:t>Findings</a:t>
            </a:r>
          </a:p>
          <a:p>
            <a:pPr marL="444500" lvl="0" indent="-266700">
              <a:buFont typeface="Wingdings" panose="05000000000000000000" pitchFamily="2" charset="2"/>
              <a:buChar char="ü"/>
            </a:pPr>
            <a:r>
              <a:rPr lang="en-US" sz="1600" dirty="0"/>
              <a:t>an incorrect behavior of the mobile phone in the wireless connection to a vehicle’s </a:t>
            </a:r>
            <a:r>
              <a:rPr lang="en-US" sz="1600" dirty="0" smtClean="0"/>
              <a:t>HFT</a:t>
            </a:r>
            <a:endParaRPr lang="en-US" sz="1600" dirty="0"/>
          </a:p>
          <a:p>
            <a:pPr marL="444500" indent="-266700">
              <a:buFont typeface="Wingdings" panose="05000000000000000000" pitchFamily="2" charset="2"/>
              <a:buChar char="ü"/>
            </a:pPr>
            <a:r>
              <a:rPr lang="en-US" sz="1600" dirty="0"/>
              <a:t>an unacceptable quality of a voice-call inside the car and outside the car for the conversational </a:t>
            </a:r>
            <a:r>
              <a:rPr lang="en-US" sz="1600" dirty="0" smtClean="0"/>
              <a:t>partner</a:t>
            </a:r>
          </a:p>
          <a:p>
            <a:pPr marL="444500" indent="-266700"/>
            <a:r>
              <a:rPr lang="en-US" sz="1600" b="1" dirty="0" smtClean="0">
                <a:solidFill>
                  <a:srgbClr val="C00000"/>
                </a:solidFill>
              </a:rPr>
              <a:t>Only 30 % of phones passed the tests !!!!!</a:t>
            </a:r>
            <a:endParaRPr lang="en-US" sz="1600" b="1" dirty="0">
              <a:solidFill>
                <a:srgbClr val="C00000"/>
              </a:solidFill>
            </a:endParaRPr>
          </a:p>
          <a:p>
            <a:pPr>
              <a:spcBef>
                <a:spcPts val="1200"/>
              </a:spcBef>
            </a:pPr>
            <a:r>
              <a:rPr lang="en-US" sz="1600" b="1" dirty="0" smtClean="0"/>
              <a:t>Key outcomes</a:t>
            </a:r>
          </a:p>
          <a:p>
            <a:pPr marL="438150" indent="-285750">
              <a:buFont typeface="Wingdings" panose="05000000000000000000" pitchFamily="2" charset="2"/>
              <a:buChar char="ü"/>
            </a:pPr>
            <a:r>
              <a:rPr lang="en-US" sz="1600" dirty="0" smtClean="0"/>
              <a:t>New web portal describing the existing issues</a:t>
            </a:r>
          </a:p>
          <a:p>
            <a:pPr marL="438150" indent="-285750">
              <a:buFont typeface="Wingdings" panose="05000000000000000000" pitchFamily="2" charset="2"/>
              <a:buChar char="ü"/>
            </a:pPr>
            <a:r>
              <a:rPr lang="en-US" sz="1600" dirty="0" smtClean="0"/>
              <a:t>A “white list” of mobile phones recommended by major car manufactures</a:t>
            </a:r>
          </a:p>
          <a:p>
            <a:pPr marL="438150" indent="-285750">
              <a:buFont typeface="Wingdings" panose="05000000000000000000" pitchFamily="2" charset="2"/>
              <a:buChar char="ü"/>
            </a:pPr>
            <a:r>
              <a:rPr lang="en-US" sz="1600" dirty="0" smtClean="0"/>
              <a:t>Updated Recs. ITU-T P.1100/P.1110 with the new values of performance</a:t>
            </a:r>
          </a:p>
          <a:p>
            <a:pPr marL="3175"/>
            <a:r>
              <a:rPr lang="en-US" sz="1600" b="1" dirty="0" smtClean="0">
                <a:hlinkClick r:id="rId4"/>
              </a:rPr>
              <a:t>ITU dedicated web page</a:t>
            </a:r>
            <a:r>
              <a:rPr lang="en-US" sz="1600" dirty="0" smtClean="0"/>
              <a:t> </a:t>
            </a:r>
            <a:endParaRPr lang="en-US" sz="1600" dirty="0"/>
          </a:p>
        </p:txBody>
      </p:sp>
      <p:sp>
        <p:nvSpPr>
          <p:cNvPr id="6" name="Rectangle 5"/>
          <p:cNvSpPr/>
          <p:nvPr/>
        </p:nvSpPr>
        <p:spPr>
          <a:xfrm>
            <a:off x="5692248" y="4221088"/>
            <a:ext cx="3602268" cy="1815882"/>
          </a:xfrm>
          <a:prstGeom prst="rect">
            <a:avLst/>
          </a:prstGeom>
        </p:spPr>
        <p:txBody>
          <a:bodyPr wrap="none">
            <a:spAutoFit/>
          </a:bodyPr>
          <a:lstStyle/>
          <a:p>
            <a:pPr marL="0" lvl="1"/>
            <a:r>
              <a:rPr lang="en-US" sz="1600" b="1" dirty="0" smtClean="0">
                <a:solidFill>
                  <a:srgbClr val="000090"/>
                </a:solidFill>
              </a:rPr>
              <a:t>Venue: </a:t>
            </a:r>
            <a:r>
              <a:rPr lang="en-US" sz="1600" dirty="0" smtClean="0">
                <a:solidFill>
                  <a:srgbClr val="000090"/>
                </a:solidFill>
              </a:rPr>
              <a:t>ITU Headquarters</a:t>
            </a:r>
          </a:p>
          <a:p>
            <a:pPr marL="0" lvl="1"/>
            <a:r>
              <a:rPr lang="en-US" sz="1600" b="1" dirty="0" smtClean="0">
                <a:solidFill>
                  <a:srgbClr val="000090"/>
                </a:solidFill>
              </a:rPr>
              <a:t>TL: </a:t>
            </a:r>
            <a:r>
              <a:rPr lang="en-US" sz="1600" dirty="0" smtClean="0">
                <a:solidFill>
                  <a:srgbClr val="000090"/>
                </a:solidFill>
              </a:rPr>
              <a:t>HEAD Acoustics</a:t>
            </a:r>
          </a:p>
          <a:p>
            <a:pPr marL="0" lvl="1"/>
            <a:r>
              <a:rPr lang="en-US" sz="1600" b="1" dirty="0" smtClean="0">
                <a:solidFill>
                  <a:srgbClr val="000090"/>
                </a:solidFill>
              </a:rPr>
              <a:t>Date: </a:t>
            </a:r>
            <a:r>
              <a:rPr lang="en-US" sz="1600" dirty="0" smtClean="0">
                <a:solidFill>
                  <a:srgbClr val="000090"/>
                </a:solidFill>
              </a:rPr>
              <a:t>12-16 </a:t>
            </a:r>
            <a:r>
              <a:rPr lang="en-US" sz="1600" dirty="0">
                <a:solidFill>
                  <a:srgbClr val="000090"/>
                </a:solidFill>
              </a:rPr>
              <a:t>May </a:t>
            </a:r>
            <a:r>
              <a:rPr lang="en-US" sz="1600" dirty="0" smtClean="0">
                <a:solidFill>
                  <a:srgbClr val="000090"/>
                </a:solidFill>
              </a:rPr>
              <a:t>2014</a:t>
            </a:r>
          </a:p>
          <a:p>
            <a:pPr marL="0" lvl="1"/>
            <a:r>
              <a:rPr lang="en-US" sz="1600" b="1" dirty="0" smtClean="0">
                <a:solidFill>
                  <a:srgbClr val="000090"/>
                </a:solidFill>
              </a:rPr>
              <a:t>Participants: </a:t>
            </a:r>
            <a:r>
              <a:rPr lang="en-US" sz="1600" dirty="0" smtClean="0">
                <a:solidFill>
                  <a:srgbClr val="000090"/>
                </a:solidFill>
              </a:rPr>
              <a:t>Mercedes-Benz,</a:t>
            </a:r>
          </a:p>
          <a:p>
            <a:pPr marL="0" lvl="1"/>
            <a:r>
              <a:rPr lang="en-US" sz="1600" dirty="0" smtClean="0">
                <a:solidFill>
                  <a:srgbClr val="000090"/>
                </a:solidFill>
              </a:rPr>
              <a:t>Volvo, Bosch, Toyota</a:t>
            </a:r>
          </a:p>
          <a:p>
            <a:pPr marL="0" lvl="1"/>
            <a:r>
              <a:rPr lang="en-US" sz="1600" dirty="0" smtClean="0">
                <a:solidFill>
                  <a:srgbClr val="000090"/>
                </a:solidFill>
              </a:rPr>
              <a:t>Number of tests: 40 (30 phones)</a:t>
            </a:r>
            <a:endParaRPr lang="en-US" sz="1600" dirty="0" smtClean="0">
              <a:solidFill>
                <a:srgbClr val="000090"/>
              </a:solidFill>
              <a:hlinkClick r:id="rId5"/>
            </a:endParaRPr>
          </a:p>
          <a:p>
            <a:pPr marL="0" lvl="1"/>
            <a:r>
              <a:rPr lang="en-US" sz="1600" b="1" dirty="0" smtClean="0">
                <a:solidFill>
                  <a:srgbClr val="000090"/>
                </a:solidFill>
                <a:hlinkClick r:id="rId5"/>
              </a:rPr>
              <a:t>ITU press-release</a:t>
            </a:r>
            <a:endParaRPr lang="en-US" sz="1600" b="1" dirty="0">
              <a:solidFill>
                <a:srgbClr val="000090"/>
              </a:solidFill>
            </a:endParaRPr>
          </a:p>
        </p:txBody>
      </p:sp>
    </p:spTree>
    <p:extLst>
      <p:ext uri="{BB962C8B-B14F-4D97-AF65-F5344CB8AC3E}">
        <p14:creationId xmlns:p14="http://schemas.microsoft.com/office/powerpoint/2010/main" val="14137243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21</a:t>
            </a:fld>
            <a:endParaRPr lang="en-US"/>
          </a:p>
        </p:txBody>
      </p:sp>
      <p:sp>
        <p:nvSpPr>
          <p:cNvPr id="3" name="Rectangle 2"/>
          <p:cNvSpPr/>
          <p:nvPr/>
        </p:nvSpPr>
        <p:spPr>
          <a:xfrm>
            <a:off x="263029" y="861680"/>
            <a:ext cx="8712968" cy="1631216"/>
          </a:xfrm>
          <a:prstGeom prst="rect">
            <a:avLst/>
          </a:prstGeom>
        </p:spPr>
        <p:txBody>
          <a:bodyPr wrap="square">
            <a:spAutoFit/>
          </a:bodyPr>
          <a:lstStyle/>
          <a:p>
            <a:pPr>
              <a:spcBef>
                <a:spcPts val="600"/>
              </a:spcBef>
            </a:pPr>
            <a:r>
              <a:rPr lang="en-US" sz="1800" b="1" dirty="0" smtClean="0">
                <a:solidFill>
                  <a:srgbClr val="000090"/>
                </a:solidFill>
              </a:rPr>
              <a:t>ITU-T SG11 Q15/11 “Testing as a service TAAS”</a:t>
            </a:r>
            <a:endParaRPr lang="en-US" sz="1800" b="1" dirty="0">
              <a:solidFill>
                <a:srgbClr val="000090"/>
              </a:solidFill>
            </a:endParaRPr>
          </a:p>
          <a:p>
            <a:pPr>
              <a:spcBef>
                <a:spcPts val="600"/>
              </a:spcBef>
            </a:pPr>
            <a:r>
              <a:rPr lang="en-US" sz="1800" b="1" dirty="0">
                <a:solidFill>
                  <a:srgbClr val="000090"/>
                </a:solidFill>
                <a:hlinkClick r:id="rId3"/>
              </a:rPr>
              <a:t>Q.Int_speed_test</a:t>
            </a:r>
            <a:r>
              <a:rPr lang="en-US" sz="1800" b="1" dirty="0">
                <a:solidFill>
                  <a:srgbClr val="000090"/>
                </a:solidFill>
              </a:rPr>
              <a:t> “Unified methodology of Internet speed quality measurement usable by end-users on the fixed and mobile networks</a:t>
            </a:r>
            <a:r>
              <a:rPr lang="en-US" sz="1800" b="1" dirty="0" smtClean="0">
                <a:solidFill>
                  <a:srgbClr val="000090"/>
                </a:solidFill>
              </a:rPr>
              <a:t>”</a:t>
            </a:r>
          </a:p>
          <a:p>
            <a:pPr>
              <a:spcBef>
                <a:spcPts val="600"/>
              </a:spcBef>
            </a:pPr>
            <a:endParaRPr lang="en-US" sz="1800" b="1" dirty="0">
              <a:solidFill>
                <a:srgbClr val="000090"/>
              </a:solidFill>
            </a:endParaRPr>
          </a:p>
        </p:txBody>
      </p:sp>
      <p:sp>
        <p:nvSpPr>
          <p:cNvPr id="5" name="Rectangle 4"/>
          <p:cNvSpPr/>
          <p:nvPr/>
        </p:nvSpPr>
        <p:spPr>
          <a:xfrm>
            <a:off x="1532248" y="260648"/>
            <a:ext cx="6552728" cy="461665"/>
          </a:xfrm>
          <a:prstGeom prst="rect">
            <a:avLst/>
          </a:prstGeom>
        </p:spPr>
        <p:txBody>
          <a:bodyPr wrap="square">
            <a:spAutoFit/>
          </a:bodyPr>
          <a:lstStyle/>
          <a:p>
            <a:pPr algn="ctr"/>
            <a:r>
              <a:rPr lang="en-US" sz="2400" b="1" dirty="0" smtClean="0">
                <a:solidFill>
                  <a:srgbClr val="000090"/>
                </a:solidFill>
              </a:rPr>
              <a:t>Internet speed measurement</a:t>
            </a:r>
            <a:endParaRPr lang="en-US" sz="2400" dirty="0"/>
          </a:p>
        </p:txBody>
      </p:sp>
      <p:pic>
        <p:nvPicPr>
          <p:cNvPr id="6" name="Picture 16" descr="Schem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2060848"/>
            <a:ext cx="4536504" cy="29168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187" y="2924944"/>
            <a:ext cx="3781235"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63187" y="2262063"/>
            <a:ext cx="3876765" cy="461665"/>
          </a:xfrm>
          <a:prstGeom prst="rect">
            <a:avLst/>
          </a:prstGeom>
        </p:spPr>
        <p:txBody>
          <a:bodyPr wrap="square">
            <a:spAutoFit/>
          </a:bodyPr>
          <a:lstStyle/>
          <a:p>
            <a:r>
              <a:rPr lang="en-US" sz="1200" dirty="0">
                <a:hlinkClick r:id="rId6"/>
              </a:rPr>
              <a:t>http://www.itu.int/en/ITU-T/C-I/Pages/IM/Internet-speed.aspx</a:t>
            </a:r>
            <a:endParaRPr lang="en-US" sz="1200" dirty="0"/>
          </a:p>
        </p:txBody>
      </p:sp>
    </p:spTree>
    <p:extLst>
      <p:ext uri="{BB962C8B-B14F-4D97-AF65-F5344CB8AC3E}">
        <p14:creationId xmlns:p14="http://schemas.microsoft.com/office/powerpoint/2010/main" val="290130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22</a:t>
            </a:fld>
            <a:endParaRPr lang="en-US"/>
          </a:p>
        </p:txBody>
      </p:sp>
      <p:sp>
        <p:nvSpPr>
          <p:cNvPr id="3" name="Title 1"/>
          <p:cNvSpPr txBox="1">
            <a:spLocks/>
          </p:cNvSpPr>
          <p:nvPr/>
        </p:nvSpPr>
        <p:spPr bwMode="auto">
          <a:xfrm>
            <a:off x="1691680" y="260648"/>
            <a:ext cx="655272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a:lstStyle>
          <a:p>
            <a:pPr>
              <a:lnSpc>
                <a:spcPct val="80000"/>
              </a:lnSpc>
              <a:spcBef>
                <a:spcPts val="1200"/>
              </a:spcBef>
              <a:buSzPct val="75000"/>
              <a:defRPr/>
            </a:pPr>
            <a:r>
              <a:rPr lang="en-US" sz="2800" kern="0" dirty="0">
                <a:solidFill>
                  <a:srgbClr val="000099"/>
                </a:solidFill>
                <a:latin typeface="Verdana"/>
              </a:rPr>
              <a:t>Workshops and Training Courses</a:t>
            </a:r>
          </a:p>
        </p:txBody>
      </p:sp>
      <p:sp>
        <p:nvSpPr>
          <p:cNvPr id="4" name="Content Placeholder 4"/>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lvl1pPr marL="342900" indent="-342900" algn="l" rtl="0" eaLnBrk="0" fontAlgn="base" hangingPunct="0">
              <a:spcBef>
                <a:spcPct val="20000"/>
              </a:spcBef>
              <a:spcAft>
                <a:spcPct val="0"/>
              </a:spcAft>
              <a:buSzPct val="75000"/>
              <a:buBlip>
                <a:blip r:embed="rId2"/>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3"/>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2"/>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3"/>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2"/>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2"/>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2"/>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2"/>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2"/>
              </a:buBlip>
              <a:defRPr sz="2000">
                <a:solidFill>
                  <a:schemeClr val="bg2"/>
                </a:solidFill>
                <a:latin typeface="+mn-lt"/>
              </a:defRPr>
            </a:lvl9pPr>
          </a:lstStyle>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a:solidFill>
                  <a:srgbClr val="000099"/>
                </a:solidFill>
                <a:latin typeface="Verdana"/>
                <a:ea typeface="+mj-ea"/>
                <a:cs typeface="+mj-cs"/>
              </a:rPr>
              <a:t>Provide the necessary tools for participants to replicate knowledge in their country, taking into consideration national specificities</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a:solidFill>
                  <a:srgbClr val="000099"/>
                </a:solidFill>
                <a:latin typeface="Verdana"/>
                <a:ea typeface="+mj-ea"/>
                <a:cs typeface="+mj-cs"/>
              </a:rPr>
              <a:t>Promote experience-sharing on testing, certification and accreditation among  participants from different countries </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a:solidFill>
                  <a:srgbClr val="000099"/>
                </a:solidFill>
                <a:latin typeface="Verdana"/>
                <a:ea typeface="+mj-ea"/>
                <a:cs typeface="+mj-cs"/>
              </a:rPr>
              <a:t>Present a practical learning on standards, regulations, real Lab experience and  accreditation procedures</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a:solidFill>
                  <a:srgbClr val="000099"/>
                </a:solidFill>
                <a:latin typeface="Verdana"/>
                <a:ea typeface="+mj-ea"/>
                <a:cs typeface="+mj-cs"/>
              </a:rPr>
              <a:t>Contribute to increased awareness and improved knowledge</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endParaRPr kumimoji="0" lang="en-US" sz="3200" b="1" i="0" u="none" strike="noStrike" kern="0" cap="none" spc="0" normalizeH="0" baseline="0" noProof="0" dirty="0">
              <a:ln>
                <a:noFill/>
              </a:ln>
              <a:solidFill>
                <a:srgbClr val="002060"/>
              </a:solidFill>
              <a:effectLst/>
              <a:uLnTx/>
              <a:uFillTx/>
              <a:latin typeface="Verdana"/>
              <a:ea typeface="+mn-ea"/>
              <a:cs typeface="+mn-cs"/>
            </a:endParaRPr>
          </a:p>
        </p:txBody>
      </p:sp>
    </p:spTree>
    <p:extLst>
      <p:ext uri="{BB962C8B-B14F-4D97-AF65-F5344CB8AC3E}">
        <p14:creationId xmlns:p14="http://schemas.microsoft.com/office/powerpoint/2010/main" val="2552924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23</a:t>
            </a:fld>
            <a:endParaRPr lang="en-US"/>
          </a:p>
        </p:txBody>
      </p:sp>
      <p:sp>
        <p:nvSpPr>
          <p:cNvPr id="3" name="Title 2"/>
          <p:cNvSpPr txBox="1">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a:lstStyle>
          <a:p>
            <a:pPr lvl="0">
              <a:defRPr/>
            </a:pPr>
            <a:r>
              <a:rPr kumimoji="0" lang="en-US" sz="3200" b="1" i="0" u="none" strike="noStrike" kern="0" cap="none" spc="0" normalizeH="0" baseline="0" noProof="0" dirty="0" smtClean="0">
                <a:ln>
                  <a:noFill/>
                </a:ln>
                <a:solidFill>
                  <a:srgbClr val="002060"/>
                </a:solidFill>
                <a:effectLst/>
                <a:uLnTx/>
                <a:uFillTx/>
                <a:latin typeface="Verdana"/>
                <a:ea typeface="+mj-ea"/>
                <a:cs typeface="+mj-cs"/>
              </a:rPr>
              <a:t>2014 events</a:t>
            </a:r>
            <a:br>
              <a:rPr kumimoji="0" lang="en-US" sz="3200" b="1" i="0" u="none" strike="noStrike" kern="0" cap="none" spc="0" normalizeH="0" baseline="0" noProof="0" dirty="0" smtClean="0">
                <a:ln>
                  <a:noFill/>
                </a:ln>
                <a:solidFill>
                  <a:srgbClr val="002060"/>
                </a:solidFill>
                <a:effectLst/>
                <a:uLnTx/>
                <a:uFillTx/>
                <a:latin typeface="Verdana"/>
                <a:ea typeface="+mj-ea"/>
                <a:cs typeface="+mj-cs"/>
              </a:rPr>
            </a:br>
            <a:r>
              <a:rPr lang="en-US" sz="1050" u="sng" dirty="0">
                <a:hlinkClick r:id="rId2"/>
              </a:rPr>
              <a:t>http://www.itu.int/en/ITU-D/Technology/Pages/CI_Events.aspx</a:t>
            </a:r>
            <a:endParaRPr kumimoji="0" lang="en-US" sz="3200" b="1" i="0" u="none" strike="noStrike" kern="0" cap="none" spc="0" normalizeH="0" baseline="0" noProof="0" dirty="0">
              <a:ln>
                <a:noFill/>
              </a:ln>
              <a:solidFill>
                <a:srgbClr val="002060"/>
              </a:solidFill>
              <a:effectLst/>
              <a:uLnTx/>
              <a:uFillTx/>
              <a:latin typeface="Verdana"/>
              <a:ea typeface="+mj-ea"/>
              <a:cs typeface="+mj-cs"/>
            </a:endParaRPr>
          </a:p>
        </p:txBody>
      </p:sp>
      <p:sp>
        <p:nvSpPr>
          <p:cNvPr id="4" name="Content Placeholder 3"/>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SzPct val="75000"/>
              <a:buBlip>
                <a:blip r:embed="rId3"/>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4"/>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3"/>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4"/>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3"/>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3"/>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3"/>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3"/>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3"/>
              </a:buBlip>
              <a:defRPr sz="2000">
                <a:solidFill>
                  <a:schemeClr val="bg2"/>
                </a:solidFill>
                <a:latin typeface="+mn-lt"/>
              </a:defRPr>
            </a:lvl9pPr>
          </a:lstStyle>
          <a:p>
            <a:pPr marL="342900" marR="0" lvl="0" indent="-342900" algn="l" defTabSz="914400" rtl="0" eaLnBrk="0" fontAlgn="base" latinLnBrk="0" hangingPunct="0">
              <a:lnSpc>
                <a:spcPct val="100000"/>
              </a:lnSpc>
              <a:spcBef>
                <a:spcPct val="20000"/>
              </a:spcBef>
              <a:spcAft>
                <a:spcPct val="0"/>
              </a:spcAft>
              <a:buClrTx/>
              <a:buSzPct val="75000"/>
              <a:buFontTx/>
              <a:buBlip>
                <a:blip r:embed="rId3"/>
              </a:buBlip>
              <a:tabLst/>
              <a:defRPr/>
            </a:pPr>
            <a:r>
              <a:rPr lang="en-US" sz="2200" b="1" kern="0" dirty="0">
                <a:solidFill>
                  <a:srgbClr val="000099"/>
                </a:solidFill>
                <a:latin typeface="Verdana"/>
                <a:ea typeface="+mj-ea"/>
                <a:cs typeface="+mj-cs"/>
              </a:rPr>
              <a:t>Training workshop and courses</a:t>
            </a:r>
          </a:p>
          <a:p>
            <a:pPr marL="742950" marR="0" lvl="1" indent="-285750" algn="l" defTabSz="914400" rtl="0" eaLnBrk="0" fontAlgn="base" latinLnBrk="0" hangingPunct="0">
              <a:lnSpc>
                <a:spcPct val="100000"/>
              </a:lnSpc>
              <a:spcBef>
                <a:spcPts val="1200"/>
              </a:spcBef>
              <a:spcAft>
                <a:spcPct val="0"/>
              </a:spcAft>
              <a:buClrTx/>
              <a:buSzPct val="70000"/>
              <a:buFont typeface="ZapfDingbats BT" pitchFamily="18" charset="2"/>
              <a:buBlip>
                <a:blip r:embed="rId4"/>
              </a:buBlip>
              <a:tabLst/>
              <a:defRPr/>
            </a:pPr>
            <a:r>
              <a:rPr lang="en-US" sz="2200" b="1" kern="0" dirty="0">
                <a:solidFill>
                  <a:srgbClr val="000099"/>
                </a:solidFill>
                <a:latin typeface="Verdana"/>
                <a:ea typeface="+mj-ea"/>
                <a:cs typeface="+mj-cs"/>
              </a:rPr>
              <a:t>ARB region: Tunis, 17-21 March 2014</a:t>
            </a:r>
          </a:p>
          <a:p>
            <a:pPr marL="742950" marR="0" lvl="1" indent="-285750" algn="l" defTabSz="914400" rtl="0" eaLnBrk="0" fontAlgn="base" latinLnBrk="0" hangingPunct="0">
              <a:lnSpc>
                <a:spcPct val="100000"/>
              </a:lnSpc>
              <a:spcBef>
                <a:spcPts val="1200"/>
              </a:spcBef>
              <a:spcAft>
                <a:spcPct val="0"/>
              </a:spcAft>
              <a:buClrTx/>
              <a:buSzPct val="70000"/>
              <a:buFont typeface="ZapfDingbats BT" pitchFamily="18" charset="2"/>
              <a:buBlip>
                <a:blip r:embed="rId4"/>
              </a:buBlip>
              <a:tabLst/>
              <a:defRPr/>
            </a:pPr>
            <a:r>
              <a:rPr lang="en-US" sz="2200" b="1" kern="0" dirty="0">
                <a:solidFill>
                  <a:srgbClr val="000099"/>
                </a:solidFill>
                <a:latin typeface="Verdana"/>
                <a:ea typeface="+mj-ea"/>
                <a:cs typeface="+mj-cs"/>
              </a:rPr>
              <a:t>AMS region (Spanish): Campinas, 5-9 May 2014</a:t>
            </a:r>
          </a:p>
          <a:p>
            <a:pPr marL="742950" marR="0" lvl="1" indent="-285750" algn="l" defTabSz="914400" rtl="0" eaLnBrk="0" fontAlgn="base" latinLnBrk="0" hangingPunct="0">
              <a:lnSpc>
                <a:spcPct val="100000"/>
              </a:lnSpc>
              <a:spcBef>
                <a:spcPts val="1200"/>
              </a:spcBef>
              <a:spcAft>
                <a:spcPct val="0"/>
              </a:spcAft>
              <a:buClrTx/>
              <a:buSzPct val="70000"/>
              <a:buFont typeface="ZapfDingbats BT" pitchFamily="18" charset="2"/>
              <a:buBlip>
                <a:blip r:embed="rId4"/>
              </a:buBlip>
              <a:tabLst/>
              <a:defRPr/>
            </a:pPr>
            <a:r>
              <a:rPr lang="en-US" sz="2200" b="1" kern="0" dirty="0">
                <a:solidFill>
                  <a:srgbClr val="000099"/>
                </a:solidFill>
                <a:latin typeface="Verdana"/>
                <a:ea typeface="+mj-ea"/>
                <a:cs typeface="+mj-cs"/>
              </a:rPr>
              <a:t>AFR region: Tunis, July 2014</a:t>
            </a:r>
          </a:p>
          <a:p>
            <a:pPr marL="742950" marR="0" lvl="1" indent="-285750" algn="l" defTabSz="914400" rtl="0" eaLnBrk="0" fontAlgn="base" latinLnBrk="0" hangingPunct="0">
              <a:lnSpc>
                <a:spcPct val="100000"/>
              </a:lnSpc>
              <a:spcBef>
                <a:spcPts val="1200"/>
              </a:spcBef>
              <a:spcAft>
                <a:spcPct val="0"/>
              </a:spcAft>
              <a:buClrTx/>
              <a:buSzPct val="70000"/>
              <a:buFont typeface="ZapfDingbats BT" pitchFamily="18" charset="2"/>
              <a:buBlip>
                <a:blip r:embed="rId4"/>
              </a:buBlip>
              <a:tabLst/>
              <a:defRPr/>
            </a:pPr>
            <a:r>
              <a:rPr lang="en-US" sz="2200" b="1" kern="0" dirty="0">
                <a:solidFill>
                  <a:srgbClr val="000099"/>
                </a:solidFill>
                <a:latin typeface="Verdana"/>
                <a:ea typeface="+mj-ea"/>
                <a:cs typeface="+mj-cs"/>
              </a:rPr>
              <a:t>AMS region (English): Campinas, August 2014</a:t>
            </a:r>
          </a:p>
          <a:p>
            <a:pPr marL="742950" marR="0" lvl="1" indent="-285750" algn="l" defTabSz="914400" rtl="0" eaLnBrk="0" fontAlgn="base" latinLnBrk="0" hangingPunct="0">
              <a:lnSpc>
                <a:spcPct val="100000"/>
              </a:lnSpc>
              <a:spcBef>
                <a:spcPts val="1200"/>
              </a:spcBef>
              <a:spcAft>
                <a:spcPct val="0"/>
              </a:spcAft>
              <a:buClrTx/>
              <a:buSzPct val="70000"/>
              <a:buFont typeface="ZapfDingbats BT" pitchFamily="18" charset="2"/>
              <a:buBlip>
                <a:blip r:embed="rId4"/>
              </a:buBlip>
              <a:tabLst/>
              <a:defRPr/>
            </a:pPr>
            <a:r>
              <a:rPr lang="en-US" sz="2200" b="1" kern="0" dirty="0">
                <a:solidFill>
                  <a:srgbClr val="000099"/>
                </a:solidFill>
                <a:latin typeface="Verdana"/>
                <a:ea typeface="+mj-ea"/>
                <a:cs typeface="+mj-cs"/>
              </a:rPr>
              <a:t>CIS region (Russian): Moscow, November 2014</a:t>
            </a:r>
          </a:p>
          <a:p>
            <a:pPr marL="342900" marR="0" lvl="0" indent="-342900" algn="l" defTabSz="914400" rtl="0" eaLnBrk="0" fontAlgn="base" latinLnBrk="0" hangingPunct="0">
              <a:lnSpc>
                <a:spcPct val="100000"/>
              </a:lnSpc>
              <a:spcBef>
                <a:spcPts val="1200"/>
              </a:spcBef>
              <a:spcAft>
                <a:spcPct val="0"/>
              </a:spcAft>
              <a:buClrTx/>
              <a:buSzPct val="75000"/>
              <a:buFontTx/>
              <a:buBlip>
                <a:blip r:embed="rId3"/>
              </a:buBlip>
              <a:tabLst/>
              <a:defRPr/>
            </a:pPr>
            <a:r>
              <a:rPr lang="en-US" sz="2200" b="1" kern="0" dirty="0">
                <a:solidFill>
                  <a:srgbClr val="000099"/>
                </a:solidFill>
                <a:latin typeface="Verdana"/>
                <a:ea typeface="+mj-ea"/>
                <a:cs typeface="+mj-cs"/>
              </a:rPr>
              <a:t>ITU Regional Offices to play an active role to identify regional partners and to support organization</a:t>
            </a:r>
          </a:p>
          <a:p>
            <a:pPr marL="342900" marR="0" lvl="0" indent="-342900" algn="l" defTabSz="914400" rtl="0" eaLnBrk="0" fontAlgn="base" latinLnBrk="0" hangingPunct="0">
              <a:lnSpc>
                <a:spcPct val="100000"/>
              </a:lnSpc>
              <a:spcBef>
                <a:spcPct val="20000"/>
              </a:spcBef>
              <a:spcAft>
                <a:spcPct val="0"/>
              </a:spcAft>
              <a:buClrTx/>
              <a:buSzPct val="75000"/>
              <a:buFontTx/>
              <a:buBlip>
                <a:blip r:embed="rId3"/>
              </a:buBlip>
              <a:tabLst/>
              <a:defRPr/>
            </a:pPr>
            <a:endParaRPr kumimoji="0" lang="en-US" sz="3200" b="0" i="0" u="none" strike="noStrike" kern="0" cap="none" spc="0" normalizeH="0" baseline="0" noProof="0" dirty="0">
              <a:ln>
                <a:noFill/>
              </a:ln>
              <a:solidFill>
                <a:srgbClr val="002060"/>
              </a:solidFill>
              <a:effectLst/>
              <a:uLnTx/>
              <a:uFillTx/>
              <a:latin typeface="Verdana"/>
              <a:ea typeface="+mn-ea"/>
              <a:cs typeface="+mn-cs"/>
            </a:endParaRPr>
          </a:p>
        </p:txBody>
      </p:sp>
    </p:spTree>
    <p:extLst>
      <p:ext uri="{BB962C8B-B14F-4D97-AF65-F5344CB8AC3E}">
        <p14:creationId xmlns:p14="http://schemas.microsoft.com/office/powerpoint/2010/main" val="12469767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24</a:t>
            </a:fld>
            <a:endParaRPr lang="en-US"/>
          </a:p>
        </p:txBody>
      </p:sp>
      <p:sp>
        <p:nvSpPr>
          <p:cNvPr id="3" name="Title 1"/>
          <p:cNvSpPr txBox="1">
            <a:spLocks/>
          </p:cNvSpPr>
          <p:nvPr/>
        </p:nvSpPr>
        <p:spPr bwMode="auto">
          <a:xfrm>
            <a:off x="0" y="18864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000099"/>
                </a:solidFill>
                <a:effectLst/>
                <a:uLnTx/>
                <a:uFillTx/>
                <a:latin typeface="Verdana"/>
                <a:ea typeface="+mj-ea"/>
                <a:cs typeface="+mj-cs"/>
              </a:rPr>
              <a:t>Partnership and Collaboration</a:t>
            </a:r>
            <a:endParaRPr kumimoji="0" lang="en-US" sz="3200" b="1" i="0" u="none" strike="noStrike" kern="0" cap="none" spc="0" normalizeH="0" baseline="0" noProof="0" dirty="0">
              <a:ln>
                <a:noFill/>
              </a:ln>
              <a:solidFill>
                <a:srgbClr val="000099"/>
              </a:solidFill>
              <a:effectLst/>
              <a:uLnTx/>
              <a:uFillTx/>
              <a:latin typeface="Verdana"/>
              <a:ea typeface="+mj-ea"/>
              <a:cs typeface="+mj-cs"/>
            </a:endParaRPr>
          </a:p>
        </p:txBody>
      </p:sp>
      <p:sp>
        <p:nvSpPr>
          <p:cNvPr id="4" name="Content Placeholder 2"/>
          <p:cNvSpPr txBox="1">
            <a:spLocks/>
          </p:cNvSpPr>
          <p:nvPr/>
        </p:nvSpPr>
        <p:spPr bwMode="auto">
          <a:xfrm>
            <a:off x="455340" y="1196752"/>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75000"/>
              <a:buBlip>
                <a:blip r:embed="rId2"/>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3"/>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2"/>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3"/>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2"/>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2"/>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2"/>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2"/>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2"/>
              </a:buBlip>
              <a:defRPr sz="2000">
                <a:solidFill>
                  <a:schemeClr val="bg2"/>
                </a:solidFill>
                <a:latin typeface="+mn-lt"/>
              </a:defRPr>
            </a:lvl9pPr>
          </a:lstStyle>
          <a:p>
            <a:pPr marL="0" marR="0" lvl="0" indent="0" algn="l" defTabSz="914400" rtl="0" eaLnBrk="0" fontAlgn="base" latinLnBrk="0" hangingPunct="0">
              <a:lnSpc>
                <a:spcPct val="100000"/>
              </a:lnSpc>
              <a:spcBef>
                <a:spcPct val="20000"/>
              </a:spcBef>
              <a:spcAft>
                <a:spcPct val="0"/>
              </a:spcAft>
              <a:buClrTx/>
              <a:buSzPct val="75000"/>
              <a:buFontTx/>
              <a:buNone/>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The ITU Secretariat signed </a:t>
            </a:r>
            <a:r>
              <a:rPr kumimoji="0" lang="en-US" sz="1600" b="1" i="0" u="none" strike="noStrike" kern="0" cap="none" spc="0" normalizeH="0" baseline="0" noProof="0" dirty="0" err="1" smtClean="0">
                <a:ln>
                  <a:noFill/>
                </a:ln>
                <a:solidFill>
                  <a:srgbClr val="000099"/>
                </a:solidFill>
                <a:effectLst/>
                <a:uLnTx/>
                <a:uFillTx/>
                <a:latin typeface="Verdana"/>
                <a:ea typeface="+mn-ea"/>
                <a:cs typeface="+mn-cs"/>
              </a:rPr>
              <a:t>MoUs</a:t>
            </a:r>
            <a:r>
              <a:rPr kumimoji="0" lang="en-US" sz="1600" b="1" i="0" u="none" strike="noStrike" kern="0" cap="none" spc="0" normalizeH="0" baseline="0" noProof="0" dirty="0" smtClean="0">
                <a:ln>
                  <a:noFill/>
                </a:ln>
                <a:solidFill>
                  <a:srgbClr val="000099"/>
                </a:solidFill>
                <a:effectLst/>
                <a:uLnTx/>
                <a:uFillTx/>
                <a:latin typeface="Verdana"/>
                <a:ea typeface="+mn-ea"/>
                <a:cs typeface="+mn-cs"/>
              </a:rPr>
              <a:t> with: </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CERT (Research and Studies Telecommunication Center, Tunisia)</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err="1" smtClean="0">
                <a:ln>
                  <a:noFill/>
                </a:ln>
                <a:solidFill>
                  <a:srgbClr val="000099"/>
                </a:solidFill>
                <a:effectLst/>
                <a:uLnTx/>
                <a:uFillTx/>
                <a:latin typeface="Verdana"/>
                <a:ea typeface="+mn-ea"/>
                <a:cs typeface="+mn-cs"/>
              </a:rPr>
              <a:t>CPqD</a:t>
            </a:r>
            <a:r>
              <a:rPr kumimoji="0" lang="en-US" sz="1600" b="1" i="0" u="none" strike="noStrike" kern="0" cap="none" spc="0" normalizeH="0" baseline="0" noProof="0" dirty="0" smtClean="0">
                <a:ln>
                  <a:noFill/>
                </a:ln>
                <a:solidFill>
                  <a:srgbClr val="000099"/>
                </a:solidFill>
                <a:effectLst/>
                <a:uLnTx/>
                <a:uFillTx/>
                <a:latin typeface="Verdana"/>
                <a:ea typeface="+mn-ea"/>
                <a:cs typeface="+mn-cs"/>
              </a:rPr>
              <a:t> (Brazil)</a:t>
            </a:r>
          </a:p>
          <a:p>
            <a:pPr lvl="0">
              <a:spcBef>
                <a:spcPts val="1200"/>
              </a:spcBef>
              <a:defRPr/>
            </a:pPr>
            <a:r>
              <a:rPr lang="en-US" sz="1600" b="1" kern="0" dirty="0">
                <a:solidFill>
                  <a:srgbClr val="000099"/>
                </a:solidFill>
              </a:rPr>
              <a:t>China Academy of Telecommunications Research (MIIT) </a:t>
            </a:r>
            <a:r>
              <a:rPr lang="en-US" sz="1600" b="1" kern="0" dirty="0" smtClean="0">
                <a:solidFill>
                  <a:srgbClr val="000099"/>
                </a:solidFill>
              </a:rPr>
              <a:t>Laboratory (China)</a:t>
            </a:r>
            <a:endParaRPr lang="en-US" sz="1600" b="1" kern="0" dirty="0">
              <a:solidFill>
                <a:srgbClr val="000099"/>
              </a:solidFill>
            </a:endParaRP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err="1" smtClean="0">
                <a:ln>
                  <a:noFill/>
                </a:ln>
                <a:solidFill>
                  <a:srgbClr val="000099"/>
                </a:solidFill>
                <a:effectLst/>
                <a:uLnTx/>
                <a:uFillTx/>
                <a:latin typeface="Verdana"/>
                <a:ea typeface="+mn-ea"/>
                <a:cs typeface="+mn-cs"/>
              </a:rPr>
              <a:t>Sintesio</a:t>
            </a:r>
            <a:r>
              <a:rPr kumimoji="0" lang="en-US" sz="1600" b="1" i="0" u="none" strike="noStrike" kern="0" cap="none" spc="0" normalizeH="0" baseline="0" noProof="0" dirty="0" smtClean="0">
                <a:ln>
                  <a:noFill/>
                </a:ln>
                <a:solidFill>
                  <a:srgbClr val="000099"/>
                </a:solidFill>
                <a:effectLst/>
                <a:uLnTx/>
                <a:uFillTx/>
                <a:latin typeface="Verdana"/>
                <a:ea typeface="+mn-ea"/>
                <a:cs typeface="+mn-cs"/>
              </a:rPr>
              <a:t> (Slovenia)</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err="1" smtClean="0">
                <a:ln>
                  <a:noFill/>
                </a:ln>
                <a:solidFill>
                  <a:srgbClr val="000099"/>
                </a:solidFill>
                <a:effectLst/>
                <a:uLnTx/>
                <a:uFillTx/>
                <a:latin typeface="Verdana"/>
                <a:ea typeface="+mn-ea"/>
                <a:cs typeface="+mn-cs"/>
              </a:rPr>
              <a:t>Tilab</a:t>
            </a:r>
            <a:r>
              <a:rPr kumimoji="0" lang="en-US" sz="1600" b="1" i="0" u="none" strike="noStrike" kern="0" cap="none" spc="0" normalizeH="0" baseline="0" noProof="0" dirty="0" smtClean="0">
                <a:ln>
                  <a:noFill/>
                </a:ln>
                <a:solidFill>
                  <a:srgbClr val="000099"/>
                </a:solidFill>
                <a:effectLst/>
                <a:uLnTx/>
                <a:uFillTx/>
                <a:latin typeface="Verdana"/>
                <a:ea typeface="+mn-ea"/>
                <a:cs typeface="+mn-cs"/>
              </a:rPr>
              <a:t> (Telecom Italia) </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ZNIIS (Russia)</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International Accreditation Forum (IAF) </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International Laboratory Accreditation Cooperation (ILAC)</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International Standardization Organization (ISO)</a:t>
            </a: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kumimoji="0" lang="en-US" sz="1600" b="1" i="0" u="none" strike="noStrike" kern="0" cap="none" spc="0" normalizeH="0" baseline="0" noProof="0" dirty="0" smtClean="0">
                <a:ln>
                  <a:noFill/>
                </a:ln>
                <a:solidFill>
                  <a:srgbClr val="000099"/>
                </a:solidFill>
                <a:effectLst/>
                <a:uLnTx/>
                <a:uFillTx/>
                <a:latin typeface="Verdana"/>
                <a:ea typeface="+mn-ea"/>
                <a:cs typeface="+mn-cs"/>
              </a:rPr>
              <a:t>UNIDO</a:t>
            </a:r>
            <a:endParaRPr kumimoji="0" lang="en-US" sz="1600" b="1" i="0" u="none" strike="noStrike" kern="0" cap="none" spc="0" normalizeH="0" baseline="0" noProof="0" dirty="0">
              <a:ln>
                <a:noFill/>
              </a:ln>
              <a:solidFill>
                <a:srgbClr val="000099"/>
              </a:solidFill>
              <a:effectLst/>
              <a:uLnTx/>
              <a:uFillTx/>
              <a:latin typeface="Verdana"/>
              <a:ea typeface="+mn-ea"/>
              <a:cs typeface="+mn-cs"/>
            </a:endParaRPr>
          </a:p>
        </p:txBody>
      </p:sp>
    </p:spTree>
    <p:extLst>
      <p:ext uri="{BB962C8B-B14F-4D97-AF65-F5344CB8AC3E}">
        <p14:creationId xmlns:p14="http://schemas.microsoft.com/office/powerpoint/2010/main" val="1438106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25</a:t>
            </a:fld>
            <a:endParaRPr lang="en-US" dirty="0"/>
          </a:p>
        </p:txBody>
      </p:sp>
      <p:sp>
        <p:nvSpPr>
          <p:cNvPr id="3" name="Title 1"/>
          <p:cNvSpPr txBox="1">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a:lstStyle>
          <a:p>
            <a:pPr lvl="0">
              <a:defRPr/>
            </a:pPr>
            <a:r>
              <a:rPr lang="pt-BR" altLang="pt-BR" kern="0" dirty="0">
                <a:solidFill>
                  <a:srgbClr val="000099"/>
                </a:solidFill>
                <a:latin typeface="Verdana"/>
              </a:rPr>
              <a:t>Assessement </a:t>
            </a:r>
            <a:r>
              <a:rPr lang="pt-BR" altLang="pt-BR" kern="0" dirty="0" smtClean="0">
                <a:solidFill>
                  <a:srgbClr val="000099"/>
                </a:solidFill>
                <a:latin typeface="Verdana"/>
              </a:rPr>
              <a:t>Studies</a:t>
            </a:r>
            <a:br>
              <a:rPr lang="pt-BR" altLang="pt-BR" kern="0" dirty="0" smtClean="0">
                <a:solidFill>
                  <a:srgbClr val="000099"/>
                </a:solidFill>
                <a:latin typeface="Verdana"/>
              </a:rPr>
            </a:br>
            <a:r>
              <a:rPr lang="en-US" sz="1200" u="sng" dirty="0">
                <a:hlinkClick r:id="rId2"/>
              </a:rPr>
              <a:t>http://www.itu.int/en/ITU-D/Technology/Pages/CI_AssessmentStudyRegional.aspx</a:t>
            </a:r>
            <a:endParaRPr lang="en-US" kern="0" dirty="0">
              <a:solidFill>
                <a:srgbClr val="000099"/>
              </a:solidFill>
              <a:latin typeface="Verdana"/>
            </a:endParaRPr>
          </a:p>
        </p:txBody>
      </p:sp>
      <p:sp>
        <p:nvSpPr>
          <p:cNvPr id="5" name="Content Placeholder 2"/>
          <p:cNvSpPr txBox="1">
            <a:spLocks/>
          </p:cNvSpPr>
          <p:nvPr/>
        </p:nvSpPr>
        <p:spPr bwMode="auto">
          <a:xfrm>
            <a:off x="163621" y="1173583"/>
            <a:ext cx="8507288"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75000"/>
              <a:buBlip>
                <a:blip r:embed="rId3"/>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4"/>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3"/>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4"/>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3"/>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3"/>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3"/>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3"/>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3"/>
              </a:buBlip>
              <a:defRPr sz="2000">
                <a:solidFill>
                  <a:schemeClr val="bg2"/>
                </a:solidFill>
                <a:latin typeface="+mn-lt"/>
              </a:defRPr>
            </a:lvl9pPr>
          </a:lstStyle>
          <a:p>
            <a:pPr marL="442913" lvl="0" indent="0">
              <a:spcBef>
                <a:spcPts val="0"/>
              </a:spcBef>
              <a:spcAft>
                <a:spcPts val="1200"/>
              </a:spcAft>
              <a:buNone/>
              <a:defRPr/>
            </a:pPr>
            <a:r>
              <a:rPr lang="en-US" altLang="pt-BR" sz="2800" b="1" kern="0" dirty="0">
                <a:solidFill>
                  <a:srgbClr val="000099"/>
                </a:solidFill>
              </a:rPr>
              <a:t>Results and </a:t>
            </a:r>
            <a:r>
              <a:rPr lang="en-US" altLang="pt-BR" sz="2800" b="1" kern="0" dirty="0" smtClean="0">
                <a:solidFill>
                  <a:srgbClr val="000099"/>
                </a:solidFill>
              </a:rPr>
              <a:t>Recommendations</a:t>
            </a:r>
          </a:p>
          <a:p>
            <a:pPr marL="811213" lvl="0" indent="-368300">
              <a:spcBef>
                <a:spcPts val="0"/>
              </a:spcBef>
              <a:spcAft>
                <a:spcPts val="1200"/>
              </a:spcAft>
              <a:defRPr/>
            </a:pPr>
            <a:r>
              <a:rPr lang="en-US" altLang="pt-BR" sz="2400" b="1" kern="0" dirty="0" smtClean="0">
                <a:solidFill>
                  <a:srgbClr val="000099"/>
                </a:solidFill>
              </a:rPr>
              <a:t>Strategy </a:t>
            </a:r>
            <a:r>
              <a:rPr lang="en-US" altLang="pt-BR" sz="2400" b="1" kern="0" dirty="0">
                <a:solidFill>
                  <a:srgbClr val="000099"/>
                </a:solidFill>
              </a:rPr>
              <a:t>for establishing Mutual Recognition Agreements (MRA) for addressing C&amp;I issues.</a:t>
            </a:r>
          </a:p>
          <a:p>
            <a:pPr marL="811213" lvl="0" indent="-368300">
              <a:spcBef>
                <a:spcPts val="0"/>
              </a:spcBef>
              <a:spcAft>
                <a:spcPts val="1200"/>
              </a:spcAft>
              <a:defRPr/>
            </a:pPr>
            <a:r>
              <a:rPr lang="en-US" altLang="pt-BR" sz="2400" b="1" kern="0" dirty="0" smtClean="0">
                <a:solidFill>
                  <a:srgbClr val="000099"/>
                </a:solidFill>
              </a:rPr>
              <a:t>Three ways forward -&gt; establishment of:</a:t>
            </a:r>
          </a:p>
          <a:p>
            <a:pPr marL="1211263" lvl="1" indent="-368300">
              <a:spcBef>
                <a:spcPts val="0"/>
              </a:spcBef>
              <a:spcAft>
                <a:spcPts val="1200"/>
              </a:spcAft>
              <a:defRPr/>
            </a:pPr>
            <a:r>
              <a:rPr lang="en-US" altLang="pt-BR" sz="2000" b="1" kern="0" dirty="0" smtClean="0">
                <a:solidFill>
                  <a:srgbClr val="000099"/>
                </a:solidFill>
              </a:rPr>
              <a:t>In-country testing laboratories;</a:t>
            </a:r>
          </a:p>
          <a:p>
            <a:pPr marL="1211263" lvl="1" indent="-368300">
              <a:spcBef>
                <a:spcPts val="0"/>
              </a:spcBef>
              <a:spcAft>
                <a:spcPts val="1200"/>
              </a:spcAft>
              <a:defRPr/>
            </a:pPr>
            <a:r>
              <a:rPr lang="en-US" altLang="pt-BR" sz="2000" b="1" kern="0" dirty="0" smtClean="0">
                <a:solidFill>
                  <a:srgbClr val="000099"/>
                </a:solidFill>
              </a:rPr>
              <a:t>Regional </a:t>
            </a:r>
            <a:r>
              <a:rPr lang="en-US" altLang="pt-BR" sz="2000" b="1" kern="0" dirty="0">
                <a:solidFill>
                  <a:srgbClr val="000099"/>
                </a:solidFill>
              </a:rPr>
              <a:t>testing </a:t>
            </a:r>
            <a:r>
              <a:rPr lang="en-US" altLang="pt-BR" sz="2000" b="1" kern="0" dirty="0" err="1">
                <a:solidFill>
                  <a:srgbClr val="000099"/>
                </a:solidFill>
              </a:rPr>
              <a:t>centre</a:t>
            </a:r>
            <a:r>
              <a:rPr lang="en-US" altLang="pt-BR" sz="2000" b="1" kern="0" dirty="0">
                <a:solidFill>
                  <a:srgbClr val="000099"/>
                </a:solidFill>
              </a:rPr>
              <a:t>; </a:t>
            </a:r>
            <a:r>
              <a:rPr lang="en-US" altLang="pt-BR" sz="2000" b="1" kern="0" dirty="0" smtClean="0">
                <a:solidFill>
                  <a:srgbClr val="000099"/>
                </a:solidFill>
              </a:rPr>
              <a:t>	</a:t>
            </a:r>
            <a:endParaRPr lang="en-US" altLang="pt-BR" sz="2000" b="1" kern="0" dirty="0">
              <a:solidFill>
                <a:srgbClr val="000099"/>
              </a:solidFill>
            </a:endParaRPr>
          </a:p>
          <a:p>
            <a:pPr marL="1211263" lvl="1" indent="-368300">
              <a:spcBef>
                <a:spcPts val="0"/>
              </a:spcBef>
              <a:spcAft>
                <a:spcPts val="1200"/>
              </a:spcAft>
              <a:defRPr/>
            </a:pPr>
            <a:r>
              <a:rPr lang="en-US" altLang="pt-BR" sz="2000" b="1" kern="0" dirty="0">
                <a:solidFill>
                  <a:srgbClr val="000099"/>
                </a:solidFill>
              </a:rPr>
              <a:t>MRAs in the region. </a:t>
            </a:r>
            <a:r>
              <a:rPr lang="en-US" altLang="pt-BR" sz="2000" b="1" kern="0" dirty="0" smtClean="0">
                <a:solidFill>
                  <a:srgbClr val="000099"/>
                </a:solidFill>
              </a:rPr>
              <a:t>Countries </a:t>
            </a:r>
            <a:r>
              <a:rPr lang="en-US" altLang="pt-BR" sz="2000" b="1" kern="0" dirty="0">
                <a:solidFill>
                  <a:srgbClr val="000099"/>
                </a:solidFill>
              </a:rPr>
              <a:t>to form a Task Force to coordinate the development of </a:t>
            </a:r>
            <a:r>
              <a:rPr lang="en-US" altLang="pt-BR" sz="2000" b="1" kern="0" dirty="0" smtClean="0">
                <a:solidFill>
                  <a:srgbClr val="000099"/>
                </a:solidFill>
              </a:rPr>
              <a:t>MRAs</a:t>
            </a:r>
            <a:endParaRPr lang="en-US" altLang="pt-BR" sz="2000" b="1" kern="0" dirty="0">
              <a:solidFill>
                <a:srgbClr val="000099"/>
              </a:solidFill>
            </a:endParaRPr>
          </a:p>
          <a:p>
            <a:pPr marL="1262063" lvl="0" indent="-6350">
              <a:spcBef>
                <a:spcPts val="0"/>
              </a:spcBef>
              <a:spcAft>
                <a:spcPts val="1200"/>
              </a:spcAft>
              <a:buNone/>
              <a:defRPr/>
            </a:pPr>
            <a:r>
              <a:rPr lang="en-US" altLang="pt-BR" sz="2400" b="1" kern="0" dirty="0">
                <a:solidFill>
                  <a:srgbClr val="000099"/>
                </a:solidFill>
              </a:rPr>
              <a:t>	each of these </a:t>
            </a:r>
            <a:r>
              <a:rPr lang="en-US" altLang="pt-BR" sz="2400" b="1" kern="0" dirty="0" smtClean="0">
                <a:solidFill>
                  <a:srgbClr val="000099"/>
                </a:solidFill>
              </a:rPr>
              <a:t>plans does </a:t>
            </a:r>
            <a:r>
              <a:rPr lang="en-US" altLang="pt-BR" sz="2400" b="1" kern="0" dirty="0">
                <a:solidFill>
                  <a:srgbClr val="000099"/>
                </a:solidFill>
              </a:rPr>
              <a:t>not exclude the </a:t>
            </a:r>
            <a:r>
              <a:rPr lang="en-US" altLang="pt-BR" sz="2400" b="1" kern="0" dirty="0" smtClean="0">
                <a:solidFill>
                  <a:srgbClr val="000099"/>
                </a:solidFill>
              </a:rPr>
              <a:t>others </a:t>
            </a:r>
            <a:endParaRPr lang="en-US" altLang="pt-BR" sz="2400" b="1" kern="0" dirty="0">
              <a:solidFill>
                <a:srgbClr val="000099"/>
              </a:solidFill>
            </a:endParaRPr>
          </a:p>
        </p:txBody>
      </p:sp>
    </p:spTree>
    <p:extLst>
      <p:ext uri="{BB962C8B-B14F-4D97-AF65-F5344CB8AC3E}">
        <p14:creationId xmlns:p14="http://schemas.microsoft.com/office/powerpoint/2010/main" val="13974071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26</a:t>
            </a:fld>
            <a:endParaRPr lang="en-US"/>
          </a:p>
        </p:txBody>
      </p:sp>
      <p:sp>
        <p:nvSpPr>
          <p:cNvPr id="3" name="Title 1"/>
          <p:cNvSpPr txBox="1">
            <a:spLocks/>
          </p:cNvSpPr>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b="1">
                <a:solidFill>
                  <a:schemeClr val="bg2"/>
                </a:solidFill>
                <a:latin typeface="+mj-lt"/>
                <a:ea typeface="+mj-ea"/>
                <a:cs typeface="+mj-cs"/>
              </a:defRPr>
            </a:lvl1pPr>
            <a:lvl2pPr algn="ctr" rtl="0" eaLnBrk="0" fontAlgn="base" hangingPunct="0">
              <a:spcBef>
                <a:spcPct val="0"/>
              </a:spcBef>
              <a:spcAft>
                <a:spcPct val="0"/>
              </a:spcAft>
              <a:defRPr sz="3200" b="1">
                <a:solidFill>
                  <a:schemeClr val="bg2"/>
                </a:solidFill>
                <a:latin typeface="Verdana" pitchFamily="34" charset="0"/>
              </a:defRPr>
            </a:lvl2pPr>
            <a:lvl3pPr algn="ctr" rtl="0" eaLnBrk="0" fontAlgn="base" hangingPunct="0">
              <a:spcBef>
                <a:spcPct val="0"/>
              </a:spcBef>
              <a:spcAft>
                <a:spcPct val="0"/>
              </a:spcAft>
              <a:defRPr sz="3200" b="1">
                <a:solidFill>
                  <a:schemeClr val="bg2"/>
                </a:solidFill>
                <a:latin typeface="Verdana" pitchFamily="34" charset="0"/>
              </a:defRPr>
            </a:lvl3pPr>
            <a:lvl4pPr algn="ctr" rtl="0" eaLnBrk="0" fontAlgn="base" hangingPunct="0">
              <a:spcBef>
                <a:spcPct val="0"/>
              </a:spcBef>
              <a:spcAft>
                <a:spcPct val="0"/>
              </a:spcAft>
              <a:defRPr sz="3200" b="1">
                <a:solidFill>
                  <a:schemeClr val="bg2"/>
                </a:solidFill>
                <a:latin typeface="Verdana" pitchFamily="34" charset="0"/>
              </a:defRPr>
            </a:lvl4pPr>
            <a:lvl5pPr algn="ctr" rtl="0" eaLnBrk="0" fontAlgn="base" hangingPunct="0">
              <a:spcBef>
                <a:spcPct val="0"/>
              </a:spcBef>
              <a:spcAft>
                <a:spcPct val="0"/>
              </a:spcAft>
              <a:defRPr sz="3200" b="1">
                <a:solidFill>
                  <a:schemeClr val="bg2"/>
                </a:solidFill>
                <a:latin typeface="Verdana" pitchFamily="34" charset="0"/>
              </a:defRPr>
            </a:lvl5pPr>
            <a:lvl6pPr marL="457200" algn="ctr" rtl="0" eaLnBrk="0" fontAlgn="base" hangingPunct="0">
              <a:spcBef>
                <a:spcPct val="0"/>
              </a:spcBef>
              <a:spcAft>
                <a:spcPct val="0"/>
              </a:spcAft>
              <a:defRPr sz="3200" b="1">
                <a:solidFill>
                  <a:schemeClr val="bg2"/>
                </a:solidFill>
                <a:latin typeface="Verdana" pitchFamily="34" charset="0"/>
              </a:defRPr>
            </a:lvl6pPr>
            <a:lvl7pPr marL="914400" algn="ctr" rtl="0" eaLnBrk="0" fontAlgn="base" hangingPunct="0">
              <a:spcBef>
                <a:spcPct val="0"/>
              </a:spcBef>
              <a:spcAft>
                <a:spcPct val="0"/>
              </a:spcAft>
              <a:defRPr sz="3200" b="1">
                <a:solidFill>
                  <a:schemeClr val="bg2"/>
                </a:solidFill>
                <a:latin typeface="Verdana" pitchFamily="34" charset="0"/>
              </a:defRPr>
            </a:lvl7pPr>
            <a:lvl8pPr marL="1371600" algn="ctr" rtl="0" eaLnBrk="0" fontAlgn="base" hangingPunct="0">
              <a:spcBef>
                <a:spcPct val="0"/>
              </a:spcBef>
              <a:spcAft>
                <a:spcPct val="0"/>
              </a:spcAft>
              <a:defRPr sz="3200" b="1">
                <a:solidFill>
                  <a:schemeClr val="bg2"/>
                </a:solidFill>
                <a:latin typeface="Verdana" pitchFamily="34" charset="0"/>
              </a:defRPr>
            </a:lvl8pPr>
            <a:lvl9pPr marL="1828800" algn="ctr" rtl="0" eaLnBrk="0" fontAlgn="base" hangingPunct="0">
              <a:spcBef>
                <a:spcPct val="0"/>
              </a:spcBef>
              <a:spcAft>
                <a:spcPct val="0"/>
              </a:spcAft>
              <a:defRPr sz="3200" b="1">
                <a:solidFill>
                  <a:schemeClr val="bg2"/>
                </a:solidFill>
                <a:latin typeface="Verdana"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000099"/>
                </a:solidFill>
                <a:effectLst/>
                <a:uLnTx/>
                <a:uFillTx/>
                <a:latin typeface="Verdana"/>
                <a:ea typeface="+mj-ea"/>
                <a:cs typeface="+mj-cs"/>
              </a:rPr>
              <a:t>C&amp;I Guidelines</a:t>
            </a:r>
            <a:endParaRPr kumimoji="0" lang="en-US" sz="3200" b="1" i="0" u="none" strike="noStrike" kern="0" cap="none" spc="0" normalizeH="0" baseline="0" noProof="0" dirty="0">
              <a:ln>
                <a:noFill/>
              </a:ln>
              <a:solidFill>
                <a:srgbClr val="000099"/>
              </a:solidFill>
              <a:effectLst/>
              <a:uLnTx/>
              <a:uFillTx/>
              <a:latin typeface="Verdana"/>
              <a:ea typeface="+mj-ea"/>
              <a:cs typeface="+mj-cs"/>
            </a:endParaRPr>
          </a:p>
        </p:txBody>
      </p:sp>
      <p:sp>
        <p:nvSpPr>
          <p:cNvPr id="4" name="Content Placeholder 2"/>
          <p:cNvSpPr txBox="1">
            <a:spLocks/>
          </p:cNvSpPr>
          <p:nvPr/>
        </p:nvSpPr>
        <p:spPr bwMode="auto">
          <a:xfrm>
            <a:off x="323528" y="1412776"/>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75000"/>
              <a:buBlip>
                <a:blip r:embed="rId2"/>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3"/>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2"/>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3"/>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2"/>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2"/>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2"/>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2"/>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2"/>
              </a:buBlip>
              <a:defRPr sz="2000">
                <a:solidFill>
                  <a:schemeClr val="bg2"/>
                </a:solidFill>
                <a:latin typeface="+mn-lt"/>
              </a:defRPr>
            </a:lvl9pPr>
          </a:lstStyle>
          <a:p>
            <a:pPr marR="0" lvl="0" algn="l" defTabSz="914400" rtl="0" eaLnBrk="0" fontAlgn="base" latinLnBrk="0" hangingPunct="0">
              <a:lnSpc>
                <a:spcPct val="100000"/>
              </a:lnSpc>
              <a:spcBef>
                <a:spcPts val="2400"/>
              </a:spcBef>
              <a:spcAft>
                <a:spcPct val="0"/>
              </a:spcAft>
              <a:buClrTx/>
              <a:buSzPct val="75000"/>
              <a:buFont typeface="Arial" panose="020B0604020202020204" pitchFamily="34" charset="0"/>
              <a:buChar char="•"/>
              <a:tabLst/>
              <a:defRPr/>
            </a:pPr>
            <a:r>
              <a:rPr lang="en-US" sz="2000" b="1" kern="0" dirty="0">
                <a:solidFill>
                  <a:srgbClr val="000099"/>
                </a:solidFill>
                <a:latin typeface="Verdana"/>
                <a:ea typeface="+mj-ea"/>
                <a:cs typeface="+mj-cs"/>
              </a:rPr>
              <a:t>Guidelines for developing countries on Establishing Conformity assessment Test Labs in Different Regions (2012)</a:t>
            </a:r>
          </a:p>
          <a:p>
            <a:pPr marR="0" lvl="0" algn="l" defTabSz="914400" rtl="0" eaLnBrk="0" fontAlgn="base" latinLnBrk="0" hangingPunct="0">
              <a:lnSpc>
                <a:spcPct val="100000"/>
              </a:lnSpc>
              <a:spcBef>
                <a:spcPts val="2400"/>
              </a:spcBef>
              <a:spcAft>
                <a:spcPct val="0"/>
              </a:spcAft>
              <a:buClrTx/>
              <a:buSzPct val="75000"/>
              <a:buFont typeface="Arial" panose="020B0604020202020204" pitchFamily="34" charset="0"/>
              <a:buChar char="•"/>
              <a:tabLst/>
              <a:defRPr/>
            </a:pPr>
            <a:r>
              <a:rPr lang="en-US" sz="2000" b="1" kern="0" dirty="0">
                <a:solidFill>
                  <a:srgbClr val="000099"/>
                </a:solidFill>
                <a:latin typeface="Verdana"/>
                <a:ea typeface="+mj-ea"/>
                <a:cs typeface="+mj-cs"/>
              </a:rPr>
              <a:t>Guidelines for the development, implementation and management of MRAs on conformity assessment of Telecom Equipment (2013)</a:t>
            </a:r>
          </a:p>
          <a:p>
            <a:pPr marR="0" lvl="0" algn="l" defTabSz="914400" rtl="0" eaLnBrk="0" fontAlgn="base" latinLnBrk="0" hangingPunct="0">
              <a:lnSpc>
                <a:spcPct val="100000"/>
              </a:lnSpc>
              <a:spcBef>
                <a:spcPts val="2400"/>
              </a:spcBef>
              <a:spcAft>
                <a:spcPct val="0"/>
              </a:spcAft>
              <a:buClrTx/>
              <a:buSzPct val="75000"/>
              <a:buFont typeface="Arial" panose="020B0604020202020204" pitchFamily="34" charset="0"/>
              <a:buChar char="•"/>
              <a:tabLst/>
              <a:defRPr/>
            </a:pPr>
            <a:r>
              <a:rPr lang="en-US" sz="2000" b="1" kern="0" dirty="0">
                <a:solidFill>
                  <a:srgbClr val="000099"/>
                </a:solidFill>
                <a:latin typeface="Verdana"/>
                <a:ea typeface="+mj-ea"/>
                <a:cs typeface="+mj-cs"/>
              </a:rPr>
              <a:t>Feasibility Study for a Conformance Testing Centre (2013)</a:t>
            </a:r>
          </a:p>
          <a:p>
            <a:pPr marR="0" lvl="0" algn="l" defTabSz="914400" rtl="0" eaLnBrk="0" fontAlgn="base" latinLnBrk="0" hangingPunct="0">
              <a:lnSpc>
                <a:spcPct val="100000"/>
              </a:lnSpc>
              <a:spcBef>
                <a:spcPts val="2400"/>
              </a:spcBef>
              <a:spcAft>
                <a:spcPct val="0"/>
              </a:spcAft>
              <a:buClrTx/>
              <a:buSzPct val="75000"/>
              <a:buFont typeface="Arial" panose="020B0604020202020204" pitchFamily="34" charset="0"/>
              <a:buChar char="•"/>
              <a:tabLst/>
              <a:defRPr/>
            </a:pPr>
            <a:r>
              <a:rPr lang="en-US" sz="2000" b="1" kern="0" dirty="0">
                <a:solidFill>
                  <a:srgbClr val="000099"/>
                </a:solidFill>
                <a:latin typeface="Verdana"/>
                <a:ea typeface="+mj-ea"/>
                <a:cs typeface="+mj-cs"/>
              </a:rPr>
              <a:t>Guidelines for Establishing Conformance &amp; Interoperability Regimes for Developing Countries (2014)</a:t>
            </a:r>
          </a:p>
        </p:txBody>
      </p:sp>
    </p:spTree>
    <p:extLst>
      <p:ext uri="{BB962C8B-B14F-4D97-AF65-F5344CB8AC3E}">
        <p14:creationId xmlns:p14="http://schemas.microsoft.com/office/powerpoint/2010/main" val="15697792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27</a:t>
            </a:fld>
            <a:endParaRPr lang="en-US"/>
          </a:p>
        </p:txBody>
      </p:sp>
      <p:sp>
        <p:nvSpPr>
          <p:cNvPr id="3" name="TextBox 2"/>
          <p:cNvSpPr txBox="1"/>
          <p:nvPr/>
        </p:nvSpPr>
        <p:spPr>
          <a:xfrm>
            <a:off x="1746852" y="332656"/>
            <a:ext cx="6336704" cy="830997"/>
          </a:xfrm>
          <a:prstGeom prst="rect">
            <a:avLst/>
          </a:prstGeom>
          <a:noFill/>
        </p:spPr>
        <p:txBody>
          <a:bodyPr wrap="square" rtlCol="0">
            <a:spAutoFit/>
          </a:bodyPr>
          <a:lstStyle/>
          <a:p>
            <a:pPr algn="ctr"/>
            <a:r>
              <a:rPr lang="en-US" sz="2400" b="1" dirty="0">
                <a:solidFill>
                  <a:srgbClr val="000099"/>
                </a:solidFill>
                <a:latin typeface="Verdana"/>
                <a:ea typeface="+mj-ea"/>
                <a:cs typeface="+mj-cs"/>
              </a:rPr>
              <a:t>Who is invited to join the</a:t>
            </a:r>
          </a:p>
          <a:p>
            <a:pPr algn="ctr"/>
            <a:r>
              <a:rPr lang="en-US" sz="2400" b="1" dirty="0">
                <a:solidFill>
                  <a:srgbClr val="000099"/>
                </a:solidFill>
                <a:latin typeface="Verdana"/>
                <a:ea typeface="+mj-ea"/>
                <a:cs typeface="+mj-cs"/>
              </a:rPr>
              <a:t>ITU C&amp;I </a:t>
            </a:r>
            <a:r>
              <a:rPr lang="en-US" sz="2400" b="1" dirty="0" err="1">
                <a:solidFill>
                  <a:srgbClr val="000099"/>
                </a:solidFill>
                <a:latin typeface="Verdana"/>
                <a:ea typeface="+mj-ea"/>
                <a:cs typeface="+mj-cs"/>
              </a:rPr>
              <a:t>Programme</a:t>
            </a:r>
            <a:r>
              <a:rPr lang="en-US" sz="2400" b="1" dirty="0">
                <a:solidFill>
                  <a:srgbClr val="000099"/>
                </a:solidFill>
                <a:latin typeface="Verdana"/>
                <a:ea typeface="+mj-ea"/>
                <a:cs typeface="+mj-cs"/>
              </a:rPr>
              <a:t> (1/2)</a:t>
            </a:r>
          </a:p>
        </p:txBody>
      </p:sp>
      <p:sp>
        <p:nvSpPr>
          <p:cNvPr id="4" name="TextBox 3"/>
          <p:cNvSpPr txBox="1"/>
          <p:nvPr/>
        </p:nvSpPr>
        <p:spPr>
          <a:xfrm>
            <a:off x="251520" y="1916832"/>
            <a:ext cx="8640960" cy="3354765"/>
          </a:xfrm>
          <a:prstGeom prst="rect">
            <a:avLst/>
          </a:prstGeom>
          <a:noFill/>
        </p:spPr>
        <p:txBody>
          <a:bodyPr wrap="square" rtlCol="0">
            <a:spAutoFit/>
          </a:bodyPr>
          <a:lstStyle/>
          <a:p>
            <a:pPr marL="285750" indent="-285750">
              <a:spcBef>
                <a:spcPts val="1200"/>
              </a:spcBef>
              <a:buFont typeface="Wingdings" panose="05000000000000000000" pitchFamily="2" charset="2"/>
              <a:buChar char="§"/>
            </a:pPr>
            <a:r>
              <a:rPr lang="en-US" sz="2400" b="1" dirty="0">
                <a:solidFill>
                  <a:srgbClr val="000099"/>
                </a:solidFill>
                <a:latin typeface="Verdana"/>
                <a:ea typeface="+mj-ea"/>
                <a:cs typeface="+mj-cs"/>
              </a:rPr>
              <a:t>TLs/SDOs/Consortia to launch the pilot projects on the conformity testing against ITU-T Recs.</a:t>
            </a:r>
          </a:p>
          <a:p>
            <a:pPr marL="285750" indent="-285750">
              <a:spcBef>
                <a:spcPts val="1200"/>
              </a:spcBef>
              <a:buFont typeface="Wingdings" panose="05000000000000000000" pitchFamily="2" charset="2"/>
              <a:buChar char="§"/>
            </a:pPr>
            <a:r>
              <a:rPr lang="en-US" sz="2400" b="1" dirty="0">
                <a:solidFill>
                  <a:srgbClr val="000099"/>
                </a:solidFill>
                <a:latin typeface="Verdana"/>
                <a:ea typeface="+mj-ea"/>
                <a:cs typeface="+mj-cs"/>
              </a:rPr>
              <a:t>ICT Companies (e.g. vendors, operators, etc.) to launch the interoperability events based on the ITU-T Recs.</a:t>
            </a:r>
          </a:p>
          <a:p>
            <a:pPr marL="285750" indent="-285750">
              <a:spcBef>
                <a:spcPts val="1200"/>
              </a:spcBef>
              <a:buFont typeface="Wingdings" panose="05000000000000000000" pitchFamily="2" charset="2"/>
              <a:buChar char="§"/>
            </a:pPr>
            <a:r>
              <a:rPr lang="en-US" sz="2400" b="1" dirty="0">
                <a:solidFill>
                  <a:srgbClr val="000099"/>
                </a:solidFill>
                <a:latin typeface="Verdana"/>
                <a:ea typeface="+mj-ea"/>
                <a:cs typeface="+mj-cs"/>
              </a:rPr>
              <a:t>ICT companies to develop Test specifications against ITU-T Recs</a:t>
            </a:r>
          </a:p>
        </p:txBody>
      </p:sp>
    </p:spTree>
    <p:extLst>
      <p:ext uri="{BB962C8B-B14F-4D97-AF65-F5344CB8AC3E}">
        <p14:creationId xmlns:p14="http://schemas.microsoft.com/office/powerpoint/2010/main" val="20275619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28</a:t>
            </a:fld>
            <a:endParaRPr lang="en-US"/>
          </a:p>
        </p:txBody>
      </p:sp>
      <p:sp>
        <p:nvSpPr>
          <p:cNvPr id="3" name="Rectangle 2"/>
          <p:cNvSpPr/>
          <p:nvPr/>
        </p:nvSpPr>
        <p:spPr>
          <a:xfrm>
            <a:off x="493813" y="2204864"/>
            <a:ext cx="8352928" cy="2477601"/>
          </a:xfrm>
          <a:prstGeom prst="rect">
            <a:avLst/>
          </a:prstGeom>
        </p:spPr>
        <p:txBody>
          <a:bodyPr wrap="square">
            <a:spAutoFit/>
          </a:bodyPr>
          <a:lstStyle/>
          <a:p>
            <a:pPr marL="285750" indent="-285750">
              <a:spcBef>
                <a:spcPts val="3000"/>
              </a:spcBef>
              <a:spcAft>
                <a:spcPts val="1200"/>
              </a:spcAft>
              <a:buFont typeface="Wingdings" panose="05000000000000000000" pitchFamily="2" charset="2"/>
              <a:buChar char="§"/>
            </a:pPr>
            <a:r>
              <a:rPr lang="en-US" sz="2400" b="1" dirty="0">
                <a:solidFill>
                  <a:srgbClr val="000099"/>
                </a:solidFill>
                <a:latin typeface="Verdana"/>
                <a:ea typeface="+mj-ea"/>
                <a:cs typeface="+mj-cs"/>
              </a:rPr>
              <a:t>TLs and all interested parties to participate in SG11 (Q11/11) for discussing the ITU TL’s recognition procedure</a:t>
            </a:r>
          </a:p>
          <a:p>
            <a:pPr marL="285750" indent="-285750">
              <a:spcBef>
                <a:spcPts val="3000"/>
              </a:spcBef>
              <a:spcAft>
                <a:spcPts val="1200"/>
              </a:spcAft>
              <a:buFont typeface="Wingdings" panose="05000000000000000000" pitchFamily="2" charset="2"/>
              <a:buChar char="§"/>
            </a:pPr>
            <a:r>
              <a:rPr lang="en-US" sz="2400" b="1" dirty="0">
                <a:solidFill>
                  <a:srgbClr val="000099"/>
                </a:solidFill>
                <a:latin typeface="Verdana"/>
                <a:ea typeface="+mj-ea"/>
                <a:cs typeface="+mj-cs"/>
              </a:rPr>
              <a:t>TL/Vendors to populate the ITU Product Conformity Database</a:t>
            </a:r>
          </a:p>
        </p:txBody>
      </p:sp>
      <p:sp>
        <p:nvSpPr>
          <p:cNvPr id="4" name="TextBox 3"/>
          <p:cNvSpPr txBox="1"/>
          <p:nvPr/>
        </p:nvSpPr>
        <p:spPr>
          <a:xfrm>
            <a:off x="1750909" y="404664"/>
            <a:ext cx="6336704" cy="830997"/>
          </a:xfrm>
          <a:prstGeom prst="rect">
            <a:avLst/>
          </a:prstGeom>
          <a:noFill/>
        </p:spPr>
        <p:txBody>
          <a:bodyPr wrap="square" rtlCol="0">
            <a:spAutoFit/>
          </a:bodyPr>
          <a:lstStyle/>
          <a:p>
            <a:pPr algn="ctr"/>
            <a:r>
              <a:rPr lang="en-US" sz="2400" b="1" dirty="0">
                <a:solidFill>
                  <a:srgbClr val="000099"/>
                </a:solidFill>
                <a:latin typeface="Verdana"/>
                <a:ea typeface="+mj-ea"/>
                <a:cs typeface="+mj-cs"/>
              </a:rPr>
              <a:t>Who is invited to join the</a:t>
            </a:r>
          </a:p>
          <a:p>
            <a:pPr algn="ctr"/>
            <a:r>
              <a:rPr lang="en-US" sz="2400" b="1" dirty="0">
                <a:solidFill>
                  <a:srgbClr val="000099"/>
                </a:solidFill>
                <a:latin typeface="Verdana"/>
                <a:ea typeface="+mj-ea"/>
                <a:cs typeface="+mj-cs"/>
              </a:rPr>
              <a:t>ITU C&amp;I </a:t>
            </a:r>
            <a:r>
              <a:rPr lang="en-US" sz="2400" b="1" dirty="0" err="1">
                <a:solidFill>
                  <a:srgbClr val="000099"/>
                </a:solidFill>
                <a:latin typeface="Verdana"/>
                <a:ea typeface="+mj-ea"/>
                <a:cs typeface="+mj-cs"/>
              </a:rPr>
              <a:t>Programme</a:t>
            </a:r>
            <a:r>
              <a:rPr lang="en-US" sz="2400" b="1" dirty="0">
                <a:solidFill>
                  <a:srgbClr val="000099"/>
                </a:solidFill>
                <a:latin typeface="Verdana"/>
                <a:ea typeface="+mj-ea"/>
                <a:cs typeface="+mj-cs"/>
              </a:rPr>
              <a:t> (2/2)</a:t>
            </a:r>
          </a:p>
        </p:txBody>
      </p:sp>
    </p:spTree>
    <p:extLst>
      <p:ext uri="{BB962C8B-B14F-4D97-AF65-F5344CB8AC3E}">
        <p14:creationId xmlns:p14="http://schemas.microsoft.com/office/powerpoint/2010/main" val="31537019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353901"/>
            <a:ext cx="9144000" cy="1052736"/>
          </a:xfrm>
          <a:prstGeom prst="rect">
            <a:avLst/>
          </a:prstGeom>
        </p:spPr>
        <p:txBody>
          <a:bodyPr/>
          <a:lstStyle/>
          <a:p>
            <a:r>
              <a:rPr lang="en-US" dirty="0">
                <a:solidFill>
                  <a:srgbClr val="000099"/>
                </a:solidFill>
              </a:rPr>
              <a:t>ITU committed to</a:t>
            </a:r>
            <a:endParaRPr lang="en-US" dirty="0"/>
          </a:p>
        </p:txBody>
      </p:sp>
      <p:sp>
        <p:nvSpPr>
          <p:cNvPr id="6" name="Content Placeholder 5"/>
          <p:cNvSpPr>
            <a:spLocks noGrp="1"/>
          </p:cNvSpPr>
          <p:nvPr>
            <p:ph idx="4294967295"/>
          </p:nvPr>
        </p:nvSpPr>
        <p:spPr>
          <a:xfrm>
            <a:off x="457200" y="1600201"/>
            <a:ext cx="7787208" cy="4133055"/>
          </a:xfrm>
          <a:prstGeom prst="rect">
            <a:avLst/>
          </a:prstGeom>
        </p:spPr>
        <p:txBody>
          <a:bodyPr>
            <a:normAutofit fontScale="85000" lnSpcReduction="20000"/>
          </a:bodyPr>
          <a:lstStyle/>
          <a:p>
            <a:pPr>
              <a:spcBef>
                <a:spcPts val="1800"/>
              </a:spcBef>
            </a:pPr>
            <a:r>
              <a:rPr lang="en-US" sz="2600" b="1" dirty="0">
                <a:solidFill>
                  <a:srgbClr val="000099"/>
                </a:solidFill>
                <a:latin typeface="Verdana"/>
                <a:ea typeface="+mj-ea"/>
                <a:cs typeface="+mj-cs"/>
              </a:rPr>
              <a:t>Develop interoperable international telecommunication/ICT standards</a:t>
            </a:r>
          </a:p>
          <a:p>
            <a:pPr>
              <a:spcBef>
                <a:spcPts val="1800"/>
              </a:spcBef>
            </a:pPr>
            <a:r>
              <a:rPr lang="en-US" sz="2600" b="1" dirty="0">
                <a:solidFill>
                  <a:srgbClr val="000099"/>
                </a:solidFill>
                <a:latin typeface="Verdana"/>
                <a:ea typeface="+mj-ea"/>
                <a:cs typeface="+mj-cs"/>
              </a:rPr>
              <a:t>Promote conformity to telecommunication/ICT standards</a:t>
            </a:r>
          </a:p>
          <a:p>
            <a:pPr>
              <a:spcBef>
                <a:spcPts val="1800"/>
              </a:spcBef>
            </a:pPr>
            <a:r>
              <a:rPr lang="en-US" sz="2600" b="1" dirty="0">
                <a:solidFill>
                  <a:srgbClr val="000099"/>
                </a:solidFill>
                <a:latin typeface="Verdana"/>
                <a:ea typeface="+mj-ea"/>
                <a:cs typeface="+mj-cs"/>
              </a:rPr>
              <a:t>improve international interconnection and interoperability</a:t>
            </a:r>
          </a:p>
          <a:p>
            <a:pPr>
              <a:spcBef>
                <a:spcPts val="1800"/>
              </a:spcBef>
            </a:pPr>
            <a:r>
              <a:rPr lang="en-US" sz="2600" b="1" dirty="0">
                <a:solidFill>
                  <a:srgbClr val="000099"/>
                </a:solidFill>
                <a:latin typeface="Verdana"/>
                <a:ea typeface="+mj-ea"/>
                <a:cs typeface="+mj-cs"/>
              </a:rPr>
              <a:t>Reduce global trade barrier, promote market transparency and competition</a:t>
            </a:r>
          </a:p>
          <a:p>
            <a:pPr>
              <a:spcBef>
                <a:spcPts val="1800"/>
              </a:spcBef>
            </a:pPr>
            <a:r>
              <a:rPr lang="en-US" sz="2600" b="1" dirty="0">
                <a:solidFill>
                  <a:srgbClr val="000099"/>
                </a:solidFill>
                <a:latin typeface="Verdana"/>
                <a:ea typeface="+mj-ea"/>
                <a:cs typeface="+mj-cs"/>
              </a:rPr>
              <a:t>Facilitate capacity building in developing countries covering most of the key technologies</a:t>
            </a:r>
          </a:p>
          <a:p>
            <a:endParaRPr lang="en-US" dirty="0"/>
          </a:p>
        </p:txBody>
      </p:sp>
      <p:sp>
        <p:nvSpPr>
          <p:cNvPr id="2" name="Slide Number Placeholder 1"/>
          <p:cNvSpPr>
            <a:spLocks noGrp="1"/>
          </p:cNvSpPr>
          <p:nvPr>
            <p:ph type="sldNum" sz="quarter" idx="10"/>
          </p:nvPr>
        </p:nvSpPr>
        <p:spPr/>
        <p:txBody>
          <a:bodyPr/>
          <a:lstStyle/>
          <a:p>
            <a:pPr>
              <a:defRPr/>
            </a:pPr>
            <a:fld id="{8260D185-294F-422D-8999-8D8798A54C55}" type="slidenum">
              <a:rPr lang="en-CA" smtClean="0"/>
              <a:pPr>
                <a:defRPr/>
              </a:pPr>
              <a:t>29</a:t>
            </a:fld>
            <a:endParaRPr lang="en-CA"/>
          </a:p>
        </p:txBody>
      </p:sp>
    </p:spTree>
    <p:extLst>
      <p:ext uri="{BB962C8B-B14F-4D97-AF65-F5344CB8AC3E}">
        <p14:creationId xmlns:p14="http://schemas.microsoft.com/office/powerpoint/2010/main" val="1088855752"/>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3</a:t>
            </a:fld>
            <a:endParaRPr lang="en-US"/>
          </a:p>
        </p:txBody>
      </p:sp>
      <p:sp>
        <p:nvSpPr>
          <p:cNvPr id="3" name="TextBox 2"/>
          <p:cNvSpPr txBox="1"/>
          <p:nvPr/>
        </p:nvSpPr>
        <p:spPr>
          <a:xfrm>
            <a:off x="1547664" y="292089"/>
            <a:ext cx="6840759" cy="461665"/>
          </a:xfrm>
          <a:prstGeom prst="rect">
            <a:avLst/>
          </a:prstGeom>
          <a:noFill/>
        </p:spPr>
        <p:txBody>
          <a:bodyPr wrap="square" rtlCol="0">
            <a:spAutoFit/>
          </a:bodyPr>
          <a:lstStyle/>
          <a:p>
            <a:pPr algn="ctr"/>
            <a:r>
              <a:rPr lang="en-US" sz="2400" b="1" dirty="0">
                <a:solidFill>
                  <a:srgbClr val="000090"/>
                </a:solidFill>
              </a:rPr>
              <a:t>The key outcomes related to Pillar 1</a:t>
            </a:r>
          </a:p>
        </p:txBody>
      </p:sp>
      <p:sp>
        <p:nvSpPr>
          <p:cNvPr id="4" name="Rectangle 3"/>
          <p:cNvSpPr/>
          <p:nvPr/>
        </p:nvSpPr>
        <p:spPr>
          <a:xfrm>
            <a:off x="205070" y="1196752"/>
            <a:ext cx="8712968" cy="4401205"/>
          </a:xfrm>
          <a:prstGeom prst="rect">
            <a:avLst/>
          </a:prstGeom>
        </p:spPr>
        <p:txBody>
          <a:bodyPr wrap="square">
            <a:spAutoFit/>
          </a:bodyPr>
          <a:lstStyle/>
          <a:p>
            <a:pPr>
              <a:spcBef>
                <a:spcPts val="2400"/>
              </a:spcBef>
            </a:pPr>
            <a:r>
              <a:rPr lang="en-US" sz="2000" dirty="0" smtClean="0">
                <a:solidFill>
                  <a:srgbClr val="000090"/>
                </a:solidFill>
              </a:rPr>
              <a:t>ITU-T </a:t>
            </a:r>
            <a:r>
              <a:rPr lang="en-US" sz="2000" dirty="0">
                <a:solidFill>
                  <a:srgbClr val="000090"/>
                </a:solidFill>
              </a:rPr>
              <a:t>SG11 </a:t>
            </a:r>
            <a:r>
              <a:rPr lang="en-US" sz="2000" dirty="0" smtClean="0">
                <a:solidFill>
                  <a:srgbClr val="000090"/>
                </a:solidFill>
              </a:rPr>
              <a:t>maintains:</a:t>
            </a:r>
          </a:p>
          <a:p>
            <a:pPr marL="444500" indent="-444500">
              <a:spcBef>
                <a:spcPts val="2400"/>
              </a:spcBef>
              <a:buFont typeface="Wingdings" panose="05000000000000000000" pitchFamily="2" charset="2"/>
              <a:buChar char="ü"/>
            </a:pPr>
            <a:r>
              <a:rPr lang="en-US" sz="2000" dirty="0" smtClean="0">
                <a:solidFill>
                  <a:srgbClr val="000090"/>
                </a:solidFill>
              </a:rPr>
              <a:t> </a:t>
            </a:r>
            <a:r>
              <a:rPr lang="en-US" sz="2000" b="1" dirty="0" smtClean="0">
                <a:solidFill>
                  <a:srgbClr val="000090"/>
                </a:solidFill>
              </a:rPr>
              <a:t>living </a:t>
            </a:r>
            <a:r>
              <a:rPr lang="en-US" sz="2000" b="1" dirty="0">
                <a:solidFill>
                  <a:srgbClr val="000090"/>
                </a:solidFill>
              </a:rPr>
              <a:t>list of key technologies </a:t>
            </a:r>
            <a:r>
              <a:rPr lang="en-US" sz="2000" dirty="0">
                <a:solidFill>
                  <a:srgbClr val="000090"/>
                </a:solidFill>
              </a:rPr>
              <a:t>suitable for </a:t>
            </a:r>
            <a:r>
              <a:rPr lang="en-US" sz="2000" dirty="0" smtClean="0">
                <a:solidFill>
                  <a:srgbClr val="000090"/>
                </a:solidFill>
              </a:rPr>
              <a:t>C&amp;I (</a:t>
            </a:r>
            <a:r>
              <a:rPr lang="en-US" sz="2000" dirty="0">
                <a:hlinkClick r:id="rId2"/>
              </a:rPr>
              <a:t>http://itu.int/go/key-technologies</a:t>
            </a:r>
            <a:r>
              <a:rPr lang="en-US" sz="2000" dirty="0" smtClean="0">
                <a:solidFill>
                  <a:srgbClr val="000090"/>
                </a:solidFill>
              </a:rPr>
              <a:t>)</a:t>
            </a:r>
            <a:endParaRPr lang="en-US" sz="2000" dirty="0">
              <a:solidFill>
                <a:srgbClr val="000090"/>
              </a:solidFill>
            </a:endParaRPr>
          </a:p>
          <a:p>
            <a:pPr marL="444500" indent="-444500">
              <a:spcBef>
                <a:spcPts val="2400"/>
              </a:spcBef>
              <a:buFont typeface="Wingdings" panose="05000000000000000000" pitchFamily="2" charset="2"/>
              <a:buChar char="ü"/>
            </a:pPr>
            <a:r>
              <a:rPr lang="en-US" sz="2000" b="1" dirty="0" smtClean="0">
                <a:solidFill>
                  <a:srgbClr val="000090"/>
                </a:solidFill>
              </a:rPr>
              <a:t>list of pilot projects </a:t>
            </a:r>
            <a:r>
              <a:rPr lang="en-US" sz="2000" dirty="0" smtClean="0">
                <a:solidFill>
                  <a:srgbClr val="000090"/>
                </a:solidFill>
              </a:rPr>
              <a:t>of </a:t>
            </a:r>
            <a:r>
              <a:rPr lang="en-US" sz="2000" dirty="0">
                <a:solidFill>
                  <a:srgbClr val="000090"/>
                </a:solidFill>
              </a:rPr>
              <a:t>conformity assessment </a:t>
            </a:r>
            <a:r>
              <a:rPr lang="en-US" sz="2000" dirty="0" smtClean="0">
                <a:solidFill>
                  <a:srgbClr val="000090"/>
                </a:solidFill>
              </a:rPr>
              <a:t>(</a:t>
            </a:r>
            <a:r>
              <a:rPr lang="en-US" sz="2000" dirty="0">
                <a:hlinkClick r:id="rId3"/>
              </a:rPr>
              <a:t>http://www.itu.int/go/pilot-projects</a:t>
            </a:r>
            <a:r>
              <a:rPr lang="en-US" sz="2000" dirty="0" smtClean="0">
                <a:solidFill>
                  <a:srgbClr val="000090"/>
                </a:solidFill>
              </a:rPr>
              <a:t>) </a:t>
            </a:r>
            <a:r>
              <a:rPr lang="en-US" sz="2000" i="1" dirty="0" smtClean="0">
                <a:solidFill>
                  <a:srgbClr val="000090"/>
                </a:solidFill>
              </a:rPr>
              <a:t>(e.g. M.3170, G.hn)</a:t>
            </a:r>
            <a:endParaRPr lang="en-US" sz="2000" i="1" dirty="0">
              <a:solidFill>
                <a:srgbClr val="000090"/>
              </a:solidFill>
            </a:endParaRPr>
          </a:p>
          <a:p>
            <a:pPr marL="444500" indent="-444500">
              <a:spcBef>
                <a:spcPts val="2400"/>
              </a:spcBef>
              <a:buFont typeface="Wingdings" panose="05000000000000000000" pitchFamily="2" charset="2"/>
              <a:buChar char="ü"/>
            </a:pPr>
            <a:r>
              <a:rPr lang="en-US" sz="2000" b="1" dirty="0" smtClean="0">
                <a:solidFill>
                  <a:srgbClr val="000090"/>
                </a:solidFill>
              </a:rPr>
              <a:t>C&amp;I reference table of ITU-T Recs. </a:t>
            </a:r>
            <a:r>
              <a:rPr lang="en-US" sz="2000" dirty="0" smtClean="0">
                <a:solidFill>
                  <a:srgbClr val="000090"/>
                </a:solidFill>
              </a:rPr>
              <a:t>(</a:t>
            </a:r>
            <a:r>
              <a:rPr lang="en-US" sz="2000" dirty="0">
                <a:hlinkClick r:id="rId4"/>
              </a:rPr>
              <a:t>http://itu.int/go/reference-table</a:t>
            </a:r>
            <a:r>
              <a:rPr lang="en-US" sz="2000" dirty="0" smtClean="0">
                <a:solidFill>
                  <a:srgbClr val="000090"/>
                </a:solidFill>
              </a:rPr>
              <a:t>)</a:t>
            </a:r>
          </a:p>
          <a:p>
            <a:pPr>
              <a:spcBef>
                <a:spcPts val="2400"/>
              </a:spcBef>
            </a:pPr>
            <a:r>
              <a:rPr lang="en-US" sz="2000" dirty="0" smtClean="0">
                <a:solidFill>
                  <a:srgbClr val="000090"/>
                </a:solidFill>
              </a:rPr>
              <a:t>New SG11 work </a:t>
            </a:r>
            <a:r>
              <a:rPr lang="en-US" sz="2000" dirty="0">
                <a:solidFill>
                  <a:srgbClr val="000090"/>
                </a:solidFill>
              </a:rPr>
              <a:t>item </a:t>
            </a:r>
            <a:r>
              <a:rPr lang="en-US" sz="2000" b="1" dirty="0" smtClean="0">
                <a:solidFill>
                  <a:srgbClr val="000090"/>
                </a:solidFill>
                <a:hlinkClick r:id="rId5"/>
              </a:rPr>
              <a:t>Q.TL-rec-pro</a:t>
            </a:r>
            <a:r>
              <a:rPr lang="en-US" sz="2000" b="1" dirty="0" smtClean="0">
                <a:solidFill>
                  <a:srgbClr val="000090"/>
                </a:solidFill>
              </a:rPr>
              <a:t> “Testing </a:t>
            </a:r>
            <a:r>
              <a:rPr lang="en-US" sz="2000" b="1" dirty="0">
                <a:solidFill>
                  <a:srgbClr val="000090"/>
                </a:solidFill>
              </a:rPr>
              <a:t>Laboratories recognition </a:t>
            </a:r>
            <a:r>
              <a:rPr lang="en-US" sz="2000" b="1" dirty="0" smtClean="0">
                <a:solidFill>
                  <a:srgbClr val="000090"/>
                </a:solidFill>
              </a:rPr>
              <a:t>procedure”</a:t>
            </a:r>
            <a:r>
              <a:rPr lang="en-US" sz="2000" dirty="0" smtClean="0">
                <a:solidFill>
                  <a:srgbClr val="000090"/>
                </a:solidFill>
              </a:rPr>
              <a:t>. Q11/11 is going to discuss it on </a:t>
            </a:r>
            <a:r>
              <a:rPr lang="en-US" sz="2000" b="1" dirty="0" smtClean="0">
                <a:solidFill>
                  <a:srgbClr val="000090"/>
                </a:solidFill>
              </a:rPr>
              <a:t>17 December 2014</a:t>
            </a:r>
            <a:r>
              <a:rPr lang="en-US" sz="2000" dirty="0" smtClean="0">
                <a:solidFill>
                  <a:srgbClr val="000090"/>
                </a:solidFill>
              </a:rPr>
              <a:t>. </a:t>
            </a:r>
            <a:endParaRPr lang="en-US" sz="2000" dirty="0">
              <a:solidFill>
                <a:srgbClr val="000090"/>
              </a:solidFill>
            </a:endParaRPr>
          </a:p>
        </p:txBody>
      </p:sp>
    </p:spTree>
    <p:extLst>
      <p:ext uri="{BB962C8B-B14F-4D97-AF65-F5344CB8AC3E}">
        <p14:creationId xmlns:p14="http://schemas.microsoft.com/office/powerpoint/2010/main" val="505730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4</a:t>
            </a:fld>
            <a:endParaRPr lang="en-US"/>
          </a:p>
        </p:txBody>
      </p:sp>
      <p:sp>
        <p:nvSpPr>
          <p:cNvPr id="3" name="TextBox 2"/>
          <p:cNvSpPr txBox="1"/>
          <p:nvPr/>
        </p:nvSpPr>
        <p:spPr>
          <a:xfrm>
            <a:off x="251520" y="2132856"/>
            <a:ext cx="8640960" cy="2554545"/>
          </a:xfrm>
          <a:prstGeom prst="rect">
            <a:avLst/>
          </a:prstGeom>
          <a:noFill/>
        </p:spPr>
        <p:txBody>
          <a:bodyPr wrap="square" rtlCol="0">
            <a:spAutoFit/>
          </a:bodyPr>
          <a:lstStyle/>
          <a:p>
            <a:r>
              <a:rPr lang="en-US" sz="2000" b="1" dirty="0" smtClean="0">
                <a:solidFill>
                  <a:srgbClr val="000090"/>
                </a:solidFill>
              </a:rPr>
              <a:t>Report of the Correspondence Group: </a:t>
            </a:r>
            <a:r>
              <a:rPr lang="en-US" sz="2000" b="1" dirty="0">
                <a:solidFill>
                  <a:srgbClr val="000090"/>
                </a:solidFill>
                <a:hlinkClick r:id="rId2"/>
              </a:rPr>
              <a:t>TD </a:t>
            </a:r>
            <a:r>
              <a:rPr lang="en-US" sz="2000" b="1" dirty="0" smtClean="0">
                <a:solidFill>
                  <a:srgbClr val="000090"/>
                </a:solidFill>
                <a:hlinkClick r:id="rId2"/>
              </a:rPr>
              <a:t>475 (GEN/11)</a:t>
            </a:r>
            <a:endParaRPr lang="en-US" sz="2000" b="1" dirty="0">
              <a:solidFill>
                <a:srgbClr val="000090"/>
              </a:solidFill>
            </a:endParaRPr>
          </a:p>
          <a:p>
            <a:pPr>
              <a:spcBef>
                <a:spcPts val="2400"/>
              </a:spcBef>
            </a:pPr>
            <a:r>
              <a:rPr lang="en-US" sz="2000" b="1" dirty="0">
                <a:solidFill>
                  <a:srgbClr val="FF0000"/>
                </a:solidFill>
              </a:rPr>
              <a:t>First option</a:t>
            </a:r>
            <a:r>
              <a:rPr lang="en-US" sz="2000" b="1" dirty="0">
                <a:solidFill>
                  <a:srgbClr val="000090"/>
                </a:solidFill>
              </a:rPr>
              <a:t> – in the short to medium </a:t>
            </a:r>
            <a:r>
              <a:rPr lang="en-US" sz="2000" b="1" dirty="0" smtClean="0">
                <a:solidFill>
                  <a:srgbClr val="000090"/>
                </a:solidFill>
              </a:rPr>
              <a:t>term, ITU </a:t>
            </a:r>
            <a:r>
              <a:rPr lang="en-US" sz="2000" b="1" dirty="0">
                <a:solidFill>
                  <a:srgbClr val="000090"/>
                </a:solidFill>
              </a:rPr>
              <a:t>to join </a:t>
            </a:r>
            <a:r>
              <a:rPr lang="en-US" sz="2000" b="1" dirty="0" smtClean="0">
                <a:solidFill>
                  <a:srgbClr val="000090"/>
                </a:solidFill>
              </a:rPr>
              <a:t>existing </a:t>
            </a:r>
            <a:r>
              <a:rPr lang="en-US" sz="2000" b="1" dirty="0">
                <a:solidFill>
                  <a:srgbClr val="000090"/>
                </a:solidFill>
              </a:rPr>
              <a:t>schemes, e.g. </a:t>
            </a:r>
            <a:r>
              <a:rPr lang="en-US" sz="2000" b="1" dirty="0" smtClean="0">
                <a:solidFill>
                  <a:srgbClr val="000090"/>
                </a:solidFill>
              </a:rPr>
              <a:t>IECEE</a:t>
            </a:r>
          </a:p>
          <a:p>
            <a:pPr>
              <a:spcBef>
                <a:spcPts val="2400"/>
              </a:spcBef>
            </a:pPr>
            <a:r>
              <a:rPr lang="en-US" sz="2000" b="1" dirty="0" smtClean="0">
                <a:solidFill>
                  <a:srgbClr val="FF0000"/>
                </a:solidFill>
              </a:rPr>
              <a:t>Second </a:t>
            </a:r>
            <a:r>
              <a:rPr lang="en-US" sz="2000" b="1" dirty="0">
                <a:solidFill>
                  <a:srgbClr val="FF0000"/>
                </a:solidFill>
              </a:rPr>
              <a:t>option</a:t>
            </a:r>
            <a:r>
              <a:rPr lang="en-US" sz="2000" b="1" dirty="0">
                <a:solidFill>
                  <a:srgbClr val="000090"/>
                </a:solidFill>
              </a:rPr>
              <a:t> – in the long term the ITU may have to establish ITU’s own TL recognition procedure in support of the ITU’s C&amp;I </a:t>
            </a:r>
            <a:r>
              <a:rPr lang="en-US" sz="2000" b="1" dirty="0" err="1" smtClean="0">
                <a:solidFill>
                  <a:srgbClr val="000090"/>
                </a:solidFill>
              </a:rPr>
              <a:t>programme</a:t>
            </a:r>
            <a:endParaRPr lang="en-US" sz="2000" b="1" dirty="0">
              <a:solidFill>
                <a:srgbClr val="000090"/>
              </a:solidFill>
            </a:endParaRPr>
          </a:p>
        </p:txBody>
      </p:sp>
      <p:sp>
        <p:nvSpPr>
          <p:cNvPr id="4" name="TextBox 3"/>
          <p:cNvSpPr txBox="1"/>
          <p:nvPr/>
        </p:nvSpPr>
        <p:spPr>
          <a:xfrm>
            <a:off x="1979712" y="188640"/>
            <a:ext cx="5616624" cy="830997"/>
          </a:xfrm>
          <a:prstGeom prst="rect">
            <a:avLst/>
          </a:prstGeom>
          <a:noFill/>
        </p:spPr>
        <p:txBody>
          <a:bodyPr wrap="square" rtlCol="0">
            <a:spAutoFit/>
          </a:bodyPr>
          <a:lstStyle/>
          <a:p>
            <a:pPr algn="ctr"/>
            <a:r>
              <a:rPr lang="en-US" sz="2400" b="1" dirty="0" smtClean="0">
                <a:solidFill>
                  <a:srgbClr val="000090"/>
                </a:solidFill>
              </a:rPr>
              <a:t>Option to implement a TL recognition procedure in ITU</a:t>
            </a:r>
            <a:endParaRPr lang="en-US" sz="2000" b="1" dirty="0">
              <a:solidFill>
                <a:srgbClr val="000090"/>
              </a:solidFill>
            </a:endParaRPr>
          </a:p>
        </p:txBody>
      </p:sp>
    </p:spTree>
    <p:extLst>
      <p:ext uri="{BB962C8B-B14F-4D97-AF65-F5344CB8AC3E}">
        <p14:creationId xmlns:p14="http://schemas.microsoft.com/office/powerpoint/2010/main" val="3589516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5</a:t>
            </a:fld>
            <a:endParaRPr lang="en-US"/>
          </a:p>
        </p:txBody>
      </p:sp>
      <p:sp>
        <p:nvSpPr>
          <p:cNvPr id="3" name="Rectangle 2"/>
          <p:cNvSpPr/>
          <p:nvPr/>
        </p:nvSpPr>
        <p:spPr>
          <a:xfrm>
            <a:off x="625176" y="764704"/>
            <a:ext cx="8269509" cy="523220"/>
          </a:xfrm>
          <a:prstGeom prst="rect">
            <a:avLst/>
          </a:prstGeom>
        </p:spPr>
        <p:txBody>
          <a:bodyPr wrap="square">
            <a:spAutoFit/>
          </a:bodyPr>
          <a:lstStyle/>
          <a:p>
            <a:pPr algn="ctr"/>
            <a:r>
              <a:rPr lang="en-US" sz="2800" b="1" dirty="0" smtClean="0">
                <a:solidFill>
                  <a:srgbClr val="000090"/>
                </a:solidFill>
              </a:rPr>
              <a:t>Pilot </a:t>
            </a:r>
            <a:r>
              <a:rPr lang="en-US" sz="2800" b="1" dirty="0">
                <a:solidFill>
                  <a:srgbClr val="000090"/>
                </a:solidFill>
              </a:rPr>
              <a:t>projects of conformity assessment</a:t>
            </a:r>
            <a:endParaRPr lang="en-US" sz="2800" b="1" dirty="0"/>
          </a:p>
        </p:txBody>
      </p:sp>
      <p:sp>
        <p:nvSpPr>
          <p:cNvPr id="4" name="TextBox 3"/>
          <p:cNvSpPr txBox="1"/>
          <p:nvPr/>
        </p:nvSpPr>
        <p:spPr>
          <a:xfrm>
            <a:off x="541757" y="1412776"/>
            <a:ext cx="8352928" cy="4201150"/>
          </a:xfrm>
          <a:prstGeom prst="rect">
            <a:avLst/>
          </a:prstGeom>
          <a:noFill/>
        </p:spPr>
        <p:txBody>
          <a:bodyPr wrap="square" rtlCol="0">
            <a:spAutoFit/>
          </a:bodyPr>
          <a:lstStyle/>
          <a:p>
            <a:pPr marL="457200" indent="-457200">
              <a:spcBef>
                <a:spcPts val="3000"/>
              </a:spcBef>
              <a:buFont typeface="Wingdings" panose="05000000000000000000" pitchFamily="2" charset="2"/>
              <a:buChar char="ü"/>
            </a:pPr>
            <a:endParaRPr lang="en-GB" sz="2400" b="1" dirty="0" smtClean="0">
              <a:solidFill>
                <a:srgbClr val="000090"/>
              </a:solidFill>
            </a:endParaRPr>
          </a:p>
          <a:p>
            <a:pPr marL="457200" indent="-457200">
              <a:spcBef>
                <a:spcPts val="3000"/>
              </a:spcBef>
              <a:buFont typeface="Wingdings" panose="05000000000000000000" pitchFamily="2" charset="2"/>
              <a:buChar char="ü"/>
            </a:pPr>
            <a:r>
              <a:rPr lang="en-GB" sz="2400" b="1" dirty="0" smtClean="0">
                <a:solidFill>
                  <a:srgbClr val="000090"/>
                </a:solidFill>
              </a:rPr>
              <a:t>G.hn </a:t>
            </a:r>
            <a:r>
              <a:rPr lang="en-GB" sz="2400" b="1" dirty="0">
                <a:solidFill>
                  <a:srgbClr val="000090"/>
                </a:solidFill>
              </a:rPr>
              <a:t>conformance testing </a:t>
            </a:r>
            <a:r>
              <a:rPr lang="en-US" sz="2400" dirty="0">
                <a:solidFill>
                  <a:srgbClr val="000090"/>
                </a:solidFill>
              </a:rPr>
              <a:t>(SG15/SG11)</a:t>
            </a:r>
            <a:br>
              <a:rPr lang="en-US" sz="2400" dirty="0">
                <a:solidFill>
                  <a:srgbClr val="000090"/>
                </a:solidFill>
              </a:rPr>
            </a:br>
            <a:r>
              <a:rPr lang="en-US" sz="2400" u="sng" dirty="0">
                <a:hlinkClick r:id="rId3"/>
              </a:rPr>
              <a:t>SG15 - LS </a:t>
            </a:r>
            <a:r>
              <a:rPr lang="en-US" sz="2400" u="sng" dirty="0" smtClean="0">
                <a:hlinkClick r:id="rId3"/>
              </a:rPr>
              <a:t>147</a:t>
            </a:r>
            <a:r>
              <a:rPr lang="en-US" sz="2400" dirty="0" smtClean="0"/>
              <a:t>;</a:t>
            </a:r>
            <a:r>
              <a:rPr lang="en-US" sz="2400" dirty="0" smtClean="0">
                <a:hlinkClick r:id="rId4"/>
              </a:rPr>
              <a:t>SG15 TD-WP1-380</a:t>
            </a:r>
            <a:endParaRPr lang="en-US" sz="2400" dirty="0" smtClean="0"/>
          </a:p>
          <a:p>
            <a:pPr marL="457200" indent="-457200">
              <a:spcBef>
                <a:spcPts val="3000"/>
              </a:spcBef>
              <a:buFont typeface="Wingdings" panose="05000000000000000000" pitchFamily="2" charset="2"/>
              <a:buChar char="ü"/>
            </a:pPr>
            <a:r>
              <a:rPr lang="en-US" sz="2400" b="1" dirty="0" smtClean="0">
                <a:solidFill>
                  <a:srgbClr val="000090"/>
                </a:solidFill>
              </a:rPr>
              <a:t>Conformance </a:t>
            </a:r>
            <a:r>
              <a:rPr lang="en-US" sz="2400" b="1" dirty="0">
                <a:solidFill>
                  <a:srgbClr val="000090"/>
                </a:solidFill>
              </a:rPr>
              <a:t>testing of the Multi-technology network interface in accordance with series of Recs. ITU-T </a:t>
            </a:r>
            <a:r>
              <a:rPr lang="en-US" sz="2400" b="1" dirty="0" smtClean="0">
                <a:solidFill>
                  <a:srgbClr val="000090"/>
                </a:solidFill>
              </a:rPr>
              <a:t>M.3170.x</a:t>
            </a:r>
            <a:br>
              <a:rPr lang="en-US" sz="2400" b="1" dirty="0" smtClean="0">
                <a:solidFill>
                  <a:srgbClr val="000090"/>
                </a:solidFill>
              </a:rPr>
            </a:br>
            <a:r>
              <a:rPr lang="en-US" sz="2400" dirty="0" smtClean="0">
                <a:solidFill>
                  <a:srgbClr val="000090"/>
                </a:solidFill>
              </a:rPr>
              <a:t>(SG2)</a:t>
            </a:r>
          </a:p>
          <a:p>
            <a:pPr>
              <a:spcBef>
                <a:spcPts val="3000"/>
              </a:spcBef>
            </a:pPr>
            <a:r>
              <a:rPr lang="en-US" sz="2400" dirty="0" smtClean="0">
                <a:solidFill>
                  <a:srgbClr val="002060"/>
                </a:solidFill>
                <a:hlinkClick r:id="rId5"/>
              </a:rPr>
              <a:t>http</a:t>
            </a:r>
            <a:r>
              <a:rPr lang="en-US" sz="2400" dirty="0">
                <a:solidFill>
                  <a:srgbClr val="002060"/>
                </a:solidFill>
                <a:hlinkClick r:id="rId5"/>
              </a:rPr>
              <a:t>://</a:t>
            </a:r>
            <a:r>
              <a:rPr lang="en-US" sz="2400" dirty="0" smtClean="0">
                <a:solidFill>
                  <a:srgbClr val="002060"/>
                </a:solidFill>
                <a:hlinkClick r:id="rId5"/>
              </a:rPr>
              <a:t>itu.int/go/pilot-projects</a:t>
            </a:r>
            <a:endParaRPr lang="en-US" dirty="0">
              <a:solidFill>
                <a:srgbClr val="000090"/>
              </a:solidFill>
            </a:endParaRPr>
          </a:p>
        </p:txBody>
      </p:sp>
    </p:spTree>
    <p:extLst>
      <p:ext uri="{BB962C8B-B14F-4D97-AF65-F5344CB8AC3E}">
        <p14:creationId xmlns:p14="http://schemas.microsoft.com/office/powerpoint/2010/main" val="23774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6</a:t>
            </a:fld>
            <a:endParaRPr lang="en-US"/>
          </a:p>
        </p:txBody>
      </p:sp>
      <p:sp>
        <p:nvSpPr>
          <p:cNvPr id="3" name="Content Placeholder 2"/>
          <p:cNvSpPr txBox="1">
            <a:spLocks/>
          </p:cNvSpPr>
          <p:nvPr/>
        </p:nvSpPr>
        <p:spPr>
          <a:xfrm>
            <a:off x="107504" y="1628800"/>
            <a:ext cx="8784976" cy="417646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41325" lvl="1" indent="-360363">
              <a:spcAft>
                <a:spcPts val="1200"/>
              </a:spcAft>
            </a:pPr>
            <a:r>
              <a:rPr lang="en-GB" sz="1800" b="1" dirty="0">
                <a:solidFill>
                  <a:srgbClr val="000090"/>
                </a:solidFill>
                <a:latin typeface="Verdana" pitchFamily="34" charset="0"/>
              </a:rPr>
              <a:t>ITU-T PP-14 New Resolution on Combating counterfeit telecommunication/ICT devices which refers to the Resolution 177 (PP-14) on Conformity and Interoperability</a:t>
            </a:r>
          </a:p>
          <a:p>
            <a:pPr marL="441325" lvl="1" indent="-360363">
              <a:spcAft>
                <a:spcPts val="1200"/>
              </a:spcAft>
            </a:pPr>
            <a:r>
              <a:rPr lang="en-US" sz="1800" b="1" dirty="0">
                <a:solidFill>
                  <a:srgbClr val="000090"/>
                </a:solidFill>
                <a:latin typeface="Verdana" pitchFamily="34" charset="0"/>
              </a:rPr>
              <a:t>WTDC-14 Resolution 79  “</a:t>
            </a:r>
            <a:r>
              <a:rPr lang="en-GB" sz="1800" b="1" dirty="0">
                <a:solidFill>
                  <a:srgbClr val="000090"/>
                </a:solidFill>
                <a:latin typeface="Verdana" pitchFamily="34" charset="0"/>
              </a:rPr>
              <a:t>The role of </a:t>
            </a:r>
            <a:r>
              <a:rPr lang="en-GB" sz="1800" b="1" dirty="0" smtClean="0">
                <a:solidFill>
                  <a:srgbClr val="000090"/>
                </a:solidFill>
                <a:latin typeface="Verdana" pitchFamily="34" charset="0"/>
              </a:rPr>
              <a:t>telecommunications/ICT </a:t>
            </a:r>
            <a:r>
              <a:rPr lang="en-GB" sz="1800" b="1" dirty="0">
                <a:solidFill>
                  <a:srgbClr val="000090"/>
                </a:solidFill>
                <a:latin typeface="Verdana" pitchFamily="34" charset="0"/>
              </a:rPr>
              <a:t>in combating and dealing with counterfeit </a:t>
            </a:r>
            <a:r>
              <a:rPr lang="en-GB" sz="1800" b="1" dirty="0" smtClean="0">
                <a:solidFill>
                  <a:srgbClr val="000090"/>
                </a:solidFill>
                <a:latin typeface="Verdana" pitchFamily="34" charset="0"/>
              </a:rPr>
              <a:t>telecommunication/information and communication </a:t>
            </a:r>
            <a:r>
              <a:rPr lang="en-GB" sz="1800" b="1" dirty="0">
                <a:solidFill>
                  <a:srgbClr val="000090"/>
                </a:solidFill>
                <a:latin typeface="Verdana" pitchFamily="34" charset="0"/>
              </a:rPr>
              <a:t>devices”</a:t>
            </a:r>
          </a:p>
          <a:p>
            <a:pPr marL="441325" lvl="1" indent="-360363">
              <a:spcAft>
                <a:spcPts val="1200"/>
              </a:spcAft>
            </a:pPr>
            <a:r>
              <a:rPr lang="en-GB" sz="1800" b="1" dirty="0">
                <a:solidFill>
                  <a:srgbClr val="000090"/>
                </a:solidFill>
                <a:latin typeface="Verdana" pitchFamily="34" charset="0"/>
              </a:rPr>
              <a:t>ITU </a:t>
            </a:r>
            <a:r>
              <a:rPr lang="en-GB" sz="1800" b="1" dirty="0" smtClean="0">
                <a:solidFill>
                  <a:srgbClr val="000090"/>
                </a:solidFill>
                <a:latin typeface="Verdana" pitchFamily="34" charset="0"/>
              </a:rPr>
              <a:t>held an </a:t>
            </a:r>
            <a:r>
              <a:rPr lang="en-GB" sz="1800" b="1" dirty="0">
                <a:solidFill>
                  <a:srgbClr val="000090"/>
                </a:solidFill>
                <a:latin typeface="Verdana" pitchFamily="34" charset="0"/>
              </a:rPr>
              <a:t>event on combating counterfeit and substandard ICT devices (</a:t>
            </a:r>
            <a:r>
              <a:rPr lang="en-GB" sz="1800" b="1" dirty="0">
                <a:solidFill>
                  <a:srgbClr val="002060"/>
                </a:solidFill>
                <a:hlinkClick r:id="rId2"/>
              </a:rPr>
              <a:t>17-18 November 2014</a:t>
            </a:r>
            <a:r>
              <a:rPr lang="en-GB" sz="1800" b="1" dirty="0">
                <a:solidFill>
                  <a:srgbClr val="000090"/>
                </a:solidFill>
                <a:latin typeface="Verdana" pitchFamily="34" charset="0"/>
              </a:rPr>
              <a:t>)</a:t>
            </a:r>
          </a:p>
          <a:p>
            <a:pPr marL="441325" lvl="1" indent="-360363">
              <a:spcAft>
                <a:spcPts val="1200"/>
              </a:spcAft>
            </a:pPr>
            <a:r>
              <a:rPr lang="en-US" sz="1800" b="1" dirty="0" smtClean="0">
                <a:solidFill>
                  <a:srgbClr val="000090"/>
                </a:solidFill>
                <a:latin typeface="Verdana" pitchFamily="34" charset="0"/>
              </a:rPr>
              <a:t>ITU-T SG11 approved </a:t>
            </a:r>
            <a:r>
              <a:rPr lang="en-US" sz="1800" b="1" dirty="0">
                <a:solidFill>
                  <a:srgbClr val="000090"/>
                </a:solidFill>
                <a:latin typeface="Verdana" pitchFamily="34" charset="0"/>
              </a:rPr>
              <a:t>a </a:t>
            </a:r>
            <a:r>
              <a:rPr lang="en-US" sz="1800" b="1" dirty="0" smtClean="0">
                <a:solidFill>
                  <a:srgbClr val="000090"/>
                </a:solidFill>
                <a:latin typeface="Verdana" pitchFamily="34" charset="0"/>
              </a:rPr>
              <a:t>“Technical </a:t>
            </a:r>
            <a:r>
              <a:rPr lang="en-US" sz="1800" b="1" dirty="0">
                <a:solidFill>
                  <a:srgbClr val="000090"/>
                </a:solidFill>
                <a:latin typeface="Verdana" pitchFamily="34" charset="0"/>
              </a:rPr>
              <a:t>Report on </a:t>
            </a:r>
            <a:r>
              <a:rPr lang="en-US" sz="1800" b="1" dirty="0" smtClean="0">
                <a:solidFill>
                  <a:srgbClr val="000090"/>
                </a:solidFill>
                <a:latin typeface="Verdana" pitchFamily="34" charset="0"/>
              </a:rPr>
              <a:t>Counterfeit ICT </a:t>
            </a:r>
            <a:r>
              <a:rPr lang="en-US" sz="1800" b="1" dirty="0">
                <a:solidFill>
                  <a:srgbClr val="000090"/>
                </a:solidFill>
                <a:latin typeface="Verdana" pitchFamily="34" charset="0"/>
              </a:rPr>
              <a:t>Equipment”. </a:t>
            </a:r>
            <a:r>
              <a:rPr lang="en-US" sz="1800" b="1" dirty="0" smtClean="0">
                <a:solidFill>
                  <a:srgbClr val="000090"/>
                </a:solidFill>
                <a:latin typeface="Verdana" pitchFamily="34" charset="0"/>
              </a:rPr>
              <a:t>(Involvement of WTO, </a:t>
            </a:r>
            <a:r>
              <a:rPr lang="en-US" sz="1800" b="1" dirty="0">
                <a:solidFill>
                  <a:srgbClr val="000090"/>
                </a:solidFill>
                <a:latin typeface="Verdana" pitchFamily="34" charset="0"/>
              </a:rPr>
              <a:t>WCO, </a:t>
            </a:r>
            <a:r>
              <a:rPr lang="en-US" sz="1800" b="1" dirty="0" smtClean="0">
                <a:solidFill>
                  <a:srgbClr val="000090"/>
                </a:solidFill>
                <a:latin typeface="Verdana" pitchFamily="34" charset="0"/>
              </a:rPr>
              <a:t>WIPO</a:t>
            </a:r>
            <a:r>
              <a:rPr lang="en-US" sz="1800" b="1" dirty="0">
                <a:solidFill>
                  <a:srgbClr val="000090"/>
                </a:solidFill>
                <a:latin typeface="Verdana" pitchFamily="34" charset="0"/>
              </a:rPr>
              <a:t>, MMF, GSMA etc.)  </a:t>
            </a:r>
            <a:r>
              <a:rPr lang="en-US" sz="1800" b="1" dirty="0" smtClean="0">
                <a:solidFill>
                  <a:srgbClr val="002060"/>
                </a:solidFill>
                <a:hlinkClick r:id="rId3"/>
              </a:rPr>
              <a:t>TD-574 R.2 (GEN/11)</a:t>
            </a:r>
            <a:endParaRPr lang="en-US" sz="1800" b="1" dirty="0">
              <a:solidFill>
                <a:srgbClr val="000090"/>
              </a:solidFill>
              <a:latin typeface="Verdana" pitchFamily="34" charset="0"/>
            </a:endParaRPr>
          </a:p>
        </p:txBody>
      </p:sp>
      <p:pic>
        <p:nvPicPr>
          <p:cNvPr id="4" name="Picture 2" descr="WSHP_imag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01013"/>
            <a:ext cx="1152128" cy="11521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034918" y="715522"/>
            <a:ext cx="5798383" cy="400110"/>
          </a:xfrm>
          <a:prstGeom prst="rect">
            <a:avLst/>
          </a:prstGeom>
        </p:spPr>
        <p:txBody>
          <a:bodyPr wrap="none">
            <a:spAutoFit/>
          </a:bodyPr>
          <a:lstStyle/>
          <a:p>
            <a:pPr algn="ctr"/>
            <a:r>
              <a:rPr lang="en-US" sz="2000" b="1" dirty="0" smtClean="0">
                <a:solidFill>
                  <a:srgbClr val="000090"/>
                </a:solidFill>
              </a:rPr>
              <a:t>ITU Activities to combat counterfeiting</a:t>
            </a:r>
            <a:endParaRPr lang="en-US" sz="2000" dirty="0"/>
          </a:p>
        </p:txBody>
      </p:sp>
    </p:spTree>
    <p:extLst>
      <p:ext uri="{BB962C8B-B14F-4D97-AF65-F5344CB8AC3E}">
        <p14:creationId xmlns:p14="http://schemas.microsoft.com/office/powerpoint/2010/main" val="35217743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7</a:t>
            </a:fld>
            <a:endParaRPr lang="en-US"/>
          </a:p>
        </p:txBody>
      </p:sp>
      <p:sp>
        <p:nvSpPr>
          <p:cNvPr id="3" name="Rectangle 2"/>
          <p:cNvSpPr/>
          <p:nvPr/>
        </p:nvSpPr>
        <p:spPr>
          <a:xfrm>
            <a:off x="179512" y="1700808"/>
            <a:ext cx="8568952" cy="3724096"/>
          </a:xfrm>
          <a:prstGeom prst="rect">
            <a:avLst/>
          </a:prstGeom>
        </p:spPr>
        <p:txBody>
          <a:bodyPr wrap="square">
            <a:spAutoFit/>
          </a:bodyPr>
          <a:lstStyle/>
          <a:p>
            <a:pPr marL="742950" lvl="1" indent="-285750">
              <a:spcBef>
                <a:spcPts val="2400"/>
              </a:spcBef>
              <a:buFont typeface="Wingdings" panose="05000000000000000000" pitchFamily="2" charset="2"/>
              <a:buChar char="ü"/>
            </a:pPr>
            <a:r>
              <a:rPr lang="en-US" sz="2200" b="1" dirty="0" smtClean="0">
                <a:solidFill>
                  <a:srgbClr val="000090"/>
                </a:solidFill>
                <a:hlinkClick r:id="rId2"/>
              </a:rPr>
              <a:t>Conformance &amp; Interoperability event of IMS UNI, IPTV</a:t>
            </a:r>
            <a:r>
              <a:rPr lang="en-US" sz="2200" b="1" dirty="0" smtClean="0">
                <a:solidFill>
                  <a:srgbClr val="000090"/>
                </a:solidFill>
              </a:rPr>
              <a:t> (Bangkok, Sept. 13)</a:t>
            </a:r>
          </a:p>
          <a:p>
            <a:pPr marL="742950" lvl="1" indent="-285750">
              <a:spcBef>
                <a:spcPts val="2400"/>
              </a:spcBef>
              <a:buFont typeface="Wingdings" panose="05000000000000000000" pitchFamily="2" charset="2"/>
              <a:buChar char="ü"/>
            </a:pPr>
            <a:r>
              <a:rPr lang="en-US" sz="2200" b="1" dirty="0" smtClean="0">
                <a:solidFill>
                  <a:srgbClr val="000090"/>
                </a:solidFill>
                <a:hlinkClick r:id="rId3"/>
              </a:rPr>
              <a:t>Continua Health Alliance Interoperability event on e-health</a:t>
            </a:r>
            <a:r>
              <a:rPr lang="en-US" sz="2200" b="1" dirty="0" smtClean="0">
                <a:solidFill>
                  <a:srgbClr val="000090"/>
                </a:solidFill>
              </a:rPr>
              <a:t> (Geneva, Oct. 13)</a:t>
            </a:r>
          </a:p>
          <a:p>
            <a:pPr marL="742950" lvl="1" indent="-285750">
              <a:spcBef>
                <a:spcPts val="2400"/>
              </a:spcBef>
              <a:buFont typeface="Wingdings" panose="05000000000000000000" pitchFamily="2" charset="2"/>
              <a:buChar char="ü"/>
            </a:pPr>
            <a:r>
              <a:rPr lang="en-US" sz="2200" b="1" dirty="0" smtClean="0">
                <a:solidFill>
                  <a:srgbClr val="000090"/>
                </a:solidFill>
                <a:hlinkClick r:id="rId4"/>
              </a:rPr>
              <a:t>Performance assessment of mobile phones in conjunction with HFT in a car against Recs. ITU-T P.1100/P.1110</a:t>
            </a:r>
            <a:r>
              <a:rPr lang="en-US" sz="2200" b="1" dirty="0" smtClean="0">
                <a:solidFill>
                  <a:srgbClr val="000090"/>
                </a:solidFill>
              </a:rPr>
              <a:t> (May. 14)</a:t>
            </a:r>
          </a:p>
          <a:p>
            <a:pPr marL="742950" lvl="1" indent="-285750">
              <a:spcBef>
                <a:spcPts val="2400"/>
              </a:spcBef>
              <a:buFont typeface="Wingdings" panose="05000000000000000000" pitchFamily="2" charset="2"/>
              <a:buChar char="ü"/>
            </a:pPr>
            <a:r>
              <a:rPr lang="en-US" sz="2200" b="1" dirty="0" smtClean="0">
                <a:solidFill>
                  <a:srgbClr val="000090"/>
                </a:solidFill>
              </a:rPr>
              <a:t>Interoperability of IMS-NNI, </a:t>
            </a:r>
            <a:r>
              <a:rPr lang="en-US" sz="2200" b="1" dirty="0" err="1" smtClean="0">
                <a:solidFill>
                  <a:srgbClr val="000090"/>
                </a:solidFill>
              </a:rPr>
              <a:t>IoT</a:t>
            </a:r>
            <a:r>
              <a:rPr lang="en-US" sz="2200" b="1" dirty="0" smtClean="0">
                <a:solidFill>
                  <a:srgbClr val="000090"/>
                </a:solidFill>
              </a:rPr>
              <a:t> (planned)</a:t>
            </a:r>
          </a:p>
        </p:txBody>
      </p:sp>
      <p:sp>
        <p:nvSpPr>
          <p:cNvPr id="4" name="Rectangle 3"/>
          <p:cNvSpPr/>
          <p:nvPr/>
        </p:nvSpPr>
        <p:spPr>
          <a:xfrm>
            <a:off x="827584" y="706472"/>
            <a:ext cx="7560840" cy="523220"/>
          </a:xfrm>
          <a:prstGeom prst="rect">
            <a:avLst/>
          </a:prstGeom>
        </p:spPr>
        <p:txBody>
          <a:bodyPr wrap="square">
            <a:spAutoFit/>
          </a:bodyPr>
          <a:lstStyle/>
          <a:p>
            <a:pPr algn="ctr"/>
            <a:r>
              <a:rPr lang="en-US" sz="2800" b="1" dirty="0">
                <a:solidFill>
                  <a:srgbClr val="000090"/>
                </a:solidFill>
              </a:rPr>
              <a:t>The key outcomes related to Pillar </a:t>
            </a:r>
            <a:r>
              <a:rPr lang="en-US" sz="2800" b="1" dirty="0" smtClean="0">
                <a:solidFill>
                  <a:srgbClr val="000090"/>
                </a:solidFill>
              </a:rPr>
              <a:t>2</a:t>
            </a:r>
            <a:endParaRPr lang="en-US" sz="2800" b="1" dirty="0">
              <a:solidFill>
                <a:srgbClr val="000090"/>
              </a:solidFill>
            </a:endParaRPr>
          </a:p>
        </p:txBody>
      </p:sp>
    </p:spTree>
    <p:extLst>
      <p:ext uri="{BB962C8B-B14F-4D97-AF65-F5344CB8AC3E}">
        <p14:creationId xmlns:p14="http://schemas.microsoft.com/office/powerpoint/2010/main" val="22708832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EC401389-8101-431D-85D1-BA60FE36B72D}" type="slidenum">
              <a:rPr lang="en-US" smtClean="0"/>
              <a:pPr>
                <a:defRPr/>
              </a:pPr>
              <a:t>8</a:t>
            </a:fld>
            <a:endParaRPr lang="en-US"/>
          </a:p>
        </p:txBody>
      </p:sp>
      <p:sp>
        <p:nvSpPr>
          <p:cNvPr id="4" name="Content Placeholder 4"/>
          <p:cNvSpPr txBox="1">
            <a:spLocks/>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lvl1pPr marL="342900" indent="-342900" algn="l" rtl="0" eaLnBrk="0" fontAlgn="base" hangingPunct="0">
              <a:spcBef>
                <a:spcPct val="20000"/>
              </a:spcBef>
              <a:spcAft>
                <a:spcPct val="0"/>
              </a:spcAft>
              <a:buSzPct val="75000"/>
              <a:buBlip>
                <a:blip r:embed="rId2"/>
              </a:buBlip>
              <a:defRPr sz="3200">
                <a:solidFill>
                  <a:schemeClr val="bg2"/>
                </a:solidFill>
                <a:latin typeface="+mn-lt"/>
                <a:ea typeface="+mn-ea"/>
                <a:cs typeface="+mn-cs"/>
              </a:defRPr>
            </a:lvl1pPr>
            <a:lvl2pPr marL="742950" indent="-285750" algn="l" rtl="0" eaLnBrk="0" fontAlgn="base" hangingPunct="0">
              <a:spcBef>
                <a:spcPct val="20000"/>
              </a:spcBef>
              <a:spcAft>
                <a:spcPct val="0"/>
              </a:spcAft>
              <a:buSzPct val="70000"/>
              <a:buFont typeface="ZapfDingbats BT" pitchFamily="18" charset="2"/>
              <a:buBlip>
                <a:blip r:embed="rId3"/>
              </a:buBlip>
              <a:defRPr sz="2800">
                <a:solidFill>
                  <a:schemeClr val="bg2"/>
                </a:solidFill>
                <a:latin typeface="+mn-lt"/>
              </a:defRPr>
            </a:lvl2pPr>
            <a:lvl3pPr marL="1143000" indent="-228600" algn="l" rtl="0" eaLnBrk="0" fontAlgn="base" hangingPunct="0">
              <a:spcBef>
                <a:spcPct val="20000"/>
              </a:spcBef>
              <a:spcAft>
                <a:spcPct val="0"/>
              </a:spcAft>
              <a:buSzPct val="60000"/>
              <a:buBlip>
                <a:blip r:embed="rId2"/>
              </a:buBlip>
              <a:defRPr sz="2400">
                <a:solidFill>
                  <a:schemeClr val="bg2"/>
                </a:solidFill>
                <a:latin typeface="+mn-lt"/>
              </a:defRPr>
            </a:lvl3pPr>
            <a:lvl4pPr marL="1600200" indent="-228600" algn="l" rtl="0" eaLnBrk="0" fontAlgn="base" hangingPunct="0">
              <a:spcBef>
                <a:spcPct val="20000"/>
              </a:spcBef>
              <a:spcAft>
                <a:spcPct val="0"/>
              </a:spcAft>
              <a:buSzPct val="70000"/>
              <a:buFont typeface="ZapfDingbats BT" pitchFamily="18" charset="2"/>
              <a:buBlip>
                <a:blip r:embed="rId3"/>
              </a:buBlip>
              <a:defRPr sz="2000">
                <a:solidFill>
                  <a:schemeClr val="bg2"/>
                </a:solidFill>
                <a:latin typeface="+mn-lt"/>
              </a:defRPr>
            </a:lvl4pPr>
            <a:lvl5pPr marL="2057400" indent="-228600" algn="l" rtl="0" eaLnBrk="0" fontAlgn="base" hangingPunct="0">
              <a:spcBef>
                <a:spcPct val="20000"/>
              </a:spcBef>
              <a:spcAft>
                <a:spcPct val="0"/>
              </a:spcAft>
              <a:buSzPct val="60000"/>
              <a:buBlip>
                <a:blip r:embed="rId2"/>
              </a:buBlip>
              <a:defRPr sz="2000">
                <a:solidFill>
                  <a:schemeClr val="bg2"/>
                </a:solidFill>
                <a:latin typeface="+mn-lt"/>
              </a:defRPr>
            </a:lvl5pPr>
            <a:lvl6pPr marL="2514600" indent="-228600" algn="l" rtl="0" eaLnBrk="0" fontAlgn="base" hangingPunct="0">
              <a:spcBef>
                <a:spcPct val="20000"/>
              </a:spcBef>
              <a:spcAft>
                <a:spcPct val="0"/>
              </a:spcAft>
              <a:buSzPct val="60000"/>
              <a:buBlip>
                <a:blip r:embed="rId2"/>
              </a:buBlip>
              <a:defRPr sz="2000">
                <a:solidFill>
                  <a:schemeClr val="bg2"/>
                </a:solidFill>
                <a:latin typeface="+mn-lt"/>
              </a:defRPr>
            </a:lvl6pPr>
            <a:lvl7pPr marL="2971800" indent="-228600" algn="l" rtl="0" eaLnBrk="0" fontAlgn="base" hangingPunct="0">
              <a:spcBef>
                <a:spcPct val="20000"/>
              </a:spcBef>
              <a:spcAft>
                <a:spcPct val="0"/>
              </a:spcAft>
              <a:buSzPct val="60000"/>
              <a:buBlip>
                <a:blip r:embed="rId2"/>
              </a:buBlip>
              <a:defRPr sz="2000">
                <a:solidFill>
                  <a:schemeClr val="bg2"/>
                </a:solidFill>
                <a:latin typeface="+mn-lt"/>
              </a:defRPr>
            </a:lvl7pPr>
            <a:lvl8pPr marL="3429000" indent="-228600" algn="l" rtl="0" eaLnBrk="0" fontAlgn="base" hangingPunct="0">
              <a:spcBef>
                <a:spcPct val="20000"/>
              </a:spcBef>
              <a:spcAft>
                <a:spcPct val="0"/>
              </a:spcAft>
              <a:buSzPct val="60000"/>
              <a:buBlip>
                <a:blip r:embed="rId2"/>
              </a:buBlip>
              <a:defRPr sz="2000">
                <a:solidFill>
                  <a:schemeClr val="bg2"/>
                </a:solidFill>
                <a:latin typeface="+mn-lt"/>
              </a:defRPr>
            </a:lvl8pPr>
            <a:lvl9pPr marL="3886200" indent="-228600" algn="l" rtl="0" eaLnBrk="0" fontAlgn="base" hangingPunct="0">
              <a:spcBef>
                <a:spcPct val="20000"/>
              </a:spcBef>
              <a:spcAft>
                <a:spcPct val="0"/>
              </a:spcAft>
              <a:buSzPct val="60000"/>
              <a:buBlip>
                <a:blip r:embed="rId2"/>
              </a:buBlip>
              <a:defRPr sz="2000">
                <a:solidFill>
                  <a:schemeClr val="bg2"/>
                </a:solidFill>
                <a:latin typeface="+mn-lt"/>
              </a:defRPr>
            </a:lvl9pPr>
          </a:lstStyle>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smtClean="0">
                <a:solidFill>
                  <a:srgbClr val="000099"/>
                </a:solidFill>
                <a:latin typeface="Verdana"/>
                <a:ea typeface="+mj-ea"/>
                <a:cs typeface="+mj-cs"/>
              </a:rPr>
              <a:t>ITU organized 5 events in the regions on C&amp;I issues where ITU Regional Offices play a significant role </a:t>
            </a:r>
          </a:p>
          <a:p>
            <a:pPr lvl="0">
              <a:spcBef>
                <a:spcPts val="1200"/>
              </a:spcBef>
              <a:defRPr/>
            </a:pPr>
            <a:r>
              <a:rPr lang="en-US" sz="2800" b="1" kern="0" dirty="0" smtClean="0">
                <a:solidFill>
                  <a:srgbClr val="000099"/>
                </a:solidFill>
                <a:latin typeface="Verdana"/>
                <a:ea typeface="+mj-ea"/>
                <a:cs typeface="+mj-cs"/>
              </a:rPr>
              <a:t>ITU signed </a:t>
            </a:r>
            <a:r>
              <a:rPr lang="en-US" sz="2800" b="1" kern="0" dirty="0" err="1" smtClean="0">
                <a:solidFill>
                  <a:srgbClr val="000099"/>
                </a:solidFill>
                <a:latin typeface="Verdana"/>
                <a:ea typeface="+mj-ea"/>
                <a:cs typeface="+mj-cs"/>
              </a:rPr>
              <a:t>MoUs</a:t>
            </a:r>
            <a:r>
              <a:rPr lang="en-US" sz="2800" b="1" kern="0" dirty="0" smtClean="0">
                <a:solidFill>
                  <a:srgbClr val="000099"/>
                </a:solidFill>
                <a:latin typeface="Verdana"/>
                <a:ea typeface="+mj-ea"/>
                <a:cs typeface="+mj-cs"/>
              </a:rPr>
              <a:t> </a:t>
            </a:r>
            <a:r>
              <a:rPr lang="en-US" sz="2800" b="1" kern="0" dirty="0" smtClean="0">
                <a:solidFill>
                  <a:srgbClr val="000099"/>
                </a:solidFill>
              </a:rPr>
              <a:t>with ISO, UNIDO, ILAC, IAF, ZNIIS, </a:t>
            </a:r>
            <a:r>
              <a:rPr lang="en-US" sz="2800" b="1" kern="0" dirty="0" err="1" smtClean="0">
                <a:solidFill>
                  <a:srgbClr val="000099"/>
                </a:solidFill>
              </a:rPr>
              <a:t>Tilab</a:t>
            </a:r>
            <a:r>
              <a:rPr lang="en-US" sz="2800" b="1" kern="0" dirty="0" smtClean="0">
                <a:solidFill>
                  <a:srgbClr val="000099"/>
                </a:solidFill>
              </a:rPr>
              <a:t>, </a:t>
            </a:r>
            <a:r>
              <a:rPr lang="en-US" sz="2800" b="1" kern="0" dirty="0" err="1" smtClean="0">
                <a:solidFill>
                  <a:srgbClr val="000099"/>
                </a:solidFill>
              </a:rPr>
              <a:t>Sintesio</a:t>
            </a:r>
            <a:r>
              <a:rPr lang="en-US" sz="2800" b="1" kern="0" dirty="0" smtClean="0">
                <a:solidFill>
                  <a:srgbClr val="000099"/>
                </a:solidFill>
              </a:rPr>
              <a:t>, </a:t>
            </a:r>
            <a:r>
              <a:rPr lang="en-US" sz="2800" b="1" kern="0" dirty="0" err="1" smtClean="0">
                <a:solidFill>
                  <a:srgbClr val="000099"/>
                </a:solidFill>
              </a:rPr>
              <a:t>CPqD</a:t>
            </a:r>
            <a:r>
              <a:rPr lang="en-US" sz="2800" b="1" kern="0" dirty="0" smtClean="0">
                <a:solidFill>
                  <a:srgbClr val="000099"/>
                </a:solidFill>
              </a:rPr>
              <a:t>, CERT.</a:t>
            </a:r>
            <a:endParaRPr lang="en-US" sz="2800" b="1" kern="0" dirty="0" smtClean="0">
              <a:solidFill>
                <a:srgbClr val="000099"/>
              </a:solidFill>
              <a:latin typeface="Verdana"/>
              <a:ea typeface="+mj-ea"/>
              <a:cs typeface="+mj-cs"/>
            </a:endParaRP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r>
              <a:rPr lang="en-US" sz="2800" b="1" kern="0" dirty="0" smtClean="0">
                <a:solidFill>
                  <a:srgbClr val="000099"/>
                </a:solidFill>
                <a:latin typeface="Verdana"/>
                <a:ea typeface="+mj-ea"/>
                <a:cs typeface="+mj-cs"/>
              </a:rPr>
              <a:t>ITU developed guidelines on C&amp;I issues</a:t>
            </a:r>
          </a:p>
          <a:p>
            <a:pPr lvl="1" indent="-342900">
              <a:spcBef>
                <a:spcPts val="1200"/>
              </a:spcBef>
              <a:buSzPct val="75000"/>
              <a:buFontTx/>
              <a:buBlip>
                <a:blip r:embed="rId2"/>
              </a:buBlip>
              <a:defRPr/>
            </a:pPr>
            <a:r>
              <a:rPr lang="en-US" sz="2400" b="1" kern="0" dirty="0">
                <a:solidFill>
                  <a:srgbClr val="000099"/>
                </a:solidFill>
              </a:rPr>
              <a:t>Establishing Conformity assessment Test </a:t>
            </a:r>
            <a:r>
              <a:rPr lang="en-US" sz="2400" b="1" kern="0" dirty="0" smtClean="0">
                <a:solidFill>
                  <a:srgbClr val="000099"/>
                </a:solidFill>
              </a:rPr>
              <a:t>Labs</a:t>
            </a:r>
          </a:p>
          <a:p>
            <a:pPr lvl="1" indent="-342900">
              <a:spcBef>
                <a:spcPts val="1200"/>
              </a:spcBef>
              <a:buSzPct val="75000"/>
              <a:buBlip>
                <a:blip r:embed="rId2"/>
              </a:buBlip>
              <a:defRPr/>
            </a:pPr>
            <a:r>
              <a:rPr lang="en-US" sz="2400" b="1" kern="0" dirty="0" smtClean="0">
                <a:solidFill>
                  <a:srgbClr val="000099"/>
                </a:solidFill>
              </a:rPr>
              <a:t>Implementation of MRA regime</a:t>
            </a:r>
          </a:p>
          <a:p>
            <a:pPr lvl="1" indent="-342900">
              <a:spcBef>
                <a:spcPts val="1200"/>
              </a:spcBef>
              <a:buSzPct val="75000"/>
              <a:buBlip>
                <a:blip r:embed="rId2"/>
              </a:buBlip>
              <a:defRPr/>
            </a:pPr>
            <a:r>
              <a:rPr lang="en-US" sz="2400" b="1" kern="0" dirty="0">
                <a:solidFill>
                  <a:srgbClr val="000099"/>
                </a:solidFill>
              </a:rPr>
              <a:t>Feasibility Study for </a:t>
            </a:r>
            <a:r>
              <a:rPr lang="en-US" sz="2400" b="1" kern="0" dirty="0" smtClean="0">
                <a:solidFill>
                  <a:srgbClr val="000099"/>
                </a:solidFill>
              </a:rPr>
              <a:t>Test Laboratories</a:t>
            </a:r>
          </a:p>
          <a:p>
            <a:pPr lvl="1" indent="-342900">
              <a:spcBef>
                <a:spcPts val="1200"/>
              </a:spcBef>
              <a:buSzPct val="75000"/>
              <a:buBlip>
                <a:blip r:embed="rId2"/>
              </a:buBlip>
              <a:defRPr/>
            </a:pPr>
            <a:r>
              <a:rPr lang="en-US" sz="2400" b="1" kern="0" dirty="0">
                <a:solidFill>
                  <a:srgbClr val="000099"/>
                </a:solidFill>
              </a:rPr>
              <a:t>Establishing </a:t>
            </a:r>
            <a:r>
              <a:rPr lang="en-US" sz="2400" b="1" kern="0" dirty="0" smtClean="0">
                <a:solidFill>
                  <a:srgbClr val="000099"/>
                </a:solidFill>
              </a:rPr>
              <a:t>C&amp;I regimes in developing countries</a:t>
            </a:r>
            <a:endParaRPr lang="en-US" sz="2400" b="1" kern="0" dirty="0" smtClean="0">
              <a:solidFill>
                <a:srgbClr val="000099"/>
              </a:solidFill>
              <a:latin typeface="Verdana"/>
              <a:ea typeface="+mj-ea"/>
              <a:cs typeface="+mj-cs"/>
            </a:endParaRPr>
          </a:p>
          <a:p>
            <a:pPr lvl="0">
              <a:spcBef>
                <a:spcPts val="1200"/>
              </a:spcBef>
              <a:defRPr/>
            </a:pPr>
            <a:r>
              <a:rPr lang="pt-BR" altLang="pt-BR" sz="2800" b="1" kern="0" dirty="0">
                <a:solidFill>
                  <a:srgbClr val="000099"/>
                </a:solidFill>
              </a:rPr>
              <a:t>ITU is </a:t>
            </a:r>
            <a:r>
              <a:rPr lang="pt-BR" altLang="pt-BR" sz="2800" b="1" kern="0" dirty="0" smtClean="0">
                <a:solidFill>
                  <a:srgbClr val="000099"/>
                </a:solidFill>
              </a:rPr>
              <a:t>supporting </a:t>
            </a:r>
            <a:r>
              <a:rPr lang="pt-BR" altLang="pt-BR" sz="2800" b="1" kern="0" dirty="0">
                <a:solidFill>
                  <a:srgbClr val="000099"/>
                </a:solidFill>
              </a:rPr>
              <a:t>C&amp;I infrastructures </a:t>
            </a:r>
            <a:r>
              <a:rPr lang="pt-BR" altLang="pt-BR" sz="2800" b="1" kern="0" dirty="0" smtClean="0">
                <a:solidFill>
                  <a:srgbClr val="000099"/>
                </a:solidFill>
              </a:rPr>
              <a:t>assessment studies of developing countries</a:t>
            </a:r>
          </a:p>
          <a:p>
            <a:pPr lvl="0">
              <a:spcBef>
                <a:spcPts val="1200"/>
              </a:spcBef>
              <a:defRPr/>
            </a:pPr>
            <a:endParaRPr lang="pt-BR" altLang="pt-BR" sz="2800" b="1" kern="0" dirty="0" smtClean="0">
              <a:solidFill>
                <a:srgbClr val="000099"/>
              </a:solidFill>
            </a:endParaRPr>
          </a:p>
          <a:p>
            <a:pPr lvl="0">
              <a:spcBef>
                <a:spcPts val="1200"/>
              </a:spcBef>
              <a:defRPr/>
            </a:pPr>
            <a:endParaRPr lang="en-US" sz="2800" b="1" kern="0" dirty="0" smtClean="0">
              <a:solidFill>
                <a:srgbClr val="000099"/>
              </a:solidFill>
              <a:latin typeface="Verdana"/>
              <a:ea typeface="+mj-ea"/>
              <a:cs typeface="+mj-cs"/>
            </a:endParaRP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endParaRPr lang="en-US" sz="2800" b="1" kern="0" dirty="0">
              <a:solidFill>
                <a:srgbClr val="000099"/>
              </a:solidFill>
              <a:latin typeface="Verdana"/>
              <a:ea typeface="+mj-ea"/>
              <a:cs typeface="+mj-cs"/>
            </a:endParaRPr>
          </a:p>
          <a:p>
            <a:pPr marL="342900" marR="0" lvl="0" indent="-342900" algn="l" defTabSz="914400" rtl="0" eaLnBrk="0" fontAlgn="base" latinLnBrk="0" hangingPunct="0">
              <a:lnSpc>
                <a:spcPct val="100000"/>
              </a:lnSpc>
              <a:spcBef>
                <a:spcPts val="1200"/>
              </a:spcBef>
              <a:spcAft>
                <a:spcPct val="0"/>
              </a:spcAft>
              <a:buClrTx/>
              <a:buSzPct val="75000"/>
              <a:buFontTx/>
              <a:buBlip>
                <a:blip r:embed="rId2"/>
              </a:buBlip>
              <a:tabLst/>
              <a:defRPr/>
            </a:pPr>
            <a:endParaRPr kumimoji="0" lang="en-US" sz="3200" b="1" i="0" u="none" strike="noStrike" kern="0" cap="none" spc="0" normalizeH="0" baseline="0" noProof="0" dirty="0">
              <a:ln>
                <a:noFill/>
              </a:ln>
              <a:solidFill>
                <a:srgbClr val="002060"/>
              </a:solidFill>
              <a:effectLst/>
              <a:uLnTx/>
              <a:uFillTx/>
              <a:latin typeface="Verdana"/>
              <a:ea typeface="+mn-ea"/>
              <a:cs typeface="+mn-cs"/>
            </a:endParaRPr>
          </a:p>
        </p:txBody>
      </p:sp>
      <p:sp>
        <p:nvSpPr>
          <p:cNvPr id="5" name="Rectangle 4"/>
          <p:cNvSpPr/>
          <p:nvPr/>
        </p:nvSpPr>
        <p:spPr>
          <a:xfrm>
            <a:off x="827584" y="706472"/>
            <a:ext cx="7560840" cy="523220"/>
          </a:xfrm>
          <a:prstGeom prst="rect">
            <a:avLst/>
          </a:prstGeom>
        </p:spPr>
        <p:txBody>
          <a:bodyPr wrap="square">
            <a:spAutoFit/>
          </a:bodyPr>
          <a:lstStyle/>
          <a:p>
            <a:pPr algn="ctr"/>
            <a:r>
              <a:rPr lang="en-US" sz="2800" b="1" dirty="0">
                <a:solidFill>
                  <a:srgbClr val="000090"/>
                </a:solidFill>
              </a:rPr>
              <a:t>O</a:t>
            </a:r>
            <a:r>
              <a:rPr lang="en-US" sz="2800" b="1" dirty="0" smtClean="0">
                <a:solidFill>
                  <a:srgbClr val="000090"/>
                </a:solidFill>
              </a:rPr>
              <a:t>utcomes </a:t>
            </a:r>
            <a:r>
              <a:rPr lang="en-US" sz="2800" b="1" dirty="0">
                <a:solidFill>
                  <a:srgbClr val="000090"/>
                </a:solidFill>
              </a:rPr>
              <a:t>related to Pillar </a:t>
            </a:r>
            <a:r>
              <a:rPr lang="en-US" sz="2800" b="1" dirty="0" smtClean="0">
                <a:solidFill>
                  <a:srgbClr val="000090"/>
                </a:solidFill>
              </a:rPr>
              <a:t>3 and 4</a:t>
            </a:r>
            <a:endParaRPr lang="en-US" sz="2800" b="1" dirty="0">
              <a:solidFill>
                <a:srgbClr val="000090"/>
              </a:solidFill>
            </a:endParaRPr>
          </a:p>
        </p:txBody>
      </p:sp>
    </p:spTree>
    <p:extLst>
      <p:ext uri="{BB962C8B-B14F-4D97-AF65-F5344CB8AC3E}">
        <p14:creationId xmlns:p14="http://schemas.microsoft.com/office/powerpoint/2010/main" val="194866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116632"/>
            <a:ext cx="9144000" cy="1026368"/>
          </a:xfrm>
          <a:prstGeom prst="rect">
            <a:avLst/>
          </a:prstGeom>
        </p:spPr>
        <p:txBody>
          <a:bodyPr/>
          <a:lstStyle/>
          <a:p>
            <a:r>
              <a:rPr lang="en-US" dirty="0" smtClean="0"/>
              <a:t>Conclusions</a:t>
            </a:r>
            <a:endParaRPr lang="en-US" dirty="0"/>
          </a:p>
        </p:txBody>
      </p:sp>
      <p:sp>
        <p:nvSpPr>
          <p:cNvPr id="6" name="Content Placeholder 5"/>
          <p:cNvSpPr>
            <a:spLocks noGrp="1"/>
          </p:cNvSpPr>
          <p:nvPr>
            <p:ph idx="4294967295"/>
          </p:nvPr>
        </p:nvSpPr>
        <p:spPr>
          <a:xfrm>
            <a:off x="179512" y="980728"/>
            <a:ext cx="8784976" cy="5328592"/>
          </a:xfrm>
          <a:prstGeom prst="rect">
            <a:avLst/>
          </a:prstGeom>
        </p:spPr>
        <p:txBody>
          <a:bodyPr>
            <a:noAutofit/>
          </a:bodyPr>
          <a:lstStyle/>
          <a:p>
            <a:pPr>
              <a:spcBef>
                <a:spcPts val="1800"/>
              </a:spcBef>
            </a:pPr>
            <a:r>
              <a:rPr lang="en-US" sz="2000" b="1" dirty="0" smtClean="0">
                <a:solidFill>
                  <a:srgbClr val="000099"/>
                </a:solidFill>
                <a:latin typeface="Verdana"/>
                <a:ea typeface="+mj-ea"/>
                <a:cs typeface="+mj-cs"/>
              </a:rPr>
              <a:t>SGs are invited to identify technologies/</a:t>
            </a:r>
            <a:r>
              <a:rPr lang="en-US" sz="2000" b="1" dirty="0" smtClean="0">
                <a:solidFill>
                  <a:srgbClr val="000099"/>
                </a:solidFill>
              </a:rPr>
              <a:t>Recommendations</a:t>
            </a:r>
            <a:r>
              <a:rPr lang="en-US" sz="2000" b="1" dirty="0" smtClean="0">
                <a:solidFill>
                  <a:srgbClr val="000099"/>
                </a:solidFill>
                <a:latin typeface="Verdana"/>
                <a:ea typeface="+mj-ea"/>
                <a:cs typeface="+mj-cs"/>
              </a:rPr>
              <a:t> for which the </a:t>
            </a:r>
            <a:r>
              <a:rPr lang="en-US" sz="2000" b="1" dirty="0">
                <a:solidFill>
                  <a:srgbClr val="000099"/>
                </a:solidFill>
              </a:rPr>
              <a:t>market </a:t>
            </a:r>
            <a:r>
              <a:rPr lang="en-US" sz="2000" b="1" dirty="0" smtClean="0">
                <a:solidFill>
                  <a:srgbClr val="000099"/>
                </a:solidFill>
              </a:rPr>
              <a:t>requires C&amp;I testing</a:t>
            </a:r>
            <a:endParaRPr lang="en-US" sz="2000" b="1" dirty="0" smtClean="0">
              <a:solidFill>
                <a:srgbClr val="000099"/>
              </a:solidFill>
              <a:latin typeface="Verdana"/>
              <a:ea typeface="+mj-ea"/>
              <a:cs typeface="+mj-cs"/>
            </a:endParaRPr>
          </a:p>
          <a:p>
            <a:pPr>
              <a:spcBef>
                <a:spcPts val="1800"/>
              </a:spcBef>
            </a:pPr>
            <a:r>
              <a:rPr lang="en-US" sz="2000" b="1" dirty="0" smtClean="0">
                <a:solidFill>
                  <a:srgbClr val="000099"/>
                </a:solidFill>
                <a:latin typeface="Verdana"/>
                <a:ea typeface="+mj-ea"/>
                <a:cs typeface="+mj-cs"/>
              </a:rPr>
              <a:t>SGs are invited to identify the point of interfaces for which interoperability is </a:t>
            </a:r>
            <a:r>
              <a:rPr lang="en-US" sz="2000" b="1" dirty="0" smtClean="0">
                <a:solidFill>
                  <a:srgbClr val="000099"/>
                </a:solidFill>
                <a:ea typeface="+mj-ea"/>
                <a:cs typeface="+mj-cs"/>
              </a:rPr>
              <a:t>needed </a:t>
            </a:r>
            <a:r>
              <a:rPr lang="en-US" sz="2000" dirty="0" smtClean="0">
                <a:solidFill>
                  <a:srgbClr val="000099"/>
                </a:solidFill>
                <a:ea typeface="+mj-ea"/>
                <a:cs typeface="+mj-cs"/>
              </a:rPr>
              <a:t>(interoperability plays </a:t>
            </a:r>
            <a:r>
              <a:rPr lang="en-US" sz="2000" dirty="0">
                <a:solidFill>
                  <a:srgbClr val="000099"/>
                </a:solidFill>
                <a:ea typeface="+mj-ea"/>
                <a:cs typeface="+mj-cs"/>
              </a:rPr>
              <a:t>a significant role for user’s connection and interconnection among telecom </a:t>
            </a:r>
            <a:r>
              <a:rPr lang="en-US" sz="2000" dirty="0" smtClean="0">
                <a:solidFill>
                  <a:srgbClr val="000099"/>
                </a:solidFill>
                <a:ea typeface="+mj-ea"/>
                <a:cs typeface="+mj-cs"/>
              </a:rPr>
              <a:t>operators)</a:t>
            </a:r>
            <a:endParaRPr lang="en-US" sz="2000" dirty="0">
              <a:solidFill>
                <a:srgbClr val="000099"/>
              </a:solidFill>
              <a:latin typeface="Verdana"/>
              <a:ea typeface="+mj-ea"/>
              <a:cs typeface="+mj-cs"/>
            </a:endParaRPr>
          </a:p>
          <a:p>
            <a:pPr>
              <a:spcBef>
                <a:spcPts val="1800"/>
              </a:spcBef>
            </a:pPr>
            <a:r>
              <a:rPr lang="en-US" sz="2000" b="1" dirty="0" smtClean="0">
                <a:solidFill>
                  <a:srgbClr val="000099"/>
                </a:solidFill>
                <a:latin typeface="Verdana"/>
                <a:ea typeface="+mj-ea"/>
                <a:cs typeface="+mj-cs"/>
              </a:rPr>
              <a:t>SGs are invited to be more active in developing test specifications against ITU-T Recommendations</a:t>
            </a:r>
            <a:endParaRPr lang="en-US" sz="2000" b="1" dirty="0">
              <a:solidFill>
                <a:srgbClr val="000099"/>
              </a:solidFill>
              <a:latin typeface="Verdana"/>
              <a:ea typeface="+mj-ea"/>
              <a:cs typeface="+mj-cs"/>
            </a:endParaRPr>
          </a:p>
          <a:p>
            <a:pPr>
              <a:spcBef>
                <a:spcPts val="1800"/>
              </a:spcBef>
            </a:pPr>
            <a:r>
              <a:rPr lang="en-US" sz="2000" b="1" dirty="0" smtClean="0">
                <a:solidFill>
                  <a:srgbClr val="000099"/>
                </a:solidFill>
                <a:latin typeface="Verdana"/>
                <a:ea typeface="+mj-ea"/>
                <a:cs typeface="+mj-cs"/>
              </a:rPr>
              <a:t>Pilot project is one of the tools to verify technologies before implementing in the ICT market</a:t>
            </a:r>
            <a:endParaRPr lang="en-US" sz="2000" b="1" dirty="0">
              <a:solidFill>
                <a:srgbClr val="000099"/>
              </a:solidFill>
              <a:latin typeface="Verdana"/>
              <a:ea typeface="+mj-ea"/>
              <a:cs typeface="+mj-cs"/>
            </a:endParaRPr>
          </a:p>
          <a:p>
            <a:pPr>
              <a:spcBef>
                <a:spcPts val="1800"/>
              </a:spcBef>
            </a:pPr>
            <a:r>
              <a:rPr lang="en-US" sz="2000" b="1" dirty="0" smtClean="0">
                <a:solidFill>
                  <a:srgbClr val="000099"/>
                </a:solidFill>
                <a:latin typeface="Verdana"/>
                <a:ea typeface="+mj-ea"/>
                <a:cs typeface="+mj-cs"/>
              </a:rPr>
              <a:t>Conformity assessment can play a role in the fight against counterfeit telecommunication/ICT devices  </a:t>
            </a:r>
            <a:endParaRPr lang="en-US" sz="2000" b="1" dirty="0">
              <a:solidFill>
                <a:srgbClr val="000099"/>
              </a:solidFill>
              <a:latin typeface="Verdana"/>
              <a:ea typeface="+mj-ea"/>
              <a:cs typeface="+mj-cs"/>
            </a:endParaRPr>
          </a:p>
          <a:p>
            <a:endParaRPr lang="en-US" sz="2400" dirty="0"/>
          </a:p>
        </p:txBody>
      </p:sp>
      <p:sp>
        <p:nvSpPr>
          <p:cNvPr id="2" name="Slide Number Placeholder 1"/>
          <p:cNvSpPr>
            <a:spLocks noGrp="1"/>
          </p:cNvSpPr>
          <p:nvPr>
            <p:ph type="sldNum" sz="quarter" idx="10"/>
          </p:nvPr>
        </p:nvSpPr>
        <p:spPr/>
        <p:txBody>
          <a:bodyPr/>
          <a:lstStyle/>
          <a:p>
            <a:pPr>
              <a:defRPr/>
            </a:pPr>
            <a:fld id="{8260D185-294F-422D-8999-8D8798A54C55}" type="slidenum">
              <a:rPr lang="en-CA" smtClean="0"/>
              <a:pPr>
                <a:defRPr/>
              </a:pPr>
              <a:t>9</a:t>
            </a:fld>
            <a:endParaRPr lang="en-CA"/>
          </a:p>
        </p:txBody>
      </p:sp>
    </p:spTree>
    <p:extLst>
      <p:ext uri="{BB962C8B-B14F-4D97-AF65-F5344CB8AC3E}">
        <p14:creationId xmlns:p14="http://schemas.microsoft.com/office/powerpoint/2010/main" val="1617400755"/>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ITU-e">
  <a:themeElements>
    <a:clrScheme name="ITU-e 3">
      <a:dk1>
        <a:srgbClr val="000000"/>
      </a:dk1>
      <a:lt1>
        <a:srgbClr val="FFFFFF"/>
      </a:lt1>
      <a:dk2>
        <a:srgbClr val="000000"/>
      </a:dk2>
      <a:lt2>
        <a:srgbClr val="000099"/>
      </a:lt2>
      <a:accent1>
        <a:srgbClr val="FFCC00"/>
      </a:accent1>
      <a:accent2>
        <a:srgbClr val="3333CC"/>
      </a:accent2>
      <a:accent3>
        <a:srgbClr val="FFFFFF"/>
      </a:accent3>
      <a:accent4>
        <a:srgbClr val="000000"/>
      </a:accent4>
      <a:accent5>
        <a:srgbClr val="FFE2AA"/>
      </a:accent5>
      <a:accent6>
        <a:srgbClr val="2D2DB9"/>
      </a:accent6>
      <a:hlink>
        <a:srgbClr val="3399FF"/>
      </a:hlink>
      <a:folHlink>
        <a:srgbClr val="5F5F5F"/>
      </a:folHlink>
    </a:clrScheme>
    <a:fontScheme name="ITU-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ITU-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e 2">
        <a:dk1>
          <a:srgbClr val="000000"/>
        </a:dk1>
        <a:lt1>
          <a:srgbClr val="FFFFFF"/>
        </a:lt1>
        <a:dk2>
          <a:srgbClr val="000000"/>
        </a:dk2>
        <a:lt2>
          <a:srgbClr val="0000FF"/>
        </a:lt2>
        <a:accent1>
          <a:srgbClr val="00CC99"/>
        </a:accent1>
        <a:accent2>
          <a:srgbClr val="3333CC"/>
        </a:accent2>
        <a:accent3>
          <a:srgbClr val="FFFFFF"/>
        </a:accent3>
        <a:accent4>
          <a:srgbClr val="000000"/>
        </a:accent4>
        <a:accent5>
          <a:srgbClr val="AAE2CA"/>
        </a:accent5>
        <a:accent6>
          <a:srgbClr val="2D2DB9"/>
        </a:accent6>
        <a:hlink>
          <a:srgbClr val="3399FF"/>
        </a:hlink>
        <a:folHlink>
          <a:srgbClr val="9999FF"/>
        </a:folHlink>
      </a:clrScheme>
      <a:clrMap bg1="lt1" tx1="dk1" bg2="lt2" tx2="dk2" accent1="accent1" accent2="accent2" accent3="accent3" accent4="accent4" accent5="accent5" accent6="accent6" hlink="hlink" folHlink="folHlink"/>
    </a:extraClrScheme>
    <a:extraClrScheme>
      <a:clrScheme name="ITU-e 3">
        <a:dk1>
          <a:srgbClr val="000000"/>
        </a:dk1>
        <a:lt1>
          <a:srgbClr val="FFFFFF"/>
        </a:lt1>
        <a:dk2>
          <a:srgbClr val="000000"/>
        </a:dk2>
        <a:lt2>
          <a:srgbClr val="000099"/>
        </a:lt2>
        <a:accent1>
          <a:srgbClr val="FFCC00"/>
        </a:accent1>
        <a:accent2>
          <a:srgbClr val="3333CC"/>
        </a:accent2>
        <a:accent3>
          <a:srgbClr val="FFFFFF"/>
        </a:accent3>
        <a:accent4>
          <a:srgbClr val="000000"/>
        </a:accent4>
        <a:accent5>
          <a:srgbClr val="FFE2AA"/>
        </a:accent5>
        <a:accent6>
          <a:srgbClr val="2D2DB9"/>
        </a:accent6>
        <a:hlink>
          <a:srgbClr val="3399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69987FDBD3BE49867F1BB837566FB7" ma:contentTypeVersion="1" ma:contentTypeDescription="Create a new document." ma:contentTypeScope="" ma:versionID="ce10aa36820d8c684cb9bbb987507fe8">
  <xsd:schema xmlns:xsd="http://www.w3.org/2001/XMLSchema" xmlns:xs="http://www.w3.org/2001/XMLSchema" xmlns:p="http://schemas.microsoft.com/office/2006/metadata/properties" xmlns:ns1="http://schemas.microsoft.com/sharepoint/v3" targetNamespace="http://schemas.microsoft.com/office/2006/metadata/properties" ma:root="true" ma:fieldsID="47702c99b0592ceb5bf7269db54c0d1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33A2B6E1-03E3-4D0A-B7E1-FA35E026E822}">
  <ds:schemaRefs>
    <ds:schemaRef ds:uri="http://schemas.microsoft.com/sharepoint/v3/contenttype/forms"/>
  </ds:schemaRefs>
</ds:datastoreItem>
</file>

<file path=customXml/itemProps2.xml><?xml version="1.0" encoding="utf-8"?>
<ds:datastoreItem xmlns:ds="http://schemas.openxmlformats.org/officeDocument/2006/customXml" ds:itemID="{8BFABA5A-8471-459C-B220-64FB34C0F2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3F77C99-D9ED-4BB2-B10B-6B67ADAAFF4D}">
  <ds:schemaRefs>
    <ds:schemaRef ds:uri="http://schemas.microsoft.com/office/infopath/2007/PartnerControls"/>
    <ds:schemaRef ds:uri="http://schemas.microsoft.com/office/2006/metadata/properties"/>
    <ds:schemaRef ds:uri="http://purl.org/dc/dcmitype/"/>
    <ds:schemaRef ds:uri="http://www.w3.org/XML/1998/namespace"/>
    <ds:schemaRef ds:uri="http://schemas.microsoft.com/office/2006/documentManagement/types"/>
    <ds:schemaRef ds:uri="http://schemas.openxmlformats.org/package/2006/metadata/core-properties"/>
    <ds:schemaRef ds:uri="http://schemas.microsoft.com/sharepoint/v3"/>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17141</TotalTime>
  <Words>1988</Words>
  <Application>Microsoft Office PowerPoint</Application>
  <PresentationFormat>On-screen Show (4:3)</PresentationFormat>
  <Paragraphs>272</Paragraphs>
  <Slides>29</Slides>
  <Notes>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ITU-e</vt:lpstr>
      <vt:lpstr>The status of the implementation of ITU C&amp;I Programme   </vt:lpstr>
      <vt:lpstr>“4 Pillars” of ITU C&amp;I Programme</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ITU committed to</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International  Telecommunication  Union</dc:title>
  <dc:creator>P.Rosa</dc:creator>
  <cp:lastModifiedBy>Martin Brand</cp:lastModifiedBy>
  <cp:revision>560</cp:revision>
  <cp:lastPrinted>2001-11-25T13:41:09Z</cp:lastPrinted>
  <dcterms:created xsi:type="dcterms:W3CDTF">2007-02-20T15:47:31Z</dcterms:created>
  <dcterms:modified xsi:type="dcterms:W3CDTF">2014-11-25T15:16:24Z</dcterms:modified>
</cp:coreProperties>
</file>