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11" r:id="rId3"/>
    <p:sldId id="310" r:id="rId4"/>
    <p:sldId id="312" r:id="rId5"/>
    <p:sldId id="313" r:id="rId6"/>
    <p:sldId id="258" r:id="rId7"/>
    <p:sldId id="330" r:id="rId8"/>
    <p:sldId id="304" r:id="rId9"/>
    <p:sldId id="305" r:id="rId10"/>
    <p:sldId id="314" r:id="rId11"/>
    <p:sldId id="315" r:id="rId12"/>
    <p:sldId id="317" r:id="rId13"/>
    <p:sldId id="318" r:id="rId14"/>
    <p:sldId id="319" r:id="rId15"/>
    <p:sldId id="326" r:id="rId16"/>
    <p:sldId id="327" r:id="rId17"/>
    <p:sldId id="328" r:id="rId18"/>
    <p:sldId id="307" r:id="rId19"/>
    <p:sldId id="329" r:id="rId20"/>
    <p:sldId id="286" r:id="rId21"/>
    <p:sldId id="264" r:id="rId22"/>
    <p:sldId id="285" r:id="rId23"/>
    <p:sldId id="260" r:id="rId24"/>
    <p:sldId id="261" r:id="rId25"/>
    <p:sldId id="26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92" autoAdjust="0"/>
  </p:normalViewPr>
  <p:slideViewPr>
    <p:cSldViewPr>
      <p:cViewPr varScale="1">
        <p:scale>
          <a:sx n="113" d="100"/>
          <a:sy n="113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3D9B4-82A5-45F9-8217-934CD73067CC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05048-A7F1-4F05-8207-EA40916AD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63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2790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619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69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26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973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03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276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19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742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05048-A7F1-4F05-8207-EA40916AD25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54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5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9335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05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2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4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5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9335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0" descr="Watermark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C:\Documents and Settings\tarif\Local Settings\Temporary Internet Files\Content.Outlook\CEAXITGN\Interop_logo (2).gif"/>
          <p:cNvPicPr>
            <a:picLocks noChangeAspect="1" noChangeArrowheads="1"/>
          </p:cNvPicPr>
          <p:nvPr userDrawn="1"/>
        </p:nvPicPr>
        <p:blipFill>
          <a:blip r:embed="rId4" cstate="print"/>
          <a:srcRect b="17868"/>
          <a:stretch>
            <a:fillRect/>
          </a:stretch>
        </p:blipFill>
        <p:spPr bwMode="auto">
          <a:xfrm>
            <a:off x="8382000" y="204737"/>
            <a:ext cx="647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107504" y="6525344"/>
            <a:ext cx="9036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dirty="0" smtClean="0">
                <a:solidFill>
                  <a:srgbClr val="0070C0"/>
                </a:solidFill>
              </a:rPr>
              <a:t>ITU C&amp;I </a:t>
            </a:r>
            <a:r>
              <a:rPr lang="en-US" sz="1200" b="1" dirty="0" err="1" smtClean="0">
                <a:solidFill>
                  <a:srgbClr val="0070C0"/>
                </a:solidFill>
              </a:rPr>
              <a:t>Programme</a:t>
            </a:r>
            <a:r>
              <a:rPr lang="en-US" sz="1200" b="1" dirty="0" smtClean="0">
                <a:solidFill>
                  <a:srgbClr val="0070C0"/>
                </a:solidFill>
              </a:rPr>
              <a:t>. Key activities and main ITU outcomes which are related to the implementation of ITU C&amp;I </a:t>
            </a:r>
            <a:r>
              <a:rPr lang="en-US" sz="1200" b="1" dirty="0" err="1" smtClean="0">
                <a:solidFill>
                  <a:srgbClr val="0070C0"/>
                </a:solidFill>
              </a:rPr>
              <a:t>Programme</a:t>
            </a:r>
            <a:endParaRPr lang="en-US" sz="1200" dirty="0" smtClean="0">
              <a:solidFill>
                <a:srgbClr val="0070C0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08312" y="6554144"/>
            <a:ext cx="817368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95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57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73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36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93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2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91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41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56C24-1C82-43A6-8C2F-9C634D7DCB1F}" type="datetimeFigureOut">
              <a:rPr lang="en-US" smtClean="0"/>
              <a:t>08/07/2014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DAF3-8712-4E85-AF63-CA398C65A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26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itu.int/go/pilot-project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itu.int/go/reference-tabl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fa.itu.int/t/2013/sg11/exchange/wp4/q11/2014-06-11_CG/WD9_TSB_best_practices_recognition.doc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fa.itu.int/t/2013/sg11/exchange/wp4/q11/" TargetMode="External"/><Relationship Id="rId4" Type="http://schemas.openxmlformats.org/officeDocument/2006/relationships/hyperlink" Target="http://www.itu.int/md/T13-SG11-C-0097/en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md/meetingdoc.asp?lang=en&amp;parent=T13-SG11-140709-TD-GEN-047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go/test-event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tu.int/net/pressoffice/press_releases/2014/35.aspx" TargetMode="Externa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hyperlink" Target="http://www.itu.int/ITU-T/workprog/wp_item.aspx?isn=9972" TargetMode="Externa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md/S12-CL-C-0048/e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mailto:denis.andreev@itu.int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sbjcacit@itu.int" TargetMode="External"/><Relationship Id="rId5" Type="http://schemas.openxmlformats.org/officeDocument/2006/relationships/hyperlink" Target="mailto:interop@itu.int" TargetMode="External"/><Relationship Id="rId4" Type="http://schemas.openxmlformats.org/officeDocument/2006/relationships/hyperlink" Target="mailto:conformity@itu.int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jca/cit/Pages/default.aspx" TargetMode="External"/><Relationship Id="rId2" Type="http://schemas.openxmlformats.org/officeDocument/2006/relationships/hyperlink" Target="http://www.itu.int/en/ITU-T/C-I/Pages/default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tu.int/en/ITU-T/studygroups/2013-2016/11/Pages/default.aspx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tu.int/go/key-technologies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itu.int/go/pilot-projects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tu.int/go/reference-tabl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tu.int/go/key-technologie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tu.int/ITU-T/workprog/wp_item.aspx?isn=9971" TargetMode="External"/><Relationship Id="rId5" Type="http://schemas.openxmlformats.org/officeDocument/2006/relationships/hyperlink" Target="http://itu.int/go/reference-table" TargetMode="External"/><Relationship Id="rId4" Type="http://schemas.openxmlformats.org/officeDocument/2006/relationships/hyperlink" Target="http://www.itu.int/go/pilot-project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C-I/interop/Pages/CI_APT_event_Sept_13.asp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tu.int/ITU-T/workprog/wp_item.aspx?isn=9972" TargetMode="External"/><Relationship Id="rId5" Type="http://schemas.openxmlformats.org/officeDocument/2006/relationships/hyperlink" Target="http://www.itu.int/en/ITU-T/C-I/Pages/test_event_Feb14.aspx" TargetMode="External"/><Relationship Id="rId4" Type="http://schemas.openxmlformats.org/officeDocument/2006/relationships/hyperlink" Target="http://www.itu.int/en/ITU-T/C-I/interop/e-health/201310/Pages/default.asp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tu.int/en/ITU-T/C-I/Pages/default.aspx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itu.int/go/key-technologie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itu.int/go/key-technologie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itu.int/go/pilot-project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844824"/>
            <a:ext cx="8208912" cy="2522711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ITU C&amp;I </a:t>
            </a:r>
            <a:r>
              <a:rPr lang="en-US" sz="3600" b="1" dirty="0" err="1" smtClean="0">
                <a:solidFill>
                  <a:srgbClr val="002060"/>
                </a:solidFill>
              </a:rPr>
              <a:t>Programme</a:t>
            </a:r>
            <a:r>
              <a:rPr lang="en-US" sz="3600" b="1" dirty="0" smtClean="0">
                <a:solidFill>
                  <a:srgbClr val="002060"/>
                </a:solidFill>
              </a:rPr>
              <a:t/>
            </a:r>
            <a:br>
              <a:rPr lang="en-US" sz="3600" b="1" dirty="0" smtClean="0">
                <a:solidFill>
                  <a:srgbClr val="002060"/>
                </a:solidFill>
              </a:rPr>
            </a:br>
            <a:r>
              <a:rPr lang="en-US" sz="3100" b="1" dirty="0" smtClean="0">
                <a:solidFill>
                  <a:srgbClr val="002060"/>
                </a:solidFill>
              </a:rPr>
              <a:t>Key </a:t>
            </a:r>
            <a:r>
              <a:rPr lang="en-US" sz="3100" b="1" dirty="0">
                <a:solidFill>
                  <a:srgbClr val="002060"/>
                </a:solidFill>
              </a:rPr>
              <a:t>activities and main ITU </a:t>
            </a:r>
            <a:r>
              <a:rPr lang="en-US" sz="3100" b="1" dirty="0" smtClean="0">
                <a:solidFill>
                  <a:srgbClr val="002060"/>
                </a:solidFill>
              </a:rPr>
              <a:t>outcomes </a:t>
            </a:r>
            <a:r>
              <a:rPr lang="en-US" sz="3100" b="1" dirty="0">
                <a:solidFill>
                  <a:srgbClr val="002060"/>
                </a:solidFill>
              </a:rPr>
              <a:t>which are related to the implementation of ITU </a:t>
            </a:r>
            <a:r>
              <a:rPr lang="en-US" sz="3100" b="1" dirty="0" smtClean="0">
                <a:solidFill>
                  <a:srgbClr val="002060"/>
                </a:solidFill>
              </a:rPr>
              <a:t>C&amp;I</a:t>
            </a:r>
            <a:endParaRPr lang="en-US" sz="3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76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5212" y="260648"/>
            <a:ext cx="71254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The </a:t>
            </a:r>
            <a:r>
              <a:rPr lang="en-US" sz="2400" b="1" dirty="0" smtClean="0">
                <a:solidFill>
                  <a:srgbClr val="002060"/>
                </a:solidFill>
              </a:rPr>
              <a:t>pilot projects of conformance testing against ITU-T Recommendations (2/2)</a:t>
            </a:r>
          </a:p>
          <a:p>
            <a:pPr algn="ctr"/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itu.int/go/pilot-projects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0920" y="1368644"/>
            <a:ext cx="856895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 smtClean="0">
                <a:solidFill>
                  <a:schemeClr val="tx2">
                    <a:lumMod val="75000"/>
                  </a:schemeClr>
                </a:solidFill>
              </a:rPr>
              <a:t>First ITU-T Pilot project</a:t>
            </a:r>
          </a:p>
          <a:p>
            <a:pPr>
              <a:spcBef>
                <a:spcPts val="600"/>
              </a:spcBef>
            </a:pP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</a:rPr>
              <a:t>Testing scope: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 conformance testing of the Multi-technology network interface in accordance with series of Recs. ITU-T M.3170.x</a:t>
            </a:r>
          </a:p>
          <a:p>
            <a:pPr>
              <a:spcBef>
                <a:spcPts val="600"/>
              </a:spcBef>
            </a:pP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</a:rPr>
              <a:t>Involved companies: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 China Telecom, </a:t>
            </a:r>
            <a:r>
              <a:rPr lang="en-US" sz="2200" dirty="0" err="1" smtClean="0">
                <a:solidFill>
                  <a:schemeClr val="tx2">
                    <a:lumMod val="75000"/>
                  </a:schemeClr>
                </a:solidFill>
              </a:rPr>
              <a:t>FiberHome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, ZTE, CTTL, BUPT, etc.</a:t>
            </a:r>
          </a:p>
          <a:p>
            <a:pPr>
              <a:spcBef>
                <a:spcPts val="600"/>
              </a:spcBef>
            </a:pP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</a:rPr>
              <a:t>Goal: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 improvement of an </a:t>
            </a:r>
            <a:r>
              <a:rPr lang="en-US" sz="2200" dirty="0">
                <a:solidFill>
                  <a:schemeClr val="tx2">
                    <a:lumMod val="75000"/>
                  </a:schemeClr>
                </a:solidFill>
              </a:rPr>
              <a:t>interconnection between EMS, NMS, and OSS 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for </a:t>
            </a:r>
            <a:r>
              <a:rPr lang="en-US" sz="2200" dirty="0">
                <a:solidFill>
                  <a:schemeClr val="tx2">
                    <a:lumMod val="75000"/>
                  </a:schemeClr>
                </a:solidFill>
              </a:rPr>
              <a:t>the MTNM 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interface</a:t>
            </a:r>
          </a:p>
          <a:p>
            <a:pPr>
              <a:spcBef>
                <a:spcPts val="600"/>
              </a:spcBef>
            </a:pP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</a:rPr>
              <a:t>Short-term strategy:</a:t>
            </a:r>
          </a:p>
          <a:p>
            <a:pPr marL="5270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harmonize requirements based on the inputs provided by vendors, labs, operators</a:t>
            </a:r>
          </a:p>
          <a:p>
            <a:pPr marL="5270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select an appropriate TL that has a competence to perform the relevant tests</a:t>
            </a:r>
          </a:p>
          <a:p>
            <a:pPr marL="5270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perform testing at the appointed TL</a:t>
            </a:r>
          </a:p>
          <a:p>
            <a:pPr marL="5270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populate ITU product conformity DB</a:t>
            </a:r>
            <a:endParaRPr lang="en-US" sz="2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32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332656"/>
            <a:ext cx="71254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The reference table </a:t>
            </a:r>
            <a:r>
              <a:rPr lang="en-US" sz="2400" b="1" dirty="0">
                <a:solidFill>
                  <a:srgbClr val="002060"/>
                </a:solidFill>
              </a:rPr>
              <a:t>of ITU-T Recommendations </a:t>
            </a:r>
            <a:r>
              <a:rPr lang="en-US" sz="2400" b="1" dirty="0" smtClean="0">
                <a:solidFill>
                  <a:srgbClr val="002060"/>
                </a:solidFill>
              </a:rPr>
              <a:t>and relevant Test Specifications which are used for C&amp;I testing (1/2)</a:t>
            </a:r>
          </a:p>
          <a:p>
            <a:pPr algn="ctr"/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itu.int/go/reference-table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0505" y="2636912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Reference Table </a:t>
            </a:r>
            <a:r>
              <a:rPr lang="en-US" sz="3200" b="1" dirty="0" smtClean="0">
                <a:solidFill>
                  <a:srgbClr val="002060"/>
                </a:solidFill>
              </a:rPr>
              <a:t>is a list </a:t>
            </a:r>
            <a:r>
              <a:rPr lang="en-US" sz="3200" b="1" dirty="0">
                <a:solidFill>
                  <a:srgbClr val="002060"/>
                </a:solidFill>
              </a:rPr>
              <a:t>of ITU-T Recs </a:t>
            </a:r>
            <a:r>
              <a:rPr lang="en-US" sz="3200" b="1" dirty="0" smtClean="0">
                <a:solidFill>
                  <a:srgbClr val="002060"/>
                </a:solidFill>
              </a:rPr>
              <a:t>and applicable </a:t>
            </a:r>
            <a:r>
              <a:rPr lang="en-US" sz="3200" b="1" dirty="0">
                <a:solidFill>
                  <a:srgbClr val="002060"/>
                </a:solidFill>
              </a:rPr>
              <a:t>test suites (ITU/other SDOs</a:t>
            </a:r>
            <a:r>
              <a:rPr lang="en-US" sz="3200" b="1" dirty="0" smtClean="0">
                <a:solidFill>
                  <a:srgbClr val="002060"/>
                </a:solidFill>
              </a:rPr>
              <a:t>) which indicate relevant </a:t>
            </a:r>
            <a:r>
              <a:rPr lang="en-US" sz="3200" b="1" dirty="0">
                <a:solidFill>
                  <a:srgbClr val="002060"/>
                </a:solidFill>
              </a:rPr>
              <a:t>parameters to be tested for </a:t>
            </a:r>
            <a:r>
              <a:rPr lang="en-US" sz="3200" b="1" dirty="0" smtClean="0">
                <a:solidFill>
                  <a:srgbClr val="002060"/>
                </a:solidFill>
              </a:rPr>
              <a:t>conformity/interoperability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6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23256" y="2846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90"/>
                </a:solidFill>
              </a:rPr>
              <a:t>Testing </a:t>
            </a:r>
            <a:r>
              <a:rPr lang="en-US" sz="2400" b="1" dirty="0">
                <a:solidFill>
                  <a:srgbClr val="000090"/>
                </a:solidFill>
              </a:rPr>
              <a:t>Laboratories recognition </a:t>
            </a:r>
            <a:r>
              <a:rPr lang="en-US" sz="2400" b="1" dirty="0" smtClean="0">
                <a:solidFill>
                  <a:srgbClr val="000090"/>
                </a:solidFill>
              </a:rPr>
              <a:t>procedure (1/2)</a:t>
            </a:r>
            <a:r>
              <a:rPr lang="en-US" sz="2400" dirty="0" smtClean="0">
                <a:solidFill>
                  <a:srgbClr val="000090"/>
                </a:solidFill>
              </a:rPr>
              <a:t>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79140" y="847158"/>
            <a:ext cx="8784976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dirty="0" smtClean="0"/>
              <a:t>Background: </a:t>
            </a:r>
            <a:r>
              <a:rPr lang="en-US" sz="1900" dirty="0" smtClean="0"/>
              <a:t>Most SDOs/Forums/Consortia established its own TL’s recognition procedure. This approach helps them to ensure the credibility of their C&amp;I </a:t>
            </a:r>
            <a:r>
              <a:rPr lang="en-US" sz="1900" dirty="0" err="1" smtClean="0"/>
              <a:t>Programmes</a:t>
            </a:r>
            <a:r>
              <a:rPr lang="en-US" sz="1900" dirty="0" smtClean="0"/>
              <a:t>.</a:t>
            </a:r>
          </a:p>
          <a:p>
            <a:r>
              <a:rPr lang="en-US" sz="1900" dirty="0" smtClean="0"/>
              <a:t>TSB developed an </a:t>
            </a:r>
            <a:r>
              <a:rPr lang="en-US" sz="1900" dirty="0" smtClean="0">
                <a:hlinkClick r:id="rId3"/>
              </a:rPr>
              <a:t>overview</a:t>
            </a:r>
            <a:r>
              <a:rPr lang="en-US" sz="1900" dirty="0" smtClean="0"/>
              <a:t> on a best practice (GSMA, Continua, IECEE).</a:t>
            </a:r>
            <a:endParaRPr lang="en-US" sz="1900" dirty="0"/>
          </a:p>
          <a:p>
            <a:pPr>
              <a:spcBef>
                <a:spcPts val="600"/>
              </a:spcBef>
            </a:pPr>
            <a:r>
              <a:rPr lang="en-US" sz="1900" b="1" dirty="0" smtClean="0"/>
              <a:t>Goal: </a:t>
            </a:r>
            <a:r>
              <a:rPr lang="en-US" sz="1900" dirty="0" smtClean="0"/>
              <a:t>the aim of the ITU recognition procedure is to allow TL to be recognized as a laboratory with a competence to perform tests against ITU-T Recommendations.</a:t>
            </a:r>
          </a:p>
          <a:p>
            <a:r>
              <a:rPr lang="en-US" sz="1900" dirty="0" smtClean="0"/>
              <a:t>First draft of the Recognition procedure was proposed by Russia (</a:t>
            </a:r>
            <a:r>
              <a:rPr lang="en-US" sz="1900" dirty="0" smtClean="0">
                <a:hlinkClick r:id="rId4"/>
              </a:rPr>
              <a:t>C97</a:t>
            </a:r>
            <a:r>
              <a:rPr lang="en-US" sz="1900" dirty="0" smtClean="0"/>
              <a:t>)</a:t>
            </a:r>
            <a:endParaRPr lang="en-US" sz="1900" dirty="0"/>
          </a:p>
          <a:p>
            <a:pPr>
              <a:spcBef>
                <a:spcPts val="600"/>
              </a:spcBef>
            </a:pPr>
            <a:r>
              <a:rPr lang="en-US" sz="1900" b="1" dirty="0" smtClean="0"/>
              <a:t>Recognition procedure defines:</a:t>
            </a:r>
          </a:p>
          <a:p>
            <a:pPr marL="717550" indent="-285750">
              <a:buFont typeface="Wingdings" panose="05000000000000000000" pitchFamily="2" charset="2"/>
              <a:buChar char="ü"/>
            </a:pPr>
            <a:r>
              <a:rPr lang="en-US" sz="1900" dirty="0" smtClean="0"/>
              <a:t>Requirements for TL</a:t>
            </a:r>
          </a:p>
          <a:p>
            <a:pPr marL="717550" indent="-285750">
              <a:buFont typeface="Wingdings" panose="05000000000000000000" pitchFamily="2" charset="2"/>
              <a:buChar char="ü"/>
            </a:pPr>
            <a:r>
              <a:rPr lang="en-US" sz="1900" dirty="0" smtClean="0"/>
              <a:t>Requirements for ITU-T assessors</a:t>
            </a:r>
          </a:p>
          <a:p>
            <a:pPr marL="717550" indent="-285750">
              <a:buFont typeface="Wingdings" panose="05000000000000000000" pitchFamily="2" charset="2"/>
              <a:buChar char="ü"/>
            </a:pPr>
            <a:r>
              <a:rPr lang="en-US" sz="1900" dirty="0" smtClean="0"/>
              <a:t>Relevant procedure to apply for the ITU recognition</a:t>
            </a:r>
          </a:p>
          <a:p>
            <a:pPr>
              <a:spcBef>
                <a:spcPts val="600"/>
              </a:spcBef>
            </a:pPr>
            <a:r>
              <a:rPr lang="en-US" sz="1900" b="1" dirty="0" smtClean="0"/>
              <a:t>Conformance Assessment Steering Committee (CASC)</a:t>
            </a:r>
            <a:r>
              <a:rPr lang="en-US" sz="1900" dirty="0" smtClean="0"/>
              <a:t> is an instrument to follow up the recognition procedure</a:t>
            </a:r>
          </a:p>
          <a:p>
            <a:r>
              <a:rPr lang="en-US" sz="1900" dirty="0" smtClean="0"/>
              <a:t>ITU-T SG11 established the CG aiming to clarify this issue</a:t>
            </a:r>
          </a:p>
          <a:p>
            <a:pPr>
              <a:spcBef>
                <a:spcPts val="600"/>
              </a:spcBef>
            </a:pPr>
            <a:r>
              <a:rPr lang="en-US" sz="1900" b="1" dirty="0" smtClean="0"/>
              <a:t>Correspondence group on collaboration between ITU and TLs</a:t>
            </a:r>
          </a:p>
          <a:p>
            <a:pPr marL="717550" indent="-285750">
              <a:buFont typeface="Wingdings" panose="05000000000000000000" pitchFamily="2" charset="2"/>
              <a:buChar char="ü"/>
            </a:pPr>
            <a:r>
              <a:rPr lang="en-US" sz="1900" dirty="0" smtClean="0"/>
              <a:t>Chairman: </a:t>
            </a:r>
            <a:r>
              <a:rPr lang="en-US" sz="1900" dirty="0" err="1" smtClean="0"/>
              <a:t>Mr</a:t>
            </a:r>
            <a:r>
              <a:rPr lang="en-US" sz="1900" dirty="0" smtClean="0"/>
              <a:t> Isaac </a:t>
            </a:r>
            <a:r>
              <a:rPr lang="en-US" sz="1900" dirty="0" err="1" smtClean="0"/>
              <a:t>Boateng</a:t>
            </a:r>
            <a:r>
              <a:rPr lang="en-US" sz="1900" dirty="0" smtClean="0"/>
              <a:t> (vice-chairman of SG11)</a:t>
            </a:r>
          </a:p>
          <a:p>
            <a:pPr marL="717550" indent="-285750">
              <a:buFont typeface="Wingdings" panose="05000000000000000000" pitchFamily="2" charset="2"/>
              <a:buChar char="ü"/>
            </a:pPr>
            <a:r>
              <a:rPr lang="en-US" sz="1900" dirty="0" smtClean="0"/>
              <a:t>CG documents</a:t>
            </a:r>
            <a:r>
              <a:rPr lang="en-US" sz="1900" dirty="0"/>
              <a:t>: </a:t>
            </a:r>
            <a:r>
              <a:rPr lang="en-US" sz="1900" dirty="0">
                <a:hlinkClick r:id="rId5"/>
              </a:rPr>
              <a:t>http://ifa.itu.int/t/2013/sg11/exchange/wp4/q11</a:t>
            </a:r>
            <a:r>
              <a:rPr lang="en-US" sz="1900" dirty="0" smtClean="0">
                <a:hlinkClick r:id="rId5"/>
              </a:rPr>
              <a:t>/</a:t>
            </a:r>
            <a:endParaRPr lang="en-US" sz="1900" dirty="0" smtClean="0"/>
          </a:p>
          <a:p>
            <a:pPr marL="717550" indent="-285750">
              <a:buFont typeface="Wingdings" panose="05000000000000000000" pitchFamily="2" charset="2"/>
              <a:buChar char="ü"/>
            </a:pPr>
            <a:r>
              <a:rPr lang="en-US" sz="1900" dirty="0" smtClean="0"/>
              <a:t>Last meetings: 20 Feb, 10 April, 14 May, 11 June, 2 July and 10 July 2014</a:t>
            </a:r>
          </a:p>
          <a:p>
            <a:pPr marL="717550" indent="-285750">
              <a:buFont typeface="Wingdings" panose="05000000000000000000" pitchFamily="2" charset="2"/>
              <a:buChar char="ü"/>
            </a:pPr>
            <a:r>
              <a:rPr lang="en-US" sz="1900" dirty="0" smtClean="0"/>
              <a:t>Key outcomes: revised recognition procedure and best practice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318751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23256" y="2846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90"/>
                </a:solidFill>
              </a:rPr>
              <a:t>Testing </a:t>
            </a:r>
            <a:r>
              <a:rPr lang="en-US" sz="2400" b="1" dirty="0">
                <a:solidFill>
                  <a:srgbClr val="000090"/>
                </a:solidFill>
              </a:rPr>
              <a:t>Laboratories recognition </a:t>
            </a:r>
            <a:r>
              <a:rPr lang="en-US" sz="2400" b="1" dirty="0" smtClean="0">
                <a:solidFill>
                  <a:srgbClr val="000090"/>
                </a:solidFill>
              </a:rPr>
              <a:t>procedure (2/2)</a:t>
            </a:r>
            <a:r>
              <a:rPr lang="en-US" sz="2400" dirty="0" smtClean="0">
                <a:solidFill>
                  <a:srgbClr val="000090"/>
                </a:solidFill>
              </a:rPr>
              <a:t> </a:t>
            </a:r>
            <a:endParaRPr lang="en-US" sz="2400" dirty="0"/>
          </a:p>
        </p:txBody>
      </p:sp>
      <p:pic>
        <p:nvPicPr>
          <p:cNvPr id="3" name="Picture 2" descr="C:\Users\andreev\Desktop\ITU\SGs_12_16 study period CI\CG_TL_Recognition_Process\Revised_recognition_procedure_TL\fi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806" y="980728"/>
            <a:ext cx="6946609" cy="545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79" y="5918704"/>
            <a:ext cx="5592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3"/>
              </a:rPr>
              <a:t>TD 474 (GEN/11)</a:t>
            </a:r>
            <a:r>
              <a:rPr lang="en-US" sz="1200" dirty="0" smtClean="0"/>
              <a:t> “</a:t>
            </a:r>
            <a:r>
              <a:rPr lang="en-US" sz="1200" dirty="0"/>
              <a:t>Revised version of C-97 "Proposal to establish an ITU recognition procedure of testing laboratories with competence in ITU-T </a:t>
            </a:r>
            <a:r>
              <a:rPr lang="en-US" sz="1200" dirty="0" smtClean="0"/>
              <a:t>Recommendations”,</a:t>
            </a:r>
          </a:p>
          <a:p>
            <a:r>
              <a:rPr lang="en-US" sz="1200" dirty="0" smtClean="0"/>
              <a:t>9-16 July 2014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9081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188640"/>
            <a:ext cx="6624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ts val="600"/>
              </a:spcBef>
            </a:pPr>
            <a:r>
              <a:rPr lang="en-US" sz="2000" b="1" dirty="0" smtClean="0">
                <a:solidFill>
                  <a:srgbClr val="000090"/>
                </a:solidFill>
              </a:rPr>
              <a:t>ITU Test Event (1/2)</a:t>
            </a:r>
          </a:p>
          <a:p>
            <a:pPr marL="0" lvl="1" algn="ctr"/>
            <a:r>
              <a:rPr lang="en-US" sz="2000" b="1" dirty="0" smtClean="0">
                <a:solidFill>
                  <a:srgbClr val="000090"/>
                </a:solidFill>
              </a:rPr>
              <a:t>Performance </a:t>
            </a:r>
            <a:r>
              <a:rPr lang="en-US" sz="2000" b="1" dirty="0">
                <a:solidFill>
                  <a:srgbClr val="000090"/>
                </a:solidFill>
              </a:rPr>
              <a:t>assessment of mobile phones in conjunction with </a:t>
            </a:r>
            <a:r>
              <a:rPr lang="en-US" sz="2000" b="1" dirty="0" smtClean="0">
                <a:solidFill>
                  <a:srgbClr val="000090"/>
                </a:solidFill>
              </a:rPr>
              <a:t>vehicle's HFT in accordance with Recs</a:t>
            </a:r>
            <a:r>
              <a:rPr lang="en-US" sz="2000" b="1" dirty="0">
                <a:solidFill>
                  <a:srgbClr val="000090"/>
                </a:solidFill>
              </a:rPr>
              <a:t>. </a:t>
            </a:r>
            <a:r>
              <a:rPr lang="en-US" sz="2000" b="1" dirty="0" smtClean="0">
                <a:solidFill>
                  <a:srgbClr val="000090"/>
                </a:solidFill>
              </a:rPr>
              <a:t>ITU-T P.1100/P.1110 </a:t>
            </a:r>
            <a:r>
              <a:rPr lang="en-US" sz="2000" b="1" dirty="0" smtClean="0">
                <a:solidFill>
                  <a:srgbClr val="000090"/>
                </a:solidFill>
                <a:hlinkClick r:id="rId3"/>
              </a:rPr>
              <a:t>www.itu.int/go/test-event</a:t>
            </a:r>
            <a:endParaRPr lang="en-US" sz="2000" dirty="0">
              <a:solidFill>
                <a:srgbClr val="000090"/>
              </a:solidFill>
            </a:endParaRPr>
          </a:p>
        </p:txBody>
      </p:sp>
      <p:pic>
        <p:nvPicPr>
          <p:cNvPr id="3074" name="Picture 2" descr="C:\Users\andreev\Desktop\ITU\Pilot Projects\Bluetooth\Picture\shutterstock_1634011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532" y="1772815"/>
            <a:ext cx="3287760" cy="224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232" y="1601693"/>
            <a:ext cx="5776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Background</a:t>
            </a:r>
          </a:p>
          <a:p>
            <a:r>
              <a:rPr lang="en-US" dirty="0" smtClean="0"/>
              <a:t>Many </a:t>
            </a:r>
            <a:r>
              <a:rPr lang="en-US" dirty="0"/>
              <a:t>mobile phones do not </a:t>
            </a:r>
            <a:r>
              <a:rPr lang="en-US" dirty="0" smtClean="0"/>
              <a:t>work properly with HFT’s system and </a:t>
            </a:r>
            <a:r>
              <a:rPr lang="en-US" dirty="0"/>
              <a:t>thereby significantly degrading the speech quality of the complete system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Findings</a:t>
            </a:r>
          </a:p>
          <a:p>
            <a:pPr marL="444500" lvl="0" indent="-266700">
              <a:buFont typeface="Wingdings" panose="05000000000000000000" pitchFamily="2" charset="2"/>
              <a:buChar char="ü"/>
            </a:pPr>
            <a:r>
              <a:rPr lang="en-US" dirty="0"/>
              <a:t>an incorrect behavior of the mobile phone in the wireless connection to a vehicle’s </a:t>
            </a:r>
            <a:r>
              <a:rPr lang="en-US" dirty="0" smtClean="0"/>
              <a:t>HFT</a:t>
            </a:r>
            <a:endParaRPr lang="en-US" dirty="0"/>
          </a:p>
          <a:p>
            <a:pPr marL="444500" indent="-266700">
              <a:buFont typeface="Wingdings" panose="05000000000000000000" pitchFamily="2" charset="2"/>
              <a:buChar char="ü"/>
            </a:pPr>
            <a:r>
              <a:rPr lang="en-US" dirty="0"/>
              <a:t>an unacceptable quality of a voice-call inside the car and outside the car for the conversational </a:t>
            </a:r>
            <a:r>
              <a:rPr lang="en-US" dirty="0" smtClean="0"/>
              <a:t>partner</a:t>
            </a:r>
          </a:p>
          <a:p>
            <a:pPr marL="444500" indent="-266700"/>
            <a:r>
              <a:rPr lang="en-US" dirty="0" smtClean="0"/>
              <a:t>Only 30 % of phones passed the tests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b="1" dirty="0" smtClean="0"/>
              <a:t>Key outcomes</a:t>
            </a:r>
          </a:p>
          <a:p>
            <a:pPr marL="438150" indent="-285750">
              <a:buFont typeface="Wingdings" panose="05000000000000000000" pitchFamily="2" charset="2"/>
              <a:buChar char="ü"/>
            </a:pPr>
            <a:r>
              <a:rPr lang="en-US" dirty="0" smtClean="0"/>
              <a:t>New web portal describing the existing issues</a:t>
            </a:r>
          </a:p>
          <a:p>
            <a:pPr marL="438150" indent="-285750">
              <a:buFont typeface="Wingdings" panose="05000000000000000000" pitchFamily="2" charset="2"/>
              <a:buChar char="ü"/>
            </a:pPr>
            <a:r>
              <a:rPr lang="en-US" dirty="0" smtClean="0"/>
              <a:t>A “white list” of mobile phones recommended by major car manufactures</a:t>
            </a:r>
          </a:p>
          <a:p>
            <a:pPr marL="438150" indent="-285750">
              <a:buFont typeface="Wingdings" panose="05000000000000000000" pitchFamily="2" charset="2"/>
              <a:buChar char="ü"/>
            </a:pPr>
            <a:r>
              <a:rPr lang="en-US" dirty="0" smtClean="0"/>
              <a:t>Updated Recs. ITU-T P.1100/P.1110 with the new values of performance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92248" y="4221088"/>
            <a:ext cx="3222101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b="1" dirty="0" smtClean="0">
                <a:solidFill>
                  <a:srgbClr val="000090"/>
                </a:solidFill>
              </a:rPr>
              <a:t>Venue: </a:t>
            </a:r>
            <a:r>
              <a:rPr lang="en-US" dirty="0" smtClean="0">
                <a:solidFill>
                  <a:srgbClr val="000090"/>
                </a:solidFill>
              </a:rPr>
              <a:t>ITU Headquarters</a:t>
            </a:r>
          </a:p>
          <a:p>
            <a:pPr marL="0" lvl="1"/>
            <a:r>
              <a:rPr lang="en-US" b="1" dirty="0" smtClean="0">
                <a:solidFill>
                  <a:srgbClr val="000090"/>
                </a:solidFill>
              </a:rPr>
              <a:t>TL: </a:t>
            </a:r>
            <a:r>
              <a:rPr lang="en-US" dirty="0" smtClean="0">
                <a:solidFill>
                  <a:srgbClr val="000090"/>
                </a:solidFill>
              </a:rPr>
              <a:t>HEAD Acoustics</a:t>
            </a:r>
          </a:p>
          <a:p>
            <a:pPr marL="0" lvl="1"/>
            <a:r>
              <a:rPr lang="en-US" b="1" dirty="0" smtClean="0">
                <a:solidFill>
                  <a:srgbClr val="000090"/>
                </a:solidFill>
              </a:rPr>
              <a:t>Date: </a:t>
            </a:r>
            <a:r>
              <a:rPr lang="en-US" dirty="0" smtClean="0">
                <a:solidFill>
                  <a:srgbClr val="000090"/>
                </a:solidFill>
              </a:rPr>
              <a:t>12-16 </a:t>
            </a:r>
            <a:r>
              <a:rPr lang="en-US" dirty="0">
                <a:solidFill>
                  <a:srgbClr val="000090"/>
                </a:solidFill>
              </a:rPr>
              <a:t>May </a:t>
            </a:r>
            <a:r>
              <a:rPr lang="en-US" dirty="0" smtClean="0">
                <a:solidFill>
                  <a:srgbClr val="000090"/>
                </a:solidFill>
              </a:rPr>
              <a:t>2014</a:t>
            </a:r>
          </a:p>
          <a:p>
            <a:pPr marL="0" lvl="1"/>
            <a:r>
              <a:rPr lang="en-US" b="1" dirty="0" smtClean="0">
                <a:solidFill>
                  <a:srgbClr val="000090"/>
                </a:solidFill>
              </a:rPr>
              <a:t>Participants: </a:t>
            </a:r>
            <a:r>
              <a:rPr lang="en-US" dirty="0" smtClean="0">
                <a:solidFill>
                  <a:srgbClr val="000090"/>
                </a:solidFill>
              </a:rPr>
              <a:t>Mercedes-Benz,</a:t>
            </a:r>
          </a:p>
          <a:p>
            <a:pPr marL="0" lvl="1"/>
            <a:r>
              <a:rPr lang="en-US" dirty="0" smtClean="0">
                <a:solidFill>
                  <a:srgbClr val="000090"/>
                </a:solidFill>
              </a:rPr>
              <a:t>Volvo, Bosch, Toyota</a:t>
            </a:r>
          </a:p>
          <a:p>
            <a:pPr marL="0" lvl="1"/>
            <a:r>
              <a:rPr lang="en-US" dirty="0" smtClean="0">
                <a:solidFill>
                  <a:srgbClr val="000090"/>
                </a:solidFill>
              </a:rPr>
              <a:t>Number of tests: 40 (30 phones)</a:t>
            </a:r>
            <a:endParaRPr lang="en-US" dirty="0" smtClean="0">
              <a:solidFill>
                <a:srgbClr val="000090"/>
              </a:solidFill>
              <a:hlinkClick r:id="rId5"/>
            </a:endParaRPr>
          </a:p>
          <a:p>
            <a:pPr marL="0" lvl="1"/>
            <a:r>
              <a:rPr lang="en-US" b="1" dirty="0" smtClean="0">
                <a:solidFill>
                  <a:srgbClr val="000090"/>
                </a:solidFill>
                <a:hlinkClick r:id="rId5"/>
              </a:rPr>
              <a:t>ITU press-release</a:t>
            </a:r>
            <a:endParaRPr lang="en-US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1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832" y="1268760"/>
            <a:ext cx="8570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The key </a:t>
            </a:r>
            <a:r>
              <a:rPr lang="en-US" sz="2800" b="1" dirty="0">
                <a:solidFill>
                  <a:srgbClr val="002060"/>
                </a:solidFill>
              </a:rPr>
              <a:t>reasons for establishing the global approach</a:t>
            </a:r>
            <a:r>
              <a:rPr lang="en-US" sz="2800" b="1" dirty="0" smtClean="0">
                <a:solidFill>
                  <a:srgbClr val="002060"/>
                </a:solidFill>
              </a:rPr>
              <a:t>: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0847" y="1913493"/>
            <a:ext cx="8717657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2060"/>
                </a:solidFill>
              </a:rPr>
              <a:t>Internet services are playing the important role in our life (social networks, OTT, etc.)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2060"/>
                </a:solidFill>
              </a:rPr>
              <a:t>Quality of Internet services becomes a such vexed issue (subscriber loyalty)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2060"/>
                </a:solidFill>
              </a:rPr>
              <a:t>Fixed and Mobile operators are playing the significant role in Internet community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2060"/>
                </a:solidFill>
              </a:rPr>
              <a:t>Customer is looking for the best offer of Internet access “speed/tariff”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80" y="201414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0090"/>
                </a:solidFill>
              </a:rPr>
              <a:t>Internet </a:t>
            </a:r>
            <a:r>
              <a:rPr lang="en-US" sz="3200" b="1" dirty="0">
                <a:solidFill>
                  <a:srgbClr val="000090"/>
                </a:solidFill>
              </a:rPr>
              <a:t>speed quality </a:t>
            </a:r>
            <a:r>
              <a:rPr lang="en-US" sz="3200" b="1" dirty="0" smtClean="0">
                <a:solidFill>
                  <a:srgbClr val="000090"/>
                </a:solidFill>
              </a:rPr>
              <a:t>measurement (1/3)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0679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07" y="1278632"/>
            <a:ext cx="8330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The key </a:t>
            </a:r>
            <a:r>
              <a:rPr lang="en-US" sz="2400" b="1" dirty="0" smtClean="0">
                <a:solidFill>
                  <a:srgbClr val="002060"/>
                </a:solidFill>
              </a:rPr>
              <a:t>issues of the existing Internet </a:t>
            </a:r>
            <a:r>
              <a:rPr lang="en-US" sz="2400" b="1" dirty="0">
                <a:solidFill>
                  <a:srgbClr val="002060"/>
                </a:solidFill>
              </a:rPr>
              <a:t>speed measurement </a:t>
            </a:r>
            <a:r>
              <a:rPr lang="en-US" sz="2400" b="1" dirty="0" smtClean="0">
                <a:solidFill>
                  <a:srgbClr val="002060"/>
                </a:solidFill>
              </a:rPr>
              <a:t>systems: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306" y="2122221"/>
            <a:ext cx="858376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</a:rPr>
              <a:t>The existing algorithms are not suitable for operators/regulators to manage customer's SLA </a:t>
            </a:r>
            <a:endParaRPr lang="en-US" sz="28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</a:rPr>
              <a:t>The method is not standardized by International SDO. There is no reliable mechanism for Internet speed checking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</a:rPr>
              <a:t>The </a:t>
            </a:r>
            <a:r>
              <a:rPr lang="en-US" sz="2800" dirty="0" smtClean="0">
                <a:solidFill>
                  <a:srgbClr val="002060"/>
                </a:solidFill>
              </a:rPr>
              <a:t>existing </a:t>
            </a:r>
            <a:r>
              <a:rPr lang="en-US" sz="2800" dirty="0">
                <a:solidFill>
                  <a:srgbClr val="002060"/>
                </a:solidFill>
              </a:rPr>
              <a:t>measurement systems </a:t>
            </a:r>
            <a:r>
              <a:rPr lang="en-US" sz="2800" dirty="0" smtClean="0">
                <a:solidFill>
                  <a:srgbClr val="002060"/>
                </a:solidFill>
              </a:rPr>
              <a:t>do </a:t>
            </a:r>
            <a:r>
              <a:rPr lang="en-US" sz="2800" dirty="0">
                <a:solidFill>
                  <a:srgbClr val="002060"/>
                </a:solidFill>
              </a:rPr>
              <a:t>not provide guarantee that testing results </a:t>
            </a:r>
            <a:r>
              <a:rPr lang="en-US" sz="2800" dirty="0" smtClean="0">
                <a:solidFill>
                  <a:srgbClr val="002060"/>
                </a:solidFill>
              </a:rPr>
              <a:t>related to operator’s network (no guarantee that the measurement connection does not include the Internet segments)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80" y="201414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0090"/>
                </a:solidFill>
              </a:rPr>
              <a:t>Internet </a:t>
            </a:r>
            <a:r>
              <a:rPr lang="en-US" sz="3200" b="1" dirty="0">
                <a:solidFill>
                  <a:srgbClr val="000090"/>
                </a:solidFill>
              </a:rPr>
              <a:t>speed quality </a:t>
            </a:r>
            <a:r>
              <a:rPr lang="en-US" sz="3200" b="1" dirty="0" smtClean="0">
                <a:solidFill>
                  <a:srgbClr val="000090"/>
                </a:solidFill>
              </a:rPr>
              <a:t>measurement (2/3)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6212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1680" y="-27384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0090"/>
                </a:solidFill>
              </a:rPr>
              <a:t>Internet </a:t>
            </a:r>
            <a:r>
              <a:rPr lang="en-US" sz="3200" b="1" dirty="0">
                <a:solidFill>
                  <a:srgbClr val="000090"/>
                </a:solidFill>
              </a:rPr>
              <a:t>speed quality </a:t>
            </a:r>
            <a:r>
              <a:rPr lang="en-US" sz="3200" b="1" dirty="0" smtClean="0">
                <a:solidFill>
                  <a:srgbClr val="000090"/>
                </a:solidFill>
              </a:rPr>
              <a:t>measurement (3/3)</a:t>
            </a:r>
            <a:endParaRPr lang="en-US" sz="32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462702"/>
              </p:ext>
            </p:extLst>
          </p:nvPr>
        </p:nvGraphicFramePr>
        <p:xfrm>
          <a:off x="1203619" y="2045544"/>
          <a:ext cx="6736761" cy="452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Visio" r:id="rId3" imgW="9498140" imgH="6367463" progId="Visio.Drawing.11">
                  <p:embed/>
                </p:oleObj>
              </mc:Choice>
              <mc:Fallback>
                <p:oleObj name="Visio" r:id="rId3" imgW="9498140" imgH="636746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3619" y="2045544"/>
                        <a:ext cx="6736761" cy="452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15516" y="1049834"/>
            <a:ext cx="871296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0090"/>
                </a:solidFill>
              </a:rPr>
              <a:t>ITU-T SG11 Q15/11 “Testing as a service TAAS” established the new work item</a:t>
            </a:r>
            <a:endParaRPr lang="en-US" b="1" dirty="0">
              <a:solidFill>
                <a:srgbClr val="000090"/>
              </a:solidFill>
            </a:endParaRPr>
          </a:p>
          <a:p>
            <a:pPr>
              <a:spcBef>
                <a:spcPts val="600"/>
              </a:spcBef>
            </a:pPr>
            <a:r>
              <a:rPr lang="en-US" b="1" dirty="0" err="1">
                <a:solidFill>
                  <a:srgbClr val="000090"/>
                </a:solidFill>
                <a:hlinkClick r:id="rId5"/>
              </a:rPr>
              <a:t>Q.Int_speed_test</a:t>
            </a:r>
            <a:r>
              <a:rPr lang="en-US" b="1" dirty="0">
                <a:solidFill>
                  <a:srgbClr val="000090"/>
                </a:solidFill>
              </a:rPr>
              <a:t> “Unified methodology of Internet speed quality measurement usable by end-users on the fixed and mobile networks</a:t>
            </a:r>
            <a:r>
              <a:rPr lang="en-US" b="1" dirty="0" smtClean="0">
                <a:solidFill>
                  <a:srgbClr val="000090"/>
                </a:solidFill>
              </a:rPr>
              <a:t>”</a:t>
            </a:r>
            <a:endParaRPr lang="en-US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48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88640"/>
            <a:ext cx="63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Who is invited to join the</a:t>
            </a:r>
          </a:p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ITU C&amp;I </a:t>
            </a:r>
            <a:r>
              <a:rPr lang="en-US" sz="2800" b="1" dirty="0" err="1" smtClean="0">
                <a:solidFill>
                  <a:srgbClr val="002060"/>
                </a:solidFill>
              </a:rPr>
              <a:t>Programme</a:t>
            </a:r>
            <a:r>
              <a:rPr lang="en-US" sz="2800" b="1" dirty="0" smtClean="0">
                <a:solidFill>
                  <a:srgbClr val="002060"/>
                </a:solidFill>
              </a:rPr>
              <a:t> (1/2)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9713" y="1412776"/>
            <a:ext cx="86409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002060"/>
                </a:solidFill>
              </a:rPr>
              <a:t>ITU-T SG11 invites TLs/SDOs/Consortia to launch the pilot projects on the conformity testing against ITU-T Recs. TSB can help to conduct these events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002060"/>
                </a:solidFill>
              </a:rPr>
              <a:t>TSB invites ICT Companies (e.g. vendors, operators, etc.) to launch the interoperability events based on the ITU-T Recs.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002060"/>
                </a:solidFill>
              </a:rPr>
              <a:t>ITU-T SG11 invites companies to develop </a:t>
            </a:r>
            <a:r>
              <a:rPr lang="en-US" sz="2800" dirty="0">
                <a:solidFill>
                  <a:srgbClr val="002060"/>
                </a:solidFill>
              </a:rPr>
              <a:t>Test specifications against ITU-T </a:t>
            </a:r>
            <a:r>
              <a:rPr lang="en-US" sz="2800" dirty="0" smtClean="0">
                <a:solidFill>
                  <a:srgbClr val="002060"/>
                </a:solidFill>
              </a:rPr>
              <a:t>Recs. Other contributions and proposals which are relevant to C&amp;I issues are highly appreciated</a:t>
            </a:r>
          </a:p>
        </p:txBody>
      </p:sp>
    </p:spTree>
    <p:extLst>
      <p:ext uri="{BB962C8B-B14F-4D97-AF65-F5344CB8AC3E}">
        <p14:creationId xmlns:p14="http://schemas.microsoft.com/office/powerpoint/2010/main" val="335740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3813" y="1916832"/>
            <a:ext cx="8352928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30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srgbClr val="002060"/>
                </a:solidFill>
              </a:rPr>
              <a:t>ITU-T SG11 invites </a:t>
            </a:r>
            <a:r>
              <a:rPr lang="en-US" sz="3200" dirty="0" smtClean="0">
                <a:solidFill>
                  <a:srgbClr val="002060"/>
                </a:solidFill>
              </a:rPr>
              <a:t>TLs and all interested </a:t>
            </a:r>
            <a:r>
              <a:rPr lang="en-US" sz="3200" dirty="0">
                <a:solidFill>
                  <a:srgbClr val="002060"/>
                </a:solidFill>
              </a:rPr>
              <a:t>parties to </a:t>
            </a:r>
            <a:r>
              <a:rPr lang="en-US" sz="3200" dirty="0" smtClean="0">
                <a:solidFill>
                  <a:srgbClr val="002060"/>
                </a:solidFill>
              </a:rPr>
              <a:t>participate in CG for discussing the </a:t>
            </a:r>
            <a:r>
              <a:rPr lang="en-US" sz="3200" dirty="0">
                <a:solidFill>
                  <a:srgbClr val="002060"/>
                </a:solidFill>
              </a:rPr>
              <a:t>ITU </a:t>
            </a:r>
            <a:r>
              <a:rPr lang="en-US" sz="3200" dirty="0" smtClean="0">
                <a:solidFill>
                  <a:srgbClr val="002060"/>
                </a:solidFill>
              </a:rPr>
              <a:t>TL’s recognition procedure</a:t>
            </a:r>
            <a:endParaRPr lang="en-US" sz="3200" dirty="0">
              <a:solidFill>
                <a:srgbClr val="002060"/>
              </a:solidFill>
            </a:endParaRPr>
          </a:p>
          <a:p>
            <a:pPr marL="285750" indent="-285750">
              <a:spcBef>
                <a:spcPts val="30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srgbClr val="002060"/>
                </a:solidFill>
              </a:rPr>
              <a:t>TSB invites Vendors and </a:t>
            </a:r>
            <a:r>
              <a:rPr lang="en-US" sz="3200" dirty="0" smtClean="0">
                <a:solidFill>
                  <a:srgbClr val="002060"/>
                </a:solidFill>
              </a:rPr>
              <a:t>TL </a:t>
            </a:r>
            <a:r>
              <a:rPr lang="en-US" sz="3200" dirty="0">
                <a:solidFill>
                  <a:srgbClr val="002060"/>
                </a:solidFill>
              </a:rPr>
              <a:t>to populate the </a:t>
            </a:r>
            <a:r>
              <a:rPr lang="en-US" sz="3200" dirty="0" smtClean="0">
                <a:solidFill>
                  <a:srgbClr val="002060"/>
                </a:solidFill>
              </a:rPr>
              <a:t>ITU Product </a:t>
            </a:r>
            <a:r>
              <a:rPr lang="en-US" sz="3200" dirty="0">
                <a:solidFill>
                  <a:srgbClr val="002060"/>
                </a:solidFill>
              </a:rPr>
              <a:t>Conformity </a:t>
            </a:r>
            <a:r>
              <a:rPr lang="en-US" sz="3200" dirty="0" smtClean="0">
                <a:solidFill>
                  <a:srgbClr val="002060"/>
                </a:solidFill>
              </a:rPr>
              <a:t>Database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188640"/>
            <a:ext cx="63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Who is invited to join the</a:t>
            </a:r>
          </a:p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ITU C&amp;I </a:t>
            </a:r>
            <a:r>
              <a:rPr lang="en-US" sz="2800" b="1" dirty="0" err="1" smtClean="0">
                <a:solidFill>
                  <a:srgbClr val="002060"/>
                </a:solidFill>
              </a:rPr>
              <a:t>Programme</a:t>
            </a:r>
            <a:r>
              <a:rPr lang="en-US" sz="2800" b="1" dirty="0" smtClean="0">
                <a:solidFill>
                  <a:srgbClr val="002060"/>
                </a:solidFill>
              </a:rPr>
              <a:t> (2/2)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54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80728"/>
            <a:ext cx="9146704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3888" indent="-3556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ITU-T to run a pilot of the conformity assessment </a:t>
            </a:r>
            <a:r>
              <a:rPr lang="en-US" sz="2400" b="1" dirty="0" err="1">
                <a:solidFill>
                  <a:srgbClr val="002060"/>
                </a:solidFill>
              </a:rPr>
              <a:t>programme</a:t>
            </a:r>
            <a:r>
              <a:rPr lang="en-US" sz="2400" b="1" dirty="0">
                <a:solidFill>
                  <a:srgbClr val="002060"/>
                </a:solidFill>
              </a:rPr>
              <a:t> for key </a:t>
            </a:r>
            <a:r>
              <a:rPr lang="en-US" sz="2400" b="1" dirty="0" smtClean="0">
                <a:solidFill>
                  <a:srgbClr val="002060"/>
                </a:solidFill>
              </a:rPr>
              <a:t>technologies</a:t>
            </a:r>
            <a:endParaRPr lang="en-US" sz="2400" dirty="0">
              <a:solidFill>
                <a:srgbClr val="002060"/>
              </a:solidFill>
            </a:endParaRPr>
          </a:p>
          <a:p>
            <a:pPr marL="623888" indent="-3556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2060"/>
                </a:solidFill>
              </a:rPr>
              <a:t>ITU-T </a:t>
            </a:r>
            <a:r>
              <a:rPr lang="en-US" sz="2400" b="1" dirty="0">
                <a:solidFill>
                  <a:srgbClr val="002060"/>
                </a:solidFill>
              </a:rPr>
              <a:t>study groups to identify further technologies </a:t>
            </a:r>
            <a:r>
              <a:rPr lang="en-US" sz="2400" b="1" i="1" dirty="0">
                <a:solidFill>
                  <a:srgbClr val="002060"/>
                </a:solidFill>
              </a:rPr>
              <a:t>(ITU-T Recommendations)</a:t>
            </a:r>
            <a:r>
              <a:rPr lang="en-US" sz="2400" b="1" dirty="0">
                <a:solidFill>
                  <a:srgbClr val="002060"/>
                </a:solidFill>
              </a:rPr>
              <a:t> for </a:t>
            </a:r>
            <a:r>
              <a:rPr lang="en-US" sz="2400" b="1" dirty="0" smtClean="0">
                <a:solidFill>
                  <a:srgbClr val="002060"/>
                </a:solidFill>
              </a:rPr>
              <a:t>C&amp;I</a:t>
            </a:r>
            <a:endParaRPr lang="en-US" sz="2400" b="1" dirty="0">
              <a:solidFill>
                <a:srgbClr val="002060"/>
              </a:solidFill>
            </a:endParaRPr>
          </a:p>
          <a:p>
            <a:pPr marL="623888" indent="-3556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ITU Secretariat invite labs/forums/consortia/SDOs to join the C&amp;I </a:t>
            </a:r>
            <a:r>
              <a:rPr lang="en-US" sz="2400" b="1" dirty="0" err="1">
                <a:solidFill>
                  <a:srgbClr val="002060"/>
                </a:solidFill>
              </a:rPr>
              <a:t>Programme</a:t>
            </a:r>
            <a:endParaRPr lang="en-US" sz="2400" b="1" dirty="0">
              <a:solidFill>
                <a:srgbClr val="002060"/>
              </a:solidFill>
            </a:endParaRPr>
          </a:p>
          <a:p>
            <a:pPr marL="623888" indent="-3556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2060"/>
                </a:solidFill>
              </a:rPr>
              <a:t>ITU </a:t>
            </a:r>
            <a:r>
              <a:rPr lang="en-US" sz="2400" b="1" dirty="0">
                <a:solidFill>
                  <a:srgbClr val="002060"/>
                </a:solidFill>
              </a:rPr>
              <a:t>Secretariat to consult study groups towards identifying and suggesting topics for future </a:t>
            </a:r>
            <a:r>
              <a:rPr lang="en-US" sz="2400" b="1" dirty="0" smtClean="0">
                <a:solidFill>
                  <a:srgbClr val="002060"/>
                </a:solidFill>
              </a:rPr>
              <a:t>events</a:t>
            </a:r>
          </a:p>
          <a:p>
            <a:pPr marL="623888" indent="-3556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2060"/>
                </a:solidFill>
              </a:rPr>
              <a:t>ITU-T </a:t>
            </a:r>
            <a:r>
              <a:rPr lang="en-US" sz="2400" b="1" dirty="0">
                <a:solidFill>
                  <a:srgbClr val="002060"/>
                </a:solidFill>
              </a:rPr>
              <a:t>Study Groups to develop system roadmaps, identify and define the interfaces across which interoperability is </a:t>
            </a:r>
            <a:r>
              <a:rPr lang="en-US" sz="2400" b="1" dirty="0" smtClean="0">
                <a:solidFill>
                  <a:srgbClr val="002060"/>
                </a:solidFill>
              </a:rPr>
              <a:t>needed</a:t>
            </a:r>
          </a:p>
          <a:p>
            <a:pPr marL="623888" indent="-3556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2060"/>
                </a:solidFill>
              </a:rPr>
              <a:t>ITU-T </a:t>
            </a:r>
            <a:r>
              <a:rPr lang="en-US" sz="2400" b="1" dirty="0">
                <a:solidFill>
                  <a:srgbClr val="002060"/>
                </a:solidFill>
              </a:rPr>
              <a:t>Study Groups should identify or develop use cases, application profiles and test plans to use for interoperability testing for Recommendations</a:t>
            </a:r>
          </a:p>
        </p:txBody>
      </p:sp>
      <p:sp>
        <p:nvSpPr>
          <p:cNvPr id="3" name="Rectangle 2"/>
          <p:cNvSpPr/>
          <p:nvPr/>
        </p:nvSpPr>
        <p:spPr>
          <a:xfrm>
            <a:off x="3326971" y="98629"/>
            <a:ext cx="2504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002060"/>
                </a:solidFill>
              </a:rPr>
              <a:t>Council-12</a:t>
            </a:r>
          </a:p>
          <a:p>
            <a:pPr algn="ctr"/>
            <a:r>
              <a:rPr lang="en-GB" sz="2400" b="1" dirty="0" smtClean="0">
                <a:solidFill>
                  <a:srgbClr val="002060"/>
                </a:solidFill>
                <a:hlinkClick r:id="rId3"/>
              </a:rPr>
              <a:t>C12/48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6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2" b="69333"/>
          <a:stretch>
            <a:fillRect/>
          </a:stretch>
        </p:blipFill>
        <p:spPr bwMode="auto">
          <a:xfrm>
            <a:off x="35496" y="45045"/>
            <a:ext cx="438467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5076056" y="1550374"/>
            <a:ext cx="3638054" cy="250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76056" y="4653136"/>
            <a:ext cx="381642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TSB contacts</a:t>
            </a:r>
          </a:p>
          <a:p>
            <a:endParaRPr lang="en-US" sz="1800" b="1" dirty="0" smtClean="0">
              <a:solidFill>
                <a:srgbClr val="000090"/>
              </a:solidFill>
            </a:endParaRPr>
          </a:p>
          <a:p>
            <a:r>
              <a:rPr lang="en-US" sz="1800" b="1" dirty="0" smtClean="0">
                <a:solidFill>
                  <a:srgbClr val="000090"/>
                </a:solidFill>
              </a:rPr>
              <a:t>Conformance: </a:t>
            </a:r>
            <a:r>
              <a:rPr lang="en-US" sz="1800" b="1" dirty="0" smtClean="0">
                <a:solidFill>
                  <a:srgbClr val="000090"/>
                </a:solidFill>
                <a:hlinkClick r:id="rId4"/>
              </a:rPr>
              <a:t>conformity@itu.int</a:t>
            </a:r>
            <a:endParaRPr lang="en-US" sz="1800" b="1" dirty="0">
              <a:solidFill>
                <a:srgbClr val="000090"/>
              </a:solidFill>
            </a:endParaRPr>
          </a:p>
          <a:p>
            <a:r>
              <a:rPr lang="en-US" sz="1800" b="1" dirty="0" smtClean="0">
                <a:solidFill>
                  <a:srgbClr val="000090"/>
                </a:solidFill>
              </a:rPr>
              <a:t>Interoperability</a:t>
            </a:r>
            <a:r>
              <a:rPr lang="pl-PL" sz="1800" b="1" dirty="0" smtClean="0">
                <a:solidFill>
                  <a:srgbClr val="000090"/>
                </a:solidFill>
              </a:rPr>
              <a:t>: </a:t>
            </a:r>
            <a:r>
              <a:rPr lang="en-US" sz="1800" b="1" dirty="0" smtClean="0">
                <a:solidFill>
                  <a:srgbClr val="000090"/>
                </a:solidFill>
                <a:hlinkClick r:id="rId5"/>
              </a:rPr>
              <a:t>interop@itu.int</a:t>
            </a:r>
            <a:endParaRPr lang="en-US" sz="1800" b="1" dirty="0" smtClean="0">
              <a:solidFill>
                <a:srgbClr val="000090"/>
              </a:solidFill>
            </a:endParaRPr>
          </a:p>
          <a:p>
            <a:r>
              <a:rPr lang="en-US" b="1" dirty="0" smtClean="0">
                <a:solidFill>
                  <a:srgbClr val="000090"/>
                </a:solidFill>
              </a:rPr>
              <a:t>JCA-CIT: </a:t>
            </a:r>
            <a:r>
              <a:rPr lang="en-US" b="1" dirty="0" smtClean="0">
                <a:solidFill>
                  <a:srgbClr val="000090"/>
                </a:solidFill>
                <a:hlinkClick r:id="rId6"/>
              </a:rPr>
              <a:t>tsbjcacit@itu.int</a:t>
            </a:r>
            <a:r>
              <a:rPr lang="pl-PL" sz="1800" b="1" dirty="0">
                <a:solidFill>
                  <a:srgbClr val="000090"/>
                </a:solidFill>
              </a:rPr>
              <a:t> </a:t>
            </a:r>
            <a:endParaRPr lang="en-US" sz="1800" b="1" dirty="0">
              <a:solidFill>
                <a:srgbClr val="000090"/>
              </a:solidFill>
            </a:endParaRP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215900" y="2060848"/>
            <a:ext cx="4572000" cy="252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Denis Andreev</a:t>
            </a:r>
            <a:r>
              <a:rPr lang="ru-RU" sz="1400" b="1" dirty="0">
                <a:solidFill>
                  <a:srgbClr val="002060"/>
                </a:solidFill>
              </a:rPr>
              <a:t> </a:t>
            </a:r>
          </a:p>
          <a:p>
            <a:endParaRPr lang="en-US" sz="1400" b="1" dirty="0" smtClean="0">
              <a:solidFill>
                <a:srgbClr val="002060"/>
              </a:solidFill>
            </a:endParaRPr>
          </a:p>
          <a:p>
            <a:r>
              <a:rPr lang="en-US" sz="2000" b="1" dirty="0" smtClean="0">
                <a:solidFill>
                  <a:srgbClr val="002060"/>
                </a:solidFill>
              </a:rPr>
              <a:t>JCA-CIT Secretariat</a:t>
            </a:r>
          </a:p>
          <a:p>
            <a:r>
              <a:rPr lang="en-US" sz="2000" b="1" dirty="0" smtClean="0">
                <a:solidFill>
                  <a:srgbClr val="002060"/>
                </a:solidFill>
              </a:rPr>
              <a:t>ITU/TSB – C&amp;I </a:t>
            </a:r>
            <a:r>
              <a:rPr lang="en-US" sz="2000" b="1" dirty="0" err="1" smtClean="0">
                <a:solidFill>
                  <a:srgbClr val="002060"/>
                </a:solidFill>
              </a:rPr>
              <a:t>Programme</a:t>
            </a:r>
            <a:r>
              <a:rPr lang="en-US" sz="2000" b="1" dirty="0" smtClean="0">
                <a:solidFill>
                  <a:srgbClr val="002060"/>
                </a:solidFill>
              </a:rPr>
              <a:t> coordinator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dirty="0"/>
              <a:t>Fix. Tel: +41227305780</a:t>
            </a:r>
          </a:p>
          <a:p>
            <a:r>
              <a:rPr lang="en-US" sz="2000" dirty="0" err="1"/>
              <a:t>Mob.Tel</a:t>
            </a:r>
            <a:r>
              <a:rPr lang="en-US" sz="2000" dirty="0"/>
              <a:t>: +41792494833</a:t>
            </a:r>
          </a:p>
          <a:p>
            <a:r>
              <a:rPr lang="en-US" sz="2000" dirty="0"/>
              <a:t>E-mail: </a:t>
            </a:r>
            <a:r>
              <a:rPr lang="en-US" sz="2000" u="sng" dirty="0" smtClean="0">
                <a:hlinkClick r:id="rId7"/>
              </a:rPr>
              <a:t>denis.andreev@itu.int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02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2" y="2420888"/>
            <a:ext cx="324036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90"/>
                </a:solidFill>
              </a:rPr>
              <a:t>Background slides</a:t>
            </a:r>
            <a:endParaRPr lang="en-US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93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8948" y="675979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ITU </a:t>
            </a:r>
            <a:r>
              <a:rPr lang="en-US" sz="2400" b="1" dirty="0" smtClean="0">
                <a:solidFill>
                  <a:srgbClr val="002060"/>
                </a:solidFill>
              </a:rPr>
              <a:t>web sources </a:t>
            </a:r>
            <a:r>
              <a:rPr lang="en-US" sz="2400" b="1" dirty="0">
                <a:solidFill>
                  <a:srgbClr val="002060"/>
                </a:solidFill>
              </a:rPr>
              <a:t>related to C&amp;I </a:t>
            </a:r>
            <a:r>
              <a:rPr lang="en-US" sz="2400" b="1" dirty="0" err="1">
                <a:solidFill>
                  <a:srgbClr val="002060"/>
                </a:solidFill>
              </a:rPr>
              <a:t>Programme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544" y="1836257"/>
            <a:ext cx="8568952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ITU C&amp;I resources</a:t>
            </a:r>
          </a:p>
          <a:p>
            <a:endParaRPr lang="en-US" sz="2400" b="1" dirty="0">
              <a:solidFill>
                <a:srgbClr val="000090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000090"/>
                </a:solidFill>
              </a:rPr>
              <a:t>C&amp;I Portal - </a:t>
            </a:r>
            <a:r>
              <a:rPr lang="en-US" sz="2400" dirty="0">
                <a:hlinkClick r:id="rId2"/>
              </a:rPr>
              <a:t>http://www.itu.int/en/ITU-T/C-I/Pages/default.aspx</a:t>
            </a:r>
            <a:endParaRPr lang="en-US" sz="2400" dirty="0"/>
          </a:p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000090"/>
                </a:solidFill>
              </a:rPr>
              <a:t>JCA-CIT - </a:t>
            </a:r>
            <a:r>
              <a:rPr lang="en-US" sz="2400" dirty="0">
                <a:hlinkClick r:id="rId3"/>
              </a:rPr>
              <a:t>http://www.itu.int/en/ITU-T/jca/cit/Pages/default.aspx</a:t>
            </a:r>
            <a:endParaRPr lang="en-US" sz="2400" dirty="0"/>
          </a:p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000090"/>
                </a:solidFill>
              </a:rPr>
              <a:t>SG11 (lead group on testing) - </a:t>
            </a:r>
            <a:r>
              <a:rPr lang="en-US" sz="2400" dirty="0">
                <a:hlinkClick r:id="rId4"/>
              </a:rPr>
              <a:t>http://www.itu.int/en/ITU-T/studygroups/2013-2016/11/Pages/default.aspx</a:t>
            </a:r>
            <a:endParaRPr lang="en-US" sz="24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76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1183" y="364014"/>
            <a:ext cx="5208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Living lists on the ITU-T C&amp;I Portal (1/3)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3"/>
            <a:ext cx="6480721" cy="507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790388" y="825679"/>
            <a:ext cx="36698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http://itu.int/go/key-technologies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39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3437" y="332656"/>
            <a:ext cx="5363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Living lists on the ITU-T C&amp;I Portal (2/3)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91780" y="764704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www.itu.int/go/pilot-projects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344" y="1142296"/>
            <a:ext cx="6903048" cy="528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414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6900490" cy="529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43437" y="332656"/>
            <a:ext cx="5363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Living lists on the ITU-T C&amp;I Portal (3/3)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77053" y="764704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4"/>
              </a:rPr>
              <a:t>http://itu.int/go/reference-table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81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60648"/>
            <a:ext cx="5120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The key outcomes related to Pillar 1&amp;2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as of June 2014 (1/2)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1268760"/>
            <a:ext cx="871296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indent="-444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000090"/>
                </a:solidFill>
              </a:rPr>
              <a:t>ITU-T SG11 </a:t>
            </a:r>
            <a:r>
              <a:rPr lang="en-US" sz="2400" dirty="0" smtClean="0">
                <a:solidFill>
                  <a:srgbClr val="000090"/>
                </a:solidFill>
              </a:rPr>
              <a:t>developed </a:t>
            </a:r>
            <a:r>
              <a:rPr lang="en-US" sz="2400" dirty="0">
                <a:solidFill>
                  <a:srgbClr val="000090"/>
                </a:solidFill>
              </a:rPr>
              <a:t>a </a:t>
            </a:r>
            <a:r>
              <a:rPr lang="en-US" sz="2400" b="1" dirty="0">
                <a:solidFill>
                  <a:srgbClr val="000090"/>
                </a:solidFill>
              </a:rPr>
              <a:t>living list of key technologies </a:t>
            </a:r>
            <a:r>
              <a:rPr lang="en-US" sz="2400" dirty="0">
                <a:solidFill>
                  <a:srgbClr val="000090"/>
                </a:solidFill>
              </a:rPr>
              <a:t>suitable for </a:t>
            </a:r>
            <a:r>
              <a:rPr lang="en-US" sz="2400" dirty="0" smtClean="0">
                <a:solidFill>
                  <a:srgbClr val="000090"/>
                </a:solidFill>
              </a:rPr>
              <a:t>C&amp;I (</a:t>
            </a:r>
            <a:r>
              <a:rPr lang="en-US" sz="2400" dirty="0">
                <a:hlinkClick r:id="rId3"/>
              </a:rPr>
              <a:t>http://itu.int/go/key-technologies</a:t>
            </a:r>
            <a:r>
              <a:rPr lang="en-US" sz="2400" dirty="0" smtClean="0">
                <a:solidFill>
                  <a:srgbClr val="000090"/>
                </a:solidFill>
              </a:rPr>
              <a:t>)</a:t>
            </a:r>
            <a:endParaRPr lang="en-US" sz="2400" dirty="0">
              <a:solidFill>
                <a:srgbClr val="000090"/>
              </a:solidFill>
            </a:endParaRPr>
          </a:p>
          <a:p>
            <a:pPr marL="444500" indent="-444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000090"/>
                </a:solidFill>
              </a:rPr>
              <a:t>ITU-T SG11 </a:t>
            </a:r>
            <a:r>
              <a:rPr lang="en-US" sz="2400" dirty="0" smtClean="0">
                <a:solidFill>
                  <a:srgbClr val="000090"/>
                </a:solidFill>
              </a:rPr>
              <a:t>launched the </a:t>
            </a:r>
            <a:r>
              <a:rPr lang="en-US" sz="2400" b="1" dirty="0" smtClean="0">
                <a:solidFill>
                  <a:srgbClr val="000090"/>
                </a:solidFill>
              </a:rPr>
              <a:t>list of pilot projects </a:t>
            </a:r>
            <a:r>
              <a:rPr lang="en-US" sz="2400" dirty="0" smtClean="0">
                <a:solidFill>
                  <a:srgbClr val="000090"/>
                </a:solidFill>
              </a:rPr>
              <a:t>of </a:t>
            </a:r>
            <a:r>
              <a:rPr lang="en-US" sz="2400" dirty="0">
                <a:solidFill>
                  <a:srgbClr val="000090"/>
                </a:solidFill>
              </a:rPr>
              <a:t>conformity assessment </a:t>
            </a:r>
            <a:r>
              <a:rPr lang="en-US" sz="2400" dirty="0" smtClean="0">
                <a:solidFill>
                  <a:srgbClr val="000090"/>
                </a:solidFill>
              </a:rPr>
              <a:t>(</a:t>
            </a:r>
            <a:r>
              <a:rPr lang="en-US" sz="2400" dirty="0">
                <a:hlinkClick r:id="rId4"/>
              </a:rPr>
              <a:t>http://www.itu.int/go/pilot-projects</a:t>
            </a:r>
            <a:r>
              <a:rPr lang="en-US" sz="2400" dirty="0" smtClean="0">
                <a:solidFill>
                  <a:srgbClr val="000090"/>
                </a:solidFill>
              </a:rPr>
              <a:t>)</a:t>
            </a:r>
            <a:endParaRPr lang="en-US" sz="2400" dirty="0">
              <a:solidFill>
                <a:srgbClr val="000090"/>
              </a:solidFill>
            </a:endParaRPr>
          </a:p>
          <a:p>
            <a:pPr marL="444500" indent="-444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rgbClr val="000090"/>
                </a:solidFill>
              </a:rPr>
              <a:t>ITU-T SG11 maintains the </a:t>
            </a:r>
            <a:r>
              <a:rPr lang="en-US" sz="2400" b="1" dirty="0" smtClean="0">
                <a:solidFill>
                  <a:srgbClr val="000090"/>
                </a:solidFill>
              </a:rPr>
              <a:t>C&amp;I reference table of ITU-T Recs. </a:t>
            </a:r>
            <a:r>
              <a:rPr lang="en-US" sz="2400" dirty="0" smtClean="0">
                <a:solidFill>
                  <a:srgbClr val="000090"/>
                </a:solidFill>
              </a:rPr>
              <a:t>(</a:t>
            </a:r>
            <a:r>
              <a:rPr lang="en-US" sz="2400" dirty="0">
                <a:hlinkClick r:id="rId5"/>
              </a:rPr>
              <a:t>http://itu.int/go/reference-table</a:t>
            </a:r>
            <a:r>
              <a:rPr lang="en-US" sz="2400" dirty="0" smtClean="0">
                <a:solidFill>
                  <a:srgbClr val="000090"/>
                </a:solidFill>
              </a:rPr>
              <a:t>)</a:t>
            </a:r>
          </a:p>
          <a:p>
            <a:pPr marL="444500" indent="-444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rgbClr val="000090"/>
                </a:solidFill>
              </a:rPr>
              <a:t>ITU-T SG11 established the </a:t>
            </a:r>
            <a:r>
              <a:rPr lang="en-US" sz="2400" dirty="0">
                <a:solidFill>
                  <a:srgbClr val="000090"/>
                </a:solidFill>
              </a:rPr>
              <a:t>new work item </a:t>
            </a:r>
            <a:r>
              <a:rPr lang="en-US" sz="2400" b="1" dirty="0" smtClean="0">
                <a:solidFill>
                  <a:srgbClr val="000090"/>
                </a:solidFill>
                <a:hlinkClick r:id="rId6"/>
              </a:rPr>
              <a:t>Q.TL-rec-pro</a:t>
            </a:r>
            <a:r>
              <a:rPr lang="en-US" sz="2400" b="1" dirty="0" smtClean="0">
                <a:solidFill>
                  <a:srgbClr val="000090"/>
                </a:solidFill>
              </a:rPr>
              <a:t> “Testing </a:t>
            </a:r>
            <a:r>
              <a:rPr lang="en-US" sz="2400" b="1" dirty="0">
                <a:solidFill>
                  <a:srgbClr val="000090"/>
                </a:solidFill>
              </a:rPr>
              <a:t>Laboratories recognition </a:t>
            </a:r>
            <a:r>
              <a:rPr lang="en-US" sz="2400" b="1" dirty="0" smtClean="0">
                <a:solidFill>
                  <a:srgbClr val="000090"/>
                </a:solidFill>
              </a:rPr>
              <a:t>procedure”</a:t>
            </a:r>
            <a:r>
              <a:rPr lang="en-US" sz="2400" dirty="0" smtClean="0">
                <a:solidFill>
                  <a:srgbClr val="000090"/>
                </a:solidFill>
              </a:rPr>
              <a:t> (Nov. 13)</a:t>
            </a:r>
            <a:endParaRPr lang="en-US" sz="2400" dirty="0">
              <a:solidFill>
                <a:srgbClr val="000090"/>
              </a:solidFill>
            </a:endParaRPr>
          </a:p>
          <a:p>
            <a:pPr marL="444500" indent="-444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rgbClr val="000090"/>
                </a:solidFill>
              </a:rPr>
              <a:t>ITU-T SG11 established the </a:t>
            </a:r>
            <a:r>
              <a:rPr lang="en-US" sz="2400" b="1" dirty="0" smtClean="0">
                <a:solidFill>
                  <a:srgbClr val="000090"/>
                </a:solidFill>
              </a:rPr>
              <a:t>CG on collaboration between ITU and TL </a:t>
            </a:r>
            <a:r>
              <a:rPr lang="en-US" sz="2400" dirty="0" smtClean="0">
                <a:solidFill>
                  <a:srgbClr val="000090"/>
                </a:solidFill>
              </a:rPr>
              <a:t>(Nov. 13)</a:t>
            </a:r>
          </a:p>
          <a:p>
            <a:pPr marL="444500" indent="-444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000090"/>
                </a:solidFill>
              </a:rPr>
              <a:t>ITU secretariat cooperated with the </a:t>
            </a:r>
            <a:r>
              <a:rPr lang="en-US" sz="2400" dirty="0" smtClean="0">
                <a:solidFill>
                  <a:srgbClr val="000090"/>
                </a:solidFill>
              </a:rPr>
              <a:t>relevant </a:t>
            </a:r>
            <a:r>
              <a:rPr lang="en-US" sz="2400" dirty="0">
                <a:solidFill>
                  <a:srgbClr val="000090"/>
                </a:solidFill>
              </a:rPr>
              <a:t>SDOs (ISO, IECEE, DCMAS, ILAC, IAF, etc</a:t>
            </a:r>
            <a:r>
              <a:rPr lang="en-US" sz="2400" dirty="0" smtClean="0">
                <a:solidFill>
                  <a:srgbClr val="000090"/>
                </a:solidFill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40162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88640"/>
            <a:ext cx="5120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The key outcomes related to Pillar 1&amp;2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as of June 2014 (2/2)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8004" y="1019637"/>
            <a:ext cx="8568952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rgbClr val="000090"/>
                </a:solidFill>
              </a:rPr>
              <a:t>ITU conducted test events </a:t>
            </a:r>
            <a:r>
              <a:rPr lang="en-US" sz="2200" dirty="0" smtClean="0">
                <a:solidFill>
                  <a:srgbClr val="000090"/>
                </a:solidFill>
              </a:rPr>
              <a:t>(e.g. from 2013 to 2014):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000090"/>
                </a:solidFill>
                <a:hlinkClick r:id="rId3"/>
              </a:rPr>
              <a:t>Conformance &amp; Interoperability event of IMS UNI, IPTV</a:t>
            </a:r>
            <a:r>
              <a:rPr lang="en-US" sz="2200" dirty="0" smtClean="0">
                <a:solidFill>
                  <a:srgbClr val="000090"/>
                </a:solidFill>
              </a:rPr>
              <a:t> (Bangkok, Sept. 13)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000090"/>
                </a:solidFill>
                <a:hlinkClick r:id="rId4"/>
              </a:rPr>
              <a:t>Continua Health Alliance Interoperability event on e-health</a:t>
            </a:r>
            <a:r>
              <a:rPr lang="en-US" sz="2200" dirty="0" smtClean="0">
                <a:solidFill>
                  <a:srgbClr val="000090"/>
                </a:solidFill>
              </a:rPr>
              <a:t> (Geneva, Oct. 13)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000090"/>
                </a:solidFill>
                <a:hlinkClick r:id="rId5"/>
              </a:rPr>
              <a:t>Performance assessment of mobile phones in conjunction with HFT in a car against Recs. ITU-T P.1100/P.1110</a:t>
            </a:r>
            <a:r>
              <a:rPr lang="en-US" sz="2200" dirty="0" smtClean="0">
                <a:solidFill>
                  <a:srgbClr val="000090"/>
                </a:solidFill>
              </a:rPr>
              <a:t> (May. 14)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000090"/>
                </a:solidFill>
              </a:rPr>
              <a:t>Interoperability of IMS-NNI, </a:t>
            </a:r>
            <a:r>
              <a:rPr lang="en-US" sz="2200" dirty="0" err="1" smtClean="0">
                <a:solidFill>
                  <a:srgbClr val="000090"/>
                </a:solidFill>
              </a:rPr>
              <a:t>IoT</a:t>
            </a:r>
            <a:r>
              <a:rPr lang="en-US" sz="2200" dirty="0" smtClean="0">
                <a:solidFill>
                  <a:srgbClr val="000090"/>
                </a:solidFill>
              </a:rPr>
              <a:t> (Aug. 14) (planned)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000090"/>
                </a:solidFill>
              </a:rPr>
              <a:t>ITU-T SG11 established the new work </a:t>
            </a:r>
            <a:r>
              <a:rPr lang="en-US" sz="2200" dirty="0">
                <a:solidFill>
                  <a:srgbClr val="000090"/>
                </a:solidFill>
              </a:rPr>
              <a:t>item </a:t>
            </a:r>
            <a:r>
              <a:rPr lang="en-US" sz="2200" b="1" dirty="0" smtClean="0">
                <a:solidFill>
                  <a:srgbClr val="000090"/>
                </a:solidFill>
                <a:hlinkClick r:id="rId6"/>
              </a:rPr>
              <a:t>Q.Int_speed_test</a:t>
            </a:r>
            <a:r>
              <a:rPr lang="en-US" sz="2200" b="1" dirty="0">
                <a:solidFill>
                  <a:srgbClr val="000090"/>
                </a:solidFill>
              </a:rPr>
              <a:t> “Unified methodology of Internet speed quality measurement usable by end-users on the fixed and mobile networks</a:t>
            </a:r>
            <a:r>
              <a:rPr lang="en-US" sz="2200" b="1" dirty="0" smtClean="0">
                <a:solidFill>
                  <a:srgbClr val="000090"/>
                </a:solidFill>
              </a:rPr>
              <a:t>”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000090"/>
                </a:solidFill>
              </a:rPr>
              <a:t>There are available some new test specifications for </a:t>
            </a:r>
            <a:r>
              <a:rPr lang="en-US" sz="2200" b="1" dirty="0" smtClean="0">
                <a:solidFill>
                  <a:srgbClr val="000090"/>
                </a:solidFill>
              </a:rPr>
              <a:t>IMS-NNI, benchmarking, NGN-UNI</a:t>
            </a:r>
            <a:r>
              <a:rPr lang="en-US" sz="2200" dirty="0" smtClean="0">
                <a:solidFill>
                  <a:srgbClr val="000090"/>
                </a:solidFill>
              </a:rPr>
              <a:t>, etc.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000090"/>
                </a:solidFill>
              </a:rPr>
              <a:t>JCA-CIT extended </a:t>
            </a:r>
            <a:r>
              <a:rPr lang="en-US" sz="2200" dirty="0" smtClean="0">
                <a:solidFill>
                  <a:srgbClr val="000090"/>
                </a:solidFill>
              </a:rPr>
              <a:t>the </a:t>
            </a:r>
            <a:r>
              <a:rPr lang="en-US" sz="2200" dirty="0">
                <a:solidFill>
                  <a:srgbClr val="000090"/>
                </a:solidFill>
              </a:rPr>
              <a:t>list of conformity assessment </a:t>
            </a:r>
            <a:r>
              <a:rPr lang="en-US" sz="2200" dirty="0" smtClean="0">
                <a:solidFill>
                  <a:srgbClr val="000090"/>
                </a:solidFill>
              </a:rPr>
              <a:t>approaches</a:t>
            </a:r>
            <a:endParaRPr lang="en-US" sz="2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89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1074" y="271761"/>
            <a:ext cx="2230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ITU-T C&amp;I Portal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59"/>
            <a:ext cx="6264696" cy="512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37942" y="733426"/>
            <a:ext cx="5036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www.itu.int/en/ITU-T/C-I/Pages/default.aspx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13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9044" y="436622"/>
            <a:ext cx="6337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SG11 Action plan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Principles of SG11 cooperation among other SGs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51520" y="1700808"/>
            <a:ext cx="2304256" cy="108012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Key </a:t>
            </a:r>
            <a:r>
              <a:rPr lang="en-US" sz="1600" b="1" dirty="0"/>
              <a:t>ITU-T Recs. </a:t>
            </a:r>
            <a:r>
              <a:rPr lang="en-US" sz="1600" b="1" dirty="0" smtClean="0"/>
              <a:t>suitable for C&amp;I</a:t>
            </a:r>
            <a:endParaRPr lang="en-US" sz="1600" b="1" dirty="0"/>
          </a:p>
        </p:txBody>
      </p:sp>
      <p:sp>
        <p:nvSpPr>
          <p:cNvPr id="4" name="Rounded Rectangle 3"/>
          <p:cNvSpPr/>
          <p:nvPr/>
        </p:nvSpPr>
        <p:spPr>
          <a:xfrm>
            <a:off x="232128" y="2996952"/>
            <a:ext cx="2323648" cy="108012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Pilot projects which are</a:t>
            </a:r>
          </a:p>
          <a:p>
            <a:pPr algn="ctr"/>
            <a:r>
              <a:rPr lang="en-US" sz="1600" b="1" dirty="0" smtClean="0"/>
              <a:t>based on key </a:t>
            </a:r>
            <a:r>
              <a:rPr lang="en-US" sz="1600" b="1" dirty="0"/>
              <a:t>ITU-T Recs. </a:t>
            </a:r>
            <a:r>
              <a:rPr lang="en-US" sz="1600" b="1" dirty="0" smtClean="0"/>
              <a:t>suitable for C&amp;I</a:t>
            </a:r>
            <a:endParaRPr lang="en-US" sz="1600" b="1" dirty="0"/>
          </a:p>
        </p:txBody>
      </p:sp>
      <p:sp>
        <p:nvSpPr>
          <p:cNvPr id="5" name="Rounded Rectangle 4"/>
          <p:cNvSpPr/>
          <p:nvPr/>
        </p:nvSpPr>
        <p:spPr>
          <a:xfrm>
            <a:off x="229504" y="4365104"/>
            <a:ext cx="2323648" cy="108012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Reference table of all </a:t>
            </a:r>
            <a:r>
              <a:rPr lang="en-US" sz="1600" b="1" dirty="0"/>
              <a:t>ITU-T Recs. </a:t>
            </a:r>
            <a:r>
              <a:rPr lang="en-US" sz="1600" b="1" dirty="0" smtClean="0"/>
              <a:t>and relevant test suites</a:t>
            </a:r>
            <a:endParaRPr lang="en-US" sz="1600" b="1" dirty="0"/>
          </a:p>
        </p:txBody>
      </p:sp>
      <p:sp>
        <p:nvSpPr>
          <p:cNvPr id="6" name="Isosceles Triangle 5"/>
          <p:cNvSpPr/>
          <p:nvPr/>
        </p:nvSpPr>
        <p:spPr>
          <a:xfrm>
            <a:off x="3635896" y="2240868"/>
            <a:ext cx="2088232" cy="1944216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SG11</a:t>
            </a:r>
          </a:p>
          <a:p>
            <a:pPr algn="ctr"/>
            <a:r>
              <a:rPr lang="en-US" b="1" dirty="0" smtClean="0"/>
              <a:t>WP4/11</a:t>
            </a:r>
            <a:endParaRPr lang="en-US" b="1" dirty="0"/>
          </a:p>
        </p:txBody>
      </p:sp>
      <p:sp>
        <p:nvSpPr>
          <p:cNvPr id="7" name="Isosceles Triangle 6"/>
          <p:cNvSpPr/>
          <p:nvPr/>
        </p:nvSpPr>
        <p:spPr>
          <a:xfrm>
            <a:off x="7452320" y="1340768"/>
            <a:ext cx="1190796" cy="1296144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SGs</a:t>
            </a:r>
            <a:endParaRPr lang="en-US" b="1" dirty="0"/>
          </a:p>
        </p:txBody>
      </p:sp>
      <p:sp>
        <p:nvSpPr>
          <p:cNvPr id="9" name="Isosceles Triangle 8"/>
          <p:cNvSpPr/>
          <p:nvPr/>
        </p:nvSpPr>
        <p:spPr>
          <a:xfrm>
            <a:off x="7406649" y="4306929"/>
            <a:ext cx="1190796" cy="1296144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SGs</a:t>
            </a:r>
            <a:endParaRPr lang="en-US" b="1" dirty="0"/>
          </a:p>
        </p:txBody>
      </p:sp>
      <p:sp>
        <p:nvSpPr>
          <p:cNvPr id="10" name="Oval 9"/>
          <p:cNvSpPr/>
          <p:nvPr/>
        </p:nvSpPr>
        <p:spPr>
          <a:xfrm>
            <a:off x="7956376" y="2996952"/>
            <a:ext cx="91342" cy="913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956376" y="3347423"/>
            <a:ext cx="91342" cy="913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956376" y="3717032"/>
            <a:ext cx="91342" cy="913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 rot="19629074">
            <a:off x="5440353" y="2691129"/>
            <a:ext cx="2192767" cy="1043694"/>
            <a:chOff x="5474536" y="3890284"/>
            <a:chExt cx="2192767" cy="1043694"/>
          </a:xfrm>
        </p:grpSpPr>
        <p:sp>
          <p:nvSpPr>
            <p:cNvPr id="16" name="Striped Right Arrow 15"/>
            <p:cNvSpPr/>
            <p:nvPr/>
          </p:nvSpPr>
          <p:spPr>
            <a:xfrm rot="1999029">
              <a:off x="5794749" y="4511359"/>
              <a:ext cx="1872554" cy="422619"/>
            </a:xfrm>
            <a:prstGeom prst="stripedRightArrow">
              <a:avLst>
                <a:gd name="adj1" fmla="val 52902"/>
                <a:gd name="adj2" fmla="val 1255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Striped Right Arrow 18"/>
            <p:cNvSpPr/>
            <p:nvPr/>
          </p:nvSpPr>
          <p:spPr>
            <a:xfrm rot="12755026">
              <a:off x="5474536" y="3890284"/>
              <a:ext cx="1872554" cy="422619"/>
            </a:xfrm>
            <a:prstGeom prst="stripedRightArrow">
              <a:avLst>
                <a:gd name="adj1" fmla="val 52902"/>
                <a:gd name="adj2" fmla="val 1255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Striped Right Arrow 21"/>
          <p:cNvSpPr/>
          <p:nvPr/>
        </p:nvSpPr>
        <p:spPr>
          <a:xfrm rot="10800000">
            <a:off x="2627784" y="2035995"/>
            <a:ext cx="576064" cy="409746"/>
          </a:xfrm>
          <a:prstGeom prst="stripedRightArrow">
            <a:avLst>
              <a:gd name="adj1" fmla="val 52902"/>
              <a:gd name="adj2" fmla="val 8273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triped Right Arrow 22"/>
          <p:cNvSpPr/>
          <p:nvPr/>
        </p:nvSpPr>
        <p:spPr>
          <a:xfrm rot="10800000">
            <a:off x="2628568" y="3311375"/>
            <a:ext cx="576064" cy="409746"/>
          </a:xfrm>
          <a:prstGeom prst="stripedRightArrow">
            <a:avLst>
              <a:gd name="adj1" fmla="val 52902"/>
              <a:gd name="adj2" fmla="val 8273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triped Right Arrow 23"/>
          <p:cNvSpPr/>
          <p:nvPr/>
        </p:nvSpPr>
        <p:spPr>
          <a:xfrm rot="10800000">
            <a:off x="2628568" y="4700979"/>
            <a:ext cx="576064" cy="409746"/>
          </a:xfrm>
          <a:prstGeom prst="stripedRightArrow">
            <a:avLst>
              <a:gd name="adj1" fmla="val 52902"/>
              <a:gd name="adj2" fmla="val 8273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3275856" y="1988840"/>
            <a:ext cx="0" cy="3096344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" name="Striped Right Arrow 26"/>
          <p:cNvSpPr/>
          <p:nvPr/>
        </p:nvSpPr>
        <p:spPr>
          <a:xfrm rot="10800000">
            <a:off x="3347864" y="2928051"/>
            <a:ext cx="720080" cy="409746"/>
          </a:xfrm>
          <a:prstGeom prst="stripedRightArrow">
            <a:avLst>
              <a:gd name="adj1" fmla="val 52902"/>
              <a:gd name="adj2" fmla="val 8273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76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63688" y="188640"/>
            <a:ext cx="612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The list of key Technologies for C&amp;I </a:t>
            </a:r>
            <a:r>
              <a:rPr lang="en-US" sz="2400" b="1" dirty="0" smtClean="0">
                <a:solidFill>
                  <a:srgbClr val="002060"/>
                </a:solidFill>
              </a:rPr>
              <a:t>(1/2</a:t>
            </a:r>
            <a:r>
              <a:rPr lang="en-US" sz="2400" b="1" dirty="0">
                <a:solidFill>
                  <a:srgbClr val="002060"/>
                </a:solidFill>
              </a:rPr>
              <a:t>)</a:t>
            </a:r>
          </a:p>
          <a:p>
            <a:pPr algn="ctr"/>
            <a:r>
              <a:rPr lang="en-US" sz="1600" dirty="0">
                <a:hlinkClick r:id="rId2"/>
              </a:rPr>
              <a:t>http://itu.int/go/key-technologies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79" y="1048238"/>
            <a:ext cx="7637961" cy="547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87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0580"/>
            <a:ext cx="7125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The </a:t>
            </a:r>
            <a:r>
              <a:rPr lang="en-US" sz="2400" b="1" dirty="0" smtClean="0">
                <a:solidFill>
                  <a:srgbClr val="002060"/>
                </a:solidFill>
              </a:rPr>
              <a:t>list </a:t>
            </a:r>
            <a:r>
              <a:rPr lang="en-US" sz="2400" b="1" dirty="0">
                <a:solidFill>
                  <a:srgbClr val="002060"/>
                </a:solidFill>
              </a:rPr>
              <a:t>of </a:t>
            </a:r>
            <a:r>
              <a:rPr lang="en-US" sz="2400" b="1" dirty="0" smtClean="0">
                <a:solidFill>
                  <a:srgbClr val="002060"/>
                </a:solidFill>
              </a:rPr>
              <a:t>key Technologies for C&amp;I (2/2)</a:t>
            </a:r>
          </a:p>
          <a:p>
            <a:pPr algn="ctr"/>
            <a:r>
              <a:rPr lang="en-US" sz="1600" dirty="0">
                <a:hlinkClick r:id="rId2"/>
              </a:rPr>
              <a:t>http://itu.int/go/key-technologies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9072" y="836712"/>
            <a:ext cx="8735416" cy="580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84800" indent="-5384800"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Network and equipment performance (benchmarking)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Draft Q.39zz-1;   TS:Q.3930, Q.3931.1-4, Q.3932.1-4, </a:t>
            </a:r>
          </a:p>
          <a:p>
            <a:pPr marL="1524000" indent="-1524000">
              <a:spcBef>
                <a:spcPts val="600"/>
              </a:spcBef>
            </a:pPr>
            <a:r>
              <a:rPr lang="en-US" b="1" dirty="0" err="1" smtClean="0">
                <a:solidFill>
                  <a:srgbClr val="002060"/>
                </a:solidFill>
              </a:rPr>
              <a:t>QoS</a:t>
            </a:r>
            <a:r>
              <a:rPr lang="en-US" b="1" dirty="0" smtClean="0">
                <a:solidFill>
                  <a:srgbClr val="002060"/>
                </a:solidFill>
              </a:rPr>
              <a:t>/QOE/NP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Q.3925, Y.1541, Y.1542, Y.1543, draft </a:t>
            </a:r>
            <a:r>
              <a:rPr lang="en-US" dirty="0" err="1" smtClean="0">
                <a:solidFill>
                  <a:srgbClr val="002060"/>
                </a:solidFill>
              </a:rPr>
              <a:t>Q.MSPQuality</a:t>
            </a:r>
            <a:r>
              <a:rPr lang="en-US" dirty="0" smtClean="0">
                <a:solidFill>
                  <a:srgbClr val="002060"/>
                </a:solidFill>
              </a:rPr>
              <a:t>, Q.NP-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; TS:Q.QMS, Q.3930, Q.3931.1, Q.3931.2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NGN Functionality </a:t>
            </a:r>
            <a:r>
              <a:rPr lang="en-US" dirty="0" smtClean="0">
                <a:solidFill>
                  <a:srgbClr val="002060"/>
                </a:solidFill>
              </a:rPr>
              <a:t>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Y.2201, Y.2012; TS: Q.3909; TS: Q.3900; Q.3901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Functions of broadband network as a part of NGN </a:t>
            </a:r>
            <a:r>
              <a:rPr lang="en-US" dirty="0" smtClean="0">
                <a:solidFill>
                  <a:srgbClr val="002060"/>
                </a:solidFill>
              </a:rPr>
              <a:t>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Y.2012; TS: Q.3906.1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IMS architecture, signaling protocols, interfaces </a:t>
            </a:r>
            <a:r>
              <a:rPr lang="en-US" dirty="0" smtClean="0">
                <a:solidFill>
                  <a:srgbClr val="002060"/>
                </a:solidFill>
              </a:rPr>
              <a:t>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Y.2012; TS: Q.3904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IMS basic call – Protocol conformance testing </a:t>
            </a:r>
            <a:r>
              <a:rPr lang="en-US" dirty="0" smtClean="0">
                <a:solidFill>
                  <a:srgbClr val="002060"/>
                </a:solidFill>
              </a:rPr>
              <a:t>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Draft Q.39xx-1; TS: Q.3904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IMS supplementary services. Protocol specifications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-; TS: Q.3943.1/2/4, Q.3942.1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IMS interconnection</a:t>
            </a:r>
            <a:r>
              <a:rPr lang="en-US" dirty="0" smtClean="0">
                <a:solidFill>
                  <a:srgbClr val="002060"/>
                </a:solidFill>
              </a:rPr>
              <a:t> – Re: Q.3401; TS: -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Interoperability testing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- ; TS: Q.3940, Q.3941.1-4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NGN monitoring system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Q.3902, Q.3910, Q.3911, Q.3912; TS: -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Interworking of signaling protocols of NGN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Q.1912.5, Q.3401, Q.3402; TS: Q.1912.5 B-F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RFID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- ; TS: Q.3950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Internet speed access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- ; TS: </a:t>
            </a:r>
            <a:r>
              <a:rPr lang="en-US" dirty="0" err="1" smtClean="0">
                <a:solidFill>
                  <a:srgbClr val="002060"/>
                </a:solidFill>
              </a:rPr>
              <a:t>Q.InSpMs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srgbClr val="002060"/>
                </a:solidFill>
              </a:rPr>
              <a:t>Internet Access as perceived by user</a:t>
            </a:r>
            <a:r>
              <a:rPr lang="en-US" dirty="0" smtClean="0">
                <a:solidFill>
                  <a:srgbClr val="002060"/>
                </a:solidFill>
              </a:rPr>
              <a:t> – </a:t>
            </a:r>
            <a:r>
              <a:rPr lang="en-US" dirty="0" err="1" smtClean="0">
                <a:solidFill>
                  <a:srgbClr val="002060"/>
                </a:solidFill>
              </a:rPr>
              <a:t>Req</a:t>
            </a:r>
            <a:r>
              <a:rPr lang="en-US" dirty="0" smtClean="0">
                <a:solidFill>
                  <a:srgbClr val="002060"/>
                </a:solidFill>
              </a:rPr>
              <a:t>: G.1000; TS: -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2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48680"/>
            <a:ext cx="71254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The </a:t>
            </a:r>
            <a:r>
              <a:rPr lang="en-US" sz="2400" b="1" dirty="0" smtClean="0">
                <a:solidFill>
                  <a:srgbClr val="002060"/>
                </a:solidFill>
              </a:rPr>
              <a:t>pilot projects of conformance testing against ITU-T Recommendations (1/2)</a:t>
            </a:r>
          </a:p>
          <a:p>
            <a:pPr algn="ctr"/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itu.int/go/pilot-projects</a:t>
            </a:r>
            <a:endParaRPr lang="en-US" sz="1600" dirty="0">
              <a:solidFill>
                <a:srgbClr val="00206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323639"/>
              </p:ext>
            </p:extLst>
          </p:nvPr>
        </p:nvGraphicFramePr>
        <p:xfrm>
          <a:off x="251520" y="1844824"/>
          <a:ext cx="8640960" cy="3721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7315"/>
                <a:gridCol w="898722"/>
                <a:gridCol w="1601855"/>
                <a:gridCol w="1449297"/>
                <a:gridCol w="1403611"/>
                <a:gridCol w="1440160"/>
              </a:tblGrid>
              <a:tr h="1224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</a:rPr>
                        <a:t>Title of planned/on going Pilot Project under C&amp;I Programme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lang="en-GB" sz="1600" b="1" dirty="0" smtClean="0">
                          <a:effectLst/>
                        </a:rPr>
                        <a:t>ITU-T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</a:rPr>
                        <a:t> </a:t>
                      </a:r>
                      <a:r>
                        <a:rPr lang="en-GB" sz="1600" b="1" dirty="0" smtClean="0">
                          <a:effectLst/>
                        </a:rPr>
                        <a:t>Recs.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</a:rPr>
                        <a:t>SGs focal point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</a:rPr>
                        <a:t>Interested companies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</a:rPr>
                        <a:t>Motivations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</a:rPr>
                        <a:t>Short-term strategy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/>
                </a:tc>
              </a:tr>
              <a:tr h="24974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0" dirty="0" smtClean="0">
                          <a:effectLst/>
                        </a:rPr>
                        <a:t>The </a:t>
                      </a:r>
                      <a:r>
                        <a:rPr lang="en-GB" sz="1800" b="0" dirty="0">
                          <a:effectLst/>
                        </a:rPr>
                        <a:t>title of planned or on-going Pilot Project which SG is going to start and maintain</a:t>
                      </a:r>
                      <a:endParaRPr lang="en-US" sz="1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0" dirty="0" smtClean="0">
                          <a:effectLst/>
                        </a:rPr>
                        <a:t>The </a:t>
                      </a:r>
                      <a:r>
                        <a:rPr lang="en-GB" sz="1800" b="0" dirty="0">
                          <a:effectLst/>
                        </a:rPr>
                        <a:t>contact of responsible </a:t>
                      </a:r>
                      <a:r>
                        <a:rPr lang="en-GB" sz="1800" b="0" dirty="0" smtClean="0">
                          <a:effectLst/>
                        </a:rPr>
                        <a:t>person/expert </a:t>
                      </a:r>
                      <a:r>
                        <a:rPr lang="en-GB" sz="1800" b="0" dirty="0">
                          <a:effectLst/>
                        </a:rPr>
                        <a:t>(rapporteur, editor, </a:t>
                      </a:r>
                      <a:r>
                        <a:rPr lang="en-GB" sz="1800" b="0" dirty="0" err="1">
                          <a:effectLst/>
                        </a:rPr>
                        <a:t>etc</a:t>
                      </a:r>
                      <a:r>
                        <a:rPr lang="en-GB" sz="1800" b="0" dirty="0">
                          <a:effectLst/>
                        </a:rPr>
                        <a:t>)</a:t>
                      </a:r>
                      <a:endParaRPr lang="en-US" sz="1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0" dirty="0" smtClean="0">
                          <a:effectLst/>
                        </a:rPr>
                        <a:t>The </a:t>
                      </a:r>
                      <a:r>
                        <a:rPr lang="en-GB" sz="1800" b="0" dirty="0">
                          <a:effectLst/>
                        </a:rPr>
                        <a:t>companies are going or have already involved to the project</a:t>
                      </a:r>
                      <a:endParaRPr lang="en-US" sz="1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0" dirty="0" smtClean="0">
                          <a:effectLst/>
                        </a:rPr>
                        <a:t>The </a:t>
                      </a:r>
                      <a:r>
                        <a:rPr lang="en-GB" sz="1800" b="0" dirty="0">
                          <a:effectLst/>
                        </a:rPr>
                        <a:t>reason and </a:t>
                      </a:r>
                      <a:r>
                        <a:rPr lang="en-GB" sz="1800" b="0" dirty="0" smtClean="0">
                          <a:effectLst/>
                        </a:rPr>
                        <a:t>expecting </a:t>
                      </a:r>
                      <a:r>
                        <a:rPr lang="en-GB" sz="1800" b="0" dirty="0">
                          <a:effectLst/>
                        </a:rPr>
                        <a:t>results under ITU C&amp;I Programme</a:t>
                      </a:r>
                      <a:endParaRPr lang="en-US" sz="1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0" dirty="0" smtClean="0">
                          <a:effectLst/>
                        </a:rPr>
                        <a:t>The </a:t>
                      </a:r>
                      <a:r>
                        <a:rPr lang="en-GB" sz="1800" b="0" dirty="0">
                          <a:effectLst/>
                        </a:rPr>
                        <a:t>short-term strategy (one year) for achieving the goals of the Pilot Project</a:t>
                      </a:r>
                      <a:endParaRPr lang="en-US" sz="1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89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</TotalTime>
  <Words>1650</Words>
  <Application>Microsoft Office PowerPoint</Application>
  <PresentationFormat>On-screen Show (4:3)</PresentationFormat>
  <Paragraphs>182</Paragraphs>
  <Slides>25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Visio</vt:lpstr>
      <vt:lpstr>ITU C&amp;I Programme Key activities and main ITU outcomes which are related to the implementation of ITU C&amp;I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Andreev, Denis</dc:creator>
  <cp:lastModifiedBy>Isaac Boateng</cp:lastModifiedBy>
  <cp:revision>264</cp:revision>
  <dcterms:created xsi:type="dcterms:W3CDTF">2013-07-17T11:22:51Z</dcterms:created>
  <dcterms:modified xsi:type="dcterms:W3CDTF">2014-07-08T14:26:04Z</dcterms:modified>
</cp:coreProperties>
</file>