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63" r:id="rId3"/>
    <p:sldId id="262" r:id="rId4"/>
    <p:sldId id="261" r:id="rId5"/>
    <p:sldId id="282" r:id="rId6"/>
    <p:sldId id="264" r:id="rId7"/>
    <p:sldId id="265" r:id="rId8"/>
    <p:sldId id="270" r:id="rId9"/>
    <p:sldId id="271" r:id="rId10"/>
    <p:sldId id="272" r:id="rId11"/>
    <p:sldId id="273" r:id="rId12"/>
    <p:sldId id="274" r:id="rId13"/>
    <p:sldId id="275" r:id="rId14"/>
    <p:sldId id="276" r:id="rId15"/>
    <p:sldId id="280" r:id="rId16"/>
    <p:sldId id="283" r:id="rId17"/>
    <p:sldId id="284" r:id="rId18"/>
    <p:sldId id="285" r:id="rId19"/>
    <p:sldId id="281"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70" d="100"/>
          <a:sy n="70" d="100"/>
        </p:scale>
        <p:origin x="-1302"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B03263-0429-4A26-B9EF-01278CB9F4F5}" type="datetimeFigureOut">
              <a:rPr lang="en-GB" smtClean="0"/>
              <a:t>10/04/2014</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22E23B-A3BB-4C9F-B4D1-CB97DB252A2E}" type="slidenum">
              <a:rPr lang="en-GB" smtClean="0"/>
              <a:t>‹#›</a:t>
            </a:fld>
            <a:endParaRPr lang="en-GB"/>
          </a:p>
        </p:txBody>
      </p:sp>
    </p:spTree>
    <p:extLst>
      <p:ext uri="{BB962C8B-B14F-4D97-AF65-F5344CB8AC3E}">
        <p14:creationId xmlns:p14="http://schemas.microsoft.com/office/powerpoint/2010/main" val="29268968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8278601E-940D-4577-9953-FB38810E4206}" type="datetime1">
              <a:rPr lang="en-GB" smtClean="0"/>
              <a:t>10/04/2014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4744D75-FD58-4334-87F7-AC66C6397784}" type="slidenum">
              <a:rPr lang="en-GB" smtClean="0"/>
              <a:t>‹#›</a:t>
            </a:fld>
            <a:endParaRPr lang="en-GB"/>
          </a:p>
        </p:txBody>
      </p:sp>
    </p:spTree>
    <p:extLst>
      <p:ext uri="{BB962C8B-B14F-4D97-AF65-F5344CB8AC3E}">
        <p14:creationId xmlns:p14="http://schemas.microsoft.com/office/powerpoint/2010/main" val="3457763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84A2EFDE-6788-4DC2-815C-6D43780B4AB9}" type="datetime1">
              <a:rPr lang="en-GB" smtClean="0"/>
              <a:t>10/04/2014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4744D75-FD58-4334-87F7-AC66C6397784}" type="slidenum">
              <a:rPr lang="en-GB" smtClean="0"/>
              <a:t>‹#›</a:t>
            </a:fld>
            <a:endParaRPr lang="en-GB"/>
          </a:p>
        </p:txBody>
      </p:sp>
    </p:spTree>
    <p:extLst>
      <p:ext uri="{BB962C8B-B14F-4D97-AF65-F5344CB8AC3E}">
        <p14:creationId xmlns:p14="http://schemas.microsoft.com/office/powerpoint/2010/main" val="37352931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BC563AB-C807-4D58-AAD4-9F61393732CF}" type="datetime1">
              <a:rPr lang="en-GB" smtClean="0"/>
              <a:t>10/04/2014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4744D75-FD58-4334-87F7-AC66C6397784}" type="slidenum">
              <a:rPr lang="en-GB" smtClean="0"/>
              <a:t>‹#›</a:t>
            </a:fld>
            <a:endParaRPr lang="en-GB"/>
          </a:p>
        </p:txBody>
      </p:sp>
    </p:spTree>
    <p:extLst>
      <p:ext uri="{BB962C8B-B14F-4D97-AF65-F5344CB8AC3E}">
        <p14:creationId xmlns:p14="http://schemas.microsoft.com/office/powerpoint/2010/main" val="28003976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B46F4651-B667-4922-B21E-48D0265E5E41}" type="datetime1">
              <a:rPr lang="en-GB" smtClean="0"/>
              <a:t>10/04/2014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4744D75-FD58-4334-87F7-AC66C6397784}" type="slidenum">
              <a:rPr lang="en-GB" smtClean="0"/>
              <a:t>‹#›</a:t>
            </a:fld>
            <a:endParaRPr lang="en-GB"/>
          </a:p>
        </p:txBody>
      </p:sp>
    </p:spTree>
    <p:extLst>
      <p:ext uri="{BB962C8B-B14F-4D97-AF65-F5344CB8AC3E}">
        <p14:creationId xmlns:p14="http://schemas.microsoft.com/office/powerpoint/2010/main" val="37955064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CEB51EB-907C-4970-B0E5-2612C93ED4B5}" type="datetime1">
              <a:rPr lang="en-GB" smtClean="0"/>
              <a:t>10/04/2014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4744D75-FD58-4334-87F7-AC66C6397784}" type="slidenum">
              <a:rPr lang="en-GB" smtClean="0"/>
              <a:t>‹#›</a:t>
            </a:fld>
            <a:endParaRPr lang="en-GB"/>
          </a:p>
        </p:txBody>
      </p:sp>
    </p:spTree>
    <p:extLst>
      <p:ext uri="{BB962C8B-B14F-4D97-AF65-F5344CB8AC3E}">
        <p14:creationId xmlns:p14="http://schemas.microsoft.com/office/powerpoint/2010/main" val="33270481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368BDD67-F089-45F7-8E6D-68C8591D2585}" type="datetime1">
              <a:rPr lang="en-GB" smtClean="0"/>
              <a:t>10/04/2014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4744D75-FD58-4334-87F7-AC66C6397784}" type="slidenum">
              <a:rPr lang="en-GB" smtClean="0"/>
              <a:t>‹#›</a:t>
            </a:fld>
            <a:endParaRPr lang="en-GB"/>
          </a:p>
        </p:txBody>
      </p:sp>
    </p:spTree>
    <p:extLst>
      <p:ext uri="{BB962C8B-B14F-4D97-AF65-F5344CB8AC3E}">
        <p14:creationId xmlns:p14="http://schemas.microsoft.com/office/powerpoint/2010/main" val="13541208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49801566-CAA3-4670-86E1-010C550F650D}" type="datetime1">
              <a:rPr lang="en-GB" smtClean="0"/>
              <a:t>10/04/2014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C4744D75-FD58-4334-87F7-AC66C6397784}" type="slidenum">
              <a:rPr lang="en-GB" smtClean="0"/>
              <a:t>‹#›</a:t>
            </a:fld>
            <a:endParaRPr lang="en-GB"/>
          </a:p>
        </p:txBody>
      </p:sp>
    </p:spTree>
    <p:extLst>
      <p:ext uri="{BB962C8B-B14F-4D97-AF65-F5344CB8AC3E}">
        <p14:creationId xmlns:p14="http://schemas.microsoft.com/office/powerpoint/2010/main" val="15517809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2B1253E6-E15F-48D0-BDB0-CB919A64D99A}" type="datetime1">
              <a:rPr lang="en-GB" smtClean="0"/>
              <a:t>10/04/2014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C4744D75-FD58-4334-87F7-AC66C6397784}" type="slidenum">
              <a:rPr lang="en-GB" smtClean="0"/>
              <a:t>‹#›</a:t>
            </a:fld>
            <a:endParaRPr lang="en-GB"/>
          </a:p>
        </p:txBody>
      </p:sp>
    </p:spTree>
    <p:extLst>
      <p:ext uri="{BB962C8B-B14F-4D97-AF65-F5344CB8AC3E}">
        <p14:creationId xmlns:p14="http://schemas.microsoft.com/office/powerpoint/2010/main" val="12836736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EF7611-564A-4152-87B7-F4E6FBFCA4CA}" type="datetime1">
              <a:rPr lang="en-GB" smtClean="0"/>
              <a:t>10/04/2014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C4744D75-FD58-4334-87F7-AC66C6397784}" type="slidenum">
              <a:rPr lang="en-GB" smtClean="0"/>
              <a:t>‹#›</a:t>
            </a:fld>
            <a:endParaRPr lang="en-GB"/>
          </a:p>
        </p:txBody>
      </p:sp>
    </p:spTree>
    <p:extLst>
      <p:ext uri="{BB962C8B-B14F-4D97-AF65-F5344CB8AC3E}">
        <p14:creationId xmlns:p14="http://schemas.microsoft.com/office/powerpoint/2010/main" val="8489591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E81EE9-9293-4C13-9E1E-2BC5BC9E2E09}" type="datetime1">
              <a:rPr lang="en-GB" smtClean="0"/>
              <a:t>10/04/2014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4744D75-FD58-4334-87F7-AC66C6397784}" type="slidenum">
              <a:rPr lang="en-GB" smtClean="0"/>
              <a:t>‹#›</a:t>
            </a:fld>
            <a:endParaRPr lang="en-GB"/>
          </a:p>
        </p:txBody>
      </p:sp>
    </p:spTree>
    <p:extLst>
      <p:ext uri="{BB962C8B-B14F-4D97-AF65-F5344CB8AC3E}">
        <p14:creationId xmlns:p14="http://schemas.microsoft.com/office/powerpoint/2010/main" val="697097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33ACF7A-1706-485C-A3E4-B8178BB9B721}" type="datetime1">
              <a:rPr lang="en-GB" smtClean="0"/>
              <a:t>10/04/2014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4744D75-FD58-4334-87F7-AC66C6397784}" type="slidenum">
              <a:rPr lang="en-GB" smtClean="0"/>
              <a:t>‹#›</a:t>
            </a:fld>
            <a:endParaRPr lang="en-GB"/>
          </a:p>
        </p:txBody>
      </p:sp>
    </p:spTree>
    <p:extLst>
      <p:ext uri="{BB962C8B-B14F-4D97-AF65-F5344CB8AC3E}">
        <p14:creationId xmlns:p14="http://schemas.microsoft.com/office/powerpoint/2010/main" val="3934296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414212-662F-4B98-B95D-3DCD7D12B340}" type="datetime1">
              <a:rPr lang="en-GB" smtClean="0"/>
              <a:t>10/04/2014</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744D75-FD58-4334-87F7-AC66C6397784}" type="slidenum">
              <a:rPr lang="en-GB" smtClean="0"/>
              <a:t>‹#›</a:t>
            </a:fld>
            <a:endParaRPr lang="en-GB"/>
          </a:p>
        </p:txBody>
      </p:sp>
    </p:spTree>
    <p:extLst>
      <p:ext uri="{BB962C8B-B14F-4D97-AF65-F5344CB8AC3E}">
        <p14:creationId xmlns:p14="http://schemas.microsoft.com/office/powerpoint/2010/main" val="31910737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itu.int/md/T13-TSB-CIR-0034/en" TargetMode="External"/><Relationship Id="rId2" Type="http://schemas.openxmlformats.org/officeDocument/2006/relationships/hyperlink" Target="http://www.aptsec.org/2013-WS-CI" TargetMode="External"/><Relationship Id="rId1" Type="http://schemas.openxmlformats.org/officeDocument/2006/relationships/slideLayout" Target="../slideLayouts/slideLayout2.xml"/><Relationship Id="rId6" Type="http://schemas.openxmlformats.org/officeDocument/2006/relationships/hyperlink" Target="http://www.itu.int/ITU-T/newslog/APTITU+Event+On+Conformance+And+Interoperability.aspx#.UdVz_TuGG5I" TargetMode="External"/><Relationship Id="rId5" Type="http://schemas.openxmlformats.org/officeDocument/2006/relationships/hyperlink" Target="http://www.itu.int/en/ITU-T/Workshops-and-Seminars/Pages/default.aspx" TargetMode="External"/><Relationship Id="rId4" Type="http://schemas.openxmlformats.org/officeDocument/2006/relationships/hyperlink" Target="http://www.itu.int/en/ITU-T/C-I/interop/Pages/CI_APT_event_Sept_13.aspx" TargetMode="External"/></Relationships>
</file>

<file path=ppt/slides/_rels/slide11.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image" Target="../media/image2.png"/><Relationship Id="rId7" Type="http://schemas.openxmlformats.org/officeDocument/2006/relationships/image" Target="../media/image6.wmf"/><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hyperlink" Target="http://www.aptsec.org/2013-WS-CI-DOCS-INP"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www.aptsec.or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628800"/>
            <a:ext cx="7772400" cy="1470025"/>
          </a:xfrm>
        </p:spPr>
        <p:txBody>
          <a:bodyPr>
            <a:normAutofit/>
          </a:bodyPr>
          <a:lstStyle/>
          <a:p>
            <a:r>
              <a:rPr lang="en-GB" dirty="0" smtClean="0"/>
              <a:t>2</a:t>
            </a:r>
            <a:r>
              <a:rPr lang="en-GB" baseline="30000" dirty="0" smtClean="0"/>
              <a:t>nd</a:t>
            </a:r>
            <a:r>
              <a:rPr lang="en-GB" dirty="0" smtClean="0"/>
              <a:t> APT C&amp;I event</a:t>
            </a:r>
            <a:endParaRPr lang="en-GB" dirty="0"/>
          </a:p>
        </p:txBody>
      </p:sp>
      <p:sp>
        <p:nvSpPr>
          <p:cNvPr id="3" name="Subtitle 2"/>
          <p:cNvSpPr>
            <a:spLocks noGrp="1"/>
          </p:cNvSpPr>
          <p:nvPr>
            <p:ph type="subTitle" idx="1"/>
          </p:nvPr>
        </p:nvSpPr>
        <p:spPr/>
        <p:txBody>
          <a:bodyPr>
            <a:normAutofit fontScale="92500" lnSpcReduction="20000"/>
          </a:bodyPr>
          <a:lstStyle/>
          <a:p>
            <a:r>
              <a:rPr lang="en-US" dirty="0" smtClean="0">
                <a:solidFill>
                  <a:schemeClr val="tx1"/>
                </a:solidFill>
              </a:rPr>
              <a:t>April 2014</a:t>
            </a:r>
          </a:p>
          <a:p>
            <a:r>
              <a:rPr lang="en-US" dirty="0" smtClean="0">
                <a:solidFill>
                  <a:schemeClr val="tx1"/>
                </a:solidFill>
              </a:rPr>
              <a:t>Kaoru Kenyoshi</a:t>
            </a:r>
          </a:p>
          <a:p>
            <a:r>
              <a:rPr lang="en-US" dirty="0" smtClean="0">
                <a:solidFill>
                  <a:schemeClr val="tx1"/>
                </a:solidFill>
              </a:rPr>
              <a:t>Chair of the APT C&amp;I event coordination committee</a:t>
            </a:r>
            <a:endParaRPr lang="en-GB" dirty="0">
              <a:solidFill>
                <a:schemeClr val="tx1"/>
              </a:solidFill>
            </a:endParaRPr>
          </a:p>
        </p:txBody>
      </p:sp>
      <p:sp>
        <p:nvSpPr>
          <p:cNvPr id="5" name="Slide Number Placeholder 4"/>
          <p:cNvSpPr>
            <a:spLocks noGrp="1"/>
          </p:cNvSpPr>
          <p:nvPr>
            <p:ph type="sldNum" sz="quarter" idx="12"/>
          </p:nvPr>
        </p:nvSpPr>
        <p:spPr/>
        <p:txBody>
          <a:bodyPr/>
          <a:lstStyle/>
          <a:p>
            <a:fld id="{C4744D75-FD58-4334-87F7-AC66C6397784}" type="slidenum">
              <a:rPr lang="en-GB" smtClean="0"/>
              <a:t>1</a:t>
            </a:fld>
            <a:endParaRPr lang="en-GB"/>
          </a:p>
        </p:txBody>
      </p:sp>
    </p:spTree>
    <p:extLst>
      <p:ext uri="{BB962C8B-B14F-4D97-AF65-F5344CB8AC3E}">
        <p14:creationId xmlns:p14="http://schemas.microsoft.com/office/powerpoint/2010/main" val="37503826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Publicity</a:t>
            </a:r>
            <a:endParaRPr lang="en-GB" b="1" dirty="0"/>
          </a:p>
        </p:txBody>
      </p:sp>
      <p:sp>
        <p:nvSpPr>
          <p:cNvPr id="5" name="Slide Number Placeholder 4"/>
          <p:cNvSpPr>
            <a:spLocks noGrp="1"/>
          </p:cNvSpPr>
          <p:nvPr>
            <p:ph type="sldNum" sz="quarter" idx="12"/>
          </p:nvPr>
        </p:nvSpPr>
        <p:spPr/>
        <p:txBody>
          <a:bodyPr/>
          <a:lstStyle/>
          <a:p>
            <a:fld id="{C4744D75-FD58-4334-87F7-AC66C6397784}" type="slidenum">
              <a:rPr lang="en-GB" smtClean="0"/>
              <a:t>10</a:t>
            </a:fld>
            <a:endParaRPr lang="en-GB"/>
          </a:p>
        </p:txBody>
      </p:sp>
      <p:sp>
        <p:nvSpPr>
          <p:cNvPr id="6" name="Content Placeholder 2"/>
          <p:cNvSpPr>
            <a:spLocks noGrp="1"/>
          </p:cNvSpPr>
          <p:nvPr>
            <p:ph idx="1"/>
          </p:nvPr>
        </p:nvSpPr>
        <p:spPr>
          <a:xfrm>
            <a:off x="457200" y="1412776"/>
            <a:ext cx="8363272" cy="5112568"/>
          </a:xfrm>
        </p:spPr>
        <p:txBody>
          <a:bodyPr>
            <a:normAutofit fontScale="92500" lnSpcReduction="10000"/>
          </a:bodyPr>
          <a:lstStyle/>
          <a:p>
            <a:pPr marL="0" lvl="0" indent="0">
              <a:spcBef>
                <a:spcPts val="0"/>
              </a:spcBef>
              <a:buNone/>
            </a:pPr>
            <a:r>
              <a:rPr lang="en-US" sz="2800" dirty="0" smtClean="0"/>
              <a:t>The event and registration is on the APT website.</a:t>
            </a:r>
          </a:p>
          <a:p>
            <a:pPr marL="0" lvl="0" indent="0">
              <a:spcBef>
                <a:spcPts val="0"/>
              </a:spcBef>
              <a:buNone/>
            </a:pPr>
            <a:r>
              <a:rPr lang="en-GB" sz="2800" dirty="0">
                <a:hlinkClick r:id="rId2"/>
              </a:rPr>
              <a:t>http://</a:t>
            </a:r>
            <a:r>
              <a:rPr lang="en-GB" sz="2800" dirty="0" smtClean="0">
                <a:hlinkClick r:id="rId2"/>
              </a:rPr>
              <a:t>www.aptsec.org/2013-WS-CI</a:t>
            </a:r>
            <a:endParaRPr lang="en-GB" sz="2800" dirty="0" smtClean="0"/>
          </a:p>
          <a:p>
            <a:pPr marL="0" lvl="0" indent="0">
              <a:spcBef>
                <a:spcPts val="0"/>
              </a:spcBef>
              <a:buNone/>
            </a:pPr>
            <a:endParaRPr lang="en-US" sz="2800" dirty="0"/>
          </a:p>
          <a:p>
            <a:pPr marL="0" indent="0">
              <a:spcBef>
                <a:spcPts val="0"/>
              </a:spcBef>
              <a:buNone/>
            </a:pPr>
            <a:r>
              <a:rPr lang="en-US" sz="2800" dirty="0" smtClean="0"/>
              <a:t>ITU </a:t>
            </a:r>
            <a:r>
              <a:rPr lang="en-US" sz="2800" dirty="0"/>
              <a:t>has issued a Circular for the </a:t>
            </a:r>
            <a:r>
              <a:rPr lang="en-US" sz="2800" dirty="0" smtClean="0"/>
              <a:t>C&amp;I </a:t>
            </a:r>
            <a:r>
              <a:rPr lang="en-US" sz="2800" dirty="0"/>
              <a:t>event at:  </a:t>
            </a:r>
            <a:endParaRPr lang="en-US" sz="2800" dirty="0" smtClean="0"/>
          </a:p>
          <a:p>
            <a:pPr marL="0" indent="0">
              <a:spcBef>
                <a:spcPts val="0"/>
              </a:spcBef>
              <a:buNone/>
            </a:pPr>
            <a:r>
              <a:rPr lang="en-GB" sz="2800" u="sng" dirty="0" smtClean="0">
                <a:hlinkClick r:id="rId3"/>
              </a:rPr>
              <a:t>http</a:t>
            </a:r>
            <a:r>
              <a:rPr lang="en-GB" sz="2800" u="sng" dirty="0">
                <a:hlinkClick r:id="rId3"/>
              </a:rPr>
              <a:t>://</a:t>
            </a:r>
            <a:r>
              <a:rPr lang="en-GB" sz="2800" u="sng" dirty="0" smtClean="0">
                <a:hlinkClick r:id="rId3"/>
              </a:rPr>
              <a:t>www.itu.int/md/T13-TSB-CIR-0034/en</a:t>
            </a:r>
            <a:r>
              <a:rPr lang="en-GB" sz="2800" dirty="0"/>
              <a:t> </a:t>
            </a:r>
            <a:endParaRPr lang="en-GB" sz="2800" dirty="0" smtClean="0"/>
          </a:p>
          <a:p>
            <a:pPr marL="0" indent="0">
              <a:spcBef>
                <a:spcPts val="0"/>
              </a:spcBef>
              <a:buNone/>
            </a:pPr>
            <a:endParaRPr lang="en-US" sz="2800" dirty="0" smtClean="0"/>
          </a:p>
          <a:p>
            <a:pPr marL="0" indent="0">
              <a:spcBef>
                <a:spcPts val="0"/>
              </a:spcBef>
              <a:buNone/>
            </a:pPr>
            <a:r>
              <a:rPr lang="en-US" sz="2800" dirty="0" smtClean="0"/>
              <a:t>On the ITU website</a:t>
            </a:r>
            <a:endParaRPr lang="en-GB" sz="2800" dirty="0"/>
          </a:p>
          <a:p>
            <a:pPr marL="400050" lvl="1" indent="0">
              <a:spcBef>
                <a:spcPts val="0"/>
              </a:spcBef>
              <a:buNone/>
            </a:pPr>
            <a:r>
              <a:rPr lang="en-GB" sz="2200" dirty="0">
                <a:hlinkClick r:id="rId4"/>
              </a:rPr>
              <a:t>http://</a:t>
            </a:r>
            <a:r>
              <a:rPr lang="en-GB" sz="2200" dirty="0" smtClean="0">
                <a:hlinkClick r:id="rId4"/>
              </a:rPr>
              <a:t>www.itu.int/en/ITU-T/C-I/interop/Pages/CI_APT_event_Sept_13.aspx</a:t>
            </a:r>
            <a:endParaRPr lang="en-GB" sz="2200" dirty="0" smtClean="0"/>
          </a:p>
          <a:p>
            <a:pPr marL="400050" lvl="1" indent="0">
              <a:spcBef>
                <a:spcPts val="0"/>
              </a:spcBef>
              <a:buNone/>
            </a:pPr>
            <a:r>
              <a:rPr lang="en-GB" sz="2200" dirty="0" smtClean="0"/>
              <a:t> </a:t>
            </a:r>
            <a:endParaRPr lang="en-GB" sz="2400" u="sng" dirty="0" smtClean="0">
              <a:hlinkClick r:id=""/>
            </a:endParaRPr>
          </a:p>
          <a:p>
            <a:pPr marL="400050" lvl="1" indent="0">
              <a:spcBef>
                <a:spcPts val="0"/>
              </a:spcBef>
              <a:buNone/>
            </a:pPr>
            <a:r>
              <a:rPr lang="en-GB" sz="2400" u="sng" dirty="0" smtClean="0">
                <a:hlinkClick r:id=""/>
              </a:rPr>
              <a:t>http</a:t>
            </a:r>
            <a:r>
              <a:rPr lang="en-GB" sz="2400" u="sng" dirty="0">
                <a:hlinkClick r:id="rId5"/>
              </a:rPr>
              <a:t>://www.itu.int/en/ITU-T/Workshops-and-Seminars/Pages/default.aspx</a:t>
            </a:r>
            <a:r>
              <a:rPr lang="en-GB" sz="2400" dirty="0"/>
              <a:t> . </a:t>
            </a:r>
            <a:endParaRPr lang="en-GB" sz="2400" dirty="0" smtClean="0"/>
          </a:p>
          <a:p>
            <a:pPr marL="400050" lvl="1" indent="0">
              <a:spcBef>
                <a:spcPts val="0"/>
              </a:spcBef>
              <a:buNone/>
            </a:pPr>
            <a:endParaRPr lang="en-US" sz="2400" dirty="0"/>
          </a:p>
          <a:p>
            <a:pPr marL="400050" lvl="1" indent="0">
              <a:spcBef>
                <a:spcPts val="0"/>
              </a:spcBef>
              <a:buNone/>
            </a:pPr>
            <a:r>
              <a:rPr lang="en-US" sz="2000" u="sng" dirty="0">
                <a:hlinkClick r:id="rId6"/>
              </a:rPr>
              <a:t>http://www.itu.int/ITU-T/newslog/APTITU+Event+On+Conformance+And+Interoperability.aspx#.</a:t>
            </a:r>
            <a:r>
              <a:rPr lang="en-US" sz="2000" u="sng" dirty="0" smtClean="0">
                <a:hlinkClick r:id="rId6"/>
              </a:rPr>
              <a:t>UdVz_TuGG5I</a:t>
            </a:r>
            <a:endParaRPr lang="en-GB" sz="2000" dirty="0"/>
          </a:p>
        </p:txBody>
      </p:sp>
    </p:spTree>
    <p:extLst>
      <p:ext uri="{BB962C8B-B14F-4D97-AF65-F5344CB8AC3E}">
        <p14:creationId xmlns:p14="http://schemas.microsoft.com/office/powerpoint/2010/main" val="32505147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noChangeArrowheads="1"/>
          </p:cNvSpPr>
          <p:nvPr>
            <p:ph type="title" idx="4294967295"/>
          </p:nvPr>
        </p:nvSpPr>
        <p:spPr>
          <a:xfrm>
            <a:off x="0" y="0"/>
            <a:ext cx="9144000" cy="1268413"/>
          </a:xfrm>
        </p:spPr>
        <p:txBody>
          <a:bodyPr>
            <a:normAutofit/>
          </a:bodyPr>
          <a:lstStyle/>
          <a:p>
            <a:r>
              <a:rPr lang="en-US" altLang="ja-JP" b="1" dirty="0" smtClean="0">
                <a:ea typeface="ＭＳ Ｐゴシック" charset="-128"/>
              </a:rPr>
              <a:t>NGN Testing &amp; Showcasing</a:t>
            </a:r>
            <a:endParaRPr lang="en-US" altLang="ja-JP" sz="3200" b="1" dirty="0" smtClean="0">
              <a:ea typeface="ＭＳ Ｐゴシック" charset="-128"/>
            </a:endParaRPr>
          </a:p>
        </p:txBody>
      </p:sp>
      <p:sp>
        <p:nvSpPr>
          <p:cNvPr id="9218" name="雲 25"/>
          <p:cNvSpPr>
            <a:spLocks/>
          </p:cNvSpPr>
          <p:nvPr/>
        </p:nvSpPr>
        <p:spPr bwMode="auto">
          <a:xfrm>
            <a:off x="3852167" y="3700165"/>
            <a:ext cx="2354263" cy="1470025"/>
          </a:xfrm>
          <a:custGeom>
            <a:avLst/>
            <a:gdLst>
              <a:gd name="T0" fmla="*/ 2147483647 w 43200"/>
              <a:gd name="T1" fmla="*/ 2147483647 h 43200"/>
              <a:gd name="T2" fmla="*/ 2147483647 w 43200"/>
              <a:gd name="T3" fmla="*/ 2147483647 h 43200"/>
              <a:gd name="T4" fmla="*/ 2147483647 w 43200"/>
              <a:gd name="T5" fmla="*/ 2147483647 h 43200"/>
              <a:gd name="T6" fmla="*/ 2147483647 w 43200"/>
              <a:gd name="T7" fmla="*/ 2147483647 h 43200"/>
              <a:gd name="T8" fmla="*/ 2147483647 w 43200"/>
              <a:gd name="T9" fmla="*/ 2147483647 h 43200"/>
              <a:gd name="T10" fmla="*/ 2147483647 w 43200"/>
              <a:gd name="T11" fmla="*/ 2147483647 h 43200"/>
              <a:gd name="T12" fmla="*/ 2147483647 w 43200"/>
              <a:gd name="T13" fmla="*/ 2147483647 h 43200"/>
              <a:gd name="T14" fmla="*/ 2147483647 w 43200"/>
              <a:gd name="T15" fmla="*/ 2147483647 h 43200"/>
              <a:gd name="T16" fmla="*/ 2147483647 w 43200"/>
              <a:gd name="T17" fmla="*/ 2147483647 h 43200"/>
              <a:gd name="T18" fmla="*/ 2147483647 w 43200"/>
              <a:gd name="T19" fmla="*/ 2147483647 h 43200"/>
              <a:gd name="T20" fmla="*/ 2147483647 w 43200"/>
              <a:gd name="T21" fmla="*/ 2147483647 h 43200"/>
              <a:gd name="T22" fmla="*/ 2147483647 w 43200"/>
              <a:gd name="T23" fmla="*/ 2147483647 h 43200"/>
              <a:gd name="T24" fmla="*/ 2147483647 w 43200"/>
              <a:gd name="T25" fmla="*/ 2147483647 h 43200"/>
              <a:gd name="T26" fmla="*/ 2147483647 w 43200"/>
              <a:gd name="T27" fmla="*/ 2147483647 h 43200"/>
              <a:gd name="T28" fmla="*/ 2147483647 w 43200"/>
              <a:gd name="T29" fmla="*/ 2147483647 h 43200"/>
              <a:gd name="T30" fmla="*/ 2147483647 w 43200"/>
              <a:gd name="T31" fmla="*/ 2147483647 h 43200"/>
              <a:gd name="T32" fmla="*/ 2147483647 w 43200"/>
              <a:gd name="T33" fmla="*/ 2147483647 h 43200"/>
              <a:gd name="T34" fmla="*/ 2147483647 w 43200"/>
              <a:gd name="T35" fmla="*/ 2147483647 h 43200"/>
              <a:gd name="T36" fmla="*/ 2147483647 w 43200"/>
              <a:gd name="T37" fmla="*/ 2147483647 h 43200"/>
              <a:gd name="T38" fmla="*/ 2147483647 w 43200"/>
              <a:gd name="T39" fmla="*/ 2147483647 h 43200"/>
              <a:gd name="T40" fmla="*/ 2147483647 w 43200"/>
              <a:gd name="T41" fmla="*/ 2147483647 h 43200"/>
              <a:gd name="T42" fmla="*/ 2147483647 w 43200"/>
              <a:gd name="T43" fmla="*/ 2147483647 h 432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3200"/>
              <a:gd name="T67" fmla="*/ 0 h 43200"/>
              <a:gd name="T68" fmla="*/ 43200 w 43200"/>
              <a:gd name="T69" fmla="*/ 43200 h 4320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3200" h="43200">
                <a:moveTo>
                  <a:pt x="3900" y="14370"/>
                </a:moveTo>
                <a:cubicBezTo>
                  <a:pt x="3629" y="11657"/>
                  <a:pt x="4261" y="8921"/>
                  <a:pt x="5623" y="6907"/>
                </a:cubicBezTo>
                <a:cubicBezTo>
                  <a:pt x="7775" y="3726"/>
                  <a:pt x="11264" y="3017"/>
                  <a:pt x="14005" y="5202"/>
                </a:cubicBezTo>
                <a:cubicBezTo>
                  <a:pt x="15678" y="909"/>
                  <a:pt x="19914" y="22"/>
                  <a:pt x="22456" y="3432"/>
                </a:cubicBezTo>
                <a:cubicBezTo>
                  <a:pt x="23097" y="1683"/>
                  <a:pt x="24328" y="474"/>
                  <a:pt x="25749" y="200"/>
                </a:cubicBezTo>
                <a:cubicBezTo>
                  <a:pt x="27313" y="-102"/>
                  <a:pt x="28875" y="770"/>
                  <a:pt x="29833" y="2481"/>
                </a:cubicBezTo>
                <a:cubicBezTo>
                  <a:pt x="31215" y="267"/>
                  <a:pt x="33501" y="-460"/>
                  <a:pt x="35463" y="690"/>
                </a:cubicBezTo>
                <a:cubicBezTo>
                  <a:pt x="36958" y="1566"/>
                  <a:pt x="38030" y="3400"/>
                  <a:pt x="38318" y="5576"/>
                </a:cubicBezTo>
                <a:cubicBezTo>
                  <a:pt x="40046" y="6218"/>
                  <a:pt x="41422" y="7998"/>
                  <a:pt x="41982" y="10318"/>
                </a:cubicBezTo>
                <a:cubicBezTo>
                  <a:pt x="42389" y="12002"/>
                  <a:pt x="42331" y="13831"/>
                  <a:pt x="41818" y="15460"/>
                </a:cubicBezTo>
                <a:cubicBezTo>
                  <a:pt x="43079" y="17694"/>
                  <a:pt x="43520" y="20590"/>
                  <a:pt x="43016" y="23322"/>
                </a:cubicBezTo>
                <a:cubicBezTo>
                  <a:pt x="42346" y="26954"/>
                  <a:pt x="40128" y="29674"/>
                  <a:pt x="37404" y="30204"/>
                </a:cubicBezTo>
                <a:cubicBezTo>
                  <a:pt x="37391" y="32471"/>
                  <a:pt x="36658" y="34621"/>
                  <a:pt x="35395" y="36101"/>
                </a:cubicBezTo>
                <a:cubicBezTo>
                  <a:pt x="33476" y="38350"/>
                  <a:pt x="30704" y="38639"/>
                  <a:pt x="28555" y="36815"/>
                </a:cubicBezTo>
                <a:cubicBezTo>
                  <a:pt x="27860" y="39948"/>
                  <a:pt x="25999" y="42343"/>
                  <a:pt x="23667" y="43106"/>
                </a:cubicBezTo>
                <a:cubicBezTo>
                  <a:pt x="20919" y="44005"/>
                  <a:pt x="18051" y="42473"/>
                  <a:pt x="16480" y="39266"/>
                </a:cubicBezTo>
                <a:cubicBezTo>
                  <a:pt x="12772" y="42310"/>
                  <a:pt x="7956" y="40599"/>
                  <a:pt x="5804" y="35472"/>
                </a:cubicBezTo>
                <a:cubicBezTo>
                  <a:pt x="3690" y="35809"/>
                  <a:pt x="1705" y="34024"/>
                  <a:pt x="1110" y="31250"/>
                </a:cubicBezTo>
                <a:cubicBezTo>
                  <a:pt x="679" y="29243"/>
                  <a:pt x="1060" y="27077"/>
                  <a:pt x="2113" y="25551"/>
                </a:cubicBezTo>
                <a:cubicBezTo>
                  <a:pt x="619" y="24354"/>
                  <a:pt x="-213" y="22057"/>
                  <a:pt x="-5" y="19704"/>
                </a:cubicBezTo>
                <a:cubicBezTo>
                  <a:pt x="239" y="16949"/>
                  <a:pt x="1845" y="14791"/>
                  <a:pt x="3863" y="14507"/>
                </a:cubicBezTo>
                <a:cubicBezTo>
                  <a:pt x="3875" y="14461"/>
                  <a:pt x="3888" y="14416"/>
                  <a:pt x="3900" y="14370"/>
                </a:cubicBezTo>
                <a:close/>
              </a:path>
              <a:path w="43200" h="43200" fill="none">
                <a:moveTo>
                  <a:pt x="4693" y="26177"/>
                </a:moveTo>
                <a:cubicBezTo>
                  <a:pt x="3809" y="26271"/>
                  <a:pt x="2925" y="25993"/>
                  <a:pt x="2160" y="25380"/>
                </a:cubicBezTo>
                <a:moveTo>
                  <a:pt x="6928" y="34899"/>
                </a:moveTo>
                <a:cubicBezTo>
                  <a:pt x="6573" y="35092"/>
                  <a:pt x="6200" y="35220"/>
                  <a:pt x="5820" y="35280"/>
                </a:cubicBezTo>
                <a:moveTo>
                  <a:pt x="16478" y="39090"/>
                </a:moveTo>
                <a:cubicBezTo>
                  <a:pt x="16211" y="38544"/>
                  <a:pt x="15987" y="37961"/>
                  <a:pt x="15810" y="37350"/>
                </a:cubicBezTo>
                <a:moveTo>
                  <a:pt x="28827" y="34751"/>
                </a:moveTo>
                <a:cubicBezTo>
                  <a:pt x="28788" y="35398"/>
                  <a:pt x="28698" y="36038"/>
                  <a:pt x="28560" y="36660"/>
                </a:cubicBezTo>
                <a:moveTo>
                  <a:pt x="34129" y="22954"/>
                </a:moveTo>
                <a:cubicBezTo>
                  <a:pt x="36133" y="24282"/>
                  <a:pt x="37398" y="27058"/>
                  <a:pt x="37380" y="30090"/>
                </a:cubicBezTo>
                <a:moveTo>
                  <a:pt x="41798" y="15354"/>
                </a:moveTo>
                <a:cubicBezTo>
                  <a:pt x="41473" y="16386"/>
                  <a:pt x="40978" y="17302"/>
                  <a:pt x="40350" y="18030"/>
                </a:cubicBezTo>
                <a:moveTo>
                  <a:pt x="38324" y="5426"/>
                </a:moveTo>
                <a:cubicBezTo>
                  <a:pt x="38379" y="5843"/>
                  <a:pt x="38405" y="6266"/>
                  <a:pt x="38400" y="6690"/>
                </a:cubicBezTo>
                <a:moveTo>
                  <a:pt x="29078" y="3952"/>
                </a:moveTo>
                <a:cubicBezTo>
                  <a:pt x="29267" y="3369"/>
                  <a:pt x="29516" y="2826"/>
                  <a:pt x="29820" y="2340"/>
                </a:cubicBezTo>
                <a:moveTo>
                  <a:pt x="22141" y="4720"/>
                </a:moveTo>
                <a:cubicBezTo>
                  <a:pt x="22218" y="4238"/>
                  <a:pt x="22339" y="3771"/>
                  <a:pt x="22500" y="3330"/>
                </a:cubicBezTo>
                <a:moveTo>
                  <a:pt x="14000" y="5192"/>
                </a:moveTo>
                <a:cubicBezTo>
                  <a:pt x="14472" y="5568"/>
                  <a:pt x="14908" y="6021"/>
                  <a:pt x="15300" y="6540"/>
                </a:cubicBezTo>
                <a:moveTo>
                  <a:pt x="4127" y="15789"/>
                </a:moveTo>
                <a:cubicBezTo>
                  <a:pt x="4024" y="15325"/>
                  <a:pt x="3948" y="14851"/>
                  <a:pt x="3900" y="14370"/>
                </a:cubicBezTo>
              </a:path>
            </a:pathLst>
          </a:custGeom>
          <a:solidFill>
            <a:srgbClr val="FFFFCC"/>
          </a:solidFill>
          <a:ln w="28575" algn="ctr">
            <a:solidFill>
              <a:schemeClr val="tx1"/>
            </a:solidFill>
            <a:round/>
            <a:headEnd/>
            <a:tailEnd/>
          </a:ln>
        </p:spPr>
        <p:txBody>
          <a:bodyPr lIns="90000" tIns="46800" rIns="90000" bIns="46800" anchor="ctr"/>
          <a:lstStyle/>
          <a:p>
            <a:pPr algn="ctr">
              <a:spcBef>
                <a:spcPct val="50000"/>
              </a:spcBef>
              <a:buFont typeface="Wingdings" pitchFamily="2" charset="2"/>
              <a:buNone/>
            </a:pPr>
            <a:r>
              <a:rPr lang="en-US" altLang="ja-JP" sz="1800">
                <a:latin typeface="HGP創英角ｺﾞｼｯｸUB" pitchFamily="50" charset="-128"/>
                <a:ea typeface="HGP創英角ｺﾞｼｯｸUB" pitchFamily="50" charset="-128"/>
              </a:rPr>
              <a:t>NGN Simulator</a:t>
            </a:r>
          </a:p>
          <a:p>
            <a:pPr algn="ctr">
              <a:spcBef>
                <a:spcPct val="50000"/>
              </a:spcBef>
              <a:buFont typeface="Wingdings" pitchFamily="2" charset="2"/>
              <a:buNone/>
            </a:pPr>
            <a:endParaRPr lang="ja-JP" altLang="en-US" sz="1800">
              <a:latin typeface="HGP創英角ｺﾞｼｯｸUB" pitchFamily="50" charset="-128"/>
              <a:ea typeface="HGP創英角ｺﾞｼｯｸUB" pitchFamily="50" charset="-128"/>
            </a:endParaRPr>
          </a:p>
          <a:p>
            <a:pPr algn="ctr">
              <a:spcBef>
                <a:spcPct val="50000"/>
              </a:spcBef>
              <a:buFont typeface="Wingdings" pitchFamily="2" charset="2"/>
              <a:buNone/>
            </a:pPr>
            <a:endParaRPr lang="ja-JP" altLang="en-US" sz="1800">
              <a:latin typeface="HGP創英角ｺﾞｼｯｸUB" pitchFamily="50" charset="-128"/>
              <a:ea typeface="HGP創英角ｺﾞｼｯｸUB" pitchFamily="50" charset="-128"/>
            </a:endParaRPr>
          </a:p>
        </p:txBody>
      </p:sp>
      <p:pic>
        <p:nvPicPr>
          <p:cNvPr id="9219" name="図 1"/>
          <p:cNvPicPr>
            <a:picLocks noChangeAspect="1"/>
          </p:cNvPicPr>
          <p:nvPr/>
        </p:nvPicPr>
        <p:blipFill>
          <a:blip r:embed="rId2"/>
          <a:srcRect/>
          <a:stretch>
            <a:fillRect/>
          </a:stretch>
        </p:blipFill>
        <p:spPr bwMode="auto">
          <a:xfrm>
            <a:off x="4428430" y="4276427"/>
            <a:ext cx="1260475" cy="563563"/>
          </a:xfrm>
          <a:prstGeom prst="rect">
            <a:avLst/>
          </a:prstGeom>
          <a:noFill/>
          <a:ln w="9525">
            <a:noFill/>
            <a:miter lim="800000"/>
            <a:headEnd/>
            <a:tailEnd/>
          </a:ln>
        </p:spPr>
      </p:pic>
      <p:pic>
        <p:nvPicPr>
          <p:cNvPr id="9220" name="図 22" descr="RT-S300NE.bmp"/>
          <p:cNvPicPr>
            <a:picLocks noChangeAspect="1"/>
          </p:cNvPicPr>
          <p:nvPr/>
        </p:nvPicPr>
        <p:blipFill>
          <a:blip r:embed="rId3"/>
          <a:srcRect/>
          <a:stretch>
            <a:fillRect/>
          </a:stretch>
        </p:blipFill>
        <p:spPr bwMode="auto">
          <a:xfrm>
            <a:off x="6084192" y="5571827"/>
            <a:ext cx="279400" cy="465138"/>
          </a:xfrm>
          <a:prstGeom prst="rect">
            <a:avLst/>
          </a:prstGeom>
          <a:noFill/>
          <a:ln w="9525">
            <a:noFill/>
            <a:miter lim="800000"/>
            <a:headEnd/>
            <a:tailEnd/>
          </a:ln>
        </p:spPr>
      </p:pic>
      <p:pic>
        <p:nvPicPr>
          <p:cNvPr id="9221" name="図 22" descr="RT-S300NE.bmp"/>
          <p:cNvPicPr>
            <a:picLocks noChangeAspect="1"/>
          </p:cNvPicPr>
          <p:nvPr/>
        </p:nvPicPr>
        <p:blipFill>
          <a:blip r:embed="rId3"/>
          <a:srcRect/>
          <a:stretch>
            <a:fillRect/>
          </a:stretch>
        </p:blipFill>
        <p:spPr bwMode="auto">
          <a:xfrm>
            <a:off x="6084192" y="2836565"/>
            <a:ext cx="279400" cy="465137"/>
          </a:xfrm>
          <a:prstGeom prst="rect">
            <a:avLst/>
          </a:prstGeom>
          <a:noFill/>
          <a:ln w="9525">
            <a:noFill/>
            <a:miter lim="800000"/>
            <a:headEnd/>
            <a:tailEnd/>
          </a:ln>
        </p:spPr>
      </p:pic>
      <p:pic>
        <p:nvPicPr>
          <p:cNvPr id="9222" name="図 12" descr="NC1000-MV.jpg"/>
          <p:cNvPicPr>
            <a:picLocks noChangeAspect="1"/>
          </p:cNvPicPr>
          <p:nvPr/>
        </p:nvPicPr>
        <p:blipFill>
          <a:blip r:embed="rId4"/>
          <a:srcRect/>
          <a:stretch>
            <a:fillRect/>
          </a:stretch>
        </p:blipFill>
        <p:spPr bwMode="auto">
          <a:xfrm>
            <a:off x="901005" y="4997152"/>
            <a:ext cx="1328737" cy="481013"/>
          </a:xfrm>
          <a:prstGeom prst="rect">
            <a:avLst/>
          </a:prstGeom>
          <a:noFill/>
          <a:ln w="9525">
            <a:noFill/>
            <a:miter lim="800000"/>
            <a:headEnd/>
            <a:tailEnd/>
          </a:ln>
        </p:spPr>
      </p:pic>
      <p:pic>
        <p:nvPicPr>
          <p:cNvPr id="9223" name="Picture 4" descr="http://t0.gstatic.com/images?q=tbn:ANd9GcRdQ7YysL9tqXIXOQ0P-aTvZDPq9eN1SMY2uByXCdNNEWnWNrLK8Q"/>
          <p:cNvPicPr>
            <a:picLocks noChangeAspect="1" noChangeArrowheads="1"/>
          </p:cNvPicPr>
          <p:nvPr/>
        </p:nvPicPr>
        <p:blipFill>
          <a:blip r:embed="rId5"/>
          <a:srcRect/>
          <a:stretch>
            <a:fillRect/>
          </a:stretch>
        </p:blipFill>
        <p:spPr bwMode="auto">
          <a:xfrm>
            <a:off x="1259780" y="3123902"/>
            <a:ext cx="844550" cy="631825"/>
          </a:xfrm>
          <a:prstGeom prst="rect">
            <a:avLst/>
          </a:prstGeom>
          <a:noFill/>
          <a:ln w="9525">
            <a:noFill/>
            <a:miter lim="800000"/>
            <a:headEnd/>
            <a:tailEnd/>
          </a:ln>
        </p:spPr>
      </p:pic>
      <p:pic>
        <p:nvPicPr>
          <p:cNvPr id="9224" name="Picture 2" descr="http://t2.gstatic.com/images?q=tbn:ANd9GcTIEEDtDJ2z2STYkWEcPqWpgfMGEVRCERfxiaEIt1xTi1Zb_Caxuw"/>
          <p:cNvPicPr>
            <a:picLocks noChangeAspect="1" noChangeArrowheads="1"/>
          </p:cNvPicPr>
          <p:nvPr/>
        </p:nvPicPr>
        <p:blipFill>
          <a:blip r:embed="rId6"/>
          <a:srcRect/>
          <a:stretch>
            <a:fillRect/>
          </a:stretch>
        </p:blipFill>
        <p:spPr bwMode="auto">
          <a:xfrm>
            <a:off x="7165280" y="5571827"/>
            <a:ext cx="701675" cy="701675"/>
          </a:xfrm>
          <a:prstGeom prst="rect">
            <a:avLst/>
          </a:prstGeom>
          <a:noFill/>
          <a:ln w="9525">
            <a:noFill/>
            <a:miter lim="800000"/>
            <a:headEnd/>
            <a:tailEnd/>
          </a:ln>
        </p:spPr>
      </p:pic>
      <p:pic>
        <p:nvPicPr>
          <p:cNvPr id="9225" name="Picture 17"/>
          <p:cNvPicPr>
            <a:picLocks noChangeAspect="1" noChangeArrowheads="1"/>
          </p:cNvPicPr>
          <p:nvPr/>
        </p:nvPicPr>
        <p:blipFill>
          <a:blip r:embed="rId7"/>
          <a:srcRect/>
          <a:stretch>
            <a:fillRect/>
          </a:stretch>
        </p:blipFill>
        <p:spPr bwMode="gray">
          <a:xfrm>
            <a:off x="7309742" y="2476202"/>
            <a:ext cx="390525" cy="750888"/>
          </a:xfrm>
          <a:prstGeom prst="rect">
            <a:avLst/>
          </a:prstGeom>
          <a:noFill/>
          <a:ln w="38100" algn="ctr">
            <a:noFill/>
            <a:miter lim="800000"/>
            <a:headEnd/>
            <a:tailEnd/>
          </a:ln>
        </p:spPr>
      </p:pic>
      <p:pic>
        <p:nvPicPr>
          <p:cNvPr id="1712" name="Picture 417" descr="C:\Documents and Settings\006841\Local Settings\Temporary Internet Files\Content.IE5\01230567\j0432517[1].wmf"/>
          <p:cNvPicPr>
            <a:picLocks noChangeArrowheads="1"/>
          </p:cNvPicPr>
          <p:nvPr/>
        </p:nvPicPr>
        <p:blipFill>
          <a:blip r:embed="rId8" cstate="print"/>
          <a:srcRect/>
          <a:stretch>
            <a:fillRect/>
          </a:stretch>
        </p:blipFill>
        <p:spPr bwMode="auto">
          <a:xfrm rot="20359511" flipH="1">
            <a:off x="1198952" y="4137089"/>
            <a:ext cx="744869" cy="1248884"/>
          </a:xfrm>
          <a:prstGeom prst="rect">
            <a:avLst/>
          </a:prstGeom>
          <a:noFill/>
          <a:scene3d>
            <a:camera prst="isometricOffAxis1Right">
              <a:rot lat="3172250" lon="21365344" rev="20195169"/>
            </a:camera>
            <a:lightRig rig="threePt" dir="t"/>
          </a:scene3d>
        </p:spPr>
      </p:pic>
      <p:sp>
        <p:nvSpPr>
          <p:cNvPr id="9227" name="Rectangle 26"/>
          <p:cNvSpPr>
            <a:spLocks noChangeArrowheads="1"/>
          </p:cNvSpPr>
          <p:nvPr/>
        </p:nvSpPr>
        <p:spPr bwMode="auto">
          <a:xfrm>
            <a:off x="5868292" y="6005215"/>
            <a:ext cx="720725" cy="215900"/>
          </a:xfrm>
          <a:prstGeom prst="rect">
            <a:avLst/>
          </a:prstGeom>
          <a:solidFill>
            <a:srgbClr val="FFFFFF"/>
          </a:solidFill>
          <a:ln w="9525">
            <a:noFill/>
            <a:miter lim="800000"/>
            <a:headEnd/>
            <a:tailEnd/>
          </a:ln>
        </p:spPr>
        <p:txBody>
          <a:bodyPr lIns="7200" rIns="7200"/>
          <a:lstStyle/>
          <a:p>
            <a:pPr algn="ctr"/>
            <a:r>
              <a:rPr lang="en-GB" altLang="ja-JP" sz="1200">
                <a:latin typeface="HGP創英角ｺﾞｼｯｸUB" pitchFamily="50" charset="-128"/>
                <a:ea typeface="HGP創英角ｺﾞｼｯｸUB" pitchFamily="50" charset="-128"/>
                <a:cs typeface="Malgun Gothic"/>
              </a:rPr>
              <a:t>SIP-RGW</a:t>
            </a:r>
          </a:p>
        </p:txBody>
      </p:sp>
      <p:sp>
        <p:nvSpPr>
          <p:cNvPr id="9228" name="Rectangle 26"/>
          <p:cNvSpPr>
            <a:spLocks noChangeArrowheads="1"/>
          </p:cNvSpPr>
          <p:nvPr/>
        </p:nvSpPr>
        <p:spPr bwMode="auto">
          <a:xfrm>
            <a:off x="6012755" y="3268365"/>
            <a:ext cx="720725" cy="215900"/>
          </a:xfrm>
          <a:prstGeom prst="rect">
            <a:avLst/>
          </a:prstGeom>
          <a:solidFill>
            <a:srgbClr val="FFFFFF"/>
          </a:solidFill>
          <a:ln w="9525">
            <a:noFill/>
            <a:miter lim="800000"/>
            <a:headEnd/>
            <a:tailEnd/>
          </a:ln>
        </p:spPr>
        <p:txBody>
          <a:bodyPr lIns="7200" rIns="7200"/>
          <a:lstStyle/>
          <a:p>
            <a:pPr algn="ctr"/>
            <a:r>
              <a:rPr lang="en-GB" altLang="ja-JP" sz="1200">
                <a:latin typeface="HGP創英角ｺﾞｼｯｸUB" pitchFamily="50" charset="-128"/>
                <a:ea typeface="HGP創英角ｺﾞｼｯｸUB" pitchFamily="50" charset="-128"/>
                <a:cs typeface="Malgun Gothic"/>
              </a:rPr>
              <a:t>SIP-RGW</a:t>
            </a:r>
          </a:p>
        </p:txBody>
      </p:sp>
      <p:sp>
        <p:nvSpPr>
          <p:cNvPr id="9229" name="Line 40"/>
          <p:cNvSpPr>
            <a:spLocks noChangeShapeType="1"/>
          </p:cNvSpPr>
          <p:nvPr/>
        </p:nvSpPr>
        <p:spPr bwMode="auto">
          <a:xfrm flipV="1">
            <a:off x="2229742" y="4708227"/>
            <a:ext cx="1911350" cy="468313"/>
          </a:xfrm>
          <a:prstGeom prst="line">
            <a:avLst/>
          </a:prstGeom>
          <a:noFill/>
          <a:ln w="28575">
            <a:solidFill>
              <a:schemeClr val="tx2"/>
            </a:solidFill>
            <a:round/>
            <a:headEnd/>
            <a:tailEnd/>
          </a:ln>
        </p:spPr>
        <p:txBody>
          <a:bodyPr/>
          <a:lstStyle/>
          <a:p>
            <a:endParaRPr lang="ja-JP" altLang="en-US"/>
          </a:p>
        </p:txBody>
      </p:sp>
      <p:sp>
        <p:nvSpPr>
          <p:cNvPr id="9230" name="Line 41"/>
          <p:cNvSpPr>
            <a:spLocks noChangeShapeType="1"/>
          </p:cNvSpPr>
          <p:nvPr/>
        </p:nvSpPr>
        <p:spPr bwMode="auto">
          <a:xfrm>
            <a:off x="2229742" y="3557290"/>
            <a:ext cx="1982788" cy="719137"/>
          </a:xfrm>
          <a:prstGeom prst="line">
            <a:avLst/>
          </a:prstGeom>
          <a:noFill/>
          <a:ln w="28575">
            <a:solidFill>
              <a:schemeClr val="tx2"/>
            </a:solidFill>
            <a:round/>
            <a:headEnd/>
            <a:tailEnd/>
          </a:ln>
        </p:spPr>
        <p:txBody>
          <a:bodyPr/>
          <a:lstStyle/>
          <a:p>
            <a:endParaRPr lang="ja-JP" altLang="en-US"/>
          </a:p>
        </p:txBody>
      </p:sp>
      <p:sp>
        <p:nvSpPr>
          <p:cNvPr id="9231" name="Line 42"/>
          <p:cNvSpPr>
            <a:spLocks noChangeShapeType="1"/>
          </p:cNvSpPr>
          <p:nvPr/>
        </p:nvSpPr>
        <p:spPr bwMode="auto">
          <a:xfrm flipV="1">
            <a:off x="5580955" y="3196927"/>
            <a:ext cx="431800" cy="719138"/>
          </a:xfrm>
          <a:prstGeom prst="line">
            <a:avLst/>
          </a:prstGeom>
          <a:noFill/>
          <a:ln w="28575">
            <a:solidFill>
              <a:schemeClr val="tx2"/>
            </a:solidFill>
            <a:round/>
            <a:headEnd/>
            <a:tailEnd/>
          </a:ln>
        </p:spPr>
        <p:txBody>
          <a:bodyPr/>
          <a:lstStyle/>
          <a:p>
            <a:endParaRPr lang="ja-JP" altLang="en-US"/>
          </a:p>
        </p:txBody>
      </p:sp>
      <p:sp>
        <p:nvSpPr>
          <p:cNvPr id="9232" name="Line 43"/>
          <p:cNvSpPr>
            <a:spLocks noChangeShapeType="1"/>
          </p:cNvSpPr>
          <p:nvPr/>
        </p:nvSpPr>
        <p:spPr bwMode="auto">
          <a:xfrm>
            <a:off x="5509517" y="4924127"/>
            <a:ext cx="503238" cy="792163"/>
          </a:xfrm>
          <a:prstGeom prst="line">
            <a:avLst/>
          </a:prstGeom>
          <a:noFill/>
          <a:ln w="28575">
            <a:solidFill>
              <a:schemeClr val="tx2"/>
            </a:solidFill>
            <a:round/>
            <a:headEnd/>
            <a:tailEnd/>
          </a:ln>
        </p:spPr>
        <p:txBody>
          <a:bodyPr/>
          <a:lstStyle/>
          <a:p>
            <a:endParaRPr lang="ja-JP" altLang="en-US"/>
          </a:p>
        </p:txBody>
      </p:sp>
      <p:sp>
        <p:nvSpPr>
          <p:cNvPr id="9233" name="Line 45"/>
          <p:cNvSpPr>
            <a:spLocks noChangeShapeType="1"/>
          </p:cNvSpPr>
          <p:nvPr/>
        </p:nvSpPr>
        <p:spPr bwMode="auto">
          <a:xfrm>
            <a:off x="6444555" y="5860752"/>
            <a:ext cx="649287" cy="144463"/>
          </a:xfrm>
          <a:prstGeom prst="line">
            <a:avLst/>
          </a:prstGeom>
          <a:noFill/>
          <a:ln w="28575">
            <a:solidFill>
              <a:schemeClr val="tx2"/>
            </a:solidFill>
            <a:round/>
            <a:headEnd/>
            <a:tailEnd/>
          </a:ln>
        </p:spPr>
        <p:txBody>
          <a:bodyPr/>
          <a:lstStyle/>
          <a:p>
            <a:endParaRPr lang="ja-JP" altLang="en-US"/>
          </a:p>
        </p:txBody>
      </p:sp>
      <p:sp>
        <p:nvSpPr>
          <p:cNvPr id="9234" name="AutoShape 47"/>
          <p:cNvSpPr>
            <a:spLocks noChangeArrowheads="1"/>
          </p:cNvSpPr>
          <p:nvPr/>
        </p:nvSpPr>
        <p:spPr bwMode="auto">
          <a:xfrm rot="6548157">
            <a:off x="6531867" y="2677815"/>
            <a:ext cx="447675" cy="476250"/>
          </a:xfrm>
          <a:prstGeom prst="lightningBolt">
            <a:avLst/>
          </a:prstGeom>
          <a:noFill/>
          <a:ln w="9525">
            <a:solidFill>
              <a:schemeClr val="tx1"/>
            </a:solidFill>
            <a:miter lim="800000"/>
            <a:headEnd/>
            <a:tailEnd/>
          </a:ln>
        </p:spPr>
        <p:txBody>
          <a:bodyPr wrap="none" anchor="ctr"/>
          <a:lstStyle/>
          <a:p>
            <a:endParaRPr lang="ja-JP" altLang="en-US"/>
          </a:p>
        </p:txBody>
      </p:sp>
      <p:sp>
        <p:nvSpPr>
          <p:cNvPr id="9235" name="Rectangle 26"/>
          <p:cNvSpPr>
            <a:spLocks noChangeArrowheads="1"/>
          </p:cNvSpPr>
          <p:nvPr/>
        </p:nvSpPr>
        <p:spPr bwMode="auto">
          <a:xfrm>
            <a:off x="6444555" y="2547640"/>
            <a:ext cx="720725" cy="215900"/>
          </a:xfrm>
          <a:prstGeom prst="rect">
            <a:avLst/>
          </a:prstGeom>
          <a:solidFill>
            <a:srgbClr val="FFFFFF"/>
          </a:solidFill>
          <a:ln w="9525">
            <a:noFill/>
            <a:miter lim="800000"/>
            <a:headEnd/>
            <a:tailEnd/>
          </a:ln>
        </p:spPr>
        <p:txBody>
          <a:bodyPr lIns="7200" rIns="7200"/>
          <a:lstStyle/>
          <a:p>
            <a:pPr algn="ctr"/>
            <a:r>
              <a:rPr lang="en-GB" altLang="ja-JP" sz="1200">
                <a:latin typeface="HGP創英角ｺﾞｼｯｸUB" pitchFamily="50" charset="-128"/>
                <a:ea typeface="HGP創英角ｺﾞｼｯｸUB" pitchFamily="50" charset="-128"/>
              </a:rPr>
              <a:t>Wi-Fi</a:t>
            </a:r>
          </a:p>
        </p:txBody>
      </p:sp>
      <p:sp>
        <p:nvSpPr>
          <p:cNvPr id="9236" name="Rectangle 51"/>
          <p:cNvSpPr>
            <a:spLocks noChangeArrowheads="1"/>
          </p:cNvSpPr>
          <p:nvPr/>
        </p:nvSpPr>
        <p:spPr bwMode="auto">
          <a:xfrm>
            <a:off x="972442" y="5877272"/>
            <a:ext cx="2260600" cy="457200"/>
          </a:xfrm>
          <a:prstGeom prst="rect">
            <a:avLst/>
          </a:prstGeom>
          <a:noFill/>
          <a:ln w="9525">
            <a:noFill/>
            <a:miter lim="800000"/>
            <a:headEnd/>
            <a:tailEnd/>
          </a:ln>
        </p:spPr>
        <p:txBody>
          <a:bodyPr>
            <a:spAutoFit/>
          </a:bodyPr>
          <a:lstStyle/>
          <a:p>
            <a:r>
              <a:rPr lang="en-GB" altLang="ja-JP" sz="1200" dirty="0">
                <a:solidFill>
                  <a:srgbClr val="000000"/>
                </a:solidFill>
                <a:ea typeface="HGP創英角ｺﾞｼｯｸUB" pitchFamily="50" charset="-128"/>
              </a:rPr>
              <a:t>SIP : Session Initiation Protocol</a:t>
            </a:r>
          </a:p>
          <a:p>
            <a:r>
              <a:rPr lang="en-GB" altLang="ja-JP" sz="1200" dirty="0">
                <a:solidFill>
                  <a:srgbClr val="000000"/>
                </a:solidFill>
                <a:ea typeface="HGP創英角ｺﾞｼｯｸUB" pitchFamily="50" charset="-128"/>
              </a:rPr>
              <a:t>RGW: Residential Gateway</a:t>
            </a:r>
            <a:endParaRPr lang="ja-JP" altLang="en-US" sz="1200" dirty="0">
              <a:solidFill>
                <a:srgbClr val="000000"/>
              </a:solidFill>
              <a:ea typeface="HGP創英角ｺﾞｼｯｸUB" pitchFamily="50" charset="-128"/>
            </a:endParaRPr>
          </a:p>
        </p:txBody>
      </p:sp>
      <p:sp>
        <p:nvSpPr>
          <p:cNvPr id="9237" name="Line 52"/>
          <p:cNvSpPr>
            <a:spLocks noChangeShapeType="1"/>
          </p:cNvSpPr>
          <p:nvPr/>
        </p:nvSpPr>
        <p:spPr bwMode="auto">
          <a:xfrm>
            <a:off x="3242567" y="4760615"/>
            <a:ext cx="0" cy="358775"/>
          </a:xfrm>
          <a:prstGeom prst="line">
            <a:avLst/>
          </a:prstGeom>
          <a:noFill/>
          <a:ln w="28575">
            <a:solidFill>
              <a:srgbClr val="FF0000"/>
            </a:solidFill>
            <a:round/>
            <a:headEnd/>
            <a:tailEnd/>
          </a:ln>
        </p:spPr>
        <p:txBody>
          <a:bodyPr/>
          <a:lstStyle/>
          <a:p>
            <a:endParaRPr lang="ja-JP" altLang="en-US"/>
          </a:p>
        </p:txBody>
      </p:sp>
      <p:sp>
        <p:nvSpPr>
          <p:cNvPr id="9238" name="Rectangle 26"/>
          <p:cNvSpPr>
            <a:spLocks noChangeArrowheads="1"/>
          </p:cNvSpPr>
          <p:nvPr/>
        </p:nvSpPr>
        <p:spPr bwMode="auto">
          <a:xfrm>
            <a:off x="3061592" y="5162252"/>
            <a:ext cx="431800" cy="215900"/>
          </a:xfrm>
          <a:prstGeom prst="rect">
            <a:avLst/>
          </a:prstGeom>
          <a:solidFill>
            <a:srgbClr val="FFFFFF"/>
          </a:solidFill>
          <a:ln w="9525">
            <a:noFill/>
            <a:miter lim="800000"/>
            <a:headEnd/>
            <a:tailEnd/>
          </a:ln>
        </p:spPr>
        <p:txBody>
          <a:bodyPr lIns="7200" rIns="7200"/>
          <a:lstStyle/>
          <a:p>
            <a:pPr algn="ctr"/>
            <a:r>
              <a:rPr lang="en-GB" altLang="ja-JP" sz="1200">
                <a:solidFill>
                  <a:srgbClr val="FF0000"/>
                </a:solidFill>
                <a:latin typeface="HGP創英角ｺﾞｼｯｸUB" pitchFamily="50" charset="-128"/>
                <a:ea typeface="HGP創英角ｺﾞｼｯｸUB" pitchFamily="50" charset="-128"/>
                <a:cs typeface="Malgun Gothic"/>
              </a:rPr>
              <a:t>UNI</a:t>
            </a:r>
          </a:p>
        </p:txBody>
      </p:sp>
      <p:sp>
        <p:nvSpPr>
          <p:cNvPr id="9239" name="Line 52"/>
          <p:cNvSpPr>
            <a:spLocks noChangeShapeType="1"/>
          </p:cNvSpPr>
          <p:nvPr/>
        </p:nvSpPr>
        <p:spPr bwMode="auto">
          <a:xfrm>
            <a:off x="3058417" y="3670002"/>
            <a:ext cx="0" cy="358775"/>
          </a:xfrm>
          <a:prstGeom prst="line">
            <a:avLst/>
          </a:prstGeom>
          <a:noFill/>
          <a:ln w="28575">
            <a:solidFill>
              <a:srgbClr val="FF0000"/>
            </a:solidFill>
            <a:round/>
            <a:headEnd/>
            <a:tailEnd/>
          </a:ln>
        </p:spPr>
        <p:txBody>
          <a:bodyPr/>
          <a:lstStyle/>
          <a:p>
            <a:endParaRPr lang="ja-JP" altLang="en-US"/>
          </a:p>
        </p:txBody>
      </p:sp>
      <p:sp>
        <p:nvSpPr>
          <p:cNvPr id="9240" name="Rectangle 26"/>
          <p:cNvSpPr>
            <a:spLocks noChangeArrowheads="1"/>
          </p:cNvSpPr>
          <p:nvPr/>
        </p:nvSpPr>
        <p:spPr bwMode="auto">
          <a:xfrm>
            <a:off x="2844105" y="4060527"/>
            <a:ext cx="431800" cy="215900"/>
          </a:xfrm>
          <a:prstGeom prst="rect">
            <a:avLst/>
          </a:prstGeom>
          <a:solidFill>
            <a:srgbClr val="FFFFFF"/>
          </a:solidFill>
          <a:ln w="9525">
            <a:noFill/>
            <a:miter lim="800000"/>
            <a:headEnd/>
            <a:tailEnd/>
          </a:ln>
        </p:spPr>
        <p:txBody>
          <a:bodyPr lIns="7200" rIns="7200"/>
          <a:lstStyle/>
          <a:p>
            <a:pPr algn="ctr"/>
            <a:r>
              <a:rPr lang="en-GB" altLang="ja-JP" sz="1200">
                <a:solidFill>
                  <a:srgbClr val="FF0000"/>
                </a:solidFill>
                <a:latin typeface="HGP創英角ｺﾞｼｯｸUB" pitchFamily="50" charset="-128"/>
                <a:ea typeface="HGP創英角ｺﾞｼｯｸUB" pitchFamily="50" charset="-128"/>
                <a:cs typeface="Malgun Gothic"/>
              </a:rPr>
              <a:t>UNI</a:t>
            </a:r>
          </a:p>
        </p:txBody>
      </p:sp>
      <p:sp>
        <p:nvSpPr>
          <p:cNvPr id="9241" name="Line 52"/>
          <p:cNvSpPr>
            <a:spLocks noChangeShapeType="1"/>
          </p:cNvSpPr>
          <p:nvPr/>
        </p:nvSpPr>
        <p:spPr bwMode="auto">
          <a:xfrm>
            <a:off x="5868292" y="3301702"/>
            <a:ext cx="0" cy="358775"/>
          </a:xfrm>
          <a:prstGeom prst="line">
            <a:avLst/>
          </a:prstGeom>
          <a:noFill/>
          <a:ln w="28575">
            <a:solidFill>
              <a:srgbClr val="FF0000"/>
            </a:solidFill>
            <a:round/>
            <a:headEnd/>
            <a:tailEnd/>
          </a:ln>
        </p:spPr>
        <p:txBody>
          <a:bodyPr/>
          <a:lstStyle/>
          <a:p>
            <a:endParaRPr lang="ja-JP" altLang="en-US"/>
          </a:p>
        </p:txBody>
      </p:sp>
      <p:sp>
        <p:nvSpPr>
          <p:cNvPr id="9242" name="Rectangle 26"/>
          <p:cNvSpPr>
            <a:spLocks noChangeArrowheads="1"/>
          </p:cNvSpPr>
          <p:nvPr/>
        </p:nvSpPr>
        <p:spPr bwMode="auto">
          <a:xfrm>
            <a:off x="5652392" y="2979440"/>
            <a:ext cx="431800" cy="215900"/>
          </a:xfrm>
          <a:prstGeom prst="rect">
            <a:avLst/>
          </a:prstGeom>
          <a:solidFill>
            <a:srgbClr val="FFFFFF"/>
          </a:solidFill>
          <a:ln w="9525">
            <a:noFill/>
            <a:miter lim="800000"/>
            <a:headEnd/>
            <a:tailEnd/>
          </a:ln>
        </p:spPr>
        <p:txBody>
          <a:bodyPr lIns="7200" rIns="7200"/>
          <a:lstStyle/>
          <a:p>
            <a:pPr algn="ctr"/>
            <a:r>
              <a:rPr lang="en-GB" altLang="ja-JP" sz="1200">
                <a:solidFill>
                  <a:srgbClr val="FF0000"/>
                </a:solidFill>
                <a:latin typeface="HGP創英角ｺﾞｼｯｸUB" pitchFamily="50" charset="-128"/>
                <a:ea typeface="HGP創英角ｺﾞｼｯｸUB" pitchFamily="50" charset="-128"/>
                <a:cs typeface="Malgun Gothic"/>
              </a:rPr>
              <a:t>UNI</a:t>
            </a:r>
          </a:p>
        </p:txBody>
      </p:sp>
      <p:sp>
        <p:nvSpPr>
          <p:cNvPr id="9243" name="Line 54"/>
          <p:cNvSpPr>
            <a:spLocks noChangeShapeType="1"/>
          </p:cNvSpPr>
          <p:nvPr/>
        </p:nvSpPr>
        <p:spPr bwMode="auto">
          <a:xfrm>
            <a:off x="5761930" y="5162252"/>
            <a:ext cx="0" cy="358775"/>
          </a:xfrm>
          <a:prstGeom prst="line">
            <a:avLst/>
          </a:prstGeom>
          <a:noFill/>
          <a:ln w="28575">
            <a:solidFill>
              <a:srgbClr val="FF0000"/>
            </a:solidFill>
            <a:round/>
            <a:headEnd/>
            <a:tailEnd/>
          </a:ln>
        </p:spPr>
        <p:txBody>
          <a:bodyPr/>
          <a:lstStyle/>
          <a:p>
            <a:endParaRPr lang="ja-JP" altLang="en-US"/>
          </a:p>
        </p:txBody>
      </p:sp>
      <p:sp>
        <p:nvSpPr>
          <p:cNvPr id="9244" name="Rectangle 26"/>
          <p:cNvSpPr>
            <a:spLocks noChangeArrowheads="1"/>
          </p:cNvSpPr>
          <p:nvPr/>
        </p:nvSpPr>
        <p:spPr bwMode="auto">
          <a:xfrm>
            <a:off x="5509517" y="5571827"/>
            <a:ext cx="431800" cy="215900"/>
          </a:xfrm>
          <a:prstGeom prst="rect">
            <a:avLst/>
          </a:prstGeom>
          <a:solidFill>
            <a:srgbClr val="FFFFFF"/>
          </a:solidFill>
          <a:ln w="9525">
            <a:noFill/>
            <a:miter lim="800000"/>
            <a:headEnd/>
            <a:tailEnd/>
          </a:ln>
        </p:spPr>
        <p:txBody>
          <a:bodyPr lIns="7200" rIns="7200"/>
          <a:lstStyle/>
          <a:p>
            <a:pPr algn="ctr"/>
            <a:r>
              <a:rPr lang="en-GB" altLang="ja-JP" sz="1200">
                <a:solidFill>
                  <a:srgbClr val="FF0000"/>
                </a:solidFill>
                <a:latin typeface="HGP創英角ｺﾞｼｯｸUB" pitchFamily="50" charset="-128"/>
                <a:ea typeface="HGP創英角ｺﾞｼｯｸUB" pitchFamily="50" charset="-128"/>
                <a:cs typeface="Malgun Gothic"/>
              </a:rPr>
              <a:t>UNI</a:t>
            </a:r>
          </a:p>
        </p:txBody>
      </p:sp>
      <p:sp>
        <p:nvSpPr>
          <p:cNvPr id="9245" name="Line 54"/>
          <p:cNvSpPr>
            <a:spLocks noChangeShapeType="1"/>
          </p:cNvSpPr>
          <p:nvPr/>
        </p:nvSpPr>
        <p:spPr bwMode="auto">
          <a:xfrm>
            <a:off x="6817617" y="5752802"/>
            <a:ext cx="0" cy="358775"/>
          </a:xfrm>
          <a:prstGeom prst="line">
            <a:avLst/>
          </a:prstGeom>
          <a:noFill/>
          <a:ln w="28575">
            <a:solidFill>
              <a:srgbClr val="FF0000"/>
            </a:solidFill>
            <a:round/>
            <a:headEnd/>
            <a:tailEnd/>
          </a:ln>
        </p:spPr>
        <p:txBody>
          <a:bodyPr/>
          <a:lstStyle/>
          <a:p>
            <a:endParaRPr lang="ja-JP" altLang="en-US"/>
          </a:p>
        </p:txBody>
      </p:sp>
      <p:sp>
        <p:nvSpPr>
          <p:cNvPr id="9246" name="Rectangle 26"/>
          <p:cNvSpPr>
            <a:spLocks noChangeArrowheads="1"/>
          </p:cNvSpPr>
          <p:nvPr/>
        </p:nvSpPr>
        <p:spPr bwMode="auto">
          <a:xfrm>
            <a:off x="6589017" y="6148090"/>
            <a:ext cx="431800" cy="215900"/>
          </a:xfrm>
          <a:prstGeom prst="rect">
            <a:avLst/>
          </a:prstGeom>
          <a:solidFill>
            <a:srgbClr val="FFFFFF"/>
          </a:solidFill>
          <a:ln w="9525">
            <a:noFill/>
            <a:miter lim="800000"/>
            <a:headEnd/>
            <a:tailEnd/>
          </a:ln>
        </p:spPr>
        <p:txBody>
          <a:bodyPr lIns="7200" rIns="7200"/>
          <a:lstStyle/>
          <a:p>
            <a:pPr algn="ctr"/>
            <a:r>
              <a:rPr lang="en-GB" altLang="ja-JP" sz="1200">
                <a:solidFill>
                  <a:srgbClr val="FF0000"/>
                </a:solidFill>
                <a:latin typeface="HGP創英角ｺﾞｼｯｸUB" pitchFamily="50" charset="-128"/>
                <a:ea typeface="HGP創英角ｺﾞｼｯｸUB" pitchFamily="50" charset="-128"/>
              </a:rPr>
              <a:t>SIP</a:t>
            </a:r>
          </a:p>
        </p:txBody>
      </p:sp>
      <p:sp>
        <p:nvSpPr>
          <p:cNvPr id="9247" name="Text Box 41"/>
          <p:cNvSpPr txBox="1">
            <a:spLocks noChangeArrowheads="1"/>
          </p:cNvSpPr>
          <p:nvPr/>
        </p:nvSpPr>
        <p:spPr bwMode="auto">
          <a:xfrm>
            <a:off x="685105" y="3268365"/>
            <a:ext cx="574675" cy="304800"/>
          </a:xfrm>
          <a:prstGeom prst="rect">
            <a:avLst/>
          </a:prstGeom>
          <a:noFill/>
          <a:ln w="9525">
            <a:noFill/>
            <a:miter lim="800000"/>
            <a:headEnd/>
            <a:tailEnd/>
          </a:ln>
        </p:spPr>
        <p:txBody>
          <a:bodyPr>
            <a:spAutoFit/>
          </a:bodyPr>
          <a:lstStyle/>
          <a:p>
            <a:pPr>
              <a:spcBef>
                <a:spcPct val="50000"/>
              </a:spcBef>
            </a:pPr>
            <a:r>
              <a:rPr lang="en-US" altLang="ja-JP" sz="1400"/>
              <a:t>NTT</a:t>
            </a:r>
          </a:p>
        </p:txBody>
      </p:sp>
      <p:sp>
        <p:nvSpPr>
          <p:cNvPr id="9248" name="Text Box 42"/>
          <p:cNvSpPr txBox="1">
            <a:spLocks noChangeArrowheads="1"/>
          </p:cNvSpPr>
          <p:nvPr/>
        </p:nvSpPr>
        <p:spPr bwMode="auto">
          <a:xfrm>
            <a:off x="467617" y="5355927"/>
            <a:ext cx="574675" cy="304800"/>
          </a:xfrm>
          <a:prstGeom prst="rect">
            <a:avLst/>
          </a:prstGeom>
          <a:noFill/>
          <a:ln w="9525">
            <a:noFill/>
            <a:miter lim="800000"/>
            <a:headEnd/>
            <a:tailEnd/>
          </a:ln>
        </p:spPr>
        <p:txBody>
          <a:bodyPr>
            <a:spAutoFit/>
          </a:bodyPr>
          <a:lstStyle/>
          <a:p>
            <a:pPr>
              <a:spcBef>
                <a:spcPct val="50000"/>
              </a:spcBef>
            </a:pPr>
            <a:r>
              <a:rPr lang="en-US" altLang="ja-JP" sz="1400"/>
              <a:t>NEC</a:t>
            </a:r>
          </a:p>
        </p:txBody>
      </p:sp>
      <p:sp>
        <p:nvSpPr>
          <p:cNvPr id="9249" name="Text Box 43"/>
          <p:cNvSpPr txBox="1">
            <a:spLocks noChangeArrowheads="1"/>
          </p:cNvSpPr>
          <p:nvPr/>
        </p:nvSpPr>
        <p:spPr bwMode="auto">
          <a:xfrm>
            <a:off x="4283967" y="4708227"/>
            <a:ext cx="865188" cy="304800"/>
          </a:xfrm>
          <a:prstGeom prst="rect">
            <a:avLst/>
          </a:prstGeom>
          <a:noFill/>
          <a:ln w="9525">
            <a:noFill/>
            <a:miter lim="800000"/>
            <a:headEnd/>
            <a:tailEnd/>
          </a:ln>
        </p:spPr>
        <p:txBody>
          <a:bodyPr>
            <a:spAutoFit/>
          </a:bodyPr>
          <a:lstStyle/>
          <a:p>
            <a:pPr>
              <a:spcBef>
                <a:spcPct val="50000"/>
              </a:spcBef>
            </a:pPr>
            <a:r>
              <a:rPr lang="en-US" altLang="ja-JP" sz="1400"/>
              <a:t>NEIX</a:t>
            </a:r>
          </a:p>
        </p:txBody>
      </p:sp>
      <p:sp>
        <p:nvSpPr>
          <p:cNvPr id="9250" name="Text Box 44"/>
          <p:cNvSpPr txBox="1">
            <a:spLocks noChangeArrowheads="1"/>
          </p:cNvSpPr>
          <p:nvPr/>
        </p:nvSpPr>
        <p:spPr bwMode="auto">
          <a:xfrm>
            <a:off x="7597080" y="3268365"/>
            <a:ext cx="574675" cy="304800"/>
          </a:xfrm>
          <a:prstGeom prst="rect">
            <a:avLst/>
          </a:prstGeom>
          <a:noFill/>
          <a:ln w="9525">
            <a:noFill/>
            <a:miter lim="800000"/>
            <a:headEnd/>
            <a:tailEnd/>
          </a:ln>
        </p:spPr>
        <p:txBody>
          <a:bodyPr>
            <a:spAutoFit/>
          </a:bodyPr>
          <a:lstStyle/>
          <a:p>
            <a:pPr>
              <a:spcBef>
                <a:spcPct val="50000"/>
              </a:spcBef>
            </a:pPr>
            <a:r>
              <a:rPr lang="en-US" altLang="ja-JP" sz="1400"/>
              <a:t>OKI</a:t>
            </a:r>
          </a:p>
        </p:txBody>
      </p:sp>
      <p:sp>
        <p:nvSpPr>
          <p:cNvPr id="9251" name="Rectangle 45"/>
          <p:cNvSpPr>
            <a:spLocks noChangeArrowheads="1"/>
          </p:cNvSpPr>
          <p:nvPr/>
        </p:nvSpPr>
        <p:spPr bwMode="auto">
          <a:xfrm>
            <a:off x="7525642" y="6292552"/>
            <a:ext cx="1230313" cy="304800"/>
          </a:xfrm>
          <a:prstGeom prst="rect">
            <a:avLst/>
          </a:prstGeom>
          <a:noFill/>
          <a:ln w="9525">
            <a:noFill/>
            <a:miter lim="800000"/>
            <a:headEnd/>
            <a:tailEnd/>
          </a:ln>
        </p:spPr>
        <p:txBody>
          <a:bodyPr wrap="none">
            <a:spAutoFit/>
          </a:bodyPr>
          <a:lstStyle/>
          <a:p>
            <a:r>
              <a:rPr lang="en-US" altLang="ja-JP" sz="1400"/>
              <a:t>Teluu PJSIP</a:t>
            </a:r>
            <a:endParaRPr lang="ja-JP" altLang="en-US" sz="1400"/>
          </a:p>
        </p:txBody>
      </p:sp>
      <p:sp>
        <p:nvSpPr>
          <p:cNvPr id="9252" name="Text Box 46"/>
          <p:cNvSpPr txBox="1">
            <a:spLocks noChangeArrowheads="1"/>
          </p:cNvSpPr>
          <p:nvPr/>
        </p:nvSpPr>
        <p:spPr bwMode="auto">
          <a:xfrm>
            <a:off x="6733480" y="4131965"/>
            <a:ext cx="2159000" cy="701675"/>
          </a:xfrm>
          <a:prstGeom prst="rect">
            <a:avLst/>
          </a:prstGeom>
          <a:noFill/>
          <a:ln w="9525">
            <a:noFill/>
            <a:miter lim="800000"/>
            <a:headEnd/>
            <a:tailEnd/>
          </a:ln>
        </p:spPr>
        <p:txBody>
          <a:bodyPr>
            <a:spAutoFit/>
          </a:bodyPr>
          <a:lstStyle/>
          <a:p>
            <a:pPr>
              <a:spcBef>
                <a:spcPct val="50000"/>
              </a:spcBef>
            </a:pPr>
            <a:r>
              <a:rPr lang="en-US" altLang="ja-JP" sz="1000"/>
              <a:t>SIP-RGW</a:t>
            </a:r>
            <a:r>
              <a:rPr lang="ja-JP" altLang="en-US" sz="1000"/>
              <a:t>　</a:t>
            </a:r>
            <a:r>
              <a:rPr lang="en-US" altLang="ja-JP" sz="1000"/>
              <a:t>interworks</a:t>
            </a:r>
          </a:p>
          <a:p>
            <a:pPr>
              <a:spcBef>
                <a:spcPct val="50000"/>
              </a:spcBef>
            </a:pPr>
            <a:r>
              <a:rPr lang="en-US" altLang="ja-JP" sz="1000"/>
              <a:t>Between RFC3261 SIP and </a:t>
            </a:r>
          </a:p>
          <a:p>
            <a:pPr>
              <a:spcBef>
                <a:spcPct val="50000"/>
              </a:spcBef>
            </a:pPr>
            <a:r>
              <a:rPr lang="en-US" altLang="ja-JP" sz="1000"/>
              <a:t>Q.3402 NGN-SIP.</a:t>
            </a:r>
          </a:p>
        </p:txBody>
      </p:sp>
      <p:sp>
        <p:nvSpPr>
          <p:cNvPr id="2" name="Rectangle 1"/>
          <p:cNvSpPr/>
          <p:nvPr/>
        </p:nvSpPr>
        <p:spPr>
          <a:xfrm>
            <a:off x="611597" y="1268760"/>
            <a:ext cx="7920807" cy="707886"/>
          </a:xfrm>
          <a:prstGeom prst="rect">
            <a:avLst/>
          </a:prstGeom>
          <a:ln>
            <a:solidFill>
              <a:schemeClr val="tx1"/>
            </a:solidFill>
          </a:ln>
        </p:spPr>
        <p:txBody>
          <a:bodyPr wrap="square">
            <a:spAutoFit/>
          </a:bodyPr>
          <a:lstStyle/>
          <a:p>
            <a:pPr marL="285750" indent="-285750">
              <a:buFont typeface="Wingdings" pitchFamily="2" charset="2"/>
              <a:buChar char="q"/>
            </a:pPr>
            <a:r>
              <a:rPr lang="en-GB" sz="2000" dirty="0" smtClean="0"/>
              <a:t>Participants: NTT, OKI, NEIX, NEC, </a:t>
            </a:r>
            <a:r>
              <a:rPr lang="en-GB" sz="2000" dirty="0" err="1" smtClean="0"/>
              <a:t>Teluu</a:t>
            </a:r>
            <a:r>
              <a:rPr lang="en-GB" sz="2000" dirty="0" smtClean="0"/>
              <a:t> PJSIP</a:t>
            </a:r>
          </a:p>
          <a:p>
            <a:pPr marL="285750" indent="-285750">
              <a:buFont typeface="Wingdings" pitchFamily="2" charset="2"/>
              <a:buChar char="q"/>
            </a:pPr>
            <a:r>
              <a:rPr lang="en-US" sz="2000" dirty="0" smtClean="0"/>
              <a:t>References: ITU-T </a:t>
            </a:r>
            <a:r>
              <a:rPr lang="en-US" altLang="ja-JP" sz="2000" dirty="0" smtClean="0">
                <a:ea typeface="ＭＳ Ｐゴシック" charset="-128"/>
              </a:rPr>
              <a:t>Q.3402(NGN-UNI), Q.3948(VoIP), Q.3949(Multimedia)</a:t>
            </a:r>
            <a:endParaRPr lang="en-GB" sz="2000" dirty="0" smtClean="0"/>
          </a:p>
        </p:txBody>
      </p:sp>
    </p:spTree>
    <p:extLst>
      <p:ext uri="{BB962C8B-B14F-4D97-AF65-F5344CB8AC3E}">
        <p14:creationId xmlns:p14="http://schemas.microsoft.com/office/powerpoint/2010/main" val="284258786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noChangeArrowheads="1"/>
          </p:cNvSpPr>
          <p:nvPr>
            <p:ph type="title" idx="4294967295"/>
          </p:nvPr>
        </p:nvSpPr>
        <p:spPr>
          <a:xfrm>
            <a:off x="0" y="0"/>
            <a:ext cx="9144000" cy="1268413"/>
          </a:xfrm>
        </p:spPr>
        <p:txBody>
          <a:bodyPr>
            <a:normAutofit/>
          </a:bodyPr>
          <a:lstStyle/>
          <a:p>
            <a:r>
              <a:rPr lang="en-US" altLang="ja-JP" b="1" dirty="0" smtClean="0">
                <a:ea typeface="ＭＳ Ｐゴシック" charset="-128"/>
              </a:rPr>
              <a:t>IPTV Testing &amp; Showcasing</a:t>
            </a:r>
            <a:endParaRPr lang="en-US" altLang="ja-JP" sz="3200" b="1" dirty="0" smtClean="0">
              <a:ea typeface="ＭＳ Ｐゴシック" charset="-128"/>
            </a:endParaRPr>
          </a:p>
        </p:txBody>
      </p:sp>
      <p:sp>
        <p:nvSpPr>
          <p:cNvPr id="2" name="Rectangle 1"/>
          <p:cNvSpPr/>
          <p:nvPr/>
        </p:nvSpPr>
        <p:spPr>
          <a:xfrm>
            <a:off x="1175749" y="1052736"/>
            <a:ext cx="6792503" cy="707886"/>
          </a:xfrm>
          <a:prstGeom prst="rect">
            <a:avLst/>
          </a:prstGeom>
          <a:ln>
            <a:solidFill>
              <a:schemeClr val="tx1"/>
            </a:solidFill>
          </a:ln>
        </p:spPr>
        <p:txBody>
          <a:bodyPr wrap="square">
            <a:spAutoFit/>
          </a:bodyPr>
          <a:lstStyle/>
          <a:p>
            <a:pPr marL="285750" indent="-285750">
              <a:buFont typeface="Wingdings" pitchFamily="2" charset="2"/>
              <a:buChar char="q"/>
            </a:pPr>
            <a:r>
              <a:rPr lang="en-GB" sz="2000" dirty="0" smtClean="0"/>
              <a:t>Participants: OKI, Mitsubishi</a:t>
            </a:r>
          </a:p>
          <a:p>
            <a:pPr marL="285750" indent="-285750">
              <a:buFont typeface="Wingdings" pitchFamily="2" charset="2"/>
              <a:buChar char="q"/>
            </a:pPr>
            <a:r>
              <a:rPr lang="en-US" sz="2000" dirty="0" smtClean="0"/>
              <a:t>References: ITU-T </a:t>
            </a:r>
            <a:r>
              <a:rPr lang="en-GB" sz="2000" dirty="0" smtClean="0"/>
              <a:t>H.721(IPTV basic terminal), H.762(LIME)</a:t>
            </a:r>
          </a:p>
        </p:txBody>
      </p:sp>
      <p:sp>
        <p:nvSpPr>
          <p:cNvPr id="27" name="テキスト ボックス 5"/>
          <p:cNvSpPr txBox="1">
            <a:spLocks noChangeArrowheads="1"/>
          </p:cNvSpPr>
          <p:nvPr/>
        </p:nvSpPr>
        <p:spPr bwMode="auto">
          <a:xfrm>
            <a:off x="6591201" y="6525344"/>
            <a:ext cx="573087" cy="307975"/>
          </a:xfrm>
          <a:prstGeom prst="rect">
            <a:avLst/>
          </a:prstGeom>
          <a:noFill/>
          <a:ln w="9525">
            <a:noFill/>
            <a:miter lim="800000"/>
            <a:headEnd/>
            <a:tailEnd/>
          </a:ln>
        </p:spPr>
        <p:txBody>
          <a:bodyPr>
            <a:spAutoFit/>
          </a:bodyPr>
          <a:lstStyle/>
          <a:p>
            <a:pPr algn="ctr"/>
            <a:r>
              <a:rPr lang="en-US" altLang="ja-JP" sz="1400" dirty="0">
                <a:solidFill>
                  <a:srgbClr val="17375E"/>
                </a:solidFill>
              </a:rPr>
              <a:t>STB</a:t>
            </a:r>
            <a:endParaRPr lang="en-US" altLang="ja-JP" sz="1200" dirty="0">
              <a:solidFill>
                <a:srgbClr val="17375E"/>
              </a:solidFill>
            </a:endParaRPr>
          </a:p>
        </p:txBody>
      </p:sp>
      <p:grpSp>
        <p:nvGrpSpPr>
          <p:cNvPr id="3" name="Group 2"/>
          <p:cNvGrpSpPr/>
          <p:nvPr/>
        </p:nvGrpSpPr>
        <p:grpSpPr>
          <a:xfrm>
            <a:off x="411064" y="1772345"/>
            <a:ext cx="8321873" cy="5040312"/>
            <a:chOff x="539552" y="1772345"/>
            <a:chExt cx="8321873" cy="5040312"/>
          </a:xfrm>
        </p:grpSpPr>
        <p:sp>
          <p:nvSpPr>
            <p:cNvPr id="6" name="正方形/長方形 101"/>
            <p:cNvSpPr>
              <a:spLocks noChangeArrowheads="1"/>
            </p:cNvSpPr>
            <p:nvPr/>
          </p:nvSpPr>
          <p:spPr bwMode="auto">
            <a:xfrm>
              <a:off x="1825625" y="4769545"/>
              <a:ext cx="3101975" cy="1382712"/>
            </a:xfrm>
            <a:prstGeom prst="rect">
              <a:avLst/>
            </a:prstGeom>
            <a:solidFill>
              <a:srgbClr val="F2DCDB"/>
            </a:solidFill>
            <a:ln w="25400" algn="ctr">
              <a:noFill/>
              <a:prstDash val="sysDash"/>
              <a:miter lim="800000"/>
              <a:headEnd/>
              <a:tailEnd/>
            </a:ln>
          </p:spPr>
          <p:txBody>
            <a:bodyPr anchor="b"/>
            <a:lstStyle/>
            <a:p>
              <a:endParaRPr lang="en-US" altLang="ja-JP" sz="1800" b="1"/>
            </a:p>
          </p:txBody>
        </p:sp>
        <p:sp>
          <p:nvSpPr>
            <p:cNvPr id="7" name="正方形/長方形 84"/>
            <p:cNvSpPr>
              <a:spLocks noChangeArrowheads="1"/>
            </p:cNvSpPr>
            <p:nvPr/>
          </p:nvSpPr>
          <p:spPr bwMode="auto">
            <a:xfrm>
              <a:off x="1825625" y="1910735"/>
              <a:ext cx="6950075" cy="2886417"/>
            </a:xfrm>
            <a:prstGeom prst="rect">
              <a:avLst/>
            </a:prstGeom>
            <a:solidFill>
              <a:srgbClr val="F2DCDB"/>
            </a:solidFill>
            <a:ln w="25400" algn="ctr">
              <a:noFill/>
              <a:prstDash val="sysDash"/>
              <a:miter lim="800000"/>
              <a:headEnd/>
              <a:tailEnd/>
            </a:ln>
          </p:spPr>
          <p:txBody>
            <a:bodyPr anchor="b"/>
            <a:lstStyle/>
            <a:p>
              <a:endParaRPr lang="en-US" altLang="ja-JP" sz="1800" b="1"/>
            </a:p>
          </p:txBody>
        </p:sp>
        <p:sp>
          <p:nvSpPr>
            <p:cNvPr id="8" name="Rectangle 4"/>
            <p:cNvSpPr>
              <a:spLocks noChangeArrowheads="1"/>
            </p:cNvSpPr>
            <p:nvPr/>
          </p:nvSpPr>
          <p:spPr bwMode="auto">
            <a:xfrm>
              <a:off x="5065713" y="6022082"/>
              <a:ext cx="3600450" cy="719138"/>
            </a:xfrm>
            <a:prstGeom prst="rect">
              <a:avLst/>
            </a:prstGeom>
            <a:solidFill>
              <a:srgbClr val="00FF00"/>
            </a:solidFill>
            <a:ln w="9525">
              <a:noFill/>
              <a:miter lim="800000"/>
              <a:headEnd/>
              <a:tailEnd/>
            </a:ln>
          </p:spPr>
          <p:txBody>
            <a:bodyPr wrap="none"/>
            <a:lstStyle/>
            <a:p>
              <a:endParaRPr kumimoji="0" lang="en-US" altLang="ja-JP" sz="1200"/>
            </a:p>
          </p:txBody>
        </p:sp>
        <p:sp>
          <p:nvSpPr>
            <p:cNvPr id="9" name="Rectangle 5"/>
            <p:cNvSpPr>
              <a:spLocks noChangeArrowheads="1"/>
            </p:cNvSpPr>
            <p:nvPr/>
          </p:nvSpPr>
          <p:spPr bwMode="auto">
            <a:xfrm>
              <a:off x="5065713" y="4869557"/>
              <a:ext cx="3600450" cy="1079500"/>
            </a:xfrm>
            <a:prstGeom prst="rect">
              <a:avLst/>
            </a:prstGeom>
            <a:solidFill>
              <a:srgbClr val="00FF00"/>
            </a:solidFill>
            <a:ln w="9525">
              <a:noFill/>
              <a:miter lim="800000"/>
              <a:headEnd/>
              <a:tailEnd/>
            </a:ln>
          </p:spPr>
          <p:txBody>
            <a:bodyPr wrap="none"/>
            <a:lstStyle/>
            <a:p>
              <a:endParaRPr kumimoji="0" lang="en-US" altLang="ja-JP" sz="1200"/>
            </a:p>
          </p:txBody>
        </p:sp>
        <p:pic>
          <p:nvPicPr>
            <p:cNvPr id="11" name="Picture 51" descr="C:\Users\a110017\Desktop\icon_png_300x300_20130131\icon_png_300x300_20130131\Router.png"/>
            <p:cNvPicPr>
              <a:picLocks noChangeAspect="1" noChangeArrowheads="1"/>
            </p:cNvPicPr>
            <p:nvPr/>
          </p:nvPicPr>
          <p:blipFill>
            <a:blip r:embed="rId2"/>
            <a:srcRect/>
            <a:stretch>
              <a:fillRect/>
            </a:stretch>
          </p:blipFill>
          <p:spPr bwMode="auto">
            <a:xfrm>
              <a:off x="996950" y="2556570"/>
              <a:ext cx="504825" cy="504825"/>
            </a:xfrm>
            <a:prstGeom prst="rect">
              <a:avLst/>
            </a:prstGeom>
            <a:noFill/>
            <a:ln w="9525">
              <a:noFill/>
              <a:miter lim="800000"/>
              <a:headEnd/>
              <a:tailEnd/>
            </a:ln>
          </p:spPr>
        </p:pic>
        <p:sp>
          <p:nvSpPr>
            <p:cNvPr id="12" name="テキスト ボックス 5"/>
            <p:cNvSpPr txBox="1">
              <a:spLocks noChangeArrowheads="1"/>
            </p:cNvSpPr>
            <p:nvPr/>
          </p:nvSpPr>
          <p:spPr bwMode="auto">
            <a:xfrm>
              <a:off x="2008188" y="2262882"/>
              <a:ext cx="1185862" cy="523220"/>
            </a:xfrm>
            <a:prstGeom prst="rect">
              <a:avLst/>
            </a:prstGeom>
            <a:noFill/>
            <a:ln w="9525">
              <a:noFill/>
              <a:miter lim="800000"/>
              <a:headEnd/>
              <a:tailEnd/>
            </a:ln>
          </p:spPr>
          <p:txBody>
            <a:bodyPr>
              <a:spAutoFit/>
            </a:bodyPr>
            <a:lstStyle/>
            <a:p>
              <a:r>
                <a:rPr lang="en-US" altLang="ja-JP" sz="1400">
                  <a:solidFill>
                    <a:srgbClr val="17375E"/>
                  </a:solidFill>
                </a:rPr>
                <a:t>ASTAP</a:t>
              </a:r>
            </a:p>
            <a:p>
              <a:r>
                <a:rPr lang="en-US" altLang="ja-JP" sz="1400">
                  <a:solidFill>
                    <a:srgbClr val="17375E"/>
                  </a:solidFill>
                </a:rPr>
                <a:t>SW/Router</a:t>
              </a:r>
            </a:p>
          </p:txBody>
        </p:sp>
        <p:pic>
          <p:nvPicPr>
            <p:cNvPr id="13" name="Picture 11"/>
            <p:cNvPicPr>
              <a:picLocks noChangeAspect="1" noChangeArrowheads="1"/>
            </p:cNvPicPr>
            <p:nvPr/>
          </p:nvPicPr>
          <p:blipFill>
            <a:blip r:embed="rId3"/>
            <a:srcRect/>
            <a:stretch>
              <a:fillRect/>
            </a:stretch>
          </p:blipFill>
          <p:spPr bwMode="auto">
            <a:xfrm>
              <a:off x="5281613" y="2424807"/>
              <a:ext cx="715962" cy="715963"/>
            </a:xfrm>
            <a:prstGeom prst="rect">
              <a:avLst/>
            </a:prstGeom>
            <a:noFill/>
            <a:ln w="9525">
              <a:noFill/>
              <a:miter lim="800000"/>
              <a:headEnd/>
              <a:tailEnd/>
            </a:ln>
          </p:spPr>
        </p:pic>
        <p:sp>
          <p:nvSpPr>
            <p:cNvPr id="14" name="テキスト ボックス 5"/>
            <p:cNvSpPr txBox="1">
              <a:spLocks noChangeArrowheads="1"/>
            </p:cNvSpPr>
            <p:nvPr/>
          </p:nvSpPr>
          <p:spPr bwMode="auto">
            <a:xfrm>
              <a:off x="4732338" y="2391470"/>
              <a:ext cx="1630362" cy="336550"/>
            </a:xfrm>
            <a:prstGeom prst="rect">
              <a:avLst/>
            </a:prstGeom>
            <a:noFill/>
            <a:ln w="9525">
              <a:noFill/>
              <a:miter lim="800000"/>
              <a:headEnd/>
              <a:tailEnd/>
            </a:ln>
          </p:spPr>
          <p:txBody>
            <a:bodyPr>
              <a:spAutoFit/>
            </a:bodyPr>
            <a:lstStyle/>
            <a:p>
              <a:pPr algn="ctr"/>
              <a:r>
                <a:rPr lang="en-US" altLang="ja-JP" sz="1600">
                  <a:solidFill>
                    <a:srgbClr val="17375E"/>
                  </a:solidFill>
                </a:rPr>
                <a:t>STB</a:t>
              </a:r>
              <a:endParaRPr lang="en-US" altLang="ja-JP" sz="1400">
                <a:solidFill>
                  <a:srgbClr val="17375E"/>
                </a:solidFill>
              </a:endParaRPr>
            </a:p>
          </p:txBody>
        </p:sp>
        <p:pic>
          <p:nvPicPr>
            <p:cNvPr id="15" name="Picture 14"/>
            <p:cNvPicPr>
              <a:picLocks noChangeAspect="1" noChangeArrowheads="1"/>
            </p:cNvPicPr>
            <p:nvPr/>
          </p:nvPicPr>
          <p:blipFill>
            <a:blip r:embed="rId4"/>
            <a:srcRect/>
            <a:stretch>
              <a:fillRect/>
            </a:stretch>
          </p:blipFill>
          <p:spPr bwMode="auto">
            <a:xfrm>
              <a:off x="7805738" y="2421632"/>
              <a:ext cx="715962" cy="715963"/>
            </a:xfrm>
            <a:prstGeom prst="rect">
              <a:avLst/>
            </a:prstGeom>
            <a:noFill/>
            <a:ln w="9525">
              <a:noFill/>
              <a:miter lim="800000"/>
              <a:headEnd/>
              <a:tailEnd/>
            </a:ln>
          </p:spPr>
        </p:pic>
        <p:pic>
          <p:nvPicPr>
            <p:cNvPr id="16" name="Picture 16"/>
            <p:cNvPicPr>
              <a:picLocks noChangeAspect="1" noChangeArrowheads="1"/>
            </p:cNvPicPr>
            <p:nvPr/>
          </p:nvPicPr>
          <p:blipFill>
            <a:blip r:embed="rId4"/>
            <a:srcRect/>
            <a:stretch>
              <a:fillRect/>
            </a:stretch>
          </p:blipFill>
          <p:spPr bwMode="auto">
            <a:xfrm>
              <a:off x="7553325" y="6096695"/>
              <a:ext cx="715963" cy="715962"/>
            </a:xfrm>
            <a:prstGeom prst="rect">
              <a:avLst/>
            </a:prstGeom>
            <a:noFill/>
            <a:ln w="9525">
              <a:noFill/>
              <a:miter lim="800000"/>
              <a:headEnd/>
              <a:tailEnd/>
            </a:ln>
          </p:spPr>
        </p:pic>
        <p:sp>
          <p:nvSpPr>
            <p:cNvPr id="17" name="テキスト ボックス 5"/>
            <p:cNvSpPr txBox="1">
              <a:spLocks noChangeArrowheads="1"/>
            </p:cNvSpPr>
            <p:nvPr/>
          </p:nvSpPr>
          <p:spPr bwMode="auto">
            <a:xfrm>
              <a:off x="5713413" y="3810695"/>
              <a:ext cx="1300162" cy="336550"/>
            </a:xfrm>
            <a:prstGeom prst="rect">
              <a:avLst/>
            </a:prstGeom>
            <a:noFill/>
            <a:ln w="9525">
              <a:noFill/>
              <a:miter lim="800000"/>
              <a:headEnd/>
              <a:tailEnd/>
            </a:ln>
          </p:spPr>
          <p:txBody>
            <a:bodyPr>
              <a:spAutoFit/>
            </a:bodyPr>
            <a:lstStyle/>
            <a:p>
              <a:pPr algn="ctr"/>
              <a:r>
                <a:rPr lang="en-US" altLang="ja-JP" sz="1600">
                  <a:solidFill>
                    <a:srgbClr val="17375E"/>
                  </a:solidFill>
                </a:rPr>
                <a:t>Access Point</a:t>
              </a:r>
              <a:endParaRPr lang="en-US" altLang="ja-JP" sz="1400">
                <a:solidFill>
                  <a:srgbClr val="17375E"/>
                </a:solidFill>
              </a:endParaRPr>
            </a:p>
          </p:txBody>
        </p:sp>
        <p:sp>
          <p:nvSpPr>
            <p:cNvPr id="18" name="テキスト ボックス 5"/>
            <p:cNvSpPr txBox="1">
              <a:spLocks noChangeArrowheads="1"/>
            </p:cNvSpPr>
            <p:nvPr/>
          </p:nvSpPr>
          <p:spPr bwMode="auto">
            <a:xfrm>
              <a:off x="7751763" y="3599557"/>
              <a:ext cx="1109662" cy="585788"/>
            </a:xfrm>
            <a:prstGeom prst="rect">
              <a:avLst/>
            </a:prstGeom>
            <a:noFill/>
            <a:ln w="9525">
              <a:noFill/>
              <a:miter lim="800000"/>
              <a:headEnd/>
              <a:tailEnd/>
            </a:ln>
          </p:spPr>
          <p:txBody>
            <a:bodyPr>
              <a:spAutoFit/>
            </a:bodyPr>
            <a:lstStyle/>
            <a:p>
              <a:pPr algn="ctr"/>
              <a:r>
                <a:rPr lang="en-US" altLang="ja-JP" sz="1600">
                  <a:solidFill>
                    <a:srgbClr val="17375E"/>
                  </a:solidFill>
                </a:rPr>
                <a:t>Smart</a:t>
              </a:r>
              <a:br>
                <a:rPr lang="en-US" altLang="ja-JP" sz="1600">
                  <a:solidFill>
                    <a:srgbClr val="17375E"/>
                  </a:solidFill>
                </a:rPr>
              </a:br>
              <a:r>
                <a:rPr lang="en-US" altLang="ja-JP" sz="1600">
                  <a:solidFill>
                    <a:srgbClr val="17375E"/>
                  </a:solidFill>
                </a:rPr>
                <a:t>phone</a:t>
              </a:r>
              <a:endParaRPr lang="en-US" altLang="ja-JP" sz="1400">
                <a:solidFill>
                  <a:srgbClr val="17375E"/>
                </a:solidFill>
              </a:endParaRPr>
            </a:p>
          </p:txBody>
        </p:sp>
        <p:pic>
          <p:nvPicPr>
            <p:cNvPr id="19" name="Picture 15"/>
            <p:cNvPicPr>
              <a:picLocks noChangeAspect="1" noChangeArrowheads="1"/>
            </p:cNvPicPr>
            <p:nvPr/>
          </p:nvPicPr>
          <p:blipFill>
            <a:blip r:embed="rId5"/>
            <a:srcRect/>
            <a:stretch>
              <a:fillRect/>
            </a:stretch>
          </p:blipFill>
          <p:spPr bwMode="auto">
            <a:xfrm>
              <a:off x="1897063" y="4691757"/>
              <a:ext cx="1004887" cy="252413"/>
            </a:xfrm>
            <a:prstGeom prst="rect">
              <a:avLst/>
            </a:prstGeom>
            <a:noFill/>
            <a:ln w="9525">
              <a:noFill/>
              <a:miter lim="800000"/>
              <a:headEnd/>
              <a:tailEnd/>
            </a:ln>
          </p:spPr>
        </p:pic>
        <p:sp>
          <p:nvSpPr>
            <p:cNvPr id="20" name="テキスト ボックス 5"/>
            <p:cNvSpPr txBox="1">
              <a:spLocks noChangeArrowheads="1"/>
            </p:cNvSpPr>
            <p:nvPr/>
          </p:nvSpPr>
          <p:spPr bwMode="auto">
            <a:xfrm>
              <a:off x="7653338" y="6234807"/>
              <a:ext cx="503237" cy="304800"/>
            </a:xfrm>
            <a:prstGeom prst="rect">
              <a:avLst/>
            </a:prstGeom>
            <a:noFill/>
            <a:ln w="9525">
              <a:noFill/>
              <a:miter lim="800000"/>
              <a:headEnd/>
              <a:tailEnd/>
            </a:ln>
          </p:spPr>
          <p:txBody>
            <a:bodyPr>
              <a:spAutoFit/>
            </a:bodyPr>
            <a:lstStyle/>
            <a:p>
              <a:pPr algn="ctr"/>
              <a:r>
                <a:rPr lang="en-US" altLang="ja-JP" sz="1400">
                  <a:solidFill>
                    <a:srgbClr val="17375E"/>
                  </a:solidFill>
                </a:rPr>
                <a:t>TV</a:t>
              </a:r>
            </a:p>
          </p:txBody>
        </p:sp>
        <p:sp>
          <p:nvSpPr>
            <p:cNvPr id="21" name="テキスト ボックス 5"/>
            <p:cNvSpPr txBox="1">
              <a:spLocks noChangeArrowheads="1"/>
            </p:cNvSpPr>
            <p:nvPr/>
          </p:nvSpPr>
          <p:spPr bwMode="auto">
            <a:xfrm>
              <a:off x="1901825" y="4075807"/>
              <a:ext cx="1147763" cy="293688"/>
            </a:xfrm>
            <a:prstGeom prst="rect">
              <a:avLst/>
            </a:prstGeom>
            <a:noFill/>
            <a:ln w="9525">
              <a:noFill/>
              <a:miter lim="800000"/>
              <a:headEnd/>
              <a:tailEnd/>
            </a:ln>
          </p:spPr>
          <p:txBody>
            <a:bodyPr>
              <a:spAutoFit/>
            </a:bodyPr>
            <a:lstStyle/>
            <a:p>
              <a:pPr>
                <a:lnSpc>
                  <a:spcPct val="80000"/>
                </a:lnSpc>
              </a:pPr>
              <a:r>
                <a:rPr lang="en-US" altLang="ja-JP" sz="1600" b="1">
                  <a:solidFill>
                    <a:srgbClr val="FF0000"/>
                  </a:solidFill>
                </a:rPr>
                <a:t>LOCAL NW</a:t>
              </a:r>
              <a:endParaRPr lang="en-US" altLang="ja-JP" sz="1400" b="1">
                <a:solidFill>
                  <a:srgbClr val="FF0000"/>
                </a:solidFill>
              </a:endParaRPr>
            </a:p>
          </p:txBody>
        </p:sp>
        <p:pic>
          <p:nvPicPr>
            <p:cNvPr id="22" name="Picture 21"/>
            <p:cNvPicPr>
              <a:picLocks noChangeAspect="1" noChangeArrowheads="1"/>
            </p:cNvPicPr>
            <p:nvPr/>
          </p:nvPicPr>
          <p:blipFill>
            <a:blip r:embed="rId6">
              <a:clrChange>
                <a:clrFrom>
                  <a:srgbClr val="FFFFFF"/>
                </a:clrFrom>
                <a:clrTo>
                  <a:srgbClr val="FFFFFF">
                    <a:alpha val="0"/>
                  </a:srgbClr>
                </a:clrTo>
              </a:clrChange>
            </a:blip>
            <a:srcRect l="19846" t="755" r="21545" b="1512"/>
            <a:stretch>
              <a:fillRect/>
            </a:stretch>
          </p:blipFill>
          <p:spPr bwMode="auto">
            <a:xfrm>
              <a:off x="7415213" y="4067870"/>
              <a:ext cx="449262" cy="563562"/>
            </a:xfrm>
            <a:prstGeom prst="rect">
              <a:avLst/>
            </a:prstGeom>
            <a:noFill/>
            <a:ln w="9525">
              <a:noFill/>
              <a:miter lim="800000"/>
              <a:headEnd/>
              <a:tailEnd/>
            </a:ln>
          </p:spPr>
        </p:pic>
        <p:pic>
          <p:nvPicPr>
            <p:cNvPr id="23" name="Picture 22"/>
            <p:cNvPicPr>
              <a:picLocks noChangeAspect="1" noChangeArrowheads="1"/>
            </p:cNvPicPr>
            <p:nvPr/>
          </p:nvPicPr>
          <p:blipFill>
            <a:blip r:embed="rId7">
              <a:clrChange>
                <a:clrFrom>
                  <a:srgbClr val="EBEBEB"/>
                </a:clrFrom>
                <a:clrTo>
                  <a:srgbClr val="EBEBEB">
                    <a:alpha val="0"/>
                  </a:srgbClr>
                </a:clrTo>
              </a:clrChange>
            </a:blip>
            <a:srcRect l="32190" t="4700" r="37747" b="8392"/>
            <a:stretch>
              <a:fillRect/>
            </a:stretch>
          </p:blipFill>
          <p:spPr bwMode="auto">
            <a:xfrm>
              <a:off x="8040688" y="4142482"/>
              <a:ext cx="233362" cy="461963"/>
            </a:xfrm>
            <a:prstGeom prst="rect">
              <a:avLst/>
            </a:prstGeom>
            <a:noFill/>
            <a:ln w="9525">
              <a:noFill/>
              <a:miter lim="800000"/>
              <a:headEnd/>
              <a:tailEnd/>
            </a:ln>
          </p:spPr>
        </p:pic>
        <p:sp>
          <p:nvSpPr>
            <p:cNvPr id="24" name="AutoShape 31"/>
            <p:cNvSpPr>
              <a:spLocks noChangeArrowheads="1"/>
            </p:cNvSpPr>
            <p:nvPr/>
          </p:nvSpPr>
          <p:spPr bwMode="auto">
            <a:xfrm flipH="1">
              <a:off x="6573838" y="4175820"/>
              <a:ext cx="830262" cy="284162"/>
            </a:xfrm>
            <a:prstGeom prst="lightningBolt">
              <a:avLst/>
            </a:prstGeom>
            <a:solidFill>
              <a:srgbClr val="CCFFFF"/>
            </a:solidFill>
            <a:ln w="9525">
              <a:solidFill>
                <a:srgbClr val="0000FF"/>
              </a:solidFill>
              <a:miter lim="800000"/>
              <a:headEnd/>
              <a:tailEnd/>
            </a:ln>
          </p:spPr>
          <p:txBody>
            <a:bodyPr wrap="none" anchor="ctr"/>
            <a:lstStyle/>
            <a:p>
              <a:endParaRPr lang="ja-JP" altLang="ja-JP">
                <a:solidFill>
                  <a:srgbClr val="000000"/>
                </a:solidFill>
              </a:endParaRPr>
            </a:p>
          </p:txBody>
        </p:sp>
        <p:sp>
          <p:nvSpPr>
            <p:cNvPr id="25" name="テキスト ボックス 5"/>
            <p:cNvSpPr txBox="1">
              <a:spLocks noChangeArrowheads="1"/>
            </p:cNvSpPr>
            <p:nvPr/>
          </p:nvSpPr>
          <p:spPr bwMode="auto">
            <a:xfrm>
              <a:off x="7118350" y="3794820"/>
              <a:ext cx="847725" cy="338137"/>
            </a:xfrm>
            <a:prstGeom prst="rect">
              <a:avLst/>
            </a:prstGeom>
            <a:noFill/>
            <a:ln w="9525">
              <a:noFill/>
              <a:miter lim="800000"/>
              <a:headEnd/>
              <a:tailEnd/>
            </a:ln>
          </p:spPr>
          <p:txBody>
            <a:bodyPr>
              <a:spAutoFit/>
            </a:bodyPr>
            <a:lstStyle/>
            <a:p>
              <a:pPr algn="ctr"/>
              <a:r>
                <a:rPr lang="en-US" altLang="ja-JP" sz="1600">
                  <a:solidFill>
                    <a:srgbClr val="17375E"/>
                  </a:solidFill>
                </a:rPr>
                <a:t>Tablet</a:t>
              </a:r>
              <a:endParaRPr lang="en-US" altLang="ja-JP" sz="1400">
                <a:solidFill>
                  <a:srgbClr val="17375E"/>
                </a:solidFill>
              </a:endParaRPr>
            </a:p>
          </p:txBody>
        </p:sp>
        <p:cxnSp>
          <p:nvCxnSpPr>
            <p:cNvPr id="26" name="AutoShape 52"/>
            <p:cNvCxnSpPr>
              <a:cxnSpLocks noChangeShapeType="1"/>
            </p:cNvCxnSpPr>
            <p:nvPr/>
          </p:nvCxnSpPr>
          <p:spPr bwMode="auto">
            <a:xfrm flipH="1">
              <a:off x="1501775" y="2783582"/>
              <a:ext cx="3779838" cy="25400"/>
            </a:xfrm>
            <a:prstGeom prst="straightConnector1">
              <a:avLst/>
            </a:prstGeom>
            <a:noFill/>
            <a:ln w="38100">
              <a:solidFill>
                <a:srgbClr val="FF0000"/>
              </a:solidFill>
              <a:round/>
              <a:headEnd/>
              <a:tailEnd/>
            </a:ln>
          </p:spPr>
        </p:cxnSp>
        <p:pic>
          <p:nvPicPr>
            <p:cNvPr id="28" name="Picture 30"/>
            <p:cNvPicPr>
              <a:picLocks noChangeAspect="1" noChangeArrowheads="1"/>
            </p:cNvPicPr>
            <p:nvPr/>
          </p:nvPicPr>
          <p:blipFill>
            <a:blip r:embed="rId8"/>
            <a:srcRect/>
            <a:stretch>
              <a:fillRect/>
            </a:stretch>
          </p:blipFill>
          <p:spPr bwMode="auto">
            <a:xfrm>
              <a:off x="2184400" y="4836220"/>
              <a:ext cx="715963" cy="715962"/>
            </a:xfrm>
            <a:prstGeom prst="rect">
              <a:avLst/>
            </a:prstGeom>
            <a:noFill/>
            <a:ln w="9525">
              <a:noFill/>
              <a:miter lim="800000"/>
              <a:headEnd/>
              <a:tailEnd/>
            </a:ln>
          </p:spPr>
        </p:pic>
        <p:pic>
          <p:nvPicPr>
            <p:cNvPr id="29" name="Picture 31"/>
            <p:cNvPicPr>
              <a:picLocks noChangeAspect="1" noChangeArrowheads="1"/>
            </p:cNvPicPr>
            <p:nvPr/>
          </p:nvPicPr>
          <p:blipFill>
            <a:blip r:embed="rId3"/>
            <a:srcRect/>
            <a:stretch>
              <a:fillRect/>
            </a:stretch>
          </p:blipFill>
          <p:spPr bwMode="auto">
            <a:xfrm>
              <a:off x="6505575" y="6096695"/>
              <a:ext cx="715963" cy="715962"/>
            </a:xfrm>
            <a:prstGeom prst="rect">
              <a:avLst/>
            </a:prstGeom>
            <a:noFill/>
            <a:ln w="9525">
              <a:noFill/>
              <a:miter lim="800000"/>
              <a:headEnd/>
              <a:tailEnd/>
            </a:ln>
          </p:spPr>
        </p:pic>
        <p:cxnSp>
          <p:nvCxnSpPr>
            <p:cNvPr id="30" name="AutoShape 52"/>
            <p:cNvCxnSpPr>
              <a:cxnSpLocks noChangeShapeType="1"/>
              <a:endCxn id="53" idx="3"/>
            </p:cNvCxnSpPr>
            <p:nvPr/>
          </p:nvCxnSpPr>
          <p:spPr bwMode="auto">
            <a:xfrm flipH="1">
              <a:off x="5859463" y="6455470"/>
              <a:ext cx="646112" cy="33337"/>
            </a:xfrm>
            <a:prstGeom prst="straightConnector1">
              <a:avLst/>
            </a:prstGeom>
            <a:noFill/>
            <a:ln w="38100">
              <a:solidFill>
                <a:srgbClr val="FF0000"/>
              </a:solidFill>
              <a:round/>
              <a:headEnd/>
              <a:tailEnd/>
            </a:ln>
          </p:spPr>
        </p:cxnSp>
        <p:cxnSp>
          <p:nvCxnSpPr>
            <p:cNvPr id="31" name="AutoShape 52"/>
            <p:cNvCxnSpPr>
              <a:cxnSpLocks noChangeShapeType="1"/>
              <a:stCxn id="36" idx="1"/>
              <a:endCxn id="51" idx="3"/>
            </p:cNvCxnSpPr>
            <p:nvPr/>
          </p:nvCxnSpPr>
          <p:spPr bwMode="auto">
            <a:xfrm flipH="1" flipV="1">
              <a:off x="5859463" y="4583807"/>
              <a:ext cx="466725" cy="4763"/>
            </a:xfrm>
            <a:prstGeom prst="straightConnector1">
              <a:avLst/>
            </a:prstGeom>
            <a:noFill/>
            <a:ln w="38100">
              <a:solidFill>
                <a:srgbClr val="FF0000"/>
              </a:solidFill>
              <a:round/>
              <a:headEnd/>
              <a:tailEnd/>
            </a:ln>
          </p:spPr>
        </p:cxnSp>
        <p:sp>
          <p:nvSpPr>
            <p:cNvPr id="32" name="Rectangle 34"/>
            <p:cNvSpPr>
              <a:spLocks noChangeArrowheads="1"/>
            </p:cNvSpPr>
            <p:nvPr/>
          </p:nvSpPr>
          <p:spPr bwMode="auto">
            <a:xfrm>
              <a:off x="4125913" y="4363145"/>
              <a:ext cx="360362" cy="1655762"/>
            </a:xfrm>
            <a:prstGeom prst="rect">
              <a:avLst/>
            </a:prstGeom>
            <a:solidFill>
              <a:srgbClr val="CCFFFF"/>
            </a:solidFill>
            <a:ln w="9525">
              <a:solidFill>
                <a:schemeClr val="tx1"/>
              </a:solidFill>
              <a:miter lim="800000"/>
              <a:headEnd/>
              <a:tailEnd/>
            </a:ln>
            <a:effectLst/>
            <a:extLst/>
          </p:spPr>
          <p:txBody>
            <a:bodyPr wrap="none" anchor="ctr"/>
            <a:lstStyle/>
            <a:p>
              <a:pPr algn="ctr">
                <a:lnSpc>
                  <a:spcPct val="90000"/>
                </a:lnSpc>
                <a:defRPr/>
              </a:pPr>
              <a:endParaRPr kumimoji="0" lang="en-US" altLang="ja-JP" sz="1200" dirty="0">
                <a:ea typeface="+mn-ea"/>
                <a:cs typeface="Arial" pitchFamily="34" charset="0"/>
              </a:endParaRPr>
            </a:p>
          </p:txBody>
        </p:sp>
        <p:cxnSp>
          <p:nvCxnSpPr>
            <p:cNvPr id="33" name="AutoShape 52"/>
            <p:cNvCxnSpPr>
              <a:cxnSpLocks noChangeShapeType="1"/>
              <a:stCxn id="51" idx="1"/>
              <a:endCxn id="32" idx="3"/>
            </p:cNvCxnSpPr>
            <p:nvPr/>
          </p:nvCxnSpPr>
          <p:spPr bwMode="auto">
            <a:xfrm flipH="1">
              <a:off x="4486275" y="4583807"/>
              <a:ext cx="652463" cy="608013"/>
            </a:xfrm>
            <a:prstGeom prst="straightConnector1">
              <a:avLst/>
            </a:prstGeom>
            <a:noFill/>
            <a:ln w="38100">
              <a:solidFill>
                <a:schemeClr val="tx1"/>
              </a:solidFill>
              <a:round/>
              <a:headEnd/>
              <a:tailEnd/>
            </a:ln>
          </p:spPr>
        </p:cxnSp>
        <p:cxnSp>
          <p:nvCxnSpPr>
            <p:cNvPr id="34" name="AutoShape 52"/>
            <p:cNvCxnSpPr>
              <a:cxnSpLocks noChangeShapeType="1"/>
              <a:stCxn id="52" idx="1"/>
              <a:endCxn id="32" idx="3"/>
            </p:cNvCxnSpPr>
            <p:nvPr/>
          </p:nvCxnSpPr>
          <p:spPr bwMode="auto">
            <a:xfrm flipH="1" flipV="1">
              <a:off x="4486275" y="5191820"/>
              <a:ext cx="652463" cy="514350"/>
            </a:xfrm>
            <a:prstGeom prst="straightConnector1">
              <a:avLst/>
            </a:prstGeom>
            <a:noFill/>
            <a:ln w="38100">
              <a:solidFill>
                <a:schemeClr val="tx1"/>
              </a:solidFill>
              <a:round/>
              <a:headEnd/>
              <a:tailEnd/>
            </a:ln>
          </p:spPr>
        </p:cxnSp>
        <p:cxnSp>
          <p:nvCxnSpPr>
            <p:cNvPr id="35" name="AutoShape 52"/>
            <p:cNvCxnSpPr>
              <a:cxnSpLocks noChangeShapeType="1"/>
              <a:stCxn id="53" idx="1"/>
              <a:endCxn id="32" idx="3"/>
            </p:cNvCxnSpPr>
            <p:nvPr/>
          </p:nvCxnSpPr>
          <p:spPr bwMode="auto">
            <a:xfrm flipH="1" flipV="1">
              <a:off x="4486275" y="5191820"/>
              <a:ext cx="652463" cy="1296987"/>
            </a:xfrm>
            <a:prstGeom prst="straightConnector1">
              <a:avLst/>
            </a:prstGeom>
            <a:noFill/>
            <a:ln w="38100">
              <a:solidFill>
                <a:schemeClr val="tx1"/>
              </a:solidFill>
              <a:round/>
              <a:headEnd/>
              <a:tailEnd/>
            </a:ln>
          </p:spPr>
        </p:cxnSp>
        <p:sp>
          <p:nvSpPr>
            <p:cNvPr id="36" name="Rectangle 38"/>
            <p:cNvSpPr>
              <a:spLocks noChangeArrowheads="1"/>
            </p:cNvSpPr>
            <p:nvPr/>
          </p:nvSpPr>
          <p:spPr bwMode="auto">
            <a:xfrm>
              <a:off x="6326188" y="4517132"/>
              <a:ext cx="142875" cy="142875"/>
            </a:xfrm>
            <a:prstGeom prst="rect">
              <a:avLst/>
            </a:prstGeom>
            <a:noFill/>
            <a:ln w="9525">
              <a:noFill/>
              <a:miter lim="800000"/>
              <a:headEnd/>
              <a:tailEnd/>
            </a:ln>
          </p:spPr>
          <p:txBody>
            <a:bodyPr wrap="none" anchor="ctr"/>
            <a:lstStyle/>
            <a:p>
              <a:endParaRPr kumimoji="0" lang="ja-JP" altLang="en-US"/>
            </a:p>
          </p:txBody>
        </p:sp>
        <p:pic>
          <p:nvPicPr>
            <p:cNvPr id="37" name="Picture 39"/>
            <p:cNvPicPr>
              <a:picLocks noChangeAspect="1" noChangeArrowheads="1"/>
            </p:cNvPicPr>
            <p:nvPr/>
          </p:nvPicPr>
          <p:blipFill>
            <a:blip r:embed="rId9"/>
            <a:srcRect/>
            <a:stretch>
              <a:fillRect/>
            </a:stretch>
          </p:blipFill>
          <p:spPr bwMode="auto">
            <a:xfrm>
              <a:off x="5994400" y="4015482"/>
              <a:ext cx="715963" cy="715963"/>
            </a:xfrm>
            <a:prstGeom prst="rect">
              <a:avLst/>
            </a:prstGeom>
            <a:noFill/>
            <a:ln w="9525">
              <a:noFill/>
              <a:miter lim="800000"/>
              <a:headEnd/>
              <a:tailEnd/>
            </a:ln>
          </p:spPr>
        </p:pic>
        <p:pic>
          <p:nvPicPr>
            <p:cNvPr id="38" name="Picture 40"/>
            <p:cNvPicPr>
              <a:picLocks noChangeAspect="1" noChangeArrowheads="1"/>
            </p:cNvPicPr>
            <p:nvPr/>
          </p:nvPicPr>
          <p:blipFill>
            <a:blip r:embed="rId4"/>
            <a:srcRect/>
            <a:stretch>
              <a:fillRect/>
            </a:stretch>
          </p:blipFill>
          <p:spPr bwMode="auto">
            <a:xfrm>
              <a:off x="7878763" y="4940995"/>
              <a:ext cx="715962" cy="715962"/>
            </a:xfrm>
            <a:prstGeom prst="rect">
              <a:avLst/>
            </a:prstGeom>
            <a:noFill/>
            <a:ln w="9525">
              <a:noFill/>
              <a:miter lim="800000"/>
              <a:headEnd/>
              <a:tailEnd/>
            </a:ln>
          </p:spPr>
        </p:pic>
        <p:sp>
          <p:nvSpPr>
            <p:cNvPr id="39" name="テキスト ボックス 5"/>
            <p:cNvSpPr txBox="1">
              <a:spLocks noChangeArrowheads="1"/>
            </p:cNvSpPr>
            <p:nvPr/>
          </p:nvSpPr>
          <p:spPr bwMode="auto">
            <a:xfrm>
              <a:off x="7978775" y="5069582"/>
              <a:ext cx="503238" cy="304800"/>
            </a:xfrm>
            <a:prstGeom prst="rect">
              <a:avLst/>
            </a:prstGeom>
            <a:noFill/>
            <a:ln w="9525">
              <a:noFill/>
              <a:miter lim="800000"/>
              <a:headEnd/>
              <a:tailEnd/>
            </a:ln>
          </p:spPr>
          <p:txBody>
            <a:bodyPr>
              <a:spAutoFit/>
            </a:bodyPr>
            <a:lstStyle/>
            <a:p>
              <a:pPr algn="ctr"/>
              <a:r>
                <a:rPr lang="en-US" altLang="ja-JP" sz="1400">
                  <a:solidFill>
                    <a:srgbClr val="17375E"/>
                  </a:solidFill>
                </a:rPr>
                <a:t>TV</a:t>
              </a:r>
            </a:p>
          </p:txBody>
        </p:sp>
        <p:sp>
          <p:nvSpPr>
            <p:cNvPr id="40" name="テキスト ボックス 5"/>
            <p:cNvSpPr txBox="1">
              <a:spLocks noChangeArrowheads="1"/>
            </p:cNvSpPr>
            <p:nvPr/>
          </p:nvSpPr>
          <p:spPr bwMode="auto">
            <a:xfrm>
              <a:off x="6445076" y="4924400"/>
              <a:ext cx="1511300" cy="304800"/>
            </a:xfrm>
            <a:prstGeom prst="rect">
              <a:avLst/>
            </a:prstGeom>
            <a:noFill/>
            <a:ln w="9525">
              <a:noFill/>
              <a:miter lim="800000"/>
              <a:headEnd/>
              <a:tailEnd/>
            </a:ln>
          </p:spPr>
          <p:txBody>
            <a:bodyPr>
              <a:spAutoFit/>
            </a:bodyPr>
            <a:lstStyle/>
            <a:p>
              <a:pPr algn="ctr"/>
              <a:r>
                <a:rPr lang="en-US" altLang="ja-JP" sz="1400" dirty="0">
                  <a:solidFill>
                    <a:srgbClr val="17375E"/>
                  </a:solidFill>
                </a:rPr>
                <a:t>STB</a:t>
              </a:r>
              <a:endParaRPr lang="en-US" altLang="ja-JP" sz="1200" dirty="0">
                <a:solidFill>
                  <a:srgbClr val="17375E"/>
                </a:solidFill>
              </a:endParaRPr>
            </a:p>
          </p:txBody>
        </p:sp>
        <p:pic>
          <p:nvPicPr>
            <p:cNvPr id="41" name="Picture 43"/>
            <p:cNvPicPr>
              <a:picLocks noChangeAspect="1" noChangeArrowheads="1"/>
            </p:cNvPicPr>
            <p:nvPr/>
          </p:nvPicPr>
          <p:blipFill>
            <a:blip r:embed="rId3"/>
            <a:srcRect/>
            <a:stretch>
              <a:fillRect/>
            </a:stretch>
          </p:blipFill>
          <p:spPr bwMode="auto">
            <a:xfrm>
              <a:off x="6856413" y="4940995"/>
              <a:ext cx="715962" cy="715962"/>
            </a:xfrm>
            <a:prstGeom prst="rect">
              <a:avLst/>
            </a:prstGeom>
            <a:noFill/>
            <a:ln w="9525">
              <a:noFill/>
              <a:miter lim="800000"/>
              <a:headEnd/>
              <a:tailEnd/>
            </a:ln>
          </p:spPr>
        </p:pic>
        <p:cxnSp>
          <p:nvCxnSpPr>
            <p:cNvPr id="42" name="AutoShape 52"/>
            <p:cNvCxnSpPr>
              <a:cxnSpLocks noChangeShapeType="1"/>
              <a:endCxn id="52" idx="3"/>
            </p:cNvCxnSpPr>
            <p:nvPr/>
          </p:nvCxnSpPr>
          <p:spPr bwMode="auto">
            <a:xfrm flipH="1">
              <a:off x="5859463" y="5704582"/>
              <a:ext cx="285750" cy="1588"/>
            </a:xfrm>
            <a:prstGeom prst="straightConnector1">
              <a:avLst/>
            </a:prstGeom>
            <a:noFill/>
            <a:ln w="38100">
              <a:solidFill>
                <a:srgbClr val="FF0000"/>
              </a:solidFill>
              <a:round/>
              <a:headEnd/>
              <a:tailEnd/>
            </a:ln>
          </p:spPr>
        </p:cxnSp>
        <p:sp>
          <p:nvSpPr>
            <p:cNvPr id="43" name="テキスト ボックス 5"/>
            <p:cNvSpPr txBox="1">
              <a:spLocks noChangeArrowheads="1"/>
            </p:cNvSpPr>
            <p:nvPr/>
          </p:nvSpPr>
          <p:spPr bwMode="auto">
            <a:xfrm>
              <a:off x="7894638" y="2545457"/>
              <a:ext cx="503237" cy="304800"/>
            </a:xfrm>
            <a:prstGeom prst="rect">
              <a:avLst/>
            </a:prstGeom>
            <a:noFill/>
            <a:ln w="9525">
              <a:noFill/>
              <a:miter lim="800000"/>
              <a:headEnd/>
              <a:tailEnd/>
            </a:ln>
          </p:spPr>
          <p:txBody>
            <a:bodyPr>
              <a:spAutoFit/>
            </a:bodyPr>
            <a:lstStyle/>
            <a:p>
              <a:pPr algn="ctr"/>
              <a:r>
                <a:rPr lang="en-US" altLang="ja-JP" sz="1400">
                  <a:solidFill>
                    <a:srgbClr val="17375E"/>
                  </a:solidFill>
                </a:rPr>
                <a:t>TV</a:t>
              </a:r>
            </a:p>
          </p:txBody>
        </p:sp>
        <p:cxnSp>
          <p:nvCxnSpPr>
            <p:cNvPr id="44" name="AutoShape 52"/>
            <p:cNvCxnSpPr>
              <a:cxnSpLocks noChangeShapeType="1"/>
            </p:cNvCxnSpPr>
            <p:nvPr/>
          </p:nvCxnSpPr>
          <p:spPr bwMode="auto">
            <a:xfrm flipH="1">
              <a:off x="7572375" y="5299770"/>
              <a:ext cx="306388" cy="0"/>
            </a:xfrm>
            <a:prstGeom prst="straightConnector1">
              <a:avLst/>
            </a:prstGeom>
            <a:noFill/>
            <a:ln w="38100">
              <a:solidFill>
                <a:srgbClr val="0000FF"/>
              </a:solidFill>
              <a:round/>
              <a:headEnd/>
              <a:tailEnd/>
            </a:ln>
          </p:spPr>
        </p:cxnSp>
        <p:cxnSp>
          <p:nvCxnSpPr>
            <p:cNvPr id="45" name="AutoShape 52"/>
            <p:cNvCxnSpPr>
              <a:cxnSpLocks noChangeShapeType="1"/>
              <a:stCxn id="20" idx="1"/>
            </p:cNvCxnSpPr>
            <p:nvPr/>
          </p:nvCxnSpPr>
          <p:spPr bwMode="auto">
            <a:xfrm flipH="1">
              <a:off x="7221538" y="6387207"/>
              <a:ext cx="431800" cy="68263"/>
            </a:xfrm>
            <a:prstGeom prst="straightConnector1">
              <a:avLst/>
            </a:prstGeom>
            <a:noFill/>
            <a:ln w="38100">
              <a:solidFill>
                <a:srgbClr val="0000FF"/>
              </a:solidFill>
              <a:round/>
              <a:headEnd/>
              <a:tailEnd/>
            </a:ln>
          </p:spPr>
        </p:cxnSp>
        <p:cxnSp>
          <p:nvCxnSpPr>
            <p:cNvPr id="46" name="AutoShape 52"/>
            <p:cNvCxnSpPr>
              <a:cxnSpLocks noChangeShapeType="1"/>
              <a:endCxn id="32" idx="1"/>
            </p:cNvCxnSpPr>
            <p:nvPr/>
          </p:nvCxnSpPr>
          <p:spPr bwMode="auto">
            <a:xfrm flipV="1">
              <a:off x="2900363" y="5191820"/>
              <a:ext cx="1225550" cy="3175"/>
            </a:xfrm>
            <a:prstGeom prst="straightConnector1">
              <a:avLst/>
            </a:prstGeom>
            <a:noFill/>
            <a:ln w="38100">
              <a:solidFill>
                <a:srgbClr val="FF0000"/>
              </a:solidFill>
              <a:round/>
              <a:headEnd/>
              <a:tailEnd/>
            </a:ln>
          </p:spPr>
        </p:cxnSp>
        <p:cxnSp>
          <p:nvCxnSpPr>
            <p:cNvPr id="47" name="AutoShape 52"/>
            <p:cNvCxnSpPr>
              <a:cxnSpLocks noChangeShapeType="1"/>
            </p:cNvCxnSpPr>
            <p:nvPr/>
          </p:nvCxnSpPr>
          <p:spPr bwMode="auto">
            <a:xfrm flipH="1">
              <a:off x="5997575" y="2780407"/>
              <a:ext cx="1808163" cy="3175"/>
            </a:xfrm>
            <a:prstGeom prst="straightConnector1">
              <a:avLst/>
            </a:prstGeom>
            <a:noFill/>
            <a:ln w="38100">
              <a:solidFill>
                <a:srgbClr val="0000FF"/>
              </a:solidFill>
              <a:round/>
              <a:headEnd/>
              <a:tailEnd/>
            </a:ln>
          </p:spPr>
        </p:cxnSp>
        <p:pic>
          <p:nvPicPr>
            <p:cNvPr id="48" name="Picture 53"/>
            <p:cNvPicPr>
              <a:picLocks noChangeAspect="1" noChangeArrowheads="1"/>
            </p:cNvPicPr>
            <p:nvPr/>
          </p:nvPicPr>
          <p:blipFill>
            <a:blip r:embed="rId10"/>
            <a:srcRect/>
            <a:stretch>
              <a:fillRect/>
            </a:stretch>
          </p:blipFill>
          <p:spPr bwMode="auto">
            <a:xfrm>
              <a:off x="3189288" y="4321870"/>
              <a:ext cx="427037" cy="427037"/>
            </a:xfrm>
            <a:prstGeom prst="rect">
              <a:avLst/>
            </a:prstGeom>
            <a:noFill/>
            <a:ln w="9525">
              <a:noFill/>
              <a:miter lim="800000"/>
              <a:headEnd/>
              <a:tailEnd/>
            </a:ln>
          </p:spPr>
        </p:pic>
        <p:cxnSp>
          <p:nvCxnSpPr>
            <p:cNvPr id="49" name="AutoShape 52"/>
            <p:cNvCxnSpPr>
              <a:cxnSpLocks noChangeShapeType="1"/>
            </p:cNvCxnSpPr>
            <p:nvPr/>
          </p:nvCxnSpPr>
          <p:spPr bwMode="auto">
            <a:xfrm flipV="1">
              <a:off x="2900363" y="4536182"/>
              <a:ext cx="288925" cy="658813"/>
            </a:xfrm>
            <a:prstGeom prst="straightConnector1">
              <a:avLst/>
            </a:prstGeom>
            <a:noFill/>
            <a:ln w="38100">
              <a:solidFill>
                <a:srgbClr val="FF0000"/>
              </a:solidFill>
              <a:round/>
              <a:headEnd/>
              <a:tailEnd/>
            </a:ln>
          </p:spPr>
        </p:cxnSp>
        <p:sp>
          <p:nvSpPr>
            <p:cNvPr id="50" name="テキスト ボックス 5"/>
            <p:cNvSpPr txBox="1">
              <a:spLocks noChangeArrowheads="1"/>
            </p:cNvSpPr>
            <p:nvPr/>
          </p:nvSpPr>
          <p:spPr bwMode="auto">
            <a:xfrm>
              <a:off x="2541588" y="4221857"/>
              <a:ext cx="1584325" cy="244475"/>
            </a:xfrm>
            <a:prstGeom prst="rect">
              <a:avLst/>
            </a:prstGeom>
            <a:noFill/>
            <a:ln w="9525">
              <a:noFill/>
              <a:miter lim="800000"/>
              <a:headEnd/>
              <a:tailEnd/>
            </a:ln>
          </p:spPr>
          <p:txBody>
            <a:bodyPr>
              <a:spAutoFit/>
            </a:bodyPr>
            <a:lstStyle/>
            <a:p>
              <a:pPr algn="ctr"/>
              <a:r>
                <a:rPr lang="en-US" altLang="ja-JP" sz="1000">
                  <a:solidFill>
                    <a:srgbClr val="17375E"/>
                  </a:solidFill>
                </a:rPr>
                <a:t>SW</a:t>
              </a:r>
            </a:p>
          </p:txBody>
        </p:sp>
        <p:sp>
          <p:nvSpPr>
            <p:cNvPr id="51" name="Rectangle 56"/>
            <p:cNvSpPr>
              <a:spLocks noChangeArrowheads="1"/>
            </p:cNvSpPr>
            <p:nvPr/>
          </p:nvSpPr>
          <p:spPr bwMode="auto">
            <a:xfrm>
              <a:off x="5138738" y="4475857"/>
              <a:ext cx="720725" cy="215900"/>
            </a:xfrm>
            <a:prstGeom prst="rect">
              <a:avLst/>
            </a:prstGeom>
            <a:solidFill>
              <a:srgbClr val="CCFFFF"/>
            </a:solidFill>
            <a:ln w="9525">
              <a:solidFill>
                <a:schemeClr val="tx1"/>
              </a:solidFill>
              <a:miter lim="800000"/>
              <a:headEnd/>
              <a:tailEnd/>
            </a:ln>
          </p:spPr>
          <p:txBody>
            <a:bodyPr wrap="none" anchor="ctr"/>
            <a:lstStyle/>
            <a:p>
              <a:pPr algn="ctr">
                <a:lnSpc>
                  <a:spcPct val="90000"/>
                </a:lnSpc>
              </a:pPr>
              <a:endParaRPr kumimoji="0" lang="en-US" altLang="ja-JP" sz="1200"/>
            </a:p>
          </p:txBody>
        </p:sp>
        <p:sp>
          <p:nvSpPr>
            <p:cNvPr id="52" name="Rectangle 57"/>
            <p:cNvSpPr>
              <a:spLocks noChangeArrowheads="1"/>
            </p:cNvSpPr>
            <p:nvPr/>
          </p:nvSpPr>
          <p:spPr bwMode="auto">
            <a:xfrm>
              <a:off x="5138738" y="5598220"/>
              <a:ext cx="720725" cy="215900"/>
            </a:xfrm>
            <a:prstGeom prst="rect">
              <a:avLst/>
            </a:prstGeom>
            <a:solidFill>
              <a:srgbClr val="CCFFFF"/>
            </a:solidFill>
            <a:ln w="9525">
              <a:solidFill>
                <a:schemeClr val="tx1"/>
              </a:solidFill>
              <a:miter lim="800000"/>
              <a:headEnd/>
              <a:tailEnd/>
            </a:ln>
          </p:spPr>
          <p:txBody>
            <a:bodyPr wrap="none" anchor="ctr"/>
            <a:lstStyle/>
            <a:p>
              <a:pPr algn="ctr">
                <a:lnSpc>
                  <a:spcPct val="90000"/>
                </a:lnSpc>
              </a:pPr>
              <a:endParaRPr kumimoji="0" lang="en-US" altLang="ja-JP" sz="1200"/>
            </a:p>
          </p:txBody>
        </p:sp>
        <p:sp>
          <p:nvSpPr>
            <p:cNvPr id="53" name="Rectangle 58"/>
            <p:cNvSpPr>
              <a:spLocks noChangeArrowheads="1"/>
            </p:cNvSpPr>
            <p:nvPr/>
          </p:nvSpPr>
          <p:spPr bwMode="auto">
            <a:xfrm>
              <a:off x="5138738" y="6380857"/>
              <a:ext cx="720725" cy="215900"/>
            </a:xfrm>
            <a:prstGeom prst="rect">
              <a:avLst/>
            </a:prstGeom>
            <a:solidFill>
              <a:srgbClr val="CCFFFF"/>
            </a:solidFill>
            <a:ln w="9525">
              <a:solidFill>
                <a:schemeClr val="tx1"/>
              </a:solidFill>
              <a:miter lim="800000"/>
              <a:headEnd/>
              <a:tailEnd/>
            </a:ln>
          </p:spPr>
          <p:txBody>
            <a:bodyPr wrap="none" anchor="ctr"/>
            <a:lstStyle/>
            <a:p>
              <a:pPr algn="ctr">
                <a:lnSpc>
                  <a:spcPct val="90000"/>
                </a:lnSpc>
              </a:pPr>
              <a:endParaRPr kumimoji="0" lang="en-US" altLang="ja-JP" sz="1200"/>
            </a:p>
          </p:txBody>
        </p:sp>
        <p:pic>
          <p:nvPicPr>
            <p:cNvPr id="54" name="Picture 63"/>
            <p:cNvPicPr>
              <a:picLocks noChangeAspect="1" noChangeArrowheads="1"/>
            </p:cNvPicPr>
            <p:nvPr/>
          </p:nvPicPr>
          <p:blipFill>
            <a:blip r:embed="rId10"/>
            <a:srcRect/>
            <a:stretch>
              <a:fillRect/>
            </a:stretch>
          </p:blipFill>
          <p:spPr bwMode="auto">
            <a:xfrm>
              <a:off x="6145213" y="5490270"/>
              <a:ext cx="427037" cy="427037"/>
            </a:xfrm>
            <a:prstGeom prst="rect">
              <a:avLst/>
            </a:prstGeom>
            <a:noFill/>
            <a:ln w="9525">
              <a:noFill/>
              <a:miter lim="800000"/>
              <a:headEnd/>
              <a:tailEnd/>
            </a:ln>
          </p:spPr>
        </p:pic>
        <p:cxnSp>
          <p:nvCxnSpPr>
            <p:cNvPr id="55" name="AutoShape 52"/>
            <p:cNvCxnSpPr>
              <a:cxnSpLocks noChangeShapeType="1"/>
            </p:cNvCxnSpPr>
            <p:nvPr/>
          </p:nvCxnSpPr>
          <p:spPr bwMode="auto">
            <a:xfrm flipH="1">
              <a:off x="6572250" y="5299770"/>
              <a:ext cx="284163" cy="404812"/>
            </a:xfrm>
            <a:prstGeom prst="straightConnector1">
              <a:avLst/>
            </a:prstGeom>
            <a:noFill/>
            <a:ln w="38100">
              <a:solidFill>
                <a:srgbClr val="FF0000"/>
              </a:solidFill>
              <a:round/>
              <a:headEnd/>
              <a:tailEnd/>
            </a:ln>
          </p:spPr>
        </p:cxnSp>
        <p:sp>
          <p:nvSpPr>
            <p:cNvPr id="56" name="Rectangle 65"/>
            <p:cNvSpPr>
              <a:spLocks noChangeArrowheads="1"/>
            </p:cNvSpPr>
            <p:nvPr/>
          </p:nvSpPr>
          <p:spPr bwMode="auto">
            <a:xfrm>
              <a:off x="6938963" y="5598220"/>
              <a:ext cx="647700" cy="350837"/>
            </a:xfrm>
            <a:prstGeom prst="rect">
              <a:avLst/>
            </a:prstGeom>
            <a:solidFill>
              <a:srgbClr val="FFFF99"/>
            </a:solidFill>
            <a:ln w="9525">
              <a:solidFill>
                <a:schemeClr val="tx1"/>
              </a:solidFill>
              <a:miter lim="800000"/>
              <a:headEnd/>
              <a:tailEnd/>
            </a:ln>
          </p:spPr>
          <p:txBody>
            <a:bodyPr wrap="none" anchor="ctr"/>
            <a:lstStyle/>
            <a:p>
              <a:pPr algn="ctr"/>
              <a:r>
                <a:rPr kumimoji="0" lang="en-US" altLang="ja-JP" sz="1000"/>
                <a:t>E-health</a:t>
              </a:r>
            </a:p>
            <a:p>
              <a:pPr algn="ctr"/>
              <a:r>
                <a:rPr kumimoji="0" lang="en-US" altLang="ja-JP" sz="1000"/>
                <a:t>Server</a:t>
              </a:r>
            </a:p>
          </p:txBody>
        </p:sp>
        <p:cxnSp>
          <p:nvCxnSpPr>
            <p:cNvPr id="57" name="AutoShape 52"/>
            <p:cNvCxnSpPr>
              <a:cxnSpLocks noChangeShapeType="1"/>
              <a:stCxn id="56" idx="1"/>
            </p:cNvCxnSpPr>
            <p:nvPr/>
          </p:nvCxnSpPr>
          <p:spPr bwMode="auto">
            <a:xfrm flipH="1" flipV="1">
              <a:off x="6572250" y="5704582"/>
              <a:ext cx="366713" cy="69850"/>
            </a:xfrm>
            <a:prstGeom prst="straightConnector1">
              <a:avLst/>
            </a:prstGeom>
            <a:noFill/>
            <a:ln w="38100">
              <a:solidFill>
                <a:srgbClr val="FF0000"/>
              </a:solidFill>
              <a:round/>
              <a:headEnd/>
              <a:tailEnd/>
            </a:ln>
          </p:spPr>
        </p:cxnSp>
        <p:sp>
          <p:nvSpPr>
            <p:cNvPr id="58" name="テキスト ボックス 5"/>
            <p:cNvSpPr txBox="1">
              <a:spLocks noChangeArrowheads="1"/>
            </p:cNvSpPr>
            <p:nvPr/>
          </p:nvSpPr>
          <p:spPr bwMode="auto">
            <a:xfrm>
              <a:off x="1897063" y="1772345"/>
              <a:ext cx="1147762" cy="268287"/>
            </a:xfrm>
            <a:prstGeom prst="rect">
              <a:avLst/>
            </a:prstGeom>
            <a:noFill/>
            <a:ln w="9525">
              <a:noFill/>
              <a:miter lim="800000"/>
              <a:headEnd/>
              <a:tailEnd/>
            </a:ln>
          </p:spPr>
          <p:txBody>
            <a:bodyPr>
              <a:spAutoFit/>
            </a:bodyPr>
            <a:lstStyle/>
            <a:p>
              <a:pPr>
                <a:lnSpc>
                  <a:spcPct val="80000"/>
                </a:lnSpc>
              </a:pPr>
              <a:endParaRPr lang="en-US" altLang="ja-JP" sz="1400">
                <a:solidFill>
                  <a:srgbClr val="17375E"/>
                </a:solidFill>
              </a:endParaRPr>
            </a:p>
          </p:txBody>
        </p:sp>
        <p:pic>
          <p:nvPicPr>
            <p:cNvPr id="59" name="Picture 68"/>
            <p:cNvPicPr>
              <a:picLocks noChangeAspect="1" noChangeArrowheads="1"/>
            </p:cNvPicPr>
            <p:nvPr/>
          </p:nvPicPr>
          <p:blipFill>
            <a:blip r:embed="rId3"/>
            <a:srcRect/>
            <a:stretch>
              <a:fillRect/>
            </a:stretch>
          </p:blipFill>
          <p:spPr bwMode="auto">
            <a:xfrm>
              <a:off x="6577013" y="3255070"/>
              <a:ext cx="715962" cy="715962"/>
            </a:xfrm>
            <a:prstGeom prst="rect">
              <a:avLst/>
            </a:prstGeom>
            <a:noFill/>
            <a:ln w="9525">
              <a:noFill/>
              <a:miter lim="800000"/>
              <a:headEnd/>
              <a:tailEnd/>
            </a:ln>
          </p:spPr>
        </p:pic>
        <p:sp>
          <p:nvSpPr>
            <p:cNvPr id="60" name="テキスト ボックス 5"/>
            <p:cNvSpPr txBox="1">
              <a:spLocks noChangeArrowheads="1"/>
            </p:cNvSpPr>
            <p:nvPr/>
          </p:nvSpPr>
          <p:spPr bwMode="auto">
            <a:xfrm>
              <a:off x="5956300" y="3221732"/>
              <a:ext cx="1630363" cy="336550"/>
            </a:xfrm>
            <a:prstGeom prst="rect">
              <a:avLst/>
            </a:prstGeom>
            <a:noFill/>
            <a:ln w="9525">
              <a:noFill/>
              <a:miter lim="800000"/>
              <a:headEnd/>
              <a:tailEnd/>
            </a:ln>
          </p:spPr>
          <p:txBody>
            <a:bodyPr>
              <a:spAutoFit/>
            </a:bodyPr>
            <a:lstStyle/>
            <a:p>
              <a:pPr algn="ctr"/>
              <a:r>
                <a:rPr lang="en-US" altLang="ja-JP" sz="1600">
                  <a:solidFill>
                    <a:srgbClr val="17375E"/>
                  </a:solidFill>
                </a:rPr>
                <a:t>STB</a:t>
              </a:r>
              <a:endParaRPr lang="en-US" altLang="ja-JP" sz="1400">
                <a:solidFill>
                  <a:srgbClr val="17375E"/>
                </a:solidFill>
              </a:endParaRPr>
            </a:p>
          </p:txBody>
        </p:sp>
        <p:sp>
          <p:nvSpPr>
            <p:cNvPr id="61" name="Rectangle 70"/>
            <p:cNvSpPr>
              <a:spLocks noChangeArrowheads="1"/>
            </p:cNvSpPr>
            <p:nvPr/>
          </p:nvSpPr>
          <p:spPr bwMode="auto">
            <a:xfrm>
              <a:off x="5137150" y="3501132"/>
              <a:ext cx="720725" cy="215900"/>
            </a:xfrm>
            <a:prstGeom prst="rect">
              <a:avLst/>
            </a:prstGeom>
            <a:solidFill>
              <a:srgbClr val="CCFFFF"/>
            </a:solidFill>
            <a:ln w="9525">
              <a:solidFill>
                <a:schemeClr val="tx1"/>
              </a:solidFill>
              <a:miter lim="800000"/>
              <a:headEnd/>
              <a:tailEnd/>
            </a:ln>
          </p:spPr>
          <p:txBody>
            <a:bodyPr wrap="none" anchor="ctr"/>
            <a:lstStyle/>
            <a:p>
              <a:pPr algn="ctr">
                <a:lnSpc>
                  <a:spcPct val="90000"/>
                </a:lnSpc>
              </a:pPr>
              <a:endParaRPr kumimoji="0" lang="en-US" altLang="ja-JP" sz="1200"/>
            </a:p>
          </p:txBody>
        </p:sp>
        <p:cxnSp>
          <p:nvCxnSpPr>
            <p:cNvPr id="62" name="AutoShape 52"/>
            <p:cNvCxnSpPr>
              <a:cxnSpLocks noChangeShapeType="1"/>
              <a:stCxn id="61" idx="1"/>
              <a:endCxn id="32" idx="3"/>
            </p:cNvCxnSpPr>
            <p:nvPr/>
          </p:nvCxnSpPr>
          <p:spPr bwMode="auto">
            <a:xfrm flipH="1">
              <a:off x="4486275" y="3609082"/>
              <a:ext cx="650875" cy="1582738"/>
            </a:xfrm>
            <a:prstGeom prst="straightConnector1">
              <a:avLst/>
            </a:prstGeom>
            <a:noFill/>
            <a:ln w="38100">
              <a:solidFill>
                <a:schemeClr val="tx1"/>
              </a:solidFill>
              <a:round/>
              <a:headEnd/>
              <a:tailEnd/>
            </a:ln>
          </p:spPr>
        </p:cxnSp>
        <p:cxnSp>
          <p:nvCxnSpPr>
            <p:cNvPr id="63" name="AutoShape 52"/>
            <p:cNvCxnSpPr>
              <a:cxnSpLocks noChangeShapeType="1"/>
              <a:stCxn id="61" idx="3"/>
            </p:cNvCxnSpPr>
            <p:nvPr/>
          </p:nvCxnSpPr>
          <p:spPr bwMode="auto">
            <a:xfrm>
              <a:off x="5857875" y="3609082"/>
              <a:ext cx="719138" cy="4763"/>
            </a:xfrm>
            <a:prstGeom prst="straightConnector1">
              <a:avLst/>
            </a:prstGeom>
            <a:noFill/>
            <a:ln w="38100">
              <a:solidFill>
                <a:srgbClr val="FF0000"/>
              </a:solidFill>
              <a:round/>
              <a:headEnd/>
              <a:tailEnd/>
            </a:ln>
          </p:spPr>
        </p:cxnSp>
        <p:cxnSp>
          <p:nvCxnSpPr>
            <p:cNvPr id="64" name="AutoShape 52"/>
            <p:cNvCxnSpPr>
              <a:cxnSpLocks noChangeShapeType="1"/>
            </p:cNvCxnSpPr>
            <p:nvPr/>
          </p:nvCxnSpPr>
          <p:spPr bwMode="auto">
            <a:xfrm flipH="1">
              <a:off x="7292975" y="2780407"/>
              <a:ext cx="512763" cy="833438"/>
            </a:xfrm>
            <a:prstGeom prst="straightConnector1">
              <a:avLst/>
            </a:prstGeom>
            <a:noFill/>
            <a:ln w="38100">
              <a:solidFill>
                <a:srgbClr val="0000FF"/>
              </a:solidFill>
              <a:round/>
              <a:headEnd/>
              <a:tailEnd/>
            </a:ln>
          </p:spPr>
        </p:cxnSp>
        <p:sp>
          <p:nvSpPr>
            <p:cNvPr id="65" name="テキスト ボックス 5"/>
            <p:cNvSpPr txBox="1">
              <a:spLocks noChangeArrowheads="1"/>
            </p:cNvSpPr>
            <p:nvPr/>
          </p:nvSpPr>
          <p:spPr bwMode="auto">
            <a:xfrm>
              <a:off x="1871663" y="2040632"/>
              <a:ext cx="1147762" cy="320675"/>
            </a:xfrm>
            <a:prstGeom prst="rect">
              <a:avLst/>
            </a:prstGeom>
            <a:noFill/>
            <a:ln w="9525">
              <a:noFill/>
              <a:miter lim="800000"/>
              <a:headEnd/>
              <a:tailEnd/>
            </a:ln>
          </p:spPr>
          <p:txBody>
            <a:bodyPr>
              <a:spAutoFit/>
            </a:bodyPr>
            <a:lstStyle/>
            <a:p>
              <a:pPr>
                <a:lnSpc>
                  <a:spcPct val="80000"/>
                </a:lnSpc>
              </a:pPr>
              <a:r>
                <a:rPr lang="en-US" altLang="ja-JP" sz="1800" b="1">
                  <a:solidFill>
                    <a:srgbClr val="FF0000"/>
                  </a:solidFill>
                </a:rPr>
                <a:t>Internet</a:t>
              </a:r>
              <a:endParaRPr lang="en-US" altLang="ja-JP" sz="1600" b="1">
                <a:solidFill>
                  <a:srgbClr val="FF0000"/>
                </a:solidFill>
              </a:endParaRPr>
            </a:p>
          </p:txBody>
        </p:sp>
        <p:sp>
          <p:nvSpPr>
            <p:cNvPr id="100" name="正方形/長方形 3"/>
            <p:cNvSpPr/>
            <p:nvPr/>
          </p:nvSpPr>
          <p:spPr bwMode="auto">
            <a:xfrm>
              <a:off x="5056188" y="2080593"/>
              <a:ext cx="1516062" cy="268287"/>
            </a:xfrm>
            <a:prstGeom prst="rect">
              <a:avLst/>
            </a:prstGeom>
            <a:solidFill>
              <a:schemeClr val="bg2">
                <a:lumMod val="75000"/>
              </a:schemeClr>
            </a:solidFill>
            <a:ln w="9525" cap="flat" cmpd="sng" algn="ctr">
              <a:solidFill>
                <a:schemeClr val="tx1"/>
              </a:solidFill>
              <a:prstDash val="solid"/>
              <a:round/>
              <a:headEnd type="none" w="med" len="med"/>
              <a:tailEnd type="none" w="med" len="med"/>
            </a:ln>
            <a:effectLst/>
          </p:spPr>
          <p:txBody>
            <a:bodyPr/>
            <a:lstStyle/>
            <a:p>
              <a:pPr eaLnBrk="0" hangingPunct="0">
                <a:defRPr/>
              </a:pPr>
              <a:r>
                <a:rPr kumimoji="0" lang="en-US" altLang="ja-JP" sz="1600" b="1" dirty="0">
                  <a:solidFill>
                    <a:schemeClr val="bg1"/>
                  </a:solidFill>
                  <a:ea typeface="+mn-ea"/>
                </a:rPr>
                <a:t>OKI table</a:t>
              </a:r>
              <a:endParaRPr kumimoji="0" lang="ja-JP" altLang="en-US" sz="1600" b="1" dirty="0">
                <a:solidFill>
                  <a:schemeClr val="bg1"/>
                </a:solidFill>
                <a:ea typeface="+mn-ea"/>
              </a:endParaRPr>
            </a:p>
          </p:txBody>
        </p:sp>
        <p:sp>
          <p:nvSpPr>
            <p:cNvPr id="101" name="正方形/長方形 105"/>
            <p:cNvSpPr/>
            <p:nvPr/>
          </p:nvSpPr>
          <p:spPr bwMode="auto">
            <a:xfrm>
              <a:off x="5087938" y="6017320"/>
              <a:ext cx="2030412" cy="268287"/>
            </a:xfrm>
            <a:prstGeom prst="rect">
              <a:avLst/>
            </a:prstGeom>
            <a:solidFill>
              <a:schemeClr val="bg2">
                <a:lumMod val="75000"/>
              </a:schemeClr>
            </a:solidFill>
            <a:ln w="9525" cap="flat" cmpd="sng" algn="ctr">
              <a:solidFill>
                <a:schemeClr val="tx1"/>
              </a:solidFill>
              <a:prstDash val="solid"/>
              <a:round/>
              <a:headEnd type="none" w="med" len="med"/>
              <a:tailEnd type="none" w="med" len="med"/>
            </a:ln>
            <a:effectLst/>
          </p:spPr>
          <p:txBody>
            <a:bodyPr/>
            <a:lstStyle/>
            <a:p>
              <a:pPr eaLnBrk="0" hangingPunct="0">
                <a:defRPr/>
              </a:pPr>
              <a:r>
                <a:rPr kumimoji="0" lang="en-US" altLang="ja-JP" sz="1600" b="1" dirty="0">
                  <a:solidFill>
                    <a:schemeClr val="bg1"/>
                  </a:solidFill>
                  <a:ea typeface="+mn-ea"/>
                </a:rPr>
                <a:t>Mitsubishi table</a:t>
              </a:r>
              <a:endParaRPr kumimoji="0" lang="ja-JP" altLang="en-US" sz="1600" b="1" dirty="0">
                <a:solidFill>
                  <a:schemeClr val="bg1"/>
                </a:solidFill>
                <a:ea typeface="+mn-ea"/>
              </a:endParaRPr>
            </a:p>
          </p:txBody>
        </p:sp>
        <p:sp>
          <p:nvSpPr>
            <p:cNvPr id="102" name="テキスト ボックス 7"/>
            <p:cNvSpPr txBox="1">
              <a:spLocks noChangeArrowheads="1"/>
            </p:cNvSpPr>
            <p:nvPr/>
          </p:nvSpPr>
          <p:spPr bwMode="auto">
            <a:xfrm>
              <a:off x="4080010" y="4712395"/>
              <a:ext cx="406265" cy="654050"/>
            </a:xfrm>
            <a:prstGeom prst="rect">
              <a:avLst/>
            </a:prstGeom>
            <a:noFill/>
            <a:ln w="9525">
              <a:noFill/>
              <a:miter lim="800000"/>
              <a:headEnd/>
              <a:tailEnd/>
            </a:ln>
          </p:spPr>
          <p:txBody>
            <a:bodyPr vert="eaVert">
              <a:spAutoFit/>
            </a:bodyPr>
            <a:lstStyle/>
            <a:p>
              <a:pPr>
                <a:lnSpc>
                  <a:spcPct val="80000"/>
                </a:lnSpc>
              </a:pPr>
              <a:r>
                <a:rPr lang="en-US" altLang="ja-JP" sz="1800">
                  <a:solidFill>
                    <a:srgbClr val="17375E"/>
                  </a:solidFill>
                </a:rPr>
                <a:t>OLT</a:t>
              </a:r>
              <a:endParaRPr lang="ja-JP" altLang="en-US" sz="1800">
                <a:solidFill>
                  <a:srgbClr val="17375E"/>
                </a:solidFill>
              </a:endParaRPr>
            </a:p>
          </p:txBody>
        </p:sp>
        <p:sp>
          <p:nvSpPr>
            <p:cNvPr id="103" name="テキスト ボックス 8"/>
            <p:cNvSpPr txBox="1">
              <a:spLocks noChangeArrowheads="1"/>
            </p:cNvSpPr>
            <p:nvPr/>
          </p:nvSpPr>
          <p:spPr bwMode="auto">
            <a:xfrm>
              <a:off x="5210175" y="3494782"/>
              <a:ext cx="687388" cy="268288"/>
            </a:xfrm>
            <a:prstGeom prst="rect">
              <a:avLst/>
            </a:prstGeom>
            <a:noFill/>
            <a:ln w="9525">
              <a:noFill/>
              <a:miter lim="800000"/>
              <a:headEnd/>
              <a:tailEnd/>
            </a:ln>
          </p:spPr>
          <p:txBody>
            <a:bodyPr>
              <a:spAutoFit/>
            </a:bodyPr>
            <a:lstStyle/>
            <a:p>
              <a:pPr>
                <a:lnSpc>
                  <a:spcPct val="80000"/>
                </a:lnSpc>
              </a:pPr>
              <a:r>
                <a:rPr lang="en-US" altLang="ja-JP" sz="1400">
                  <a:solidFill>
                    <a:srgbClr val="17375E"/>
                  </a:solidFill>
                </a:rPr>
                <a:t>ONU</a:t>
              </a:r>
              <a:endParaRPr lang="ja-JP" altLang="en-US" sz="1400">
                <a:solidFill>
                  <a:srgbClr val="17375E"/>
                </a:solidFill>
              </a:endParaRPr>
            </a:p>
          </p:txBody>
        </p:sp>
        <p:sp>
          <p:nvSpPr>
            <p:cNvPr id="104" name="テキスト ボックス 112"/>
            <p:cNvSpPr txBox="1">
              <a:spLocks noChangeArrowheads="1"/>
            </p:cNvSpPr>
            <p:nvPr/>
          </p:nvSpPr>
          <p:spPr bwMode="auto">
            <a:xfrm>
              <a:off x="5219700" y="4437757"/>
              <a:ext cx="687388" cy="268288"/>
            </a:xfrm>
            <a:prstGeom prst="rect">
              <a:avLst/>
            </a:prstGeom>
            <a:noFill/>
            <a:ln w="9525">
              <a:noFill/>
              <a:miter lim="800000"/>
              <a:headEnd/>
              <a:tailEnd/>
            </a:ln>
          </p:spPr>
          <p:txBody>
            <a:bodyPr>
              <a:spAutoFit/>
            </a:bodyPr>
            <a:lstStyle/>
            <a:p>
              <a:pPr>
                <a:lnSpc>
                  <a:spcPct val="80000"/>
                </a:lnSpc>
              </a:pPr>
              <a:r>
                <a:rPr lang="en-US" altLang="ja-JP" sz="1400">
                  <a:solidFill>
                    <a:srgbClr val="17375E"/>
                  </a:solidFill>
                </a:rPr>
                <a:t>ONU</a:t>
              </a:r>
              <a:endParaRPr lang="ja-JP" altLang="en-US" sz="1400">
                <a:solidFill>
                  <a:srgbClr val="17375E"/>
                </a:solidFill>
              </a:endParaRPr>
            </a:p>
          </p:txBody>
        </p:sp>
        <p:sp>
          <p:nvSpPr>
            <p:cNvPr id="105" name="テキスト ボックス 118"/>
            <p:cNvSpPr txBox="1">
              <a:spLocks noChangeArrowheads="1"/>
            </p:cNvSpPr>
            <p:nvPr/>
          </p:nvSpPr>
          <p:spPr bwMode="auto">
            <a:xfrm>
              <a:off x="5210175" y="5577582"/>
              <a:ext cx="687388" cy="268288"/>
            </a:xfrm>
            <a:prstGeom prst="rect">
              <a:avLst/>
            </a:prstGeom>
            <a:noFill/>
            <a:ln w="9525">
              <a:noFill/>
              <a:miter lim="800000"/>
              <a:headEnd/>
              <a:tailEnd/>
            </a:ln>
          </p:spPr>
          <p:txBody>
            <a:bodyPr>
              <a:spAutoFit/>
            </a:bodyPr>
            <a:lstStyle/>
            <a:p>
              <a:pPr>
                <a:lnSpc>
                  <a:spcPct val="80000"/>
                </a:lnSpc>
              </a:pPr>
              <a:r>
                <a:rPr lang="en-US" altLang="ja-JP" sz="1400">
                  <a:solidFill>
                    <a:srgbClr val="17375E"/>
                  </a:solidFill>
                </a:rPr>
                <a:t>ONU</a:t>
              </a:r>
              <a:endParaRPr lang="ja-JP" altLang="en-US" sz="1400">
                <a:solidFill>
                  <a:srgbClr val="17375E"/>
                </a:solidFill>
              </a:endParaRPr>
            </a:p>
          </p:txBody>
        </p:sp>
        <p:sp>
          <p:nvSpPr>
            <p:cNvPr id="106" name="テキスト ボックス 119"/>
            <p:cNvSpPr txBox="1">
              <a:spLocks noChangeArrowheads="1"/>
            </p:cNvSpPr>
            <p:nvPr/>
          </p:nvSpPr>
          <p:spPr bwMode="auto">
            <a:xfrm>
              <a:off x="5203825" y="6353870"/>
              <a:ext cx="685800" cy="269875"/>
            </a:xfrm>
            <a:prstGeom prst="rect">
              <a:avLst/>
            </a:prstGeom>
            <a:noFill/>
            <a:ln w="9525">
              <a:noFill/>
              <a:miter lim="800000"/>
              <a:headEnd/>
              <a:tailEnd/>
            </a:ln>
          </p:spPr>
          <p:txBody>
            <a:bodyPr>
              <a:spAutoFit/>
            </a:bodyPr>
            <a:lstStyle/>
            <a:p>
              <a:pPr>
                <a:lnSpc>
                  <a:spcPct val="80000"/>
                </a:lnSpc>
              </a:pPr>
              <a:r>
                <a:rPr lang="en-US" altLang="ja-JP" sz="1400">
                  <a:solidFill>
                    <a:srgbClr val="17375E"/>
                  </a:solidFill>
                </a:rPr>
                <a:t>ONU</a:t>
              </a:r>
              <a:endParaRPr lang="ja-JP" altLang="en-US" sz="1400">
                <a:solidFill>
                  <a:srgbClr val="17375E"/>
                </a:solidFill>
              </a:endParaRPr>
            </a:p>
          </p:txBody>
        </p:sp>
        <p:pic>
          <p:nvPicPr>
            <p:cNvPr id="107" name="Picture 74"/>
            <p:cNvPicPr>
              <a:picLocks noChangeAspect="1" noChangeArrowheads="1"/>
            </p:cNvPicPr>
            <p:nvPr/>
          </p:nvPicPr>
          <p:blipFill>
            <a:blip r:embed="rId11"/>
            <a:srcRect/>
            <a:stretch>
              <a:fillRect/>
            </a:stretch>
          </p:blipFill>
          <p:spPr bwMode="auto">
            <a:xfrm>
              <a:off x="759942" y="2852936"/>
              <a:ext cx="969962" cy="1504950"/>
            </a:xfrm>
            <a:prstGeom prst="rect">
              <a:avLst/>
            </a:prstGeom>
            <a:noFill/>
            <a:ln w="9525">
              <a:noFill/>
              <a:miter lim="800000"/>
              <a:headEnd/>
              <a:tailEnd/>
            </a:ln>
          </p:spPr>
        </p:pic>
        <p:sp>
          <p:nvSpPr>
            <p:cNvPr id="108" name="テキスト ボックス 5"/>
            <p:cNvSpPr txBox="1">
              <a:spLocks noChangeArrowheads="1"/>
            </p:cNvSpPr>
            <p:nvPr/>
          </p:nvSpPr>
          <p:spPr bwMode="auto">
            <a:xfrm>
              <a:off x="759942" y="3395861"/>
              <a:ext cx="1147762" cy="539750"/>
            </a:xfrm>
            <a:prstGeom prst="rect">
              <a:avLst/>
            </a:prstGeom>
            <a:noFill/>
            <a:ln w="9525">
              <a:noFill/>
              <a:miter lim="800000"/>
              <a:headEnd/>
              <a:tailEnd/>
            </a:ln>
          </p:spPr>
          <p:txBody>
            <a:bodyPr>
              <a:spAutoFit/>
            </a:bodyPr>
            <a:lstStyle/>
            <a:p>
              <a:pPr>
                <a:lnSpc>
                  <a:spcPct val="80000"/>
                </a:lnSpc>
              </a:pPr>
              <a:r>
                <a:rPr lang="en-US" altLang="ja-JP" sz="1800" b="1"/>
                <a:t>JGN-X/</a:t>
              </a:r>
              <a:br>
                <a:rPr lang="en-US" altLang="ja-JP" sz="1800" b="1"/>
              </a:br>
              <a:r>
                <a:rPr lang="en-US" altLang="ja-JP" sz="1800" b="1"/>
                <a:t>Internet</a:t>
              </a:r>
              <a:endParaRPr lang="en-US" altLang="ja-JP" sz="1600" b="1"/>
            </a:p>
          </p:txBody>
        </p:sp>
        <p:pic>
          <p:nvPicPr>
            <p:cNvPr id="109" name="Picture 46" descr="C:\Users\a110017\Desktop\Server2.png"/>
            <p:cNvPicPr>
              <a:picLocks noChangeAspect="1" noChangeArrowheads="1"/>
            </p:cNvPicPr>
            <p:nvPr/>
          </p:nvPicPr>
          <p:blipFill>
            <a:blip r:embed="rId12"/>
            <a:srcRect/>
            <a:stretch>
              <a:fillRect/>
            </a:stretch>
          </p:blipFill>
          <p:spPr bwMode="auto">
            <a:xfrm>
              <a:off x="956544" y="4126805"/>
              <a:ext cx="519112" cy="519113"/>
            </a:xfrm>
            <a:prstGeom prst="rect">
              <a:avLst/>
            </a:prstGeom>
            <a:noFill/>
            <a:ln w="9525">
              <a:noFill/>
              <a:miter lim="800000"/>
              <a:headEnd/>
              <a:tailEnd/>
            </a:ln>
          </p:spPr>
        </p:pic>
        <p:sp>
          <p:nvSpPr>
            <p:cNvPr id="110" name="テキスト ボックス 5"/>
            <p:cNvSpPr txBox="1">
              <a:spLocks noChangeArrowheads="1"/>
            </p:cNvSpPr>
            <p:nvPr/>
          </p:nvSpPr>
          <p:spPr bwMode="auto">
            <a:xfrm>
              <a:off x="539552" y="4697561"/>
              <a:ext cx="1347515" cy="738664"/>
            </a:xfrm>
            <a:prstGeom prst="rect">
              <a:avLst/>
            </a:prstGeom>
            <a:noFill/>
            <a:ln w="9525">
              <a:noFill/>
              <a:miter lim="800000"/>
              <a:headEnd/>
              <a:tailEnd/>
            </a:ln>
          </p:spPr>
          <p:txBody>
            <a:bodyPr wrap="square">
              <a:spAutoFit/>
            </a:bodyPr>
            <a:lstStyle/>
            <a:p>
              <a:r>
                <a:rPr lang="en-US" altLang="ja-JP" sz="1400" dirty="0">
                  <a:solidFill>
                    <a:srgbClr val="17375E"/>
                  </a:solidFill>
                </a:rPr>
                <a:t>ITU IPTV IPv6 global </a:t>
              </a:r>
              <a:r>
                <a:rPr lang="en-US" altLang="ja-JP" sz="1400" dirty="0" err="1">
                  <a:solidFill>
                    <a:srgbClr val="17375E"/>
                  </a:solidFill>
                </a:rPr>
                <a:t>testbed</a:t>
              </a:r>
              <a:r>
                <a:rPr lang="en-US" altLang="ja-JP" sz="1400" dirty="0">
                  <a:solidFill>
                    <a:srgbClr val="17375E"/>
                  </a:solidFill>
                </a:rPr>
                <a:t/>
              </a:r>
              <a:br>
                <a:rPr lang="en-US" altLang="ja-JP" sz="1400" dirty="0">
                  <a:solidFill>
                    <a:srgbClr val="17375E"/>
                  </a:solidFill>
                </a:rPr>
              </a:br>
              <a:r>
                <a:rPr lang="en-US" altLang="ja-JP" sz="1400" dirty="0">
                  <a:solidFill>
                    <a:srgbClr val="17375E"/>
                  </a:solidFill>
                </a:rPr>
                <a:t>(I3GT)</a:t>
              </a:r>
            </a:p>
          </p:txBody>
        </p:sp>
        <p:sp>
          <p:nvSpPr>
            <p:cNvPr id="111" name="正方形/長方形 113"/>
            <p:cNvSpPr/>
            <p:nvPr/>
          </p:nvSpPr>
          <p:spPr bwMode="auto">
            <a:xfrm>
              <a:off x="5100638" y="4840982"/>
              <a:ext cx="1833562" cy="460375"/>
            </a:xfrm>
            <a:prstGeom prst="rect">
              <a:avLst/>
            </a:prstGeom>
            <a:solidFill>
              <a:schemeClr val="bg2">
                <a:lumMod val="75000"/>
              </a:schemeClr>
            </a:solidFill>
            <a:ln w="9525" cap="flat" cmpd="sng" algn="ctr">
              <a:solidFill>
                <a:schemeClr val="tx1"/>
              </a:solidFill>
              <a:prstDash val="solid"/>
              <a:round/>
              <a:headEnd type="none" w="med" len="med"/>
              <a:tailEnd type="none" w="med" len="med"/>
            </a:ln>
            <a:effectLst/>
          </p:spPr>
          <p:txBody>
            <a:bodyPr/>
            <a:lstStyle/>
            <a:p>
              <a:pPr eaLnBrk="0" hangingPunct="0">
                <a:defRPr/>
              </a:pPr>
              <a:r>
                <a:rPr kumimoji="0" lang="en-US" altLang="ja-JP" sz="1400" b="1" dirty="0">
                  <a:solidFill>
                    <a:schemeClr val="bg1"/>
                  </a:solidFill>
                  <a:ea typeface="+mn-ea"/>
                </a:rPr>
                <a:t>ITU,OKI,</a:t>
              </a:r>
              <a:br>
                <a:rPr kumimoji="0" lang="en-US" altLang="ja-JP" sz="1400" b="1" dirty="0">
                  <a:solidFill>
                    <a:schemeClr val="bg1"/>
                  </a:solidFill>
                  <a:ea typeface="+mn-ea"/>
                </a:rPr>
              </a:br>
              <a:r>
                <a:rPr kumimoji="0" lang="en-US" altLang="ja-JP" sz="1400" b="1" dirty="0">
                  <a:solidFill>
                    <a:schemeClr val="bg1"/>
                  </a:solidFill>
                  <a:ea typeface="+mn-ea"/>
                </a:rPr>
                <a:t>Mitsubishi table</a:t>
              </a:r>
              <a:endParaRPr kumimoji="0" lang="ja-JP" altLang="en-US" sz="1400" b="1" dirty="0">
                <a:solidFill>
                  <a:schemeClr val="bg1"/>
                </a:solidFill>
                <a:ea typeface="+mn-ea"/>
              </a:endParaRPr>
            </a:p>
          </p:txBody>
        </p:sp>
      </p:grpSp>
    </p:spTree>
    <p:extLst>
      <p:ext uri="{BB962C8B-B14F-4D97-AF65-F5344CB8AC3E}">
        <p14:creationId xmlns:p14="http://schemas.microsoft.com/office/powerpoint/2010/main" val="267628486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noChangeArrowheads="1"/>
          </p:cNvSpPr>
          <p:nvPr>
            <p:ph type="title" idx="4294967295"/>
          </p:nvPr>
        </p:nvSpPr>
        <p:spPr>
          <a:xfrm>
            <a:off x="0" y="0"/>
            <a:ext cx="9144000" cy="1268413"/>
          </a:xfrm>
        </p:spPr>
        <p:txBody>
          <a:bodyPr>
            <a:normAutofit/>
          </a:bodyPr>
          <a:lstStyle/>
          <a:p>
            <a:r>
              <a:rPr lang="en-US" altLang="ja-JP" b="1" dirty="0" smtClean="0">
                <a:ea typeface="ＭＳ Ｐゴシック" charset="-128"/>
              </a:rPr>
              <a:t> Optical Access Showcasing</a:t>
            </a:r>
            <a:endParaRPr lang="en-US" altLang="ja-JP" sz="3200" b="1" dirty="0" smtClean="0">
              <a:ea typeface="ＭＳ Ｐゴシック" charset="-128"/>
            </a:endParaRPr>
          </a:p>
        </p:txBody>
      </p:sp>
      <p:sp>
        <p:nvSpPr>
          <p:cNvPr id="2" name="Rectangle 1"/>
          <p:cNvSpPr/>
          <p:nvPr/>
        </p:nvSpPr>
        <p:spPr>
          <a:xfrm>
            <a:off x="837909" y="1268760"/>
            <a:ext cx="6038348" cy="707886"/>
          </a:xfrm>
          <a:prstGeom prst="rect">
            <a:avLst/>
          </a:prstGeom>
          <a:ln>
            <a:solidFill>
              <a:schemeClr val="tx1"/>
            </a:solidFill>
          </a:ln>
        </p:spPr>
        <p:txBody>
          <a:bodyPr wrap="square">
            <a:spAutoFit/>
          </a:bodyPr>
          <a:lstStyle/>
          <a:p>
            <a:pPr marL="285750" indent="-285750">
              <a:buFont typeface="Wingdings" pitchFamily="2" charset="2"/>
              <a:buChar char="q"/>
            </a:pPr>
            <a:r>
              <a:rPr lang="en-GB" sz="2000" dirty="0" smtClean="0"/>
              <a:t>Participants: OKI, Mitsubishi, Fujitsu</a:t>
            </a:r>
          </a:p>
          <a:p>
            <a:pPr marL="285750" indent="-285750">
              <a:buFont typeface="Wingdings" pitchFamily="2" charset="2"/>
              <a:buChar char="q"/>
            </a:pPr>
            <a:r>
              <a:rPr lang="en-GB" sz="2000" dirty="0" smtClean="0"/>
              <a:t>Demonstrate 10G-EPON(10Gbps) interoperability</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6970" y="2348880"/>
            <a:ext cx="8373502" cy="38164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8283110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0622"/>
            <a:ext cx="8229600" cy="1143000"/>
          </a:xfrm>
        </p:spPr>
        <p:txBody>
          <a:bodyPr>
            <a:normAutofit/>
          </a:bodyPr>
          <a:lstStyle/>
          <a:p>
            <a:r>
              <a:rPr lang="en-US" b="1" dirty="0" err="1">
                <a:latin typeface="+mn-lt"/>
              </a:rPr>
              <a:t>P</a:t>
            </a:r>
            <a:r>
              <a:rPr lang="en-US" b="1" dirty="0" err="1" smtClean="0">
                <a:latin typeface="+mn-lt"/>
              </a:rPr>
              <a:t>rogramme</a:t>
            </a:r>
            <a:r>
              <a:rPr lang="en-US" b="1" dirty="0" smtClean="0">
                <a:latin typeface="+mn-lt"/>
              </a:rPr>
              <a:t> of workshop</a:t>
            </a:r>
            <a:endParaRPr lang="en-GB" b="1" dirty="0">
              <a:latin typeface="+mn-lt"/>
            </a:endParaRPr>
          </a:p>
        </p:txBody>
      </p:sp>
      <p:sp>
        <p:nvSpPr>
          <p:cNvPr id="3" name="Content Placeholder 2"/>
          <p:cNvSpPr>
            <a:spLocks noGrp="1"/>
          </p:cNvSpPr>
          <p:nvPr>
            <p:ph idx="1"/>
          </p:nvPr>
        </p:nvSpPr>
        <p:spPr>
          <a:xfrm>
            <a:off x="457200" y="1340768"/>
            <a:ext cx="8229600" cy="5760640"/>
          </a:xfrm>
        </p:spPr>
        <p:txBody>
          <a:bodyPr>
            <a:normAutofit fontScale="62500" lnSpcReduction="20000"/>
          </a:bodyPr>
          <a:lstStyle/>
          <a:p>
            <a:pPr lvl="0"/>
            <a:r>
              <a:rPr lang="en-US" b="1" dirty="0" smtClean="0"/>
              <a:t>Day 1 on 9</a:t>
            </a:r>
            <a:r>
              <a:rPr lang="en-US" b="1" baseline="30000" dirty="0" smtClean="0"/>
              <a:t>th</a:t>
            </a:r>
            <a:r>
              <a:rPr lang="en-US" b="1" dirty="0" smtClean="0"/>
              <a:t> September PM</a:t>
            </a:r>
          </a:p>
          <a:p>
            <a:pPr lvl="1"/>
            <a:r>
              <a:rPr lang="en-US" dirty="0" smtClean="0"/>
              <a:t>Presentations from APT member countries</a:t>
            </a:r>
          </a:p>
          <a:p>
            <a:pPr lvl="2"/>
            <a:r>
              <a:rPr lang="en-US" dirty="0" smtClean="0"/>
              <a:t>Country report (Mongolia)</a:t>
            </a:r>
            <a:endParaRPr lang="en-US" dirty="0"/>
          </a:p>
          <a:p>
            <a:pPr lvl="2"/>
            <a:r>
              <a:rPr lang="en-US" dirty="0" smtClean="0"/>
              <a:t>Country report (Vietnam)</a:t>
            </a:r>
          </a:p>
          <a:p>
            <a:pPr lvl="2"/>
            <a:r>
              <a:rPr lang="en-US" dirty="0" smtClean="0"/>
              <a:t>Country report (China)</a:t>
            </a:r>
            <a:endParaRPr lang="en-US" dirty="0"/>
          </a:p>
          <a:p>
            <a:pPr lvl="1"/>
            <a:r>
              <a:rPr lang="en-US" dirty="0" smtClean="0"/>
              <a:t>Presentations from SDOs</a:t>
            </a:r>
            <a:endParaRPr lang="en-GB" dirty="0"/>
          </a:p>
          <a:p>
            <a:pPr lvl="2"/>
            <a:r>
              <a:rPr lang="en-US" dirty="0" smtClean="0"/>
              <a:t>HATS (Mr. </a:t>
            </a:r>
            <a:r>
              <a:rPr lang="en-US" dirty="0" err="1" smtClean="0"/>
              <a:t>Chimura</a:t>
            </a:r>
            <a:r>
              <a:rPr lang="en-US" dirty="0" smtClean="0"/>
              <a:t>) </a:t>
            </a:r>
          </a:p>
          <a:p>
            <a:pPr lvl="2"/>
            <a:r>
              <a:rPr lang="en-US" dirty="0" smtClean="0"/>
              <a:t>ITU-T presentations  (Mr. Andreev, Denis)</a:t>
            </a:r>
            <a:endParaRPr lang="en-US" dirty="0"/>
          </a:p>
          <a:p>
            <a:pPr lvl="2"/>
            <a:r>
              <a:rPr lang="en-US" dirty="0"/>
              <a:t>ITU-T SG11 Conformance and </a:t>
            </a:r>
            <a:r>
              <a:rPr lang="en-US" dirty="0" smtClean="0"/>
              <a:t>interoperability (Mr. Kenyoshi)</a:t>
            </a:r>
            <a:r>
              <a:rPr lang="en-US" dirty="0"/>
              <a:t> </a:t>
            </a:r>
            <a:endParaRPr lang="en-US" dirty="0" smtClean="0"/>
          </a:p>
          <a:p>
            <a:pPr lvl="2"/>
            <a:r>
              <a:rPr lang="en-US" dirty="0" smtClean="0"/>
              <a:t>ITU-T </a:t>
            </a:r>
            <a:r>
              <a:rPr lang="en-US" dirty="0"/>
              <a:t>SG16 </a:t>
            </a:r>
            <a:r>
              <a:rPr lang="en-US" dirty="0" smtClean="0"/>
              <a:t>Conformance and interoperability (Mr. Naito)</a:t>
            </a:r>
          </a:p>
          <a:p>
            <a:pPr lvl="2"/>
            <a:r>
              <a:rPr lang="en-GB" dirty="0" err="1"/>
              <a:t>HomeGrid</a:t>
            </a:r>
            <a:r>
              <a:rPr lang="en-GB" dirty="0"/>
              <a:t> Forum C&amp;I (Mr John Egan</a:t>
            </a:r>
            <a:r>
              <a:rPr lang="en-GB" dirty="0" smtClean="0"/>
              <a:t>)</a:t>
            </a:r>
            <a:endParaRPr lang="en-US" dirty="0" smtClean="0"/>
          </a:p>
          <a:p>
            <a:pPr lvl="0">
              <a:lnSpc>
                <a:spcPct val="70000"/>
              </a:lnSpc>
              <a:spcBef>
                <a:spcPts val="0"/>
              </a:spcBef>
            </a:pPr>
            <a:endParaRPr lang="en-US" dirty="0" smtClean="0"/>
          </a:p>
          <a:p>
            <a:pPr lvl="0"/>
            <a:r>
              <a:rPr lang="en-US" b="1" dirty="0" smtClean="0"/>
              <a:t>Day 2  on 10</a:t>
            </a:r>
            <a:r>
              <a:rPr lang="en-US" b="1" baseline="30000" dirty="0" smtClean="0"/>
              <a:t>th</a:t>
            </a:r>
            <a:r>
              <a:rPr lang="en-US" b="1" dirty="0" smtClean="0"/>
              <a:t> September PM</a:t>
            </a:r>
          </a:p>
          <a:p>
            <a:pPr lvl="1"/>
            <a:r>
              <a:rPr lang="en-US" dirty="0" smtClean="0"/>
              <a:t>Report </a:t>
            </a:r>
            <a:r>
              <a:rPr lang="en-US" dirty="0"/>
              <a:t>of </a:t>
            </a:r>
            <a:r>
              <a:rPr lang="en-US" dirty="0" smtClean="0"/>
              <a:t>NGN testing and showcasing (Mr. </a:t>
            </a:r>
            <a:r>
              <a:rPr lang="en-US" dirty="0" err="1" smtClean="0"/>
              <a:t>Himeno</a:t>
            </a:r>
            <a:r>
              <a:rPr lang="en-US" dirty="0" smtClean="0"/>
              <a:t>)</a:t>
            </a:r>
          </a:p>
          <a:p>
            <a:pPr lvl="1"/>
            <a:r>
              <a:rPr lang="en-US" dirty="0"/>
              <a:t>Report of </a:t>
            </a:r>
            <a:r>
              <a:rPr lang="en-US" dirty="0" smtClean="0"/>
              <a:t>IPTV testing  and showcasing </a:t>
            </a:r>
            <a:r>
              <a:rPr lang="en-US" dirty="0"/>
              <a:t>(Mr. </a:t>
            </a:r>
            <a:r>
              <a:rPr lang="en-US" dirty="0" smtClean="0"/>
              <a:t>Yamamoto)</a:t>
            </a:r>
            <a:endParaRPr lang="en-US" dirty="0"/>
          </a:p>
          <a:p>
            <a:pPr lvl="1"/>
            <a:r>
              <a:rPr lang="en-US" dirty="0" smtClean="0"/>
              <a:t>Report of optical access showcasing (Mr. Suzuki)</a:t>
            </a:r>
          </a:p>
          <a:p>
            <a:pPr lvl="1"/>
            <a:r>
              <a:rPr lang="en-US" dirty="0" smtClean="0"/>
              <a:t>Panel discussion</a:t>
            </a:r>
            <a:endParaRPr lang="en-US" dirty="0"/>
          </a:p>
          <a:p>
            <a:pPr lvl="2"/>
            <a:r>
              <a:rPr lang="en-US" dirty="0" smtClean="0"/>
              <a:t>Coordinator : Mr. Kenyoshi</a:t>
            </a:r>
          </a:p>
          <a:p>
            <a:pPr lvl="2"/>
            <a:r>
              <a:rPr lang="en-US" dirty="0" smtClean="0"/>
              <a:t>Panels: Presenters</a:t>
            </a:r>
          </a:p>
          <a:p>
            <a:pPr lvl="2"/>
            <a:endParaRPr lang="en-US" dirty="0"/>
          </a:p>
          <a:p>
            <a:pPr marL="114300" indent="0">
              <a:buNone/>
            </a:pPr>
            <a:r>
              <a:rPr lang="en-GB" dirty="0">
                <a:hlinkClick r:id="rId2"/>
              </a:rPr>
              <a:t>http://</a:t>
            </a:r>
            <a:r>
              <a:rPr lang="en-GB" dirty="0" smtClean="0">
                <a:hlinkClick r:id="rId2"/>
              </a:rPr>
              <a:t>www.aptsec.org/2013-WS-CI-DOCS-INP</a:t>
            </a:r>
            <a:endParaRPr lang="en-GB" dirty="0"/>
          </a:p>
          <a:p>
            <a:pPr marL="114300" indent="0">
              <a:buNone/>
            </a:pPr>
            <a:endParaRPr lang="en-GB" dirty="0" smtClean="0"/>
          </a:p>
        </p:txBody>
      </p:sp>
      <p:sp>
        <p:nvSpPr>
          <p:cNvPr id="5" name="Slide Number Placeholder 4"/>
          <p:cNvSpPr>
            <a:spLocks noGrp="1"/>
          </p:cNvSpPr>
          <p:nvPr>
            <p:ph type="sldNum" sz="quarter" idx="12"/>
          </p:nvPr>
        </p:nvSpPr>
        <p:spPr/>
        <p:txBody>
          <a:bodyPr/>
          <a:lstStyle/>
          <a:p>
            <a:fld id="{C4744D75-FD58-4334-87F7-AC66C6397784}" type="slidenum">
              <a:rPr lang="en-GB" smtClean="0"/>
              <a:t>14</a:t>
            </a:fld>
            <a:endParaRPr lang="en-GB" dirty="0"/>
          </a:p>
        </p:txBody>
      </p:sp>
    </p:spTree>
    <p:extLst>
      <p:ext uri="{BB962C8B-B14F-4D97-AF65-F5344CB8AC3E}">
        <p14:creationId xmlns:p14="http://schemas.microsoft.com/office/powerpoint/2010/main" val="37535980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67544" y="1340768"/>
            <a:ext cx="8424936" cy="5632311"/>
          </a:xfrm>
          <a:prstGeom prst="rect">
            <a:avLst/>
          </a:prstGeom>
        </p:spPr>
        <p:txBody>
          <a:bodyPr wrap="square">
            <a:spAutoFit/>
          </a:bodyPr>
          <a:lstStyle/>
          <a:p>
            <a:pPr marL="342900" lvl="1" indent="-342900">
              <a:lnSpc>
                <a:spcPct val="120000"/>
              </a:lnSpc>
              <a:buFont typeface="Arial" pitchFamily="34" charset="0"/>
              <a:buChar char="•"/>
            </a:pPr>
            <a:r>
              <a:rPr lang="en-US" altLang="ja-JP" sz="2000" dirty="0" smtClean="0"/>
              <a:t>Technologies of interests for C&amp;I in APT region. (e.g. NNI IMS, Global data base for IMS, G.hn, IPTV, e-health, Cloud interoperability etc.)</a:t>
            </a:r>
          </a:p>
          <a:p>
            <a:pPr marL="342900" lvl="1" indent="-342900">
              <a:lnSpc>
                <a:spcPct val="120000"/>
              </a:lnSpc>
              <a:buFont typeface="Arial" pitchFamily="34" charset="0"/>
              <a:buChar char="•"/>
            </a:pPr>
            <a:r>
              <a:rPr lang="en-US" altLang="ja-JP" sz="2000" dirty="0" smtClean="0"/>
              <a:t>Establish regional </a:t>
            </a:r>
            <a:r>
              <a:rPr lang="en-US" altLang="ja-JP" sz="2000" dirty="0"/>
              <a:t>requirements </a:t>
            </a:r>
            <a:r>
              <a:rPr lang="en-US" altLang="ja-JP" sz="2000" dirty="0" smtClean="0"/>
              <a:t>and cooperation and </a:t>
            </a:r>
            <a:r>
              <a:rPr lang="en-US" altLang="ja-JP" sz="2000" dirty="0"/>
              <a:t>relevant test </a:t>
            </a:r>
            <a:r>
              <a:rPr lang="en-US" altLang="ja-JP" sz="2000" dirty="0" smtClean="0"/>
              <a:t>specifications among APT countries and it will be contributed to the ITU-T Recommendations.</a:t>
            </a:r>
          </a:p>
          <a:p>
            <a:pPr marL="342900" lvl="1" indent="-342900">
              <a:lnSpc>
                <a:spcPct val="120000"/>
              </a:lnSpc>
              <a:buFont typeface="Arial" pitchFamily="34" charset="0"/>
              <a:buChar char="•"/>
            </a:pPr>
            <a:r>
              <a:rPr lang="en-US" altLang="ja-JP" sz="2000" dirty="0" smtClean="0"/>
              <a:t>What do you expect from ITU and ASTAP? </a:t>
            </a:r>
          </a:p>
          <a:p>
            <a:pPr marL="342900" lvl="1" indent="-342900">
              <a:lnSpc>
                <a:spcPct val="120000"/>
              </a:lnSpc>
              <a:buFont typeface="Arial" pitchFamily="34" charset="0"/>
              <a:buChar char="•"/>
            </a:pPr>
            <a:r>
              <a:rPr lang="en-US" altLang="ja-JP" sz="2000" dirty="0" smtClean="0"/>
              <a:t>Plan of the future events workshop, testing, training and showcasing, pilot project remotely participate (</a:t>
            </a:r>
            <a:r>
              <a:rPr lang="en-US" altLang="ja-JP" sz="2000" dirty="0" err="1" smtClean="0"/>
              <a:t>e,g</a:t>
            </a:r>
            <a:r>
              <a:rPr lang="en-US" altLang="ja-JP" sz="2000" dirty="0" smtClean="0"/>
              <a:t>, I3GT)</a:t>
            </a:r>
          </a:p>
          <a:p>
            <a:pPr marL="342900" lvl="1" indent="-342900">
              <a:lnSpc>
                <a:spcPct val="120000"/>
              </a:lnSpc>
              <a:buFont typeface="Arial" pitchFamily="34" charset="0"/>
              <a:buChar char="•"/>
            </a:pPr>
            <a:r>
              <a:rPr lang="en-US" altLang="ja-JP" sz="2000" dirty="0"/>
              <a:t>S</a:t>
            </a:r>
            <a:r>
              <a:rPr lang="en-US" altLang="ja-JP" sz="2000" dirty="0" smtClean="0"/>
              <a:t>haring the results of the testing through APT and ITU website.</a:t>
            </a:r>
          </a:p>
          <a:p>
            <a:pPr marL="342900" lvl="1" indent="-342900">
              <a:lnSpc>
                <a:spcPct val="120000"/>
              </a:lnSpc>
              <a:buFont typeface="Arial" pitchFamily="34" charset="0"/>
              <a:buChar char="•"/>
            </a:pPr>
            <a:r>
              <a:rPr lang="en-US" altLang="ja-JP" sz="2000" dirty="0" smtClean="0"/>
              <a:t>Populate the ITU </a:t>
            </a:r>
            <a:r>
              <a:rPr lang="en-US" altLang="ja-JP" sz="2000" dirty="0"/>
              <a:t>Conformity </a:t>
            </a:r>
            <a:r>
              <a:rPr lang="en-US" altLang="ja-JP" sz="2000" dirty="0" smtClean="0"/>
              <a:t>Database </a:t>
            </a:r>
          </a:p>
          <a:p>
            <a:pPr marL="342900" lvl="1" indent="-342900">
              <a:lnSpc>
                <a:spcPct val="120000"/>
              </a:lnSpc>
              <a:buFont typeface="Arial" pitchFamily="34" charset="0"/>
              <a:buChar char="•"/>
            </a:pPr>
            <a:r>
              <a:rPr lang="en-US" altLang="ja-JP" sz="2000" dirty="0" smtClean="0"/>
              <a:t>Sharing the results of the market survey on C&amp;I issues in the APT region with ITU-T SGs through SG11 as the lead group of testing</a:t>
            </a:r>
          </a:p>
          <a:p>
            <a:pPr marL="342900" lvl="1" indent="-342900">
              <a:lnSpc>
                <a:spcPct val="120000"/>
              </a:lnSpc>
              <a:buFont typeface="Arial" pitchFamily="34" charset="0"/>
              <a:buChar char="•"/>
            </a:pPr>
            <a:endParaRPr lang="en-US" altLang="ja-JP" sz="2000" dirty="0"/>
          </a:p>
          <a:p>
            <a:pPr marL="342900" lvl="1" indent="-342900">
              <a:lnSpc>
                <a:spcPct val="120000"/>
              </a:lnSpc>
              <a:buFont typeface="Arial" pitchFamily="34" charset="0"/>
              <a:buChar char="•"/>
            </a:pPr>
            <a:endParaRPr lang="en-US" altLang="ja-JP" sz="2000" dirty="0" smtClean="0"/>
          </a:p>
          <a:p>
            <a:pPr marL="342900" lvl="1" indent="-342900">
              <a:lnSpc>
                <a:spcPct val="120000"/>
              </a:lnSpc>
              <a:buFont typeface="Arial" pitchFamily="34" charset="0"/>
              <a:buChar char="•"/>
            </a:pPr>
            <a:endParaRPr lang="en-US" altLang="ja-JP" sz="2000" dirty="0"/>
          </a:p>
        </p:txBody>
      </p:sp>
      <p:sp>
        <p:nvSpPr>
          <p:cNvPr id="2" name="TextBox 1"/>
          <p:cNvSpPr txBox="1"/>
          <p:nvPr/>
        </p:nvSpPr>
        <p:spPr>
          <a:xfrm>
            <a:off x="1280973" y="332656"/>
            <a:ext cx="6958508" cy="707886"/>
          </a:xfrm>
          <a:prstGeom prst="rect">
            <a:avLst/>
          </a:prstGeom>
          <a:noFill/>
        </p:spPr>
        <p:txBody>
          <a:bodyPr wrap="none" rtlCol="0">
            <a:spAutoFit/>
          </a:bodyPr>
          <a:lstStyle/>
          <a:p>
            <a:r>
              <a:rPr lang="en-US" sz="4000" b="1" dirty="0" smtClean="0"/>
              <a:t>Agenda for the panel discussion</a:t>
            </a:r>
            <a:endParaRPr lang="en-GB" sz="4000" b="1" dirty="0"/>
          </a:p>
        </p:txBody>
      </p:sp>
    </p:spTree>
    <p:extLst>
      <p:ext uri="{BB962C8B-B14F-4D97-AF65-F5344CB8AC3E}">
        <p14:creationId xmlns:p14="http://schemas.microsoft.com/office/powerpoint/2010/main" val="89970790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97768"/>
            <a:ext cx="8229600" cy="1143000"/>
          </a:xfrm>
        </p:spPr>
        <p:txBody>
          <a:bodyPr>
            <a:normAutofit fontScale="90000"/>
          </a:bodyPr>
          <a:lstStyle/>
          <a:p>
            <a:pPr lvl="0"/>
            <a:r>
              <a:rPr lang="en-GB" b="1" dirty="0"/>
              <a:t>O</a:t>
            </a:r>
            <a:r>
              <a:rPr lang="en-GB" b="1" dirty="0" smtClean="0"/>
              <a:t>utput of the APT/ITU C&amp;I event </a:t>
            </a:r>
            <a:r>
              <a:rPr lang="en-GB" sz="3600" dirty="0" smtClean="0"/>
              <a:t/>
            </a:r>
            <a:br>
              <a:rPr lang="en-GB" sz="3600" dirty="0" smtClean="0"/>
            </a:br>
            <a:r>
              <a:rPr lang="en-GB" sz="3200" dirty="0" smtClean="0"/>
              <a:t>Proposals to ASTAP (1/3)</a:t>
            </a:r>
            <a:endParaRPr lang="en-GB" sz="3200" dirty="0"/>
          </a:p>
        </p:txBody>
      </p:sp>
      <p:sp>
        <p:nvSpPr>
          <p:cNvPr id="3" name="Content Placeholder 2"/>
          <p:cNvSpPr>
            <a:spLocks noGrp="1"/>
          </p:cNvSpPr>
          <p:nvPr>
            <p:ph idx="1"/>
          </p:nvPr>
        </p:nvSpPr>
        <p:spPr>
          <a:xfrm>
            <a:off x="251520" y="1412776"/>
            <a:ext cx="8712968" cy="5373216"/>
          </a:xfrm>
        </p:spPr>
        <p:txBody>
          <a:bodyPr>
            <a:noAutofit/>
          </a:bodyPr>
          <a:lstStyle/>
          <a:p>
            <a:pPr marL="342900" lvl="1" indent="-342900">
              <a:spcBef>
                <a:spcPts val="0"/>
              </a:spcBef>
              <a:buFont typeface="Arial" pitchFamily="34" charset="0"/>
              <a:buChar char="•"/>
            </a:pPr>
            <a:r>
              <a:rPr lang="en-US" altLang="ja-JP" sz="1800" dirty="0" smtClean="0"/>
              <a:t>The study of C&amp;I needs to involve network service providers and vendors as well as SDOs and Special Interest Groups like </a:t>
            </a:r>
            <a:r>
              <a:rPr lang="en-US" altLang="ja-JP" sz="1800" dirty="0" err="1" smtClean="0"/>
              <a:t>HomeGrid</a:t>
            </a:r>
            <a:r>
              <a:rPr lang="en-US" altLang="ja-JP" sz="1800" dirty="0" smtClean="0"/>
              <a:t> Forum and academia. Comments and opinions on C&amp;I  from APT member countries are very important to identify </a:t>
            </a:r>
            <a:r>
              <a:rPr lang="en-US" altLang="ja-JP" sz="1800" dirty="0"/>
              <a:t>the </a:t>
            </a:r>
            <a:r>
              <a:rPr lang="en-US" altLang="ja-JP" sz="1800" dirty="0" smtClean="0"/>
              <a:t>actual </a:t>
            </a:r>
            <a:r>
              <a:rPr lang="en-US" altLang="ja-JP" sz="1800" dirty="0"/>
              <a:t>issues </a:t>
            </a:r>
            <a:r>
              <a:rPr lang="en-US" altLang="ja-JP" sz="1800" dirty="0" smtClean="0"/>
              <a:t>appeared in </a:t>
            </a:r>
            <a:r>
              <a:rPr lang="en-US" altLang="ja-JP" sz="1800" dirty="0"/>
              <a:t>the </a:t>
            </a:r>
            <a:r>
              <a:rPr lang="en-US" altLang="ja-JP" sz="1800" dirty="0" smtClean="0"/>
              <a:t>ICT market of each country. For this purpose, it needs to address </a:t>
            </a:r>
            <a:r>
              <a:rPr lang="en-US" altLang="ja-JP" sz="1800" dirty="0"/>
              <a:t>the study of C&amp;I </a:t>
            </a:r>
            <a:r>
              <a:rPr lang="en-US" altLang="ja-JP" sz="1800" dirty="0" smtClean="0"/>
              <a:t>to the proper </a:t>
            </a:r>
            <a:r>
              <a:rPr lang="en-US" altLang="ja-JP" sz="1800" dirty="0"/>
              <a:t>working group of </a:t>
            </a:r>
            <a:r>
              <a:rPr lang="en-US" altLang="ja-JP" sz="1800" dirty="0" smtClean="0"/>
              <a:t>ASTAP which continue discussion on the C&amp;I issues on the Regional level. </a:t>
            </a:r>
            <a:r>
              <a:rPr lang="en-GB" altLang="ja-JP" sz="1800" dirty="0" smtClean="0">
                <a:solidFill>
                  <a:srgbClr val="FF0000"/>
                </a:solidFill>
              </a:rPr>
              <a:t>WG on ITU-T issue (ITU) of ASTAP is appropriate group to discuss C&amp;I on the standardization aspect where collaboration </a:t>
            </a:r>
            <a:r>
              <a:rPr lang="en-GB" altLang="ja-JP" sz="1800" dirty="0">
                <a:solidFill>
                  <a:srgbClr val="FF0000"/>
                </a:solidFill>
              </a:rPr>
              <a:t>with </a:t>
            </a:r>
            <a:r>
              <a:rPr lang="en-GB" altLang="ja-JP" sz="1800" dirty="0" smtClean="0">
                <a:solidFill>
                  <a:srgbClr val="FF0000"/>
                </a:solidFill>
              </a:rPr>
              <a:t>relevant Working Groups in ASTAP. </a:t>
            </a:r>
            <a:endParaRPr lang="en-US" altLang="ja-JP" sz="1800" dirty="0" smtClean="0">
              <a:solidFill>
                <a:srgbClr val="FF0000"/>
              </a:solidFill>
            </a:endParaRPr>
          </a:p>
          <a:p>
            <a:pPr marL="342900" lvl="1" indent="-342900">
              <a:spcBef>
                <a:spcPts val="0"/>
              </a:spcBef>
              <a:buFont typeface="Arial" pitchFamily="34" charset="0"/>
              <a:buChar char="•"/>
            </a:pPr>
            <a:r>
              <a:rPr lang="en-US" altLang="ja-JP" sz="1800" dirty="0" smtClean="0"/>
              <a:t>Six </a:t>
            </a:r>
            <a:r>
              <a:rPr lang="en-US" altLang="ja-JP" sz="1800" dirty="0"/>
              <a:t>Japanese companies and one UK </a:t>
            </a:r>
            <a:r>
              <a:rPr lang="en-US" altLang="ja-JP" sz="1800" dirty="0" smtClean="0"/>
              <a:t>company </a:t>
            </a:r>
            <a:r>
              <a:rPr lang="en-US" altLang="ja-JP" sz="1800" dirty="0"/>
              <a:t>participated in the </a:t>
            </a:r>
            <a:r>
              <a:rPr lang="en-US" altLang="ja-JP" sz="1800" dirty="0" smtClean="0"/>
              <a:t>APT/ITU </a:t>
            </a:r>
            <a:r>
              <a:rPr lang="en-US" altLang="ja-JP" sz="1800" dirty="0"/>
              <a:t>C&amp;I event as exhibitors of testing and showcasing but there were no </a:t>
            </a:r>
            <a:r>
              <a:rPr lang="en-US" altLang="ja-JP" sz="1800" dirty="0" smtClean="0"/>
              <a:t>participations </a:t>
            </a:r>
            <a:r>
              <a:rPr lang="en-US" altLang="ja-JP" sz="1800" dirty="0"/>
              <a:t>from companies of APT member countries </a:t>
            </a:r>
            <a:r>
              <a:rPr lang="en-US" altLang="ja-JP" sz="1800" dirty="0" smtClean="0"/>
              <a:t>other than Japan . </a:t>
            </a:r>
            <a:r>
              <a:rPr lang="en-US" altLang="ja-JP" sz="1800" dirty="0" smtClean="0">
                <a:solidFill>
                  <a:srgbClr val="FF0000"/>
                </a:solidFill>
              </a:rPr>
              <a:t>WG of ASTAP </a:t>
            </a:r>
            <a:r>
              <a:rPr lang="en-US" altLang="ja-JP" sz="1800" dirty="0">
                <a:solidFill>
                  <a:srgbClr val="FF0000"/>
                </a:solidFill>
              </a:rPr>
              <a:t>should share the experience and discuss the requirements of APT member countries and involve them to the study on C&amp;I in ASTAP.</a:t>
            </a:r>
          </a:p>
          <a:p>
            <a:pPr marL="342900" lvl="1" indent="-342900">
              <a:spcBef>
                <a:spcPts val="0"/>
              </a:spcBef>
              <a:buFont typeface="Arial" pitchFamily="34" charset="0"/>
              <a:buChar char="•"/>
            </a:pPr>
            <a:r>
              <a:rPr lang="en-US" altLang="ja-JP" sz="1800" dirty="0"/>
              <a:t>It is recommended to discuss </a:t>
            </a:r>
            <a:r>
              <a:rPr lang="en-US" altLang="ja-JP" sz="1800" dirty="0">
                <a:solidFill>
                  <a:srgbClr val="FF0000"/>
                </a:solidFill>
              </a:rPr>
              <a:t>the plan of the future events of workshop, testing, training and showcasing, pilot project where it can </a:t>
            </a:r>
            <a:r>
              <a:rPr lang="en-US" altLang="ja-JP" sz="1800" dirty="0" smtClean="0">
                <a:solidFill>
                  <a:srgbClr val="FF0000"/>
                </a:solidFill>
              </a:rPr>
              <a:t>be remotely </a:t>
            </a:r>
            <a:r>
              <a:rPr lang="en-US" altLang="ja-JP" sz="1800" dirty="0">
                <a:solidFill>
                  <a:srgbClr val="FF0000"/>
                </a:solidFill>
              </a:rPr>
              <a:t>participate in (</a:t>
            </a:r>
            <a:r>
              <a:rPr lang="en-US" altLang="ja-JP" sz="1800" dirty="0" err="1">
                <a:solidFill>
                  <a:srgbClr val="FF0000"/>
                </a:solidFill>
              </a:rPr>
              <a:t>e,g</a:t>
            </a:r>
            <a:r>
              <a:rPr lang="en-US" altLang="ja-JP" sz="1800" dirty="0">
                <a:solidFill>
                  <a:srgbClr val="FF0000"/>
                </a:solidFill>
              </a:rPr>
              <a:t>, I3GT</a:t>
            </a:r>
            <a:r>
              <a:rPr lang="en-US" altLang="ja-JP" sz="1800" dirty="0"/>
              <a:t>).</a:t>
            </a:r>
          </a:p>
          <a:p>
            <a:pPr marL="342900" lvl="1" indent="-342900">
              <a:spcBef>
                <a:spcPts val="0"/>
              </a:spcBef>
              <a:buFont typeface="Arial" pitchFamily="34" charset="0"/>
              <a:buChar char="•"/>
            </a:pPr>
            <a:r>
              <a:rPr lang="en-US" altLang="ja-JP" sz="1800" dirty="0" smtClean="0"/>
              <a:t>WG of </a:t>
            </a:r>
            <a:r>
              <a:rPr lang="en-US" altLang="ja-JP" sz="1800" dirty="0"/>
              <a:t>ASTAP should identify </a:t>
            </a:r>
            <a:r>
              <a:rPr lang="en-US" altLang="ja-JP" sz="1800" dirty="0" smtClean="0"/>
              <a:t> actions</a:t>
            </a:r>
            <a:r>
              <a:rPr lang="en-US" altLang="ja-JP" sz="1800" dirty="0"/>
              <a:t> </a:t>
            </a:r>
            <a:r>
              <a:rPr lang="en-US" altLang="ja-JP" sz="1800" dirty="0" smtClean="0"/>
              <a:t>directed for solving the C&amp;I issues  (such </a:t>
            </a:r>
            <a:r>
              <a:rPr lang="en-US" altLang="ja-JP" sz="1800" dirty="0"/>
              <a:t>as gap analysis, use cases, </a:t>
            </a:r>
            <a:r>
              <a:rPr lang="en-US" altLang="ja-JP" sz="1800" dirty="0" smtClean="0"/>
              <a:t>roadmap, workshop, C&amp;I testing and showcasing etc.) </a:t>
            </a:r>
            <a:r>
              <a:rPr lang="en-US" altLang="ja-JP" sz="1800" dirty="0"/>
              <a:t>and </a:t>
            </a:r>
            <a:r>
              <a:rPr lang="en-US" altLang="ja-JP" sz="1800" dirty="0" smtClean="0"/>
              <a:t>develop action plan on C&amp;I for </a:t>
            </a:r>
            <a:r>
              <a:rPr lang="en-US" altLang="ja-JP" sz="1800" dirty="0"/>
              <a:t>ASTAP. </a:t>
            </a:r>
            <a:r>
              <a:rPr lang="en-US" altLang="ja-JP" sz="1800" dirty="0" smtClean="0"/>
              <a:t>These actions should be aligned with relevant tasks of the ITU Action plan on the implementation of </a:t>
            </a:r>
            <a:r>
              <a:rPr lang="fr-FR" altLang="ja-JP" sz="1800" dirty="0" smtClean="0"/>
              <a:t>ITU C&amp;I Programme.</a:t>
            </a:r>
            <a:endParaRPr lang="en-GB" sz="1800" dirty="0"/>
          </a:p>
        </p:txBody>
      </p:sp>
    </p:spTree>
    <p:extLst>
      <p:ext uri="{BB962C8B-B14F-4D97-AF65-F5344CB8AC3E}">
        <p14:creationId xmlns:p14="http://schemas.microsoft.com/office/powerpoint/2010/main" val="28491688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528" y="1109057"/>
            <a:ext cx="8424936" cy="5632311"/>
          </a:xfrm>
          <a:prstGeom prst="rect">
            <a:avLst/>
          </a:prstGeom>
        </p:spPr>
        <p:txBody>
          <a:bodyPr wrap="square">
            <a:spAutoFit/>
          </a:bodyPr>
          <a:lstStyle/>
          <a:p>
            <a:pPr marL="342900" lvl="1" indent="-342900">
              <a:buFont typeface="Arial" pitchFamily="34" charset="0"/>
              <a:buChar char="•"/>
            </a:pPr>
            <a:r>
              <a:rPr lang="en-US" altLang="ja-JP" dirty="0"/>
              <a:t>ITU encouraged </a:t>
            </a:r>
            <a:r>
              <a:rPr lang="en-US" altLang="ja-JP" dirty="0" smtClean="0"/>
              <a:t>APT members to </a:t>
            </a:r>
            <a:r>
              <a:rPr lang="en-US" altLang="ja-JP" dirty="0"/>
              <a:t>populate the ITU Conformity Database by testing results against ITU-T Recommendations. It might bring some additional benefits to them:</a:t>
            </a:r>
            <a:endParaRPr lang="en-US" altLang="ja-JP" dirty="0" smtClean="0"/>
          </a:p>
          <a:p>
            <a:pPr marL="723900" lvl="1" indent="-285750">
              <a:buFont typeface="Wingdings" panose="05000000000000000000" pitchFamily="2" charset="2"/>
              <a:buChar char="ü"/>
            </a:pPr>
            <a:r>
              <a:rPr lang="en-US" dirty="0" smtClean="0"/>
              <a:t>Customers </a:t>
            </a:r>
            <a:r>
              <a:rPr lang="en-US" dirty="0"/>
              <a:t>can rely to the qualified test results against ITU-T Recs</a:t>
            </a:r>
            <a:r>
              <a:rPr lang="en-US" dirty="0" smtClean="0"/>
              <a:t>., which are performed by TLs</a:t>
            </a:r>
          </a:p>
          <a:p>
            <a:pPr marL="723900" lvl="1" indent="-285750">
              <a:buFont typeface="Wingdings" panose="05000000000000000000" pitchFamily="2" charset="2"/>
              <a:buChar char="ü"/>
            </a:pPr>
            <a:r>
              <a:rPr lang="en-US" dirty="0"/>
              <a:t>Worldwide promotion of the activities and areas of responsibilities of </a:t>
            </a:r>
            <a:r>
              <a:rPr lang="en-US" dirty="0" smtClean="0"/>
              <a:t>TLs </a:t>
            </a:r>
            <a:r>
              <a:rPr lang="en-US" dirty="0"/>
              <a:t>(new markets for </a:t>
            </a:r>
            <a:r>
              <a:rPr lang="en-US" dirty="0" smtClean="0"/>
              <a:t>TLs)</a:t>
            </a:r>
            <a:endParaRPr lang="en-US" dirty="0"/>
          </a:p>
          <a:p>
            <a:pPr marL="723900" lvl="1" indent="-285750">
              <a:buFont typeface="Wingdings" panose="05000000000000000000" pitchFamily="2" charset="2"/>
              <a:buChar char="ü"/>
            </a:pPr>
            <a:r>
              <a:rPr lang="en-US" dirty="0"/>
              <a:t>Certifiers (Certification </a:t>
            </a:r>
            <a:r>
              <a:rPr lang="en-US" dirty="0" smtClean="0"/>
              <a:t>Bodies/TLs) </a:t>
            </a:r>
            <a:r>
              <a:rPr lang="en-US" dirty="0"/>
              <a:t>can take into consideration the testing results avoiding the repetition of testing</a:t>
            </a:r>
          </a:p>
          <a:p>
            <a:pPr marL="723900" lvl="1" indent="-285750">
              <a:buFont typeface="Wingdings" panose="05000000000000000000" pitchFamily="2" charset="2"/>
              <a:buChar char="ü"/>
            </a:pPr>
            <a:r>
              <a:rPr lang="en-US" dirty="0"/>
              <a:t>Countries, which are going to establish the MRA/MLA regime on their Regional level, can use the list of Certificate of Conformity with the scope of ITU-T Recs. as a basic requirement</a:t>
            </a:r>
          </a:p>
          <a:p>
            <a:pPr marL="342900" lvl="1" indent="-342900">
              <a:spcBef>
                <a:spcPts val="0"/>
              </a:spcBef>
              <a:buFont typeface="Arial" pitchFamily="34" charset="0"/>
              <a:buChar char="•"/>
            </a:pPr>
            <a:r>
              <a:rPr lang="en-US" altLang="ja-JP" dirty="0" smtClean="0"/>
              <a:t>WG of ASTAP are going to make regional requirements and relevant test specifications for NGN and IPTV etc. Analyzing the result</a:t>
            </a:r>
            <a:r>
              <a:rPr lang="en-US" altLang="ja-JP" strike="sngStrike" dirty="0" smtClean="0"/>
              <a:t>s</a:t>
            </a:r>
            <a:r>
              <a:rPr lang="en-US" altLang="ja-JP" dirty="0" smtClean="0"/>
              <a:t> of tests, APT members and ASTAP are encouraged to make contributions on C&amp;I issues to the relevant ITU-T SGs on </a:t>
            </a:r>
            <a:r>
              <a:rPr lang="en-US" altLang="ja-JP" dirty="0"/>
              <a:t>conformance and interoperability testing with </a:t>
            </a:r>
            <a:r>
              <a:rPr lang="en-US" altLang="ja-JP" dirty="0" smtClean="0"/>
              <a:t>the closer cooperation with ITU-T SG11 as a lead ITU-T Study Group . It will enhance the quality of Recommendations and help to unify requirements and to accelerate the implementation of C&amp;I regime in the Region. HomeGrid Forum has committed to work with Study Group 11 for in-home C&amp;I, as well</a:t>
            </a:r>
          </a:p>
        </p:txBody>
      </p:sp>
      <p:sp>
        <p:nvSpPr>
          <p:cNvPr id="3" name="Title 1"/>
          <p:cNvSpPr>
            <a:spLocks noGrp="1"/>
          </p:cNvSpPr>
          <p:nvPr>
            <p:ph type="title"/>
          </p:nvPr>
        </p:nvSpPr>
        <p:spPr>
          <a:xfrm>
            <a:off x="467544" y="125760"/>
            <a:ext cx="8229600" cy="854968"/>
          </a:xfrm>
        </p:spPr>
        <p:txBody>
          <a:bodyPr>
            <a:normAutofit/>
          </a:bodyPr>
          <a:lstStyle/>
          <a:p>
            <a:pPr lvl="0"/>
            <a:r>
              <a:rPr lang="en-GB" sz="4000" b="1" dirty="0" smtClean="0"/>
              <a:t>Proposals to ASTAP (2/3)</a:t>
            </a:r>
            <a:endParaRPr lang="en-GB" sz="4000" b="1" dirty="0"/>
          </a:p>
        </p:txBody>
      </p:sp>
    </p:spTree>
    <p:extLst>
      <p:ext uri="{BB962C8B-B14F-4D97-AF65-F5344CB8AC3E}">
        <p14:creationId xmlns:p14="http://schemas.microsoft.com/office/powerpoint/2010/main" val="30665225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528" y="1109057"/>
            <a:ext cx="8424936" cy="5632311"/>
          </a:xfrm>
          <a:prstGeom prst="rect">
            <a:avLst/>
          </a:prstGeom>
        </p:spPr>
        <p:txBody>
          <a:bodyPr wrap="square">
            <a:spAutoFit/>
          </a:bodyPr>
          <a:lstStyle/>
          <a:p>
            <a:pPr marL="342900" lvl="1" indent="-342900">
              <a:spcBef>
                <a:spcPts val="0"/>
              </a:spcBef>
              <a:buFont typeface="Arial" pitchFamily="34" charset="0"/>
              <a:buChar char="•"/>
            </a:pPr>
            <a:r>
              <a:rPr lang="en-US" altLang="ja-JP" dirty="0" smtClean="0"/>
              <a:t>The testing results of the APT/ITU C&amp;I event will be available on the </a:t>
            </a:r>
            <a:r>
              <a:rPr lang="en-US" altLang="ja-JP" dirty="0"/>
              <a:t>ITU C&amp;I </a:t>
            </a:r>
            <a:r>
              <a:rPr lang="en-US" altLang="ja-JP" dirty="0" smtClean="0"/>
              <a:t>Portal. The same approach will be using for sharing testing results of the future APT C&amp;I testing events</a:t>
            </a:r>
          </a:p>
          <a:p>
            <a:pPr marL="342900" lvl="1" indent="-342900">
              <a:spcBef>
                <a:spcPts val="0"/>
              </a:spcBef>
              <a:buFont typeface="Arial" pitchFamily="34" charset="0"/>
              <a:buChar char="•"/>
            </a:pPr>
            <a:r>
              <a:rPr lang="en-US" altLang="ja-JP" dirty="0"/>
              <a:t>ITU-T </a:t>
            </a:r>
            <a:r>
              <a:rPr lang="en-US" altLang="ja-JP" dirty="0" smtClean="0"/>
              <a:t>highlighted key ITU-T Recommendations within ICT technologies suitable for testing which </a:t>
            </a:r>
            <a:r>
              <a:rPr lang="en-US" altLang="ja-JP" dirty="0"/>
              <a:t>market </a:t>
            </a:r>
            <a:r>
              <a:rPr lang="en-US" altLang="ja-JP" dirty="0" smtClean="0"/>
              <a:t>requested. APT members and ASTAP are invited to organize the next C&amp;I event and relevant pilot projects for conformity assessment on these ITU-T Recs.</a:t>
            </a:r>
          </a:p>
          <a:p>
            <a:pPr marL="342900" lvl="1" indent="-342900">
              <a:spcBef>
                <a:spcPts val="0"/>
              </a:spcBef>
              <a:buFont typeface="Arial" pitchFamily="34" charset="0"/>
              <a:buChar char="•"/>
            </a:pPr>
            <a:r>
              <a:rPr lang="en-US" altLang="ja-JP" dirty="0"/>
              <a:t>That </a:t>
            </a:r>
            <a:r>
              <a:rPr lang="en-US" altLang="ja-JP" dirty="0" smtClean="0"/>
              <a:t>home network developments </a:t>
            </a:r>
            <a:r>
              <a:rPr lang="en-US" altLang="ja-JP" dirty="0"/>
              <a:t>be monitored for compliance and interoperation, that </a:t>
            </a:r>
            <a:r>
              <a:rPr lang="en-US" altLang="ja-JP" dirty="0" smtClean="0"/>
              <a:t>APT regulators </a:t>
            </a:r>
            <a:r>
              <a:rPr lang="en-US" altLang="ja-JP" dirty="0"/>
              <a:t>ensure powerline communications stays below the FM band (notched at 80 MHz or lower), that regional notching of radio bands for powerlines be considered and proposed to </a:t>
            </a:r>
            <a:r>
              <a:rPr lang="en-US" altLang="ja-JP" dirty="0" err="1" smtClean="0"/>
              <a:t>ASTAP</a:t>
            </a:r>
            <a:r>
              <a:rPr lang="en-US" altLang="ja-JP" dirty="0" smtClean="0"/>
              <a:t> </a:t>
            </a:r>
            <a:r>
              <a:rPr lang="en-US" altLang="ja-JP" dirty="0"/>
              <a:t>so that we study and include this in our own </a:t>
            </a:r>
            <a:r>
              <a:rPr lang="en-US" altLang="ja-JP" dirty="0" smtClean="0"/>
              <a:t>documentation and promote it to vendors, </a:t>
            </a:r>
            <a:r>
              <a:rPr lang="en-US" altLang="ja-JP" dirty="0"/>
              <a:t>and that the ITU-T standard that establishes the power of signals on wires in the home </a:t>
            </a:r>
            <a:r>
              <a:rPr lang="en-US" altLang="ja-JP" dirty="0" smtClean="0"/>
              <a:t>(Recommendation ITU-T G.9964) become </a:t>
            </a:r>
            <a:r>
              <a:rPr lang="en-US" altLang="ja-JP" dirty="0"/>
              <a:t>the regulator’s standard in the ATP countries so that they know it is safe to other </a:t>
            </a:r>
            <a:r>
              <a:rPr lang="en-US" altLang="ja-JP" dirty="0" smtClean="0"/>
              <a:t>services.</a:t>
            </a:r>
            <a:endParaRPr lang="en-US" altLang="ja-JP" dirty="0"/>
          </a:p>
          <a:p>
            <a:pPr marL="342900" lvl="1" indent="-342900">
              <a:spcBef>
                <a:spcPts val="0"/>
              </a:spcBef>
              <a:buFont typeface="Arial" pitchFamily="34" charset="0"/>
              <a:buChar char="•"/>
            </a:pPr>
            <a:r>
              <a:rPr lang="en-US" altLang="ja-JP" dirty="0" smtClean="0"/>
              <a:t>Outside groups, such as HomeGrid Forum, should continue </a:t>
            </a:r>
            <a:r>
              <a:rPr lang="en-US" altLang="ja-JP" dirty="0"/>
              <a:t>working with </a:t>
            </a:r>
            <a:r>
              <a:rPr lang="en-US" altLang="ja-JP" dirty="0" smtClean="0"/>
              <a:t>ATP/ASTAP </a:t>
            </a:r>
            <a:r>
              <a:rPr lang="en-US" altLang="ja-JP" dirty="0"/>
              <a:t>and the ITU on compliance and interoperability issues for </a:t>
            </a:r>
            <a:r>
              <a:rPr lang="en-US" altLang="ja-JP" dirty="0" smtClean="0"/>
              <a:t>in</a:t>
            </a:r>
            <a:r>
              <a:rPr lang="en-US" altLang="ja-JP" b="1" dirty="0" smtClean="0"/>
              <a:t>-</a:t>
            </a:r>
            <a:r>
              <a:rPr lang="en-US" altLang="ja-JP" dirty="0" smtClean="0"/>
              <a:t>home </a:t>
            </a:r>
            <a:r>
              <a:rPr lang="en-US" altLang="ja-JP" dirty="0"/>
              <a:t>networks based on G.hn, and </a:t>
            </a:r>
            <a:r>
              <a:rPr lang="en-US" altLang="ja-JP" dirty="0" smtClean="0"/>
              <a:t>ensure </a:t>
            </a:r>
            <a:r>
              <a:rPr lang="en-US" altLang="ja-JP" dirty="0"/>
              <a:t>the ITU database </a:t>
            </a:r>
            <a:r>
              <a:rPr lang="en-US" altLang="ja-JP" dirty="0" smtClean="0"/>
              <a:t>to be kept updated regarding </a:t>
            </a:r>
            <a:r>
              <a:rPr lang="en-US" altLang="ja-JP" dirty="0"/>
              <a:t>those systems that are certified by HGF as compliant, interoperable and that perform to </a:t>
            </a:r>
            <a:r>
              <a:rPr lang="en-US" altLang="ja-JP" dirty="0" smtClean="0"/>
              <a:t>demanding </a:t>
            </a:r>
            <a:r>
              <a:rPr lang="en-US" altLang="ja-JP" dirty="0"/>
              <a:t>standards.</a:t>
            </a:r>
          </a:p>
        </p:txBody>
      </p:sp>
      <p:sp>
        <p:nvSpPr>
          <p:cNvPr id="3" name="Title 1"/>
          <p:cNvSpPr>
            <a:spLocks noGrp="1"/>
          </p:cNvSpPr>
          <p:nvPr>
            <p:ph type="title"/>
          </p:nvPr>
        </p:nvSpPr>
        <p:spPr>
          <a:xfrm>
            <a:off x="467544" y="125760"/>
            <a:ext cx="8229600" cy="854968"/>
          </a:xfrm>
        </p:spPr>
        <p:txBody>
          <a:bodyPr>
            <a:normAutofit/>
          </a:bodyPr>
          <a:lstStyle/>
          <a:p>
            <a:pPr lvl="0"/>
            <a:r>
              <a:rPr lang="en-GB" sz="4000" b="1" dirty="0" smtClean="0"/>
              <a:t>Proposals to ASTAP (3/3)</a:t>
            </a:r>
            <a:endParaRPr lang="en-GB" sz="4000" b="1" dirty="0"/>
          </a:p>
        </p:txBody>
      </p:sp>
    </p:spTree>
    <p:extLst>
      <p:ext uri="{BB962C8B-B14F-4D97-AF65-F5344CB8AC3E}">
        <p14:creationId xmlns:p14="http://schemas.microsoft.com/office/powerpoint/2010/main" val="21619494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1866420" y="1556792"/>
            <a:ext cx="5411161" cy="1446550"/>
          </a:xfrm>
          <a:prstGeom prst="rect">
            <a:avLst/>
          </a:prstGeom>
          <a:noFill/>
        </p:spPr>
        <p:txBody>
          <a:bodyPr wrap="none" rtlCol="0">
            <a:spAutoFit/>
          </a:bodyPr>
          <a:lstStyle/>
          <a:p>
            <a:r>
              <a:rPr lang="en-US" sz="8800" b="1" dirty="0" smtClean="0"/>
              <a:t>Thank you!</a:t>
            </a:r>
            <a:endParaRPr lang="en-GB" sz="8800" b="1" dirty="0"/>
          </a:p>
        </p:txBody>
      </p:sp>
      <p:sp>
        <p:nvSpPr>
          <p:cNvPr id="2" name="Rectangle 1"/>
          <p:cNvSpPr/>
          <p:nvPr/>
        </p:nvSpPr>
        <p:spPr>
          <a:xfrm>
            <a:off x="1259632" y="3789040"/>
            <a:ext cx="6624736" cy="1089529"/>
          </a:xfrm>
          <a:prstGeom prst="rect">
            <a:avLst/>
          </a:prstGeom>
          <a:ln>
            <a:solidFill>
              <a:schemeClr val="tx1"/>
            </a:solidFill>
          </a:ln>
        </p:spPr>
        <p:txBody>
          <a:bodyPr wrap="square">
            <a:spAutoFit/>
          </a:bodyPr>
          <a:lstStyle/>
          <a:p>
            <a:pPr marL="0" lvl="1" algn="just">
              <a:lnSpc>
                <a:spcPct val="120000"/>
              </a:lnSpc>
            </a:pPr>
            <a:r>
              <a:rPr lang="en-US" dirty="0"/>
              <a:t>The chair of the coordination committee expressed his gratitude to exhibitors, presenters and participants to the event. He expressed special thanks to APT secretary and ITU TSB for their support.</a:t>
            </a:r>
          </a:p>
        </p:txBody>
      </p:sp>
    </p:spTree>
    <p:extLst>
      <p:ext uri="{BB962C8B-B14F-4D97-AF65-F5344CB8AC3E}">
        <p14:creationId xmlns:p14="http://schemas.microsoft.com/office/powerpoint/2010/main" val="14321682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GB" dirty="0"/>
          </a:p>
        </p:txBody>
      </p:sp>
      <p:sp>
        <p:nvSpPr>
          <p:cNvPr id="3" name="Content Placeholder 2"/>
          <p:cNvSpPr>
            <a:spLocks noGrp="1"/>
          </p:cNvSpPr>
          <p:nvPr>
            <p:ph idx="1"/>
          </p:nvPr>
        </p:nvSpPr>
        <p:spPr/>
        <p:txBody>
          <a:bodyPr>
            <a:normAutofit lnSpcReduction="10000"/>
          </a:bodyPr>
          <a:lstStyle/>
          <a:p>
            <a:r>
              <a:rPr lang="en-US" dirty="0" smtClean="0"/>
              <a:t>APT is going to hold the 2</a:t>
            </a:r>
            <a:r>
              <a:rPr lang="en-US" baseline="30000" dirty="0" smtClean="0"/>
              <a:t>nd</a:t>
            </a:r>
            <a:r>
              <a:rPr lang="en-US" dirty="0" smtClean="0"/>
              <a:t> APT C&amp;I event in Bangkok on 25</a:t>
            </a:r>
            <a:r>
              <a:rPr lang="en-US" baseline="30000" dirty="0" smtClean="0"/>
              <a:t>th</a:t>
            </a:r>
            <a:r>
              <a:rPr lang="en-US" dirty="0" smtClean="0"/>
              <a:t> and 26</a:t>
            </a:r>
            <a:r>
              <a:rPr lang="en-US" baseline="30000" dirty="0" smtClean="0"/>
              <a:t>th</a:t>
            </a:r>
            <a:r>
              <a:rPr lang="en-US" dirty="0" smtClean="0"/>
              <a:t> August 2014. This event is a joint event with ITU.</a:t>
            </a:r>
          </a:p>
          <a:p>
            <a:r>
              <a:rPr lang="en-US" dirty="0" smtClean="0"/>
              <a:t>We would like to invite operators and manufactures of ITU member to this event and join the discussion</a:t>
            </a:r>
            <a:r>
              <a:rPr lang="en-US" dirty="0" smtClean="0"/>
              <a:t>.</a:t>
            </a:r>
          </a:p>
          <a:p>
            <a:pPr marL="0" indent="0">
              <a:buNone/>
            </a:pPr>
            <a:endParaRPr lang="en-US" dirty="0" smtClean="0"/>
          </a:p>
          <a:p>
            <a:pPr marL="0" indent="0">
              <a:buNone/>
            </a:pPr>
            <a:r>
              <a:rPr lang="en-US" dirty="0" smtClean="0"/>
              <a:t>APT: Asia Pacific </a:t>
            </a:r>
            <a:r>
              <a:rPr lang="en-US" dirty="0" err="1" smtClean="0"/>
              <a:t>Telecommunity</a:t>
            </a:r>
            <a:endParaRPr lang="en-US" dirty="0"/>
          </a:p>
          <a:p>
            <a:pPr marL="0" indent="0">
              <a:buNone/>
            </a:pPr>
            <a:r>
              <a:rPr lang="en-US" dirty="0">
                <a:hlinkClick r:id="rId2"/>
              </a:rPr>
              <a:t>http://www.aptsec.org</a:t>
            </a:r>
            <a:r>
              <a:rPr lang="en-US" dirty="0" smtClean="0">
                <a:hlinkClick r:id="rId2"/>
              </a:rPr>
              <a:t>/</a:t>
            </a:r>
            <a:endParaRPr lang="en-US" dirty="0" smtClean="0"/>
          </a:p>
          <a:p>
            <a:pPr marL="0" indent="0">
              <a:buNone/>
            </a:pPr>
            <a:endParaRPr lang="en-US" dirty="0" smtClean="0"/>
          </a:p>
          <a:p>
            <a:endParaRPr lang="en-GB" dirty="0"/>
          </a:p>
        </p:txBody>
      </p:sp>
      <p:sp>
        <p:nvSpPr>
          <p:cNvPr id="4" name="Slide Number Placeholder 3"/>
          <p:cNvSpPr>
            <a:spLocks noGrp="1"/>
          </p:cNvSpPr>
          <p:nvPr>
            <p:ph type="sldNum" sz="quarter" idx="12"/>
          </p:nvPr>
        </p:nvSpPr>
        <p:spPr/>
        <p:txBody>
          <a:bodyPr/>
          <a:lstStyle/>
          <a:p>
            <a:fld id="{C4744D75-FD58-4334-87F7-AC66C6397784}" type="slidenum">
              <a:rPr lang="en-GB" smtClean="0"/>
              <a:t>2</a:t>
            </a:fld>
            <a:endParaRPr lang="en-GB"/>
          </a:p>
        </p:txBody>
      </p:sp>
    </p:spTree>
    <p:extLst>
      <p:ext uri="{BB962C8B-B14F-4D97-AF65-F5344CB8AC3E}">
        <p14:creationId xmlns:p14="http://schemas.microsoft.com/office/powerpoint/2010/main" val="27407095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O</a:t>
            </a:r>
            <a:r>
              <a:rPr lang="en-US" dirty="0" smtClean="0"/>
              <a:t>utline of the 2</a:t>
            </a:r>
            <a:r>
              <a:rPr lang="en-US" baseline="30000" dirty="0" smtClean="0"/>
              <a:t>nd</a:t>
            </a:r>
            <a:r>
              <a:rPr lang="en-US" dirty="0" smtClean="0"/>
              <a:t> event</a:t>
            </a:r>
            <a:endParaRPr lang="en-GB" dirty="0"/>
          </a:p>
        </p:txBody>
      </p:sp>
      <p:sp>
        <p:nvSpPr>
          <p:cNvPr id="3" name="Content Placeholder 2"/>
          <p:cNvSpPr>
            <a:spLocks noGrp="1"/>
          </p:cNvSpPr>
          <p:nvPr>
            <p:ph idx="1"/>
          </p:nvPr>
        </p:nvSpPr>
        <p:spPr>
          <a:xfrm>
            <a:off x="457200" y="1556793"/>
            <a:ext cx="8229600" cy="4752527"/>
          </a:xfrm>
        </p:spPr>
        <p:txBody>
          <a:bodyPr>
            <a:normAutofit fontScale="62500" lnSpcReduction="20000"/>
          </a:bodyPr>
          <a:lstStyle/>
          <a:p>
            <a:pPr marL="360363" lvl="0" indent="-360363">
              <a:buFont typeface="+mj-lt"/>
              <a:buAutoNum type="arabicPeriod"/>
            </a:pPr>
            <a:r>
              <a:rPr lang="en-AU" dirty="0" smtClean="0"/>
              <a:t>APT/ITU joint C&amp;I event</a:t>
            </a:r>
          </a:p>
          <a:p>
            <a:pPr marL="971550" lvl="1" indent="-514350">
              <a:spcBef>
                <a:spcPts val="600"/>
              </a:spcBef>
              <a:buFont typeface="+mj-lt"/>
              <a:buAutoNum type="alphaLcParenR"/>
              <a:tabLst>
                <a:tab pos="4483100" algn="l"/>
              </a:tabLst>
            </a:pPr>
            <a:r>
              <a:rPr lang="en-GB" sz="2900" dirty="0" smtClean="0"/>
              <a:t>APT </a:t>
            </a:r>
            <a:r>
              <a:rPr lang="en-GB" sz="2900" dirty="0"/>
              <a:t>will provide general secretary service and ITU will provide technical support for testing, showcasing and workshop.</a:t>
            </a:r>
          </a:p>
          <a:p>
            <a:pPr marL="971550" lvl="1" indent="-514350">
              <a:spcBef>
                <a:spcPts val="600"/>
              </a:spcBef>
              <a:buFont typeface="+mj-lt"/>
              <a:buAutoNum type="alphaLcParenR"/>
              <a:tabLst>
                <a:tab pos="4483100" algn="l"/>
              </a:tabLst>
            </a:pPr>
            <a:r>
              <a:rPr lang="en-GB" sz="2900" dirty="0"/>
              <a:t>The event announced on the APT and ITU website and invitation letter issued by APT and ITU.</a:t>
            </a:r>
            <a:endParaRPr lang="en-AU" sz="2900" dirty="0"/>
          </a:p>
          <a:p>
            <a:pPr marL="360363" indent="-360363">
              <a:buFont typeface="+mj-lt"/>
              <a:buAutoNum type="arabicPeriod"/>
            </a:pPr>
            <a:endParaRPr lang="en-AU" sz="3300" dirty="0"/>
          </a:p>
          <a:p>
            <a:pPr marL="360363" indent="-360363">
              <a:buFont typeface="+mj-lt"/>
              <a:buAutoNum type="arabicPeriod"/>
            </a:pPr>
            <a:r>
              <a:rPr lang="en-AU" sz="3300" dirty="0"/>
              <a:t>The date of the event </a:t>
            </a:r>
            <a:endParaRPr lang="en-GB" sz="3300" dirty="0"/>
          </a:p>
          <a:p>
            <a:pPr marL="971550" lvl="1" indent="-514350">
              <a:spcBef>
                <a:spcPts val="600"/>
              </a:spcBef>
              <a:buFont typeface="+mj-lt"/>
              <a:buAutoNum type="alphaLcParenR"/>
              <a:tabLst>
                <a:tab pos="4483100" algn="l"/>
              </a:tabLst>
            </a:pPr>
            <a:r>
              <a:rPr lang="en-US" dirty="0"/>
              <a:t>Interoperability testing  	</a:t>
            </a:r>
            <a:r>
              <a:rPr lang="en-US" dirty="0" smtClean="0"/>
              <a:t>Mon. 25</a:t>
            </a:r>
            <a:r>
              <a:rPr lang="en-US" baseline="30000" dirty="0" smtClean="0"/>
              <a:t>th</a:t>
            </a:r>
            <a:r>
              <a:rPr lang="en-US" dirty="0" smtClean="0"/>
              <a:t> August </a:t>
            </a:r>
            <a:endParaRPr lang="en-GB" dirty="0"/>
          </a:p>
          <a:p>
            <a:pPr marL="971550" lvl="1" indent="-514350">
              <a:buFont typeface="+mj-lt"/>
              <a:buAutoNum type="alphaLcParenR"/>
              <a:tabLst>
                <a:tab pos="4483100" algn="l"/>
              </a:tabLst>
            </a:pPr>
            <a:r>
              <a:rPr lang="en-US" dirty="0"/>
              <a:t>Showcasing 	</a:t>
            </a:r>
            <a:r>
              <a:rPr lang="en-US" dirty="0" smtClean="0"/>
              <a:t>Mon. 25</a:t>
            </a:r>
            <a:r>
              <a:rPr lang="en-US" baseline="30000" dirty="0" smtClean="0"/>
              <a:t>th</a:t>
            </a:r>
            <a:r>
              <a:rPr lang="en-US" dirty="0" smtClean="0"/>
              <a:t> </a:t>
            </a:r>
            <a:r>
              <a:rPr lang="en-US" dirty="0"/>
              <a:t>– 26</a:t>
            </a:r>
            <a:r>
              <a:rPr lang="en-US" baseline="30000" dirty="0"/>
              <a:t>th</a:t>
            </a:r>
            <a:r>
              <a:rPr lang="en-US" dirty="0"/>
              <a:t> August</a:t>
            </a:r>
            <a:endParaRPr lang="en-GB" dirty="0"/>
          </a:p>
          <a:p>
            <a:pPr marL="971550" lvl="1" indent="-514350">
              <a:buFont typeface="+mj-lt"/>
              <a:buAutoNum type="alphaLcParenR"/>
              <a:tabLst>
                <a:tab pos="4483100" algn="l"/>
              </a:tabLst>
            </a:pPr>
            <a:r>
              <a:rPr lang="en-US" dirty="0"/>
              <a:t>Workshop	</a:t>
            </a:r>
            <a:r>
              <a:rPr lang="en-US" dirty="0" smtClean="0"/>
              <a:t>Tue. 26</a:t>
            </a:r>
            <a:r>
              <a:rPr lang="en-US" baseline="30000" dirty="0" smtClean="0"/>
              <a:t>th</a:t>
            </a:r>
            <a:r>
              <a:rPr lang="en-US" dirty="0" smtClean="0"/>
              <a:t> August</a:t>
            </a:r>
          </a:p>
          <a:p>
            <a:pPr marL="457200" lvl="1" indent="0">
              <a:buNone/>
              <a:tabLst>
                <a:tab pos="4483100" algn="l"/>
              </a:tabLst>
            </a:pPr>
            <a:endParaRPr lang="en-GB" dirty="0"/>
          </a:p>
          <a:p>
            <a:pPr marL="360363" indent="-360363">
              <a:buFont typeface="+mj-lt"/>
              <a:buAutoNum type="arabicPeriod"/>
            </a:pPr>
            <a:r>
              <a:rPr lang="en-AU" sz="3300" dirty="0"/>
              <a:t>The following three items were proposed as the candidates of the topics of the event but not limited to.</a:t>
            </a:r>
            <a:endParaRPr lang="en-GB" sz="3300" dirty="0"/>
          </a:p>
          <a:p>
            <a:pPr marL="971550" lvl="1" indent="-514350">
              <a:spcBef>
                <a:spcPts val="600"/>
              </a:spcBef>
              <a:buFont typeface="+mj-lt"/>
              <a:buAutoNum type="alphaLcParenR"/>
            </a:pPr>
            <a:r>
              <a:rPr lang="en-US" dirty="0" smtClean="0"/>
              <a:t>M2M/</a:t>
            </a:r>
            <a:r>
              <a:rPr lang="en-US" dirty="0" err="1" smtClean="0"/>
              <a:t>IoT</a:t>
            </a:r>
            <a:r>
              <a:rPr lang="en-US" dirty="0" smtClean="0"/>
              <a:t>/e-Health</a:t>
            </a:r>
            <a:endParaRPr lang="en-GB" dirty="0"/>
          </a:p>
          <a:p>
            <a:pPr marL="971550" lvl="1" indent="-514350">
              <a:buFont typeface="+mj-lt"/>
              <a:buAutoNum type="alphaLcParenR"/>
            </a:pPr>
            <a:r>
              <a:rPr lang="en-US" dirty="0" smtClean="0"/>
              <a:t>NGN </a:t>
            </a:r>
            <a:r>
              <a:rPr lang="en-US" dirty="0"/>
              <a:t>(IMS) NNI </a:t>
            </a:r>
            <a:r>
              <a:rPr lang="en-US" dirty="0" smtClean="0"/>
              <a:t>interoperability</a:t>
            </a:r>
            <a:endParaRPr lang="en-GB" dirty="0"/>
          </a:p>
          <a:p>
            <a:pPr marL="971550" lvl="1" indent="-514350">
              <a:buFont typeface="+mj-lt"/>
              <a:buAutoNum type="alphaLcParenR"/>
            </a:pPr>
            <a:r>
              <a:rPr lang="en-US" dirty="0" smtClean="0"/>
              <a:t>Language </a:t>
            </a:r>
            <a:r>
              <a:rPr lang="en-US" dirty="0"/>
              <a:t>translation</a:t>
            </a:r>
            <a:endParaRPr lang="en-GB" dirty="0"/>
          </a:p>
          <a:p>
            <a:pPr marL="514350" lvl="0" indent="-514350">
              <a:buFont typeface="+mj-lt"/>
              <a:buAutoNum type="arabicPeriod"/>
            </a:pPr>
            <a:endParaRPr lang="en-GB" dirty="0"/>
          </a:p>
        </p:txBody>
      </p:sp>
      <p:sp>
        <p:nvSpPr>
          <p:cNvPr id="5" name="Slide Number Placeholder 4"/>
          <p:cNvSpPr>
            <a:spLocks noGrp="1"/>
          </p:cNvSpPr>
          <p:nvPr>
            <p:ph type="sldNum" sz="quarter" idx="12"/>
          </p:nvPr>
        </p:nvSpPr>
        <p:spPr/>
        <p:txBody>
          <a:bodyPr/>
          <a:lstStyle/>
          <a:p>
            <a:fld id="{C4744D75-FD58-4334-87F7-AC66C6397784}" type="slidenum">
              <a:rPr lang="en-GB" smtClean="0"/>
              <a:t>3</a:t>
            </a:fld>
            <a:endParaRPr lang="en-GB"/>
          </a:p>
        </p:txBody>
      </p:sp>
    </p:spTree>
    <p:extLst>
      <p:ext uri="{BB962C8B-B14F-4D97-AF65-F5344CB8AC3E}">
        <p14:creationId xmlns:p14="http://schemas.microsoft.com/office/powerpoint/2010/main" val="30660584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88640"/>
            <a:ext cx="9144000" cy="1143000"/>
          </a:xfrm>
        </p:spPr>
        <p:txBody>
          <a:bodyPr>
            <a:noAutofit/>
          </a:bodyPr>
          <a:lstStyle/>
          <a:p>
            <a:pPr lvl="0">
              <a:lnSpc>
                <a:spcPct val="90000"/>
              </a:lnSpc>
            </a:pPr>
            <a:r>
              <a:rPr lang="en-GB" sz="4000" dirty="0"/>
              <a:t>W</a:t>
            </a:r>
            <a:r>
              <a:rPr lang="en-GB" sz="4000" dirty="0" smtClean="0"/>
              <a:t>ork schedule of </a:t>
            </a:r>
            <a:br>
              <a:rPr lang="en-GB" sz="4000" dirty="0" smtClean="0"/>
            </a:br>
            <a:r>
              <a:rPr lang="en-GB" sz="4000" dirty="0" smtClean="0"/>
              <a:t>The Coordination Committee</a:t>
            </a:r>
            <a:endParaRPr lang="en-GB" sz="4000" dirty="0"/>
          </a:p>
        </p:txBody>
      </p:sp>
      <p:cxnSp>
        <p:nvCxnSpPr>
          <p:cNvPr id="5" name="Straight Connector 4"/>
          <p:cNvCxnSpPr/>
          <p:nvPr/>
        </p:nvCxnSpPr>
        <p:spPr>
          <a:xfrm>
            <a:off x="1259632" y="1988840"/>
            <a:ext cx="741682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1259632" y="1772816"/>
            <a:ext cx="0" cy="216024"/>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742997" y="1772816"/>
            <a:ext cx="0" cy="216024"/>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226362" y="1772816"/>
            <a:ext cx="0" cy="216024"/>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709727" y="1772816"/>
            <a:ext cx="0" cy="216024"/>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7193092" y="1772816"/>
            <a:ext cx="0" cy="216024"/>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8676456" y="1772816"/>
            <a:ext cx="0" cy="216024"/>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619672" y="1556792"/>
            <a:ext cx="625492" cy="369332"/>
          </a:xfrm>
          <a:prstGeom prst="rect">
            <a:avLst/>
          </a:prstGeom>
          <a:noFill/>
        </p:spPr>
        <p:txBody>
          <a:bodyPr wrap="none" rtlCol="0">
            <a:spAutoFit/>
          </a:bodyPr>
          <a:lstStyle/>
          <a:p>
            <a:r>
              <a:rPr lang="en-US" dirty="0" smtClean="0"/>
              <a:t>April</a:t>
            </a:r>
            <a:endParaRPr lang="en-GB" dirty="0"/>
          </a:p>
        </p:txBody>
      </p:sp>
      <p:sp>
        <p:nvSpPr>
          <p:cNvPr id="17" name="TextBox 16"/>
          <p:cNvSpPr txBox="1"/>
          <p:nvPr/>
        </p:nvSpPr>
        <p:spPr>
          <a:xfrm>
            <a:off x="3259578" y="1556792"/>
            <a:ext cx="592342" cy="369332"/>
          </a:xfrm>
          <a:prstGeom prst="rect">
            <a:avLst/>
          </a:prstGeom>
          <a:noFill/>
        </p:spPr>
        <p:txBody>
          <a:bodyPr wrap="none" rtlCol="0">
            <a:spAutoFit/>
          </a:bodyPr>
          <a:lstStyle/>
          <a:p>
            <a:r>
              <a:rPr lang="en-US" dirty="0" smtClean="0"/>
              <a:t>May</a:t>
            </a:r>
            <a:endParaRPr lang="en-GB" dirty="0"/>
          </a:p>
        </p:txBody>
      </p:sp>
      <p:sp>
        <p:nvSpPr>
          <p:cNvPr id="18" name="TextBox 17"/>
          <p:cNvSpPr txBox="1"/>
          <p:nvPr/>
        </p:nvSpPr>
        <p:spPr>
          <a:xfrm>
            <a:off x="4674603" y="1556792"/>
            <a:ext cx="617477" cy="369332"/>
          </a:xfrm>
          <a:prstGeom prst="rect">
            <a:avLst/>
          </a:prstGeom>
          <a:noFill/>
        </p:spPr>
        <p:txBody>
          <a:bodyPr wrap="none" rtlCol="0">
            <a:spAutoFit/>
          </a:bodyPr>
          <a:lstStyle/>
          <a:p>
            <a:r>
              <a:rPr lang="en-US" dirty="0" smtClean="0"/>
              <a:t>June</a:t>
            </a:r>
            <a:endParaRPr lang="en-GB" dirty="0"/>
          </a:p>
        </p:txBody>
      </p:sp>
      <p:sp>
        <p:nvSpPr>
          <p:cNvPr id="19" name="TextBox 18"/>
          <p:cNvSpPr txBox="1"/>
          <p:nvPr/>
        </p:nvSpPr>
        <p:spPr>
          <a:xfrm>
            <a:off x="6194913" y="1556792"/>
            <a:ext cx="537327" cy="369332"/>
          </a:xfrm>
          <a:prstGeom prst="rect">
            <a:avLst/>
          </a:prstGeom>
          <a:noFill/>
        </p:spPr>
        <p:txBody>
          <a:bodyPr wrap="none" rtlCol="0">
            <a:spAutoFit/>
          </a:bodyPr>
          <a:lstStyle/>
          <a:p>
            <a:r>
              <a:rPr lang="en-US" dirty="0" smtClean="0"/>
              <a:t>July</a:t>
            </a:r>
            <a:endParaRPr lang="en-GB" dirty="0"/>
          </a:p>
        </p:txBody>
      </p:sp>
      <p:sp>
        <p:nvSpPr>
          <p:cNvPr id="20" name="TextBox 19"/>
          <p:cNvSpPr txBox="1"/>
          <p:nvPr/>
        </p:nvSpPr>
        <p:spPr>
          <a:xfrm>
            <a:off x="7553900" y="1556792"/>
            <a:ext cx="834524" cy="369332"/>
          </a:xfrm>
          <a:prstGeom prst="rect">
            <a:avLst/>
          </a:prstGeom>
          <a:noFill/>
        </p:spPr>
        <p:txBody>
          <a:bodyPr wrap="none" rtlCol="0">
            <a:spAutoFit/>
          </a:bodyPr>
          <a:lstStyle/>
          <a:p>
            <a:r>
              <a:rPr lang="en-US" dirty="0" smtClean="0"/>
              <a:t>August</a:t>
            </a:r>
            <a:endParaRPr lang="en-GB" dirty="0"/>
          </a:p>
        </p:txBody>
      </p:sp>
      <p:sp>
        <p:nvSpPr>
          <p:cNvPr id="22" name="Isosceles Triangle 21"/>
          <p:cNvSpPr/>
          <p:nvPr/>
        </p:nvSpPr>
        <p:spPr>
          <a:xfrm>
            <a:off x="1691680" y="2132856"/>
            <a:ext cx="144016" cy="14401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Isosceles Triangle 25"/>
          <p:cNvSpPr/>
          <p:nvPr/>
        </p:nvSpPr>
        <p:spPr>
          <a:xfrm>
            <a:off x="3548942" y="2132856"/>
            <a:ext cx="144016" cy="14401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Isosceles Triangle 27"/>
          <p:cNvSpPr/>
          <p:nvPr/>
        </p:nvSpPr>
        <p:spPr>
          <a:xfrm>
            <a:off x="4860032" y="3068960"/>
            <a:ext cx="144016" cy="144016"/>
          </a:xfrm>
          <a:prstGeom prst="triangl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9" name="TextBox 28"/>
          <p:cNvSpPr txBox="1"/>
          <p:nvPr/>
        </p:nvSpPr>
        <p:spPr>
          <a:xfrm>
            <a:off x="114382" y="2020976"/>
            <a:ext cx="1145250" cy="369332"/>
          </a:xfrm>
          <a:prstGeom prst="rect">
            <a:avLst/>
          </a:prstGeom>
          <a:noFill/>
        </p:spPr>
        <p:txBody>
          <a:bodyPr wrap="none" rtlCol="0">
            <a:spAutoFit/>
          </a:bodyPr>
          <a:lstStyle/>
          <a:p>
            <a:r>
              <a:rPr lang="en-US" dirty="0" smtClean="0"/>
              <a:t>e-meeting</a:t>
            </a:r>
            <a:endParaRPr lang="en-GB" dirty="0"/>
          </a:p>
        </p:txBody>
      </p:sp>
      <p:sp>
        <p:nvSpPr>
          <p:cNvPr id="30" name="TextBox 29"/>
          <p:cNvSpPr txBox="1"/>
          <p:nvPr/>
        </p:nvSpPr>
        <p:spPr>
          <a:xfrm>
            <a:off x="3923928" y="3214717"/>
            <a:ext cx="2154116" cy="523220"/>
          </a:xfrm>
          <a:prstGeom prst="rect">
            <a:avLst/>
          </a:prstGeom>
          <a:noFill/>
        </p:spPr>
        <p:txBody>
          <a:bodyPr wrap="none" rtlCol="0">
            <a:spAutoFit/>
          </a:bodyPr>
          <a:lstStyle/>
          <a:p>
            <a:pPr algn="ctr"/>
            <a:r>
              <a:rPr lang="en-US" sz="1400" dirty="0" smtClean="0"/>
              <a:t>Issue of Invitation letter</a:t>
            </a:r>
          </a:p>
          <a:p>
            <a:pPr algn="ctr"/>
            <a:r>
              <a:rPr lang="en-US" sz="1400" dirty="0" smtClean="0"/>
              <a:t>For testing and showcasing</a:t>
            </a:r>
            <a:endParaRPr lang="en-GB" sz="1400" dirty="0"/>
          </a:p>
        </p:txBody>
      </p:sp>
      <p:sp>
        <p:nvSpPr>
          <p:cNvPr id="33" name="Isosceles Triangle 32"/>
          <p:cNvSpPr/>
          <p:nvPr/>
        </p:nvSpPr>
        <p:spPr>
          <a:xfrm>
            <a:off x="7020272" y="3068960"/>
            <a:ext cx="144016" cy="144016"/>
          </a:xfrm>
          <a:prstGeom prst="triangl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4" name="TextBox 33"/>
          <p:cNvSpPr txBox="1"/>
          <p:nvPr/>
        </p:nvSpPr>
        <p:spPr>
          <a:xfrm>
            <a:off x="6096450" y="3214717"/>
            <a:ext cx="2154116" cy="523220"/>
          </a:xfrm>
          <a:prstGeom prst="rect">
            <a:avLst/>
          </a:prstGeom>
          <a:noFill/>
        </p:spPr>
        <p:txBody>
          <a:bodyPr wrap="none" rtlCol="0">
            <a:spAutoFit/>
          </a:bodyPr>
          <a:lstStyle/>
          <a:p>
            <a:pPr algn="ctr"/>
            <a:r>
              <a:rPr lang="en-US" sz="1400" dirty="0" smtClean="0"/>
              <a:t>Close of Registration</a:t>
            </a:r>
          </a:p>
          <a:p>
            <a:pPr algn="ctr"/>
            <a:r>
              <a:rPr lang="en-US" sz="1400" dirty="0" smtClean="0"/>
              <a:t>For testing and showcasing</a:t>
            </a:r>
            <a:endParaRPr lang="en-GB" sz="1400" dirty="0"/>
          </a:p>
        </p:txBody>
      </p:sp>
      <p:sp>
        <p:nvSpPr>
          <p:cNvPr id="39" name="Isosceles Triangle 38"/>
          <p:cNvSpPr/>
          <p:nvPr/>
        </p:nvSpPr>
        <p:spPr>
          <a:xfrm>
            <a:off x="4860032" y="2132856"/>
            <a:ext cx="144016" cy="14401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Isosceles Triangle 40"/>
          <p:cNvSpPr/>
          <p:nvPr/>
        </p:nvSpPr>
        <p:spPr>
          <a:xfrm>
            <a:off x="8461951" y="3068960"/>
            <a:ext cx="144016" cy="144016"/>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2" name="TextBox 41"/>
          <p:cNvSpPr txBox="1"/>
          <p:nvPr/>
        </p:nvSpPr>
        <p:spPr>
          <a:xfrm>
            <a:off x="8172400" y="3214717"/>
            <a:ext cx="776175" cy="646331"/>
          </a:xfrm>
          <a:prstGeom prst="rect">
            <a:avLst/>
          </a:prstGeom>
          <a:noFill/>
        </p:spPr>
        <p:txBody>
          <a:bodyPr wrap="none" rtlCol="0">
            <a:spAutoFit/>
          </a:bodyPr>
          <a:lstStyle/>
          <a:p>
            <a:pPr algn="ctr"/>
            <a:r>
              <a:rPr lang="en-US" dirty="0" smtClean="0"/>
              <a:t>Event</a:t>
            </a:r>
          </a:p>
          <a:p>
            <a:pPr algn="ctr"/>
            <a:r>
              <a:rPr lang="en-US" dirty="0" smtClean="0"/>
              <a:t>25 -26</a:t>
            </a:r>
          </a:p>
        </p:txBody>
      </p:sp>
      <p:sp>
        <p:nvSpPr>
          <p:cNvPr id="45" name="TextBox 44"/>
          <p:cNvSpPr txBox="1"/>
          <p:nvPr/>
        </p:nvSpPr>
        <p:spPr>
          <a:xfrm>
            <a:off x="1562610" y="2204864"/>
            <a:ext cx="417102" cy="369332"/>
          </a:xfrm>
          <a:prstGeom prst="rect">
            <a:avLst/>
          </a:prstGeom>
          <a:noFill/>
        </p:spPr>
        <p:txBody>
          <a:bodyPr wrap="none" rtlCol="0">
            <a:spAutoFit/>
          </a:bodyPr>
          <a:lstStyle/>
          <a:p>
            <a:pPr algn="ctr"/>
            <a:r>
              <a:rPr lang="en-GB" dirty="0" smtClean="0"/>
              <a:t>#1</a:t>
            </a:r>
            <a:endParaRPr lang="en-US" dirty="0" smtClean="0"/>
          </a:p>
        </p:txBody>
      </p:sp>
      <p:sp>
        <p:nvSpPr>
          <p:cNvPr id="47" name="TextBox 46"/>
          <p:cNvSpPr txBox="1"/>
          <p:nvPr/>
        </p:nvSpPr>
        <p:spPr>
          <a:xfrm>
            <a:off x="3419872" y="2204864"/>
            <a:ext cx="417102" cy="369332"/>
          </a:xfrm>
          <a:prstGeom prst="rect">
            <a:avLst/>
          </a:prstGeom>
          <a:noFill/>
        </p:spPr>
        <p:txBody>
          <a:bodyPr wrap="none" rtlCol="0">
            <a:spAutoFit/>
          </a:bodyPr>
          <a:lstStyle/>
          <a:p>
            <a:pPr algn="ctr"/>
            <a:r>
              <a:rPr lang="en-GB" dirty="0" smtClean="0"/>
              <a:t>#2</a:t>
            </a:r>
            <a:endParaRPr lang="en-US" dirty="0" smtClean="0"/>
          </a:p>
        </p:txBody>
      </p:sp>
      <p:sp>
        <p:nvSpPr>
          <p:cNvPr id="49" name="TextBox 48"/>
          <p:cNvSpPr txBox="1"/>
          <p:nvPr/>
        </p:nvSpPr>
        <p:spPr>
          <a:xfrm>
            <a:off x="4730962" y="2195572"/>
            <a:ext cx="417102" cy="369332"/>
          </a:xfrm>
          <a:prstGeom prst="rect">
            <a:avLst/>
          </a:prstGeom>
          <a:noFill/>
        </p:spPr>
        <p:txBody>
          <a:bodyPr wrap="none" rtlCol="0">
            <a:spAutoFit/>
          </a:bodyPr>
          <a:lstStyle/>
          <a:p>
            <a:pPr algn="ctr"/>
            <a:r>
              <a:rPr lang="en-GB" dirty="0" smtClean="0"/>
              <a:t>#3</a:t>
            </a:r>
            <a:endParaRPr lang="en-US" dirty="0" smtClean="0"/>
          </a:p>
        </p:txBody>
      </p:sp>
      <p:sp>
        <p:nvSpPr>
          <p:cNvPr id="53" name="Isosceles Triangle 52"/>
          <p:cNvSpPr/>
          <p:nvPr/>
        </p:nvSpPr>
        <p:spPr>
          <a:xfrm>
            <a:off x="7092280" y="2132856"/>
            <a:ext cx="144016" cy="14401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TextBox 53"/>
          <p:cNvSpPr txBox="1"/>
          <p:nvPr/>
        </p:nvSpPr>
        <p:spPr>
          <a:xfrm>
            <a:off x="6963210" y="2195572"/>
            <a:ext cx="417102" cy="369332"/>
          </a:xfrm>
          <a:prstGeom prst="rect">
            <a:avLst/>
          </a:prstGeom>
          <a:noFill/>
        </p:spPr>
        <p:txBody>
          <a:bodyPr wrap="none" rtlCol="0">
            <a:spAutoFit/>
          </a:bodyPr>
          <a:lstStyle/>
          <a:p>
            <a:pPr algn="ctr"/>
            <a:r>
              <a:rPr lang="en-GB" dirty="0" smtClean="0"/>
              <a:t>#4</a:t>
            </a:r>
            <a:endParaRPr lang="en-US" dirty="0" smtClean="0"/>
          </a:p>
        </p:txBody>
      </p:sp>
      <p:sp>
        <p:nvSpPr>
          <p:cNvPr id="61" name="TextBox 60"/>
          <p:cNvSpPr txBox="1"/>
          <p:nvPr/>
        </p:nvSpPr>
        <p:spPr>
          <a:xfrm>
            <a:off x="395536" y="4005064"/>
            <a:ext cx="3957750" cy="1754326"/>
          </a:xfrm>
          <a:prstGeom prst="rect">
            <a:avLst/>
          </a:prstGeom>
          <a:noFill/>
          <a:ln>
            <a:solidFill>
              <a:schemeClr val="tx1"/>
            </a:solidFill>
          </a:ln>
        </p:spPr>
        <p:txBody>
          <a:bodyPr wrap="none" rtlCol="0">
            <a:spAutoFit/>
          </a:bodyPr>
          <a:lstStyle/>
          <a:p>
            <a:r>
              <a:rPr lang="en-GB" b="1" dirty="0" smtClean="0"/>
              <a:t>Meetings</a:t>
            </a:r>
          </a:p>
          <a:p>
            <a:pPr>
              <a:tabLst>
                <a:tab pos="1350963" algn="l"/>
              </a:tabLst>
            </a:pPr>
            <a:r>
              <a:rPr lang="en-GB" dirty="0" smtClean="0"/>
              <a:t>#1 e-meeting 	</a:t>
            </a:r>
            <a:r>
              <a:rPr lang="en-US" altLang="ja-JP" dirty="0"/>
              <a:t>Wed.</a:t>
            </a:r>
            <a:r>
              <a:rPr lang="en-GB" dirty="0" smtClean="0"/>
              <a:t> </a:t>
            </a:r>
            <a:r>
              <a:rPr lang="en-GB" dirty="0"/>
              <a:t>9</a:t>
            </a:r>
            <a:r>
              <a:rPr lang="en-GB" dirty="0" smtClean="0"/>
              <a:t> April</a:t>
            </a:r>
          </a:p>
          <a:p>
            <a:pPr>
              <a:tabLst>
                <a:tab pos="1350963" algn="l"/>
              </a:tabLst>
            </a:pPr>
            <a:r>
              <a:rPr lang="en-GB" dirty="0" smtClean="0"/>
              <a:t>#2 e-meeting 	Wed. 21 May</a:t>
            </a:r>
          </a:p>
          <a:p>
            <a:pPr>
              <a:tabLst>
                <a:tab pos="1350963" algn="l"/>
              </a:tabLst>
            </a:pPr>
            <a:r>
              <a:rPr lang="en-GB" dirty="0"/>
              <a:t>#</a:t>
            </a:r>
            <a:r>
              <a:rPr lang="en-GB" dirty="0" smtClean="0"/>
              <a:t>3 e-meeting 	Wed. 11 June</a:t>
            </a:r>
          </a:p>
          <a:p>
            <a:pPr>
              <a:tabLst>
                <a:tab pos="1350963" algn="l"/>
              </a:tabLst>
            </a:pPr>
            <a:r>
              <a:rPr lang="en-GB" dirty="0" smtClean="0"/>
              <a:t>#4 e-meeting 	Wed. 30 July</a:t>
            </a:r>
          </a:p>
          <a:p>
            <a:pPr>
              <a:tabLst>
                <a:tab pos="1350963" algn="l"/>
              </a:tabLst>
            </a:pPr>
            <a:r>
              <a:rPr lang="en-GB" dirty="0" smtClean="0"/>
              <a:t>F2F meeting 	Sun 24 August in Bangkok</a:t>
            </a:r>
            <a:endParaRPr lang="en-GB" dirty="0"/>
          </a:p>
        </p:txBody>
      </p:sp>
      <p:sp>
        <p:nvSpPr>
          <p:cNvPr id="65" name="Rectangle 64"/>
          <p:cNvSpPr/>
          <p:nvPr/>
        </p:nvSpPr>
        <p:spPr>
          <a:xfrm>
            <a:off x="1763688" y="2601778"/>
            <a:ext cx="3096344" cy="32490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Phase 1</a:t>
            </a:r>
            <a:endParaRPr lang="en-GB" dirty="0">
              <a:solidFill>
                <a:schemeClr val="tx1"/>
              </a:solidFill>
            </a:endParaRPr>
          </a:p>
        </p:txBody>
      </p:sp>
      <p:sp>
        <p:nvSpPr>
          <p:cNvPr id="62" name="TextBox 61"/>
          <p:cNvSpPr txBox="1"/>
          <p:nvPr/>
        </p:nvSpPr>
        <p:spPr>
          <a:xfrm>
            <a:off x="4966147" y="4005064"/>
            <a:ext cx="3807453" cy="923330"/>
          </a:xfrm>
          <a:prstGeom prst="rect">
            <a:avLst/>
          </a:prstGeom>
          <a:noFill/>
          <a:ln>
            <a:solidFill>
              <a:schemeClr val="tx1"/>
            </a:solidFill>
          </a:ln>
        </p:spPr>
        <p:txBody>
          <a:bodyPr wrap="none" rtlCol="0">
            <a:spAutoFit/>
          </a:bodyPr>
          <a:lstStyle/>
          <a:p>
            <a:r>
              <a:rPr lang="en-GB" b="1" dirty="0" smtClean="0"/>
              <a:t>Milestones</a:t>
            </a:r>
          </a:p>
          <a:p>
            <a:pPr>
              <a:tabLst>
                <a:tab pos="2333625" algn="l"/>
              </a:tabLst>
            </a:pPr>
            <a:r>
              <a:rPr lang="en-GB" dirty="0" smtClean="0"/>
              <a:t>Issue of invitation letter 	Mon 16 June </a:t>
            </a:r>
          </a:p>
          <a:p>
            <a:pPr>
              <a:tabLst>
                <a:tab pos="2333625" algn="l"/>
              </a:tabLst>
            </a:pPr>
            <a:r>
              <a:rPr lang="en-GB" dirty="0" smtClean="0"/>
              <a:t>Close of registration 	Fri 25 July</a:t>
            </a:r>
          </a:p>
        </p:txBody>
      </p:sp>
      <p:sp>
        <p:nvSpPr>
          <p:cNvPr id="66" name="Rectangle 65"/>
          <p:cNvSpPr/>
          <p:nvPr/>
        </p:nvSpPr>
        <p:spPr>
          <a:xfrm>
            <a:off x="5076056" y="2600037"/>
            <a:ext cx="1944216" cy="3266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Phase 2</a:t>
            </a:r>
            <a:endParaRPr lang="en-GB" dirty="0">
              <a:solidFill>
                <a:schemeClr val="tx1"/>
              </a:solidFill>
            </a:endParaRPr>
          </a:p>
        </p:txBody>
      </p:sp>
      <p:sp>
        <p:nvSpPr>
          <p:cNvPr id="67" name="Rectangle 66"/>
          <p:cNvSpPr/>
          <p:nvPr/>
        </p:nvSpPr>
        <p:spPr>
          <a:xfrm>
            <a:off x="7236296" y="2598296"/>
            <a:ext cx="1296144" cy="3266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Phase 3</a:t>
            </a:r>
            <a:endParaRPr lang="en-GB" dirty="0">
              <a:solidFill>
                <a:schemeClr val="tx1"/>
              </a:solidFill>
            </a:endParaRPr>
          </a:p>
        </p:txBody>
      </p:sp>
      <p:sp>
        <p:nvSpPr>
          <p:cNvPr id="68" name="Slide Number Placeholder 67"/>
          <p:cNvSpPr>
            <a:spLocks noGrp="1"/>
          </p:cNvSpPr>
          <p:nvPr>
            <p:ph type="sldNum" sz="quarter" idx="12"/>
          </p:nvPr>
        </p:nvSpPr>
        <p:spPr/>
        <p:txBody>
          <a:bodyPr/>
          <a:lstStyle/>
          <a:p>
            <a:fld id="{C4744D75-FD58-4334-87F7-AC66C6397784}" type="slidenum">
              <a:rPr lang="en-GB" smtClean="0"/>
              <a:t>4</a:t>
            </a:fld>
            <a:endParaRPr lang="en-GB"/>
          </a:p>
        </p:txBody>
      </p:sp>
    </p:spTree>
    <p:extLst>
      <p:ext uri="{BB962C8B-B14F-4D97-AF65-F5344CB8AC3E}">
        <p14:creationId xmlns:p14="http://schemas.microsoft.com/office/powerpoint/2010/main" val="21033946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02024"/>
            <a:ext cx="8229600" cy="1143000"/>
          </a:xfrm>
        </p:spPr>
        <p:txBody>
          <a:bodyPr>
            <a:normAutofit/>
          </a:bodyPr>
          <a:lstStyle/>
          <a:p>
            <a:r>
              <a:rPr lang="en-US" sz="6000" b="1" dirty="0" smtClean="0"/>
              <a:t>Appendix</a:t>
            </a:r>
            <a:endParaRPr lang="en-GB" sz="6000" b="1" dirty="0"/>
          </a:p>
        </p:txBody>
      </p:sp>
      <p:sp>
        <p:nvSpPr>
          <p:cNvPr id="4" name="Slide Number Placeholder 3"/>
          <p:cNvSpPr>
            <a:spLocks noGrp="1"/>
          </p:cNvSpPr>
          <p:nvPr>
            <p:ph type="sldNum" sz="quarter" idx="12"/>
          </p:nvPr>
        </p:nvSpPr>
        <p:spPr/>
        <p:txBody>
          <a:bodyPr/>
          <a:lstStyle/>
          <a:p>
            <a:fld id="{C4744D75-FD58-4334-87F7-AC66C6397784}" type="slidenum">
              <a:rPr lang="en-GB" smtClean="0"/>
              <a:t>5</a:t>
            </a:fld>
            <a:endParaRPr lang="en-GB"/>
          </a:p>
        </p:txBody>
      </p:sp>
    </p:spTree>
    <p:extLst>
      <p:ext uri="{BB962C8B-B14F-4D97-AF65-F5344CB8AC3E}">
        <p14:creationId xmlns:p14="http://schemas.microsoft.com/office/powerpoint/2010/main" val="30873203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1520" y="1628800"/>
            <a:ext cx="8640960" cy="1470025"/>
          </a:xfrm>
        </p:spPr>
        <p:txBody>
          <a:bodyPr>
            <a:normAutofit fontScale="90000"/>
          </a:bodyPr>
          <a:lstStyle/>
          <a:p>
            <a:r>
              <a:rPr lang="en-GB" sz="6000" b="1" dirty="0" smtClean="0"/>
              <a:t>The Report of </a:t>
            </a:r>
            <a:br>
              <a:rPr lang="en-GB" sz="6000" b="1" dirty="0" smtClean="0"/>
            </a:br>
            <a:r>
              <a:rPr lang="en-GB" sz="6000" b="1" dirty="0" smtClean="0"/>
              <a:t>the first APT/ITU C&amp;I event</a:t>
            </a:r>
            <a:r>
              <a:rPr lang="en-GB" dirty="0" smtClean="0"/>
              <a:t/>
            </a:r>
            <a:br>
              <a:rPr lang="en-GB" dirty="0" smtClean="0"/>
            </a:br>
            <a:r>
              <a:rPr lang="en-GB" dirty="0" smtClean="0"/>
              <a:t>11</a:t>
            </a:r>
            <a:r>
              <a:rPr lang="en-GB" baseline="30000" dirty="0" smtClean="0"/>
              <a:t>th</a:t>
            </a:r>
            <a:r>
              <a:rPr lang="en-GB" dirty="0" smtClean="0"/>
              <a:t> </a:t>
            </a:r>
            <a:r>
              <a:rPr lang="en-US" sz="4000" dirty="0" smtClean="0">
                <a:solidFill>
                  <a:schemeClr val="tx1"/>
                </a:solidFill>
              </a:rPr>
              <a:t>September 2013</a:t>
            </a:r>
            <a:endParaRPr lang="en-GB" sz="4000" dirty="0"/>
          </a:p>
        </p:txBody>
      </p:sp>
      <p:sp>
        <p:nvSpPr>
          <p:cNvPr id="3" name="Subtitle 2"/>
          <p:cNvSpPr>
            <a:spLocks noGrp="1"/>
          </p:cNvSpPr>
          <p:nvPr>
            <p:ph type="subTitle" idx="1"/>
          </p:nvPr>
        </p:nvSpPr>
        <p:spPr>
          <a:xfrm>
            <a:off x="1371600" y="3886200"/>
            <a:ext cx="6400800" cy="2423120"/>
          </a:xfrm>
        </p:spPr>
        <p:txBody>
          <a:bodyPr>
            <a:normAutofit/>
          </a:bodyPr>
          <a:lstStyle/>
          <a:p>
            <a:r>
              <a:rPr lang="en-US" dirty="0" smtClean="0">
                <a:solidFill>
                  <a:schemeClr val="tx1"/>
                </a:solidFill>
              </a:rPr>
              <a:t>Chair of Coordination committee</a:t>
            </a:r>
          </a:p>
          <a:p>
            <a:r>
              <a:rPr lang="en-US" dirty="0" smtClean="0">
                <a:solidFill>
                  <a:schemeClr val="tx1"/>
                </a:solidFill>
              </a:rPr>
              <a:t>Kaoru Kenyoshi</a:t>
            </a:r>
          </a:p>
          <a:p>
            <a:r>
              <a:rPr lang="en-US" dirty="0" smtClean="0">
                <a:solidFill>
                  <a:schemeClr val="tx1"/>
                </a:solidFill>
              </a:rPr>
              <a:t>NEC Corporation</a:t>
            </a:r>
            <a:endParaRPr lang="en-GB" dirty="0">
              <a:solidFill>
                <a:schemeClr val="tx1"/>
              </a:solidFill>
            </a:endParaRPr>
          </a:p>
        </p:txBody>
      </p:sp>
      <p:sp>
        <p:nvSpPr>
          <p:cNvPr id="5" name="Slide Number Placeholder 4"/>
          <p:cNvSpPr>
            <a:spLocks noGrp="1"/>
          </p:cNvSpPr>
          <p:nvPr>
            <p:ph type="sldNum" sz="quarter" idx="12"/>
          </p:nvPr>
        </p:nvSpPr>
        <p:spPr/>
        <p:txBody>
          <a:bodyPr/>
          <a:lstStyle/>
          <a:p>
            <a:fld id="{C4744D75-FD58-4334-87F7-AC66C6397784}" type="slidenum">
              <a:rPr lang="en-GB" smtClean="0"/>
              <a:t>6</a:t>
            </a:fld>
            <a:endParaRPr lang="en-GB"/>
          </a:p>
        </p:txBody>
      </p:sp>
    </p:spTree>
    <p:extLst>
      <p:ext uri="{BB962C8B-B14F-4D97-AF65-F5344CB8AC3E}">
        <p14:creationId xmlns:p14="http://schemas.microsoft.com/office/powerpoint/2010/main" val="17540498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7768"/>
            <a:ext cx="8229600" cy="1143000"/>
          </a:xfrm>
        </p:spPr>
        <p:txBody>
          <a:bodyPr>
            <a:normAutofit/>
          </a:bodyPr>
          <a:lstStyle/>
          <a:p>
            <a:pPr lvl="0"/>
            <a:r>
              <a:rPr lang="en-US" b="1" dirty="0" smtClean="0"/>
              <a:t>Summary</a:t>
            </a:r>
            <a:endParaRPr lang="en-GB" b="1" dirty="0"/>
          </a:p>
        </p:txBody>
      </p:sp>
      <p:sp>
        <p:nvSpPr>
          <p:cNvPr id="3" name="Content Placeholder 2"/>
          <p:cNvSpPr>
            <a:spLocks noGrp="1"/>
          </p:cNvSpPr>
          <p:nvPr>
            <p:ph idx="1"/>
          </p:nvPr>
        </p:nvSpPr>
        <p:spPr>
          <a:xfrm>
            <a:off x="457200" y="1268760"/>
            <a:ext cx="8363272" cy="5256584"/>
          </a:xfrm>
        </p:spPr>
        <p:txBody>
          <a:bodyPr>
            <a:normAutofit fontScale="92500" lnSpcReduction="20000"/>
          </a:bodyPr>
          <a:lstStyle/>
          <a:p>
            <a:pPr marL="457200" lvl="1" indent="-457200">
              <a:lnSpc>
                <a:spcPct val="120000"/>
              </a:lnSpc>
              <a:spcBef>
                <a:spcPts val="0"/>
              </a:spcBef>
              <a:buFont typeface="Wingdings" pitchFamily="2" charset="2"/>
              <a:buChar char="q"/>
            </a:pPr>
            <a:r>
              <a:rPr lang="en-US" dirty="0" smtClean="0"/>
              <a:t>APT/ITU Conformance and interoperability event has successfully done on 9</a:t>
            </a:r>
            <a:r>
              <a:rPr lang="en-US" baseline="30000" dirty="0" smtClean="0"/>
              <a:t>th</a:t>
            </a:r>
            <a:r>
              <a:rPr lang="en-US" dirty="0" smtClean="0"/>
              <a:t> and 10</a:t>
            </a:r>
            <a:r>
              <a:rPr lang="en-US" baseline="30000" dirty="0" smtClean="0"/>
              <a:t>th</a:t>
            </a:r>
            <a:r>
              <a:rPr lang="en-US" dirty="0" smtClean="0"/>
              <a:t> September at the </a:t>
            </a:r>
            <a:r>
              <a:rPr lang="en-US" dirty="0" err="1" smtClean="0"/>
              <a:t>Centara</a:t>
            </a:r>
            <a:r>
              <a:rPr lang="en-US" dirty="0" smtClean="0"/>
              <a:t> Grand hotel in Bangkok.</a:t>
            </a:r>
          </a:p>
          <a:p>
            <a:pPr marL="457200" lvl="1" indent="-457200">
              <a:lnSpc>
                <a:spcPct val="120000"/>
              </a:lnSpc>
              <a:spcBef>
                <a:spcPts val="0"/>
              </a:spcBef>
              <a:buFont typeface="Wingdings" pitchFamily="2" charset="2"/>
              <a:buChar char="q"/>
            </a:pPr>
            <a:r>
              <a:rPr lang="en-US" dirty="0"/>
              <a:t>7</a:t>
            </a:r>
            <a:r>
              <a:rPr lang="en-US" dirty="0" smtClean="0"/>
              <a:t> companies participated in the testing and showcasing as the exhibitors and about 120 people participated in the event.</a:t>
            </a:r>
          </a:p>
          <a:p>
            <a:pPr marL="457200" lvl="1" indent="-457200">
              <a:lnSpc>
                <a:spcPct val="120000"/>
              </a:lnSpc>
              <a:spcBef>
                <a:spcPts val="0"/>
              </a:spcBef>
              <a:buFont typeface="Wingdings" pitchFamily="2" charset="2"/>
              <a:buChar char="q"/>
            </a:pPr>
            <a:r>
              <a:rPr lang="en-US" dirty="0"/>
              <a:t>3</a:t>
            </a:r>
            <a:r>
              <a:rPr lang="en-US" dirty="0" smtClean="0"/>
              <a:t> presentations from APT member countries, 5 presentations from SDOs and reports of NGN, IPTV and optical access were introduced in the workshop.</a:t>
            </a:r>
          </a:p>
          <a:p>
            <a:pPr marL="457200" lvl="1" indent="-457200">
              <a:lnSpc>
                <a:spcPct val="120000"/>
              </a:lnSpc>
              <a:spcBef>
                <a:spcPts val="0"/>
              </a:spcBef>
              <a:buFont typeface="Wingdings" pitchFamily="2" charset="2"/>
              <a:buChar char="q"/>
            </a:pPr>
            <a:r>
              <a:rPr lang="en-US" dirty="0" smtClean="0"/>
              <a:t>The proposals to ASTAP including the action plans on C&amp;I were discussed in the panel discussion and concluded the event.</a:t>
            </a:r>
          </a:p>
          <a:p>
            <a:pPr marL="0" lvl="1" indent="0">
              <a:lnSpc>
                <a:spcPct val="120000"/>
              </a:lnSpc>
              <a:spcBef>
                <a:spcPts val="0"/>
              </a:spcBef>
              <a:buNone/>
            </a:pPr>
            <a:endParaRPr lang="en-US" dirty="0" smtClean="0"/>
          </a:p>
          <a:p>
            <a:pPr marL="457200" lvl="1" indent="-457200">
              <a:lnSpc>
                <a:spcPct val="120000"/>
              </a:lnSpc>
              <a:spcBef>
                <a:spcPts val="0"/>
              </a:spcBef>
              <a:buFont typeface="Wingdings" pitchFamily="2" charset="2"/>
              <a:buChar char="q"/>
            </a:pPr>
            <a:endParaRPr lang="en-GB" dirty="0"/>
          </a:p>
        </p:txBody>
      </p:sp>
    </p:spTree>
    <p:extLst>
      <p:ext uri="{BB962C8B-B14F-4D97-AF65-F5344CB8AC3E}">
        <p14:creationId xmlns:p14="http://schemas.microsoft.com/office/powerpoint/2010/main" val="10703048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altLang="ja-JP" sz="3800" b="1" dirty="0" smtClean="0"/>
              <a:t>Objectives of the event</a:t>
            </a:r>
            <a:endParaRPr lang="en-GB" sz="3800" b="1" dirty="0"/>
          </a:p>
        </p:txBody>
      </p:sp>
      <p:sp>
        <p:nvSpPr>
          <p:cNvPr id="3" name="Content Placeholder 2"/>
          <p:cNvSpPr>
            <a:spLocks noGrp="1"/>
          </p:cNvSpPr>
          <p:nvPr>
            <p:ph idx="1"/>
          </p:nvPr>
        </p:nvSpPr>
        <p:spPr>
          <a:xfrm>
            <a:off x="457200" y="1484784"/>
            <a:ext cx="8229600" cy="4752528"/>
          </a:xfrm>
        </p:spPr>
        <p:txBody>
          <a:bodyPr>
            <a:normAutofit/>
          </a:bodyPr>
          <a:lstStyle/>
          <a:p>
            <a:pPr marL="0" lvl="1" indent="0">
              <a:lnSpc>
                <a:spcPct val="120000"/>
              </a:lnSpc>
              <a:spcBef>
                <a:spcPts val="0"/>
              </a:spcBef>
              <a:buNone/>
            </a:pPr>
            <a:r>
              <a:rPr lang="en-US" i="1" dirty="0" smtClean="0"/>
              <a:t>The </a:t>
            </a:r>
            <a:r>
              <a:rPr lang="en-US" i="1" dirty="0"/>
              <a:t>objective of the </a:t>
            </a:r>
            <a:r>
              <a:rPr lang="en-US" i="1" dirty="0" err="1"/>
              <a:t>interop</a:t>
            </a:r>
            <a:r>
              <a:rPr lang="en-US" i="1" dirty="0"/>
              <a:t> event is to foster understanding and promote activities on Conformance and Interoperability (C&amp;I) in the APT region. And it also contributes directly to build the capability and find the resolution for interoperability issues of APT member countries. This event will be organized by APT and supported by ITU</a:t>
            </a:r>
            <a:r>
              <a:rPr lang="en-US" i="1" dirty="0" smtClean="0"/>
              <a:t>.</a:t>
            </a:r>
          </a:p>
          <a:p>
            <a:pPr marL="0" lvl="1" indent="0">
              <a:lnSpc>
                <a:spcPct val="120000"/>
              </a:lnSpc>
              <a:spcBef>
                <a:spcPts val="0"/>
              </a:spcBef>
              <a:buNone/>
            </a:pPr>
            <a:endParaRPr lang="en-US" dirty="0" smtClean="0"/>
          </a:p>
          <a:p>
            <a:pPr marL="0" lvl="1" indent="0">
              <a:lnSpc>
                <a:spcPct val="120000"/>
              </a:lnSpc>
              <a:spcBef>
                <a:spcPts val="0"/>
              </a:spcBef>
              <a:buNone/>
            </a:pPr>
            <a:r>
              <a:rPr lang="en-GB" sz="2000" dirty="0" smtClean="0"/>
              <a:t>Japanese contribution to the management committee in November 2012</a:t>
            </a:r>
          </a:p>
          <a:p>
            <a:pPr marL="0" lvl="1" indent="0">
              <a:lnSpc>
                <a:spcPct val="120000"/>
              </a:lnSpc>
              <a:spcBef>
                <a:spcPts val="0"/>
              </a:spcBef>
              <a:buNone/>
            </a:pPr>
            <a:endParaRPr lang="en-GB" dirty="0"/>
          </a:p>
        </p:txBody>
      </p:sp>
    </p:spTree>
    <p:extLst>
      <p:ext uri="{BB962C8B-B14F-4D97-AF65-F5344CB8AC3E}">
        <p14:creationId xmlns:p14="http://schemas.microsoft.com/office/powerpoint/2010/main" val="14007565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Outline of the event</a:t>
            </a:r>
            <a:endParaRPr lang="en-GB" b="1" dirty="0"/>
          </a:p>
        </p:txBody>
      </p:sp>
      <p:sp>
        <p:nvSpPr>
          <p:cNvPr id="3" name="Content Placeholder 2"/>
          <p:cNvSpPr>
            <a:spLocks noGrp="1"/>
          </p:cNvSpPr>
          <p:nvPr>
            <p:ph idx="1"/>
          </p:nvPr>
        </p:nvSpPr>
        <p:spPr>
          <a:xfrm>
            <a:off x="457200" y="1412776"/>
            <a:ext cx="8229600" cy="5184576"/>
          </a:xfrm>
        </p:spPr>
        <p:txBody>
          <a:bodyPr>
            <a:normAutofit fontScale="85000" lnSpcReduction="20000"/>
          </a:bodyPr>
          <a:lstStyle/>
          <a:p>
            <a:pPr marL="514350" lvl="0" indent="-514350">
              <a:lnSpc>
                <a:spcPct val="120000"/>
              </a:lnSpc>
              <a:buFont typeface="+mj-lt"/>
              <a:buAutoNum type="arabicPeriod"/>
            </a:pPr>
            <a:r>
              <a:rPr lang="en-US" dirty="0" smtClean="0"/>
              <a:t>Date: 9</a:t>
            </a:r>
            <a:r>
              <a:rPr lang="en-US" baseline="30000" dirty="0" smtClean="0"/>
              <a:t>th</a:t>
            </a:r>
            <a:r>
              <a:rPr lang="en-US" dirty="0" smtClean="0"/>
              <a:t> </a:t>
            </a:r>
            <a:r>
              <a:rPr lang="en-US" dirty="0"/>
              <a:t>and 10</a:t>
            </a:r>
            <a:r>
              <a:rPr lang="en-US" baseline="30000" dirty="0"/>
              <a:t>th</a:t>
            </a:r>
            <a:r>
              <a:rPr lang="en-US" dirty="0"/>
              <a:t> September </a:t>
            </a:r>
            <a:r>
              <a:rPr lang="en-US" dirty="0" smtClean="0"/>
              <a:t>2013 </a:t>
            </a:r>
          </a:p>
          <a:p>
            <a:pPr marL="400050" lvl="1" indent="0">
              <a:lnSpc>
                <a:spcPct val="120000"/>
              </a:lnSpc>
              <a:buNone/>
            </a:pPr>
            <a:r>
              <a:rPr lang="en-GB" sz="1800" dirty="0" smtClean="0"/>
              <a:t>followed by ASTAP-22 (11th -14th September</a:t>
            </a:r>
            <a:endParaRPr lang="en-US" sz="1800" dirty="0" smtClean="0"/>
          </a:p>
          <a:p>
            <a:pPr marL="514350" lvl="0" indent="-514350">
              <a:lnSpc>
                <a:spcPct val="120000"/>
              </a:lnSpc>
              <a:buFont typeface="+mj-lt"/>
              <a:buAutoNum type="arabicPeriod"/>
            </a:pPr>
            <a:r>
              <a:rPr lang="en-US" dirty="0" smtClean="0"/>
              <a:t>Venue: </a:t>
            </a:r>
            <a:r>
              <a:rPr lang="en-US" dirty="0" err="1" smtClean="0"/>
              <a:t>Centara</a:t>
            </a:r>
            <a:r>
              <a:rPr lang="en-US" dirty="0" smtClean="0"/>
              <a:t> Grand Hotel in Bangkok</a:t>
            </a:r>
          </a:p>
          <a:p>
            <a:pPr marL="514350" lvl="0" indent="-514350">
              <a:lnSpc>
                <a:spcPct val="120000"/>
              </a:lnSpc>
              <a:buFont typeface="+mj-lt"/>
              <a:buAutoNum type="arabicPeriod"/>
            </a:pPr>
            <a:r>
              <a:rPr lang="en-US" dirty="0" smtClean="0"/>
              <a:t>Contents</a:t>
            </a:r>
          </a:p>
          <a:p>
            <a:pPr marL="914400" lvl="1" indent="-514350">
              <a:lnSpc>
                <a:spcPct val="120000"/>
              </a:lnSpc>
              <a:buFont typeface="+mj-lt"/>
              <a:buAutoNum type="arabicParenR"/>
            </a:pPr>
            <a:r>
              <a:rPr lang="en-US" sz="2900" dirty="0" smtClean="0"/>
              <a:t>Workshop </a:t>
            </a:r>
            <a:r>
              <a:rPr lang="en-US" sz="2900" dirty="0" smtClean="0">
                <a:solidFill>
                  <a:srgbClr val="FF0000"/>
                </a:solidFill>
              </a:rPr>
              <a:t>(</a:t>
            </a:r>
            <a:r>
              <a:rPr lang="en-GB" sz="2900" dirty="0" smtClean="0">
                <a:solidFill>
                  <a:srgbClr val="FF0000"/>
                </a:solidFill>
              </a:rPr>
              <a:t>Afternoon </a:t>
            </a:r>
            <a:r>
              <a:rPr lang="en-GB" sz="2900" dirty="0">
                <a:solidFill>
                  <a:srgbClr val="FF0000"/>
                </a:solidFill>
              </a:rPr>
              <a:t>on </a:t>
            </a:r>
            <a:r>
              <a:rPr lang="en-GB" sz="2900" dirty="0" smtClean="0">
                <a:solidFill>
                  <a:srgbClr val="FF0000"/>
                </a:solidFill>
              </a:rPr>
              <a:t>9</a:t>
            </a:r>
            <a:r>
              <a:rPr lang="en-GB" sz="2900" baseline="30000" dirty="0" smtClean="0">
                <a:solidFill>
                  <a:srgbClr val="FF0000"/>
                </a:solidFill>
              </a:rPr>
              <a:t>th</a:t>
            </a:r>
            <a:r>
              <a:rPr lang="en-GB" sz="2900" dirty="0" smtClean="0">
                <a:solidFill>
                  <a:srgbClr val="FF0000"/>
                </a:solidFill>
              </a:rPr>
              <a:t> and 10</a:t>
            </a:r>
            <a:r>
              <a:rPr lang="en-GB" sz="2900" baseline="30000" dirty="0" smtClean="0">
                <a:solidFill>
                  <a:srgbClr val="FF0000"/>
                </a:solidFill>
              </a:rPr>
              <a:t>th</a:t>
            </a:r>
            <a:r>
              <a:rPr lang="en-GB" sz="2900" dirty="0" smtClean="0">
                <a:solidFill>
                  <a:srgbClr val="FF0000"/>
                </a:solidFill>
              </a:rPr>
              <a:t> September)</a:t>
            </a:r>
            <a:r>
              <a:rPr lang="en-US" sz="2900" dirty="0" smtClean="0">
                <a:solidFill>
                  <a:srgbClr val="FF0000"/>
                </a:solidFill>
              </a:rPr>
              <a:t> </a:t>
            </a:r>
          </a:p>
          <a:p>
            <a:pPr marL="914400" lvl="1" indent="-514350">
              <a:lnSpc>
                <a:spcPct val="120000"/>
              </a:lnSpc>
              <a:buFont typeface="+mj-lt"/>
              <a:buAutoNum type="arabicParenR"/>
            </a:pPr>
            <a:r>
              <a:rPr lang="en-US" sz="2900" dirty="0" smtClean="0"/>
              <a:t>Interoperability testing </a:t>
            </a:r>
            <a:r>
              <a:rPr lang="en-US" sz="2900" dirty="0" smtClean="0">
                <a:solidFill>
                  <a:srgbClr val="FF0000"/>
                </a:solidFill>
              </a:rPr>
              <a:t>(</a:t>
            </a:r>
            <a:r>
              <a:rPr lang="en-GB" sz="2900" dirty="0">
                <a:solidFill>
                  <a:srgbClr val="FF0000"/>
                </a:solidFill>
              </a:rPr>
              <a:t>9</a:t>
            </a:r>
            <a:r>
              <a:rPr lang="en-GB" sz="2900" baseline="30000" dirty="0">
                <a:solidFill>
                  <a:srgbClr val="FF0000"/>
                </a:solidFill>
              </a:rPr>
              <a:t>th</a:t>
            </a:r>
            <a:r>
              <a:rPr lang="en-GB" sz="2900" dirty="0">
                <a:solidFill>
                  <a:srgbClr val="FF0000"/>
                </a:solidFill>
              </a:rPr>
              <a:t> </a:t>
            </a:r>
            <a:r>
              <a:rPr lang="en-GB" sz="2900" dirty="0" smtClean="0">
                <a:solidFill>
                  <a:srgbClr val="FF0000"/>
                </a:solidFill>
              </a:rPr>
              <a:t>AM September</a:t>
            </a:r>
            <a:r>
              <a:rPr lang="en-US" sz="2900" dirty="0" smtClean="0">
                <a:solidFill>
                  <a:srgbClr val="FF0000"/>
                </a:solidFill>
              </a:rPr>
              <a:t>)</a:t>
            </a:r>
            <a:endParaRPr lang="en-US" sz="2900" dirty="0">
              <a:solidFill>
                <a:srgbClr val="FF0000"/>
              </a:solidFill>
            </a:endParaRPr>
          </a:p>
          <a:p>
            <a:pPr lvl="2">
              <a:lnSpc>
                <a:spcPct val="120000"/>
              </a:lnSpc>
            </a:pPr>
            <a:r>
              <a:rPr lang="en-US" dirty="0"/>
              <a:t>NGN (VoIP, Video conference)</a:t>
            </a:r>
            <a:endParaRPr lang="en-GB" dirty="0"/>
          </a:p>
          <a:p>
            <a:pPr lvl="2">
              <a:lnSpc>
                <a:spcPct val="120000"/>
              </a:lnSpc>
            </a:pPr>
            <a:r>
              <a:rPr lang="en-US" dirty="0"/>
              <a:t>IPTV(including IPTV-MAFR (Multimedia Application Framework</a:t>
            </a:r>
            <a:r>
              <a:rPr lang="en-US" dirty="0" smtClean="0"/>
              <a:t>))</a:t>
            </a:r>
          </a:p>
          <a:p>
            <a:pPr marL="914400" lvl="1" indent="-514350">
              <a:lnSpc>
                <a:spcPct val="120000"/>
              </a:lnSpc>
              <a:buFont typeface="+mj-lt"/>
              <a:buAutoNum type="arabicParenR"/>
            </a:pPr>
            <a:r>
              <a:rPr lang="en-US" sz="2900" dirty="0" smtClean="0"/>
              <a:t>Showcasing </a:t>
            </a:r>
            <a:r>
              <a:rPr lang="en-US" sz="2900" dirty="0" smtClean="0">
                <a:solidFill>
                  <a:srgbClr val="FF0000"/>
                </a:solidFill>
              </a:rPr>
              <a:t>(from 9</a:t>
            </a:r>
            <a:r>
              <a:rPr lang="en-US" sz="2900" baseline="30000" dirty="0" smtClean="0">
                <a:solidFill>
                  <a:srgbClr val="FF0000"/>
                </a:solidFill>
              </a:rPr>
              <a:t>th</a:t>
            </a:r>
            <a:r>
              <a:rPr lang="en-US" sz="2900" dirty="0" smtClean="0">
                <a:solidFill>
                  <a:srgbClr val="FF0000"/>
                </a:solidFill>
              </a:rPr>
              <a:t> PM to 12</a:t>
            </a:r>
            <a:r>
              <a:rPr lang="en-US" sz="2900" baseline="30000" dirty="0" smtClean="0">
                <a:solidFill>
                  <a:srgbClr val="FF0000"/>
                </a:solidFill>
              </a:rPr>
              <a:t>th</a:t>
            </a:r>
            <a:r>
              <a:rPr lang="en-US" sz="2900" dirty="0" smtClean="0">
                <a:solidFill>
                  <a:srgbClr val="FF0000"/>
                </a:solidFill>
              </a:rPr>
              <a:t> September)</a:t>
            </a:r>
            <a:endParaRPr lang="en-US" sz="2900" dirty="0">
              <a:solidFill>
                <a:srgbClr val="FF0000"/>
              </a:solidFill>
            </a:endParaRPr>
          </a:p>
          <a:p>
            <a:pPr lvl="2">
              <a:lnSpc>
                <a:spcPct val="120000"/>
              </a:lnSpc>
            </a:pPr>
            <a:r>
              <a:rPr lang="en-US" dirty="0" smtClean="0"/>
              <a:t>NGN (VoIP, Video conference)</a:t>
            </a:r>
            <a:endParaRPr lang="en-GB" dirty="0" smtClean="0"/>
          </a:p>
          <a:p>
            <a:pPr lvl="2">
              <a:lnSpc>
                <a:spcPct val="120000"/>
              </a:lnSpc>
            </a:pPr>
            <a:r>
              <a:rPr lang="en-US" dirty="0" smtClean="0"/>
              <a:t>IPTV(including IPTV-MAFR (Multimedia Application Framework))</a:t>
            </a:r>
            <a:endParaRPr lang="en-GB" dirty="0" smtClean="0"/>
          </a:p>
          <a:p>
            <a:pPr lvl="2">
              <a:lnSpc>
                <a:spcPct val="120000"/>
              </a:lnSpc>
            </a:pPr>
            <a:r>
              <a:rPr lang="en-US" dirty="0" smtClean="0"/>
              <a:t>Optical </a:t>
            </a:r>
            <a:r>
              <a:rPr lang="en-US" dirty="0"/>
              <a:t>access </a:t>
            </a:r>
            <a:endParaRPr lang="en-GB" dirty="0"/>
          </a:p>
        </p:txBody>
      </p:sp>
      <p:sp>
        <p:nvSpPr>
          <p:cNvPr id="5" name="Slide Number Placeholder 4"/>
          <p:cNvSpPr>
            <a:spLocks noGrp="1"/>
          </p:cNvSpPr>
          <p:nvPr>
            <p:ph type="sldNum" sz="quarter" idx="12"/>
          </p:nvPr>
        </p:nvSpPr>
        <p:spPr/>
        <p:txBody>
          <a:bodyPr/>
          <a:lstStyle/>
          <a:p>
            <a:fld id="{C4744D75-FD58-4334-87F7-AC66C6397784}" type="slidenum">
              <a:rPr lang="en-GB" smtClean="0"/>
              <a:t>9</a:t>
            </a:fld>
            <a:endParaRPr lang="en-GB"/>
          </a:p>
        </p:txBody>
      </p:sp>
    </p:spTree>
    <p:extLst>
      <p:ext uri="{BB962C8B-B14F-4D97-AF65-F5344CB8AC3E}">
        <p14:creationId xmlns:p14="http://schemas.microsoft.com/office/powerpoint/2010/main" val="316184426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791</TotalTime>
  <Words>1605</Words>
  <Application>Microsoft Office PowerPoint</Application>
  <PresentationFormat>On-screen Show (4:3)</PresentationFormat>
  <Paragraphs>207</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Office Theme</vt:lpstr>
      <vt:lpstr>2nd APT C&amp;I event</vt:lpstr>
      <vt:lpstr>Summary</vt:lpstr>
      <vt:lpstr>Outline of the 2nd event</vt:lpstr>
      <vt:lpstr>Work schedule of  The Coordination Committee</vt:lpstr>
      <vt:lpstr>Appendix</vt:lpstr>
      <vt:lpstr>The Report of  the first APT/ITU C&amp;I event 11th September 2013</vt:lpstr>
      <vt:lpstr>Summary</vt:lpstr>
      <vt:lpstr>Objectives of the event</vt:lpstr>
      <vt:lpstr>Outline of the event</vt:lpstr>
      <vt:lpstr>Publicity</vt:lpstr>
      <vt:lpstr>NGN Testing &amp; Showcasing</vt:lpstr>
      <vt:lpstr>IPTV Testing &amp; Showcasing</vt:lpstr>
      <vt:lpstr> Optical Access Showcasing</vt:lpstr>
      <vt:lpstr>Programme of workshop</vt:lpstr>
      <vt:lpstr>PowerPoint Presentation</vt:lpstr>
      <vt:lpstr>Output of the APT/ITU C&amp;I event  Proposals to ASTAP (1/3)</vt:lpstr>
      <vt:lpstr>Proposals to ASTAP (2/3)</vt:lpstr>
      <vt:lpstr>Proposals to ASTAP (3/3)</vt:lpstr>
      <vt:lpstr>PowerPoint Presentation</vt:lpstr>
    </vt:vector>
  </TitlesOfParts>
  <Company>NEC EUROPE 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APT C&amp;I coordination committee</dc:title>
  <dc:creator>Kaoru Kenyoshi_0222</dc:creator>
  <cp:lastModifiedBy>Kaoru Kenyoshi_0222</cp:lastModifiedBy>
  <cp:revision>67</cp:revision>
  <dcterms:created xsi:type="dcterms:W3CDTF">2013-04-03T08:42:18Z</dcterms:created>
  <dcterms:modified xsi:type="dcterms:W3CDTF">2014-04-10T11:11:35Z</dcterms:modified>
</cp:coreProperties>
</file>