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9" r:id="rId4"/>
    <p:sldId id="280" r:id="rId5"/>
    <p:sldId id="281" r:id="rId6"/>
    <p:sldId id="258" r:id="rId7"/>
    <p:sldId id="263" r:id="rId8"/>
    <p:sldId id="282" r:id="rId9"/>
    <p:sldId id="283" r:id="rId10"/>
    <p:sldId id="270" r:id="rId11"/>
    <p:sldId id="27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EF646-0C27-4B54-A425-AA7C6AD45243}" type="datetimeFigureOut">
              <a:rPr lang="en-GB" smtClean="0"/>
              <a:pPr/>
              <a:t>25/04/2013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71356-1B67-4CCE-B205-B74A8AA19C6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.png"/><Relationship Id="rId7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6039" cy="5660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itchFamily="34" charset="0"/>
                <a:cs typeface="Arial" pitchFamily="34" charset="0"/>
              </a:rPr>
              <a:t>arcatech</a:t>
            </a:r>
            <a:endParaRPr lang="en-GB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598" y="41623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…testing tomorrows telecoms</a:t>
            </a:r>
            <a:endParaRPr lang="en-GB" sz="9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7504" y="1637387"/>
            <a:ext cx="89289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latin typeface="Cordia New" pitchFamily="34" charset="-34"/>
                <a:cs typeface="Cordia New" pitchFamily="34" charset="-34"/>
              </a:rPr>
              <a:t>emutel</a:t>
            </a:r>
            <a:r>
              <a:rPr lang="en-GB" sz="3600" b="1" dirty="0" smtClean="0">
                <a:latin typeface="Cordia New" pitchFamily="34" charset="-34"/>
                <a:cs typeface="Cordia New" pitchFamily="34" charset="-34"/>
              </a:rPr>
              <a:t>™ Cloud </a:t>
            </a:r>
            <a:r>
              <a:rPr lang="en-GB" sz="3600" b="1" dirty="0" smtClean="0">
                <a:latin typeface="Cordia New" pitchFamily="34" charset="-34"/>
                <a:cs typeface="Cordia New" pitchFamily="34" charset="-34"/>
              </a:rPr>
              <a:t>Harmony</a:t>
            </a:r>
          </a:p>
          <a:p>
            <a:pPr algn="ctr"/>
            <a:r>
              <a:rPr lang="en-GB" sz="3600" b="1" dirty="0" smtClean="0">
                <a:latin typeface="Cordia New" pitchFamily="34" charset="-34"/>
                <a:cs typeface="Cordia New" pitchFamily="34" charset="-34"/>
              </a:rPr>
              <a:t>Presentation</a:t>
            </a:r>
          </a:p>
          <a:p>
            <a:pPr algn="ctr"/>
            <a:r>
              <a:rPr lang="en-GB" sz="3600" b="1" dirty="0" smtClean="0">
                <a:latin typeface="Cordia New" pitchFamily="34" charset="-34"/>
                <a:cs typeface="Cordia New" pitchFamily="34" charset="-34"/>
              </a:rPr>
              <a:t>Network Monitoring Node Application</a:t>
            </a:r>
            <a:endParaRPr lang="en-GB" sz="3600" b="1" dirty="0" smtClean="0"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15" name="Picture 14" descr="bg_reflec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993904"/>
            <a:ext cx="9144000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6039" cy="5660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itchFamily="34" charset="0"/>
                <a:cs typeface="Arial" pitchFamily="34" charset="0"/>
              </a:rPr>
              <a:t>arcatech</a:t>
            </a:r>
            <a:endParaRPr lang="en-GB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598" y="41623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…testing tomorrows telecoms</a:t>
            </a:r>
            <a:endParaRPr lang="en-GB" sz="900" b="1" dirty="0"/>
          </a:p>
        </p:txBody>
      </p:sp>
      <p:pic>
        <p:nvPicPr>
          <p:cNvPr id="15" name="Picture 14" descr="bg_reflec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993904"/>
            <a:ext cx="9144000" cy="86409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83568" y="982469"/>
            <a:ext cx="6336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7</a:t>
            </a:r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. </a:t>
            </a:r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Reports</a:t>
            </a:r>
          </a:p>
          <a:p>
            <a:endParaRPr lang="en-GB" sz="28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endParaRPr lang="en-GB" sz="28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0080" y="1729259"/>
            <a:ext cx="781236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Reports can be generated for each test carried out on the Harmony.</a:t>
            </a:r>
          </a:p>
          <a:p>
            <a:pPr marL="457200" indent="-457200">
              <a:buClr>
                <a:srgbClr val="C00000"/>
              </a:buClr>
            </a:pPr>
            <a:endParaRPr lang="en-GB" sz="1600" dirty="0" smtClean="0">
              <a:latin typeface="Cordia New" pitchFamily="34" charset="-34"/>
              <a:cs typeface="Cordia New" pitchFamily="34" charset="-34"/>
            </a:endParaRP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Summary Reports – 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Calls Attempts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Successful calls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Failed calls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Average call duration</a:t>
            </a:r>
          </a:p>
          <a:p>
            <a:pPr marL="457200" indent="-457200">
              <a:buClr>
                <a:srgbClr val="C00000"/>
              </a:buClr>
            </a:pPr>
            <a:endParaRPr lang="en-GB" sz="1600" dirty="0" smtClean="0">
              <a:latin typeface="Cordia New" pitchFamily="34" charset="-34"/>
              <a:cs typeface="Cordia New" pitchFamily="34" charset="-34"/>
            </a:endParaRP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Detail Reports – 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Details of port used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Called Party, Calling Party numbers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Setup time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Call duration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Clear down times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Setup through time, time for Setup message to be transmitted through system  under test.</a:t>
            </a:r>
          </a:p>
          <a:p>
            <a:pPr marL="457200" indent="-457200">
              <a:buClr>
                <a:srgbClr val="C00000"/>
              </a:buClr>
            </a:pPr>
            <a:endParaRPr lang="en-GB" sz="1600" dirty="0" smtClean="0">
              <a:latin typeface="Cordia New" pitchFamily="34" charset="-34"/>
              <a:cs typeface="Cordia New" pitchFamily="34" charset="-34"/>
            </a:endParaRP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PESQ Reports – 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PESQ score</a:t>
            </a:r>
          </a:p>
          <a:p>
            <a:pPr marL="457200" indent="-457200">
              <a:buClr>
                <a:srgbClr val="C00000"/>
              </a:buClr>
            </a:pPr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	Delay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2972" y="2060849"/>
            <a:ext cx="4329507" cy="2952328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pic>
        <p:nvPicPr>
          <p:cNvPr id="16" name="Picture 15" descr="screen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2276872"/>
            <a:ext cx="3408379" cy="255628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6039" cy="5660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itchFamily="34" charset="0"/>
                <a:cs typeface="Arial" pitchFamily="34" charset="0"/>
              </a:rPr>
              <a:t>arcatech</a:t>
            </a:r>
            <a:endParaRPr lang="en-GB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598" y="41623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…testing tomorrows telecoms</a:t>
            </a:r>
            <a:endParaRPr lang="en-GB" sz="9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7504" y="1637387"/>
            <a:ext cx="8928992" cy="485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latin typeface="Cordia New" pitchFamily="34" charset="-34"/>
                <a:cs typeface="Cordia New" pitchFamily="34" charset="-34"/>
              </a:rPr>
              <a:t>THANK YOU</a:t>
            </a:r>
          </a:p>
          <a:p>
            <a:pPr algn="ctr"/>
            <a:endParaRPr lang="en-GB" sz="3600" b="1" dirty="0" smtClean="0">
              <a:latin typeface="Cordia New" pitchFamily="34" charset="-34"/>
              <a:cs typeface="Cordia New" pitchFamily="34" charset="-34"/>
            </a:endParaRPr>
          </a:p>
          <a:p>
            <a:pPr algn="ctr">
              <a:lnSpc>
                <a:spcPct val="90000"/>
              </a:lnSpc>
              <a:buClr>
                <a:srgbClr val="DB0000"/>
              </a:buClr>
            </a:pPr>
            <a:r>
              <a:rPr lang="en-GB" sz="2000" b="1" dirty="0">
                <a:latin typeface="Cordia New" pitchFamily="34" charset="-34"/>
                <a:cs typeface="Cordia New" pitchFamily="34" charset="-34"/>
              </a:rPr>
              <a:t>arcatech Ltd</a:t>
            </a:r>
          </a:p>
          <a:p>
            <a:pPr algn="ctr"/>
            <a:r>
              <a:rPr lang="en-GB" sz="2000" dirty="0">
                <a:latin typeface="Cordia New" pitchFamily="34" charset="-34"/>
                <a:cs typeface="Cordia New" pitchFamily="34" charset="-34"/>
              </a:rPr>
              <a:t>210-212 Enterprise Centre</a:t>
            </a:r>
          </a:p>
          <a:p>
            <a:pPr algn="ctr"/>
            <a:r>
              <a:rPr lang="en-GB" sz="2000" dirty="0">
                <a:latin typeface="Cordia New" pitchFamily="34" charset="-34"/>
                <a:cs typeface="Cordia New" pitchFamily="34" charset="-34"/>
              </a:rPr>
              <a:t>Ballinderry Road</a:t>
            </a:r>
          </a:p>
          <a:p>
            <a:pPr algn="ctr"/>
            <a:r>
              <a:rPr lang="en-GB" sz="2000" dirty="0">
                <a:latin typeface="Cordia New" pitchFamily="34" charset="-34"/>
                <a:cs typeface="Cordia New" pitchFamily="34" charset="-34"/>
              </a:rPr>
              <a:t>Lisburn</a:t>
            </a:r>
            <a:br>
              <a:rPr lang="en-GB" sz="2000" dirty="0">
                <a:latin typeface="Cordia New" pitchFamily="34" charset="-34"/>
                <a:cs typeface="Cordia New" pitchFamily="34" charset="-34"/>
              </a:rPr>
            </a:br>
            <a:r>
              <a:rPr lang="en-GB" sz="2000" dirty="0">
                <a:latin typeface="Cordia New" pitchFamily="34" charset="-34"/>
                <a:cs typeface="Cordia New" pitchFamily="34" charset="-34"/>
              </a:rPr>
              <a:t>BT282SA</a:t>
            </a:r>
          </a:p>
          <a:p>
            <a:pPr algn="ctr"/>
            <a:r>
              <a:rPr lang="en-GB" sz="2000" dirty="0">
                <a:latin typeface="Cordia New" pitchFamily="34" charset="-34"/>
                <a:cs typeface="Cordia New" pitchFamily="34" charset="-34"/>
              </a:rPr>
              <a:t>UK</a:t>
            </a:r>
          </a:p>
          <a:p>
            <a:pPr algn="ctr"/>
            <a:endParaRPr lang="en-GB" sz="2000" dirty="0">
              <a:latin typeface="Cordia New" pitchFamily="34" charset="-34"/>
              <a:cs typeface="Cordia New" pitchFamily="34" charset="-34"/>
            </a:endParaRPr>
          </a:p>
          <a:p>
            <a:pPr algn="ctr"/>
            <a:r>
              <a:rPr lang="en-GB" sz="2000" dirty="0">
                <a:latin typeface="Cordia New" pitchFamily="34" charset="-34"/>
                <a:cs typeface="Cordia New" pitchFamily="34" charset="-34"/>
              </a:rPr>
              <a:t>+44 (0) 28 92 677 204</a:t>
            </a:r>
          </a:p>
          <a:p>
            <a:pPr algn="ctr"/>
            <a:r>
              <a:rPr lang="en-GB" sz="2000" dirty="0">
                <a:latin typeface="Cordia New" pitchFamily="34" charset="-34"/>
                <a:cs typeface="Cordia New" pitchFamily="34" charset="-34"/>
              </a:rPr>
              <a:t>sales@arcatech.com</a:t>
            </a:r>
          </a:p>
          <a:p>
            <a:pPr algn="ctr"/>
            <a:r>
              <a:rPr lang="en-GB" sz="2000" dirty="0">
                <a:latin typeface="Cordia New" pitchFamily="34" charset="-34"/>
                <a:cs typeface="Cordia New" pitchFamily="34" charset="-34"/>
              </a:rPr>
              <a:t>www.arcatech.com</a:t>
            </a:r>
          </a:p>
          <a:p>
            <a:pPr algn="ctr"/>
            <a:endParaRPr lang="en-GB" sz="3600" b="1" dirty="0"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15" name="Picture 14" descr="bg_reflec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993904"/>
            <a:ext cx="9144000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6039" cy="5660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itchFamily="34" charset="0"/>
                <a:cs typeface="Arial" pitchFamily="34" charset="0"/>
              </a:rPr>
              <a:t>arcatech</a:t>
            </a:r>
            <a:endParaRPr lang="en-GB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598" y="41623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…testing tomorrows telecoms</a:t>
            </a:r>
            <a:endParaRPr lang="en-GB" sz="900" b="1" dirty="0"/>
          </a:p>
        </p:txBody>
      </p:sp>
      <p:pic>
        <p:nvPicPr>
          <p:cNvPr id="15" name="Picture 14" descr="bg_reflec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993904"/>
            <a:ext cx="9144000" cy="864096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683568" y="98246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1. About Us</a:t>
            </a: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764704"/>
            <a:ext cx="2322314" cy="2981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ight Arrow 19"/>
          <p:cNvSpPr/>
          <p:nvPr/>
        </p:nvSpPr>
        <p:spPr>
          <a:xfrm rot="2702046">
            <a:off x="6314254" y="1556569"/>
            <a:ext cx="1391983" cy="413266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050" dirty="0" smtClean="0">
                <a:solidFill>
                  <a:srgbClr val="DB0000"/>
                </a:solidFill>
              </a:rPr>
              <a:t>arcatech</a:t>
            </a:r>
            <a:endParaRPr lang="en-GB" sz="1050" dirty="0">
              <a:solidFill>
                <a:srgbClr val="DB0000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7524328" y="2276872"/>
            <a:ext cx="72008" cy="7200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 descr="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72366" y="5157192"/>
            <a:ext cx="810931" cy="702807"/>
          </a:xfrm>
          <a:prstGeom prst="rect">
            <a:avLst/>
          </a:prstGeom>
        </p:spPr>
      </p:pic>
      <p:pic>
        <p:nvPicPr>
          <p:cNvPr id="32" name="Picture 31" descr="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7113" y="5157192"/>
            <a:ext cx="810931" cy="702807"/>
          </a:xfrm>
          <a:prstGeom prst="rect">
            <a:avLst/>
          </a:prstGeom>
        </p:spPr>
      </p:pic>
      <p:pic>
        <p:nvPicPr>
          <p:cNvPr id="33" name="Picture 32" descr="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94916" y="5157192"/>
            <a:ext cx="810931" cy="702807"/>
          </a:xfrm>
          <a:prstGeom prst="rect">
            <a:avLst/>
          </a:prstGeom>
        </p:spPr>
      </p:pic>
      <p:pic>
        <p:nvPicPr>
          <p:cNvPr id="34" name="Picture 33" descr="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52086" y="5157192"/>
            <a:ext cx="810931" cy="702807"/>
          </a:xfrm>
          <a:prstGeom prst="rect">
            <a:avLst/>
          </a:prstGeom>
        </p:spPr>
      </p:pic>
      <p:pic>
        <p:nvPicPr>
          <p:cNvPr id="35" name="Picture 34" descr="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98623" y="5157192"/>
            <a:ext cx="810931" cy="702807"/>
          </a:xfrm>
          <a:prstGeom prst="rect">
            <a:avLst/>
          </a:prstGeom>
        </p:spPr>
      </p:pic>
      <p:pic>
        <p:nvPicPr>
          <p:cNvPr id="36" name="Picture 35" descr="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053370" y="5157192"/>
            <a:ext cx="810931" cy="702807"/>
          </a:xfrm>
          <a:prstGeom prst="rect">
            <a:avLst/>
          </a:prstGeom>
        </p:spPr>
      </p:pic>
      <p:pic>
        <p:nvPicPr>
          <p:cNvPr id="37" name="Picture 36" descr="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21173" y="5157192"/>
            <a:ext cx="810931" cy="702807"/>
          </a:xfrm>
          <a:prstGeom prst="rect">
            <a:avLst/>
          </a:prstGeom>
        </p:spPr>
      </p:pic>
      <p:pic>
        <p:nvPicPr>
          <p:cNvPr id="38" name="Picture 37" descr="1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75920" y="5157192"/>
            <a:ext cx="810931" cy="702807"/>
          </a:xfrm>
          <a:prstGeom prst="rect">
            <a:avLst/>
          </a:prstGeom>
        </p:spPr>
      </p:pic>
      <p:pic>
        <p:nvPicPr>
          <p:cNvPr id="39" name="Picture 6" descr="emutelMaestro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04563" y="5157192"/>
            <a:ext cx="804436" cy="702807"/>
          </a:xfrm>
          <a:prstGeom prst="rect">
            <a:avLst/>
          </a:prstGeom>
          <a:noFill/>
        </p:spPr>
      </p:pic>
      <p:pic>
        <p:nvPicPr>
          <p:cNvPr id="40" name="Picture 39" descr="9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937533" y="5157192"/>
            <a:ext cx="810931" cy="702807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827584" y="2204864"/>
            <a:ext cx="79208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GB" sz="2000" dirty="0" smtClean="0">
                <a:latin typeface="Cordia New" pitchFamily="34" charset="-34"/>
                <a:cs typeface="Cordia New" pitchFamily="34" charset="-34"/>
              </a:rPr>
              <a:t>Based Lisburn, United Kingdom</a:t>
            </a:r>
          </a:p>
          <a:p>
            <a:pPr marL="342900" indent="-342900"/>
            <a:endParaRPr lang="en-GB" sz="2000" dirty="0" smtClean="0">
              <a:latin typeface="Cordia New" pitchFamily="34" charset="-34"/>
              <a:cs typeface="Cordia New" pitchFamily="34" charset="-34"/>
            </a:endParaRPr>
          </a:p>
          <a:p>
            <a:pPr marL="342900" indent="-342900"/>
            <a:r>
              <a:rPr lang="en-GB" sz="2000" dirty="0" smtClean="0">
                <a:latin typeface="Cordia New" pitchFamily="34" charset="-34"/>
                <a:cs typeface="Cordia New" pitchFamily="34" charset="-34"/>
              </a:rPr>
              <a:t>Design, manufacture and support telecom testing equipment</a:t>
            </a:r>
          </a:p>
          <a:p>
            <a:pPr marL="342900" indent="-342900"/>
            <a:endParaRPr lang="en-GB" sz="2000" dirty="0" smtClean="0">
              <a:latin typeface="Cordia New" pitchFamily="34" charset="-34"/>
              <a:cs typeface="Cordia New" pitchFamily="34" charset="-34"/>
            </a:endParaRPr>
          </a:p>
          <a:p>
            <a:pPr marL="342900" indent="-342900"/>
            <a:r>
              <a:rPr lang="en-GB" sz="2000" dirty="0" err="1" smtClean="0">
                <a:latin typeface="Cordia New" pitchFamily="34" charset="-34"/>
                <a:cs typeface="Cordia New" pitchFamily="34" charset="-34"/>
              </a:rPr>
              <a:t>Arcatech’s</a:t>
            </a:r>
            <a:r>
              <a:rPr lang="en-GB" sz="2000" dirty="0" smtClean="0">
                <a:latin typeface="Cordia New" pitchFamily="34" charset="-34"/>
                <a:cs typeface="Cordia New" pitchFamily="34" charset="-34"/>
              </a:rPr>
              <a:t> products have been providing test solutions for over 20 years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2U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6672"/>
            <a:ext cx="9144000" cy="5143500"/>
          </a:xfrm>
          <a:prstGeom prst="rect">
            <a:avLst/>
          </a:prstGeom>
        </p:spPr>
      </p:pic>
      <p:pic>
        <p:nvPicPr>
          <p:cNvPr id="11" name="Picture 10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66039" cy="5660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itchFamily="34" charset="0"/>
                <a:cs typeface="Arial" pitchFamily="34" charset="0"/>
              </a:rPr>
              <a:t>arcatech</a:t>
            </a:r>
            <a:endParaRPr lang="en-GB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598" y="41623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…testing tomorrows telecoms</a:t>
            </a:r>
            <a:endParaRPr lang="en-GB" sz="900" b="1" dirty="0"/>
          </a:p>
        </p:txBody>
      </p:sp>
      <p:pic>
        <p:nvPicPr>
          <p:cNvPr id="15" name="Picture 14" descr="bg_reflec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993904"/>
            <a:ext cx="9144000" cy="864096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683568" y="98246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2. Chassis Options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2U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11" name="Picture 10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66039" cy="5660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itchFamily="34" charset="0"/>
                <a:cs typeface="Arial" pitchFamily="34" charset="0"/>
              </a:rPr>
              <a:t>arcatech</a:t>
            </a:r>
            <a:endParaRPr lang="en-GB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598" y="41623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…testing tomorrows telecoms</a:t>
            </a:r>
            <a:endParaRPr lang="en-GB" sz="900" b="1" dirty="0"/>
          </a:p>
        </p:txBody>
      </p:sp>
      <p:pic>
        <p:nvPicPr>
          <p:cNvPr id="15" name="Picture 14" descr="bg_reflec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993904"/>
            <a:ext cx="9144000" cy="864096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683568" y="98246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1. Chassis Options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2U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53852"/>
            <a:ext cx="9144000" cy="5143500"/>
          </a:xfrm>
          <a:prstGeom prst="rect">
            <a:avLst/>
          </a:prstGeom>
        </p:spPr>
      </p:pic>
      <p:pic>
        <p:nvPicPr>
          <p:cNvPr id="11" name="Picture 10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66039" cy="5660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itchFamily="34" charset="0"/>
                <a:cs typeface="Arial" pitchFamily="34" charset="0"/>
              </a:rPr>
              <a:t>arcatech</a:t>
            </a:r>
            <a:endParaRPr lang="en-GB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598" y="41623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…testing tomorrows telecoms</a:t>
            </a:r>
            <a:endParaRPr lang="en-GB" sz="900" b="1" dirty="0"/>
          </a:p>
        </p:txBody>
      </p:sp>
      <p:pic>
        <p:nvPicPr>
          <p:cNvPr id="15" name="Picture 14" descr="bg_reflec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993904"/>
            <a:ext cx="9144000" cy="864096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683568" y="98246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1. Chassis Options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6039" cy="5660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itchFamily="34" charset="0"/>
                <a:cs typeface="Arial" pitchFamily="34" charset="0"/>
              </a:rPr>
              <a:t>arcatech</a:t>
            </a:r>
            <a:endParaRPr lang="en-GB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598" y="41623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…testing tomorrows telecoms</a:t>
            </a:r>
            <a:endParaRPr lang="en-GB" sz="900" b="1" dirty="0"/>
          </a:p>
        </p:txBody>
      </p:sp>
      <p:pic>
        <p:nvPicPr>
          <p:cNvPr id="15" name="Picture 14" descr="bg_reflec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993904"/>
            <a:ext cx="9144000" cy="86409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83568" y="98246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3. Available Cards</a:t>
            </a:r>
          </a:p>
        </p:txBody>
      </p:sp>
      <p:pic>
        <p:nvPicPr>
          <p:cNvPr id="17" name="Picture 9" descr="BRI-U Card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654600"/>
            <a:ext cx="2090955" cy="24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18" name="Picture 8" descr="BRI-S Ca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916832"/>
            <a:ext cx="2090955" cy="24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</p:pic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2918540" y="1844824"/>
            <a:ext cx="432048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400" u="sng" dirty="0">
                <a:latin typeface="Cordia New" pitchFamily="34" charset="-34"/>
                <a:cs typeface="Cordia New" pitchFamily="34" charset="-34"/>
              </a:rPr>
              <a:t>BRI-S card </a:t>
            </a:r>
            <a:r>
              <a:rPr lang="en-GB" sz="1400" dirty="0">
                <a:latin typeface="Cordia New" pitchFamily="34" charset="-34"/>
                <a:cs typeface="Cordia New" pitchFamily="34" charset="-34"/>
              </a:rPr>
              <a:t>– 8 ports each individually configurable to be either Network side or User side, using Local or Remote clocking and running one of a number of Network Protocols.</a:t>
            </a:r>
          </a:p>
        </p:txBody>
      </p:sp>
      <p:sp>
        <p:nvSpPr>
          <p:cNvPr id="20" name="TextBox 7"/>
          <p:cNvSpPr txBox="1">
            <a:spLocks noChangeArrowheads="1"/>
          </p:cNvSpPr>
          <p:nvPr/>
        </p:nvSpPr>
        <p:spPr bwMode="auto">
          <a:xfrm>
            <a:off x="2918540" y="2564904"/>
            <a:ext cx="43204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400" u="sng" dirty="0">
                <a:latin typeface="Cordia New" pitchFamily="34" charset="-34"/>
                <a:cs typeface="Cordia New" pitchFamily="34" charset="-34"/>
              </a:rPr>
              <a:t>BRI-U card </a:t>
            </a:r>
            <a:r>
              <a:rPr lang="en-GB" sz="1400" dirty="0">
                <a:latin typeface="Cordia New" pitchFamily="34" charset="-34"/>
                <a:cs typeface="Cordia New" pitchFamily="34" charset="-34"/>
              </a:rPr>
              <a:t>– 8 ports configurable to be either Network side or User side, using Local or Remote clocking and running one of a number of Network Protocols.</a:t>
            </a:r>
          </a:p>
        </p:txBody>
      </p:sp>
      <p:pic>
        <p:nvPicPr>
          <p:cNvPr id="29" name="Picture 11" descr="PRI Card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3374678"/>
            <a:ext cx="2090955" cy="24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</p:pic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2913624" y="3284984"/>
            <a:ext cx="431259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400" u="sng" dirty="0">
                <a:latin typeface="Cordia New" pitchFamily="34" charset="-34"/>
                <a:cs typeface="Cordia New" pitchFamily="34" charset="-34"/>
              </a:rPr>
              <a:t>PRI card </a:t>
            </a:r>
            <a:r>
              <a:rPr lang="en-GB" sz="1400" dirty="0">
                <a:latin typeface="Cordia New" pitchFamily="34" charset="-34"/>
                <a:cs typeface="Cordia New" pitchFamily="34" charset="-34"/>
              </a:rPr>
              <a:t>– 8 ports each individually configurable to be E1, T1 or J1, either Network side or User side, using Local or Remote clocking and running one of a number of Network Protocols.</a:t>
            </a:r>
          </a:p>
        </p:txBody>
      </p:sp>
      <p:pic>
        <p:nvPicPr>
          <p:cNvPr id="31" name="Picture 11" descr="MF Card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8300" y="4867999"/>
            <a:ext cx="2085635" cy="23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32" name="Picture 7" descr="FXO Card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8300" y="4132542"/>
            <a:ext cx="2085635" cy="23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</p:pic>
      <p:sp>
        <p:nvSpPr>
          <p:cNvPr id="33" name="TextBox 9"/>
          <p:cNvSpPr txBox="1">
            <a:spLocks noChangeArrowheads="1"/>
          </p:cNvSpPr>
          <p:nvPr/>
        </p:nvSpPr>
        <p:spPr bwMode="auto">
          <a:xfrm>
            <a:off x="2918540" y="4057908"/>
            <a:ext cx="42484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400" u="sng" dirty="0">
                <a:latin typeface="Cordia New" pitchFamily="34" charset="-34"/>
                <a:cs typeface="Cordia New" pitchFamily="34" charset="-34"/>
              </a:rPr>
              <a:t>FXO card </a:t>
            </a:r>
            <a:r>
              <a:rPr lang="en-GB" sz="1400" dirty="0">
                <a:latin typeface="Cordia New" pitchFamily="34" charset="-34"/>
                <a:cs typeface="Cordia New" pitchFamily="34" charset="-34"/>
              </a:rPr>
              <a:t>– </a:t>
            </a:r>
            <a:r>
              <a:rPr lang="en-GB" sz="1400" dirty="0" smtClean="0">
                <a:latin typeface="Cordia New" pitchFamily="34" charset="-34"/>
                <a:cs typeface="Cordia New" pitchFamily="34" charset="-34"/>
              </a:rPr>
              <a:t>16 and 32 </a:t>
            </a:r>
            <a:r>
              <a:rPr lang="en-GB" sz="1400" dirty="0">
                <a:latin typeface="Cordia New" pitchFamily="34" charset="-34"/>
                <a:cs typeface="Cordia New" pitchFamily="34" charset="-34"/>
              </a:rPr>
              <a:t>ports which can be configured to operate using different country line parameters. </a:t>
            </a: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2918539" y="4777988"/>
            <a:ext cx="43204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400" u="sng" dirty="0">
                <a:latin typeface="Cordia New" pitchFamily="34" charset="-34"/>
                <a:cs typeface="Cordia New" pitchFamily="34" charset="-34"/>
              </a:rPr>
              <a:t>Multifunction card </a:t>
            </a:r>
            <a:r>
              <a:rPr lang="en-GB" sz="1400" dirty="0">
                <a:latin typeface="Cordia New" pitchFamily="34" charset="-34"/>
                <a:cs typeface="Cordia New" pitchFamily="34" charset="-34"/>
              </a:rPr>
              <a:t>– 2xPRI and 8xFXO ports with the same functionality as the appropriate larger cards</a:t>
            </a:r>
            <a:r>
              <a:rPr lang="en-GB" sz="1400" dirty="0" smtClean="0">
                <a:latin typeface="Cordia New" pitchFamily="34" charset="-34"/>
                <a:cs typeface="Cordia New" pitchFamily="34" charset="-34"/>
              </a:rPr>
              <a:t>. ( FXS and BRI-S module optional )</a:t>
            </a:r>
            <a:endParaRPr lang="en-GB" sz="1400" dirty="0"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35" name="Picture 34" descr="del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58300" y="5515942"/>
            <a:ext cx="2088232" cy="2160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</p:pic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2918540" y="5445224"/>
            <a:ext cx="4321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400" u="sng" dirty="0">
                <a:latin typeface="Cordia New" pitchFamily="34" charset="-34"/>
                <a:cs typeface="Cordia New" pitchFamily="34" charset="-34"/>
              </a:rPr>
              <a:t>LAN </a:t>
            </a:r>
            <a:r>
              <a:rPr lang="en-GB" sz="1400" dirty="0">
                <a:latin typeface="Cordia New" pitchFamily="34" charset="-34"/>
                <a:cs typeface="Cordia New" pitchFamily="34" charset="-34"/>
              </a:rPr>
              <a:t>– 1U Chassis Server for better VoIP performance, up to 8 LAN ports per chassis ( multiple option available )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2987824" y="2564904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987824" y="3284984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987824" y="4005064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987824" y="4653136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2987824" y="5373216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russ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2492896"/>
            <a:ext cx="5076055" cy="2804828"/>
          </a:xfrm>
          <a:prstGeom prst="rect">
            <a:avLst/>
          </a:prstGeom>
        </p:spPr>
      </p:pic>
      <p:pic>
        <p:nvPicPr>
          <p:cNvPr id="11" name="Picture 10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66039" cy="5660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itchFamily="34" charset="0"/>
                <a:cs typeface="Arial" pitchFamily="34" charset="0"/>
              </a:rPr>
              <a:t>arcatech</a:t>
            </a:r>
            <a:endParaRPr lang="en-GB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598" y="416230"/>
            <a:ext cx="1872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…testing tomorrows telecoms</a:t>
            </a:r>
            <a:endParaRPr lang="en-GB" sz="900" b="1" dirty="0"/>
          </a:p>
        </p:txBody>
      </p:sp>
      <p:pic>
        <p:nvPicPr>
          <p:cNvPr id="15" name="Picture 14" descr="bg_reflec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993904"/>
            <a:ext cx="9144000" cy="86409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83568" y="982469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4</a:t>
            </a:r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. Network Monitoring Node</a:t>
            </a:r>
            <a:endParaRPr lang="en-GB" sz="28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0080" y="1729259"/>
            <a:ext cx="558011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C00000"/>
              </a:buClr>
            </a:pPr>
            <a:endParaRPr lang="en-GB" sz="2800" b="1" dirty="0" smtClean="0">
              <a:latin typeface="Cordia New" pitchFamily="34" charset="-34"/>
              <a:cs typeface="Cordia New" pitchFamily="34" charset="-34"/>
            </a:endParaRPr>
          </a:p>
          <a:p>
            <a:pPr marL="800100" lvl="1" indent="-342900"/>
            <a:r>
              <a:rPr lang="en-GB" sz="2000" dirty="0" smtClean="0">
                <a:latin typeface="Cordia New" pitchFamily="34" charset="-34"/>
                <a:cs typeface="Cordia New" pitchFamily="34" charset="-34"/>
              </a:rPr>
              <a:t>Real world testing of assets across</a:t>
            </a:r>
          </a:p>
          <a:p>
            <a:pPr marL="800100" lvl="1" indent="-342900"/>
            <a:r>
              <a:rPr lang="en-GB" sz="2000" dirty="0" smtClean="0">
                <a:latin typeface="Cordia New" pitchFamily="34" charset="-34"/>
                <a:cs typeface="Cordia New" pitchFamily="34" charset="-34"/>
              </a:rPr>
              <a:t> live network</a:t>
            </a:r>
          </a:p>
          <a:p>
            <a:pPr marL="800100" lvl="1" indent="-342900"/>
            <a:endParaRPr lang="en-GB" sz="2000" dirty="0" smtClean="0">
              <a:latin typeface="Cordia New" pitchFamily="34" charset="-34"/>
              <a:cs typeface="Cordia New" pitchFamily="34" charset="-34"/>
            </a:endParaRPr>
          </a:p>
          <a:p>
            <a:pPr marL="800100" lvl="1" indent="-342900"/>
            <a:r>
              <a:rPr lang="en-GB" sz="2000" dirty="0" smtClean="0">
                <a:latin typeface="Cordia New" pitchFamily="34" charset="-34"/>
                <a:cs typeface="Cordia New" pitchFamily="34" charset="-34"/>
              </a:rPr>
              <a:t>Schedule and analyse traffic with </a:t>
            </a:r>
          </a:p>
          <a:p>
            <a:pPr marL="800100" lvl="1" indent="-342900"/>
            <a:r>
              <a:rPr lang="en-GB" sz="2000" dirty="0" smtClean="0">
                <a:latin typeface="Cordia New" pitchFamily="34" charset="-34"/>
                <a:cs typeface="Cordia New" pitchFamily="34" charset="-34"/>
              </a:rPr>
              <a:t>Voice measurement</a:t>
            </a:r>
          </a:p>
          <a:p>
            <a:pPr marL="800100" lvl="1" indent="-342900"/>
            <a:endParaRPr lang="en-GB" sz="2000" dirty="0" smtClean="0">
              <a:latin typeface="Cordia New" pitchFamily="34" charset="-34"/>
              <a:cs typeface="Cordia New" pitchFamily="34" charset="-34"/>
            </a:endParaRPr>
          </a:p>
          <a:p>
            <a:pPr marL="800100" lvl="1" indent="-342900"/>
            <a:r>
              <a:rPr lang="en-GB" sz="2000" dirty="0" smtClean="0">
                <a:latin typeface="Cordia New" pitchFamily="34" charset="-34"/>
                <a:cs typeface="Cordia New" pitchFamily="34" charset="-34"/>
              </a:rPr>
              <a:t>Measure real time delay</a:t>
            </a:r>
          </a:p>
          <a:p>
            <a:pPr marL="800100" lvl="1" indent="-342900"/>
            <a:endParaRPr lang="en-GB" sz="2000" dirty="0" smtClean="0">
              <a:latin typeface="Cordia New" pitchFamily="34" charset="-34"/>
              <a:cs typeface="Cordia New" pitchFamily="34" charset="-34"/>
            </a:endParaRPr>
          </a:p>
          <a:p>
            <a:pPr marL="800100" lvl="1" indent="-342900"/>
            <a:r>
              <a:rPr lang="en-GB" sz="2000" dirty="0" smtClean="0">
                <a:latin typeface="Cordia New" pitchFamily="34" charset="-34"/>
                <a:cs typeface="Cordia New" pitchFamily="34" charset="-34"/>
              </a:rPr>
              <a:t>Understand your network better</a:t>
            </a:r>
          </a:p>
        </p:txBody>
      </p:sp>
      <p:pic>
        <p:nvPicPr>
          <p:cNvPr id="40" name="Picture 39" descr="harmon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92280" y="3284984"/>
            <a:ext cx="791333" cy="325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40" descr="harmon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76464" y="3148402"/>
            <a:ext cx="791333" cy="325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41" descr="harmon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24736" y="4732578"/>
            <a:ext cx="791333" cy="325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3" name="Straight Arrow Connector 42"/>
          <p:cNvCxnSpPr/>
          <p:nvPr/>
        </p:nvCxnSpPr>
        <p:spPr>
          <a:xfrm>
            <a:off x="4896544" y="3652458"/>
            <a:ext cx="1728192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5040560" y="3148402"/>
            <a:ext cx="2051720" cy="2085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7236296" y="3717032"/>
            <a:ext cx="288033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nip Single Corner Rectangle 121"/>
          <p:cNvSpPr/>
          <p:nvPr/>
        </p:nvSpPr>
        <p:spPr>
          <a:xfrm>
            <a:off x="6516688" y="549275"/>
            <a:ext cx="2087562" cy="1223963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0" name="Cloud 79"/>
          <p:cNvSpPr/>
          <p:nvPr/>
        </p:nvSpPr>
        <p:spPr>
          <a:xfrm>
            <a:off x="4859338" y="3573463"/>
            <a:ext cx="1584325" cy="935037"/>
          </a:xfrm>
          <a:prstGeom prst="cloud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n w="0">
                  <a:noFill/>
                  <a:prstDash val="solid"/>
                </a:ln>
                <a:solidFill>
                  <a:schemeClr val="accent1"/>
                </a:solidFill>
                <a:latin typeface="Cordia New" pitchFamily="34" charset="-34"/>
                <a:cs typeface="Cordia New" pitchFamily="34" charset="-34"/>
              </a:rPr>
              <a:t>Network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n w="0">
                  <a:noFill/>
                  <a:prstDash val="solid"/>
                </a:ln>
                <a:solidFill>
                  <a:schemeClr val="accent1"/>
                </a:solidFill>
                <a:latin typeface="Cordia New" pitchFamily="34" charset="-34"/>
                <a:cs typeface="Cordia New" pitchFamily="34" charset="-34"/>
              </a:rPr>
              <a:t>ISDN, VoIP, POTS</a:t>
            </a:r>
            <a:endParaRPr lang="en-GB" sz="1400" b="1" dirty="0">
              <a:ln w="0">
                <a:noFill/>
                <a:prstDash val="solid"/>
              </a:ln>
              <a:solidFill>
                <a:schemeClr val="accent1"/>
              </a:solidFill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4100" name="Picture 81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Box 82"/>
          <p:cNvSpPr txBox="1">
            <a:spLocks noChangeArrowheads="1"/>
          </p:cNvSpPr>
          <p:nvPr/>
        </p:nvSpPr>
        <p:spPr bwMode="auto">
          <a:xfrm>
            <a:off x="650875" y="415925"/>
            <a:ext cx="187325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900" b="1">
                <a:latin typeface="Calibri" pitchFamily="34" charset="0"/>
              </a:rPr>
              <a:t>…testing tomorrows telecoms</a:t>
            </a:r>
          </a:p>
        </p:txBody>
      </p:sp>
      <p:sp>
        <p:nvSpPr>
          <p:cNvPr id="4102" name="TextBox 83"/>
          <p:cNvSpPr txBox="1">
            <a:spLocks noChangeArrowheads="1"/>
          </p:cNvSpPr>
          <p:nvPr/>
        </p:nvSpPr>
        <p:spPr bwMode="auto">
          <a:xfrm>
            <a:off x="611188" y="0"/>
            <a:ext cx="2232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b="1"/>
              <a:t>arcatech</a:t>
            </a:r>
          </a:p>
        </p:txBody>
      </p:sp>
      <p:pic>
        <p:nvPicPr>
          <p:cNvPr id="4104" name="Picture 85" descr="bg_reflect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21388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Cloud 87"/>
          <p:cNvSpPr/>
          <p:nvPr/>
        </p:nvSpPr>
        <p:spPr>
          <a:xfrm>
            <a:off x="4067175" y="1989138"/>
            <a:ext cx="1657350" cy="739775"/>
          </a:xfrm>
          <a:prstGeom prst="cloud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n w="0">
                  <a:noFill/>
                  <a:prstDash val="solid"/>
                </a:ln>
                <a:solidFill>
                  <a:schemeClr val="accent1"/>
                </a:solidFill>
                <a:latin typeface="Cordia New" pitchFamily="34" charset="-34"/>
                <a:cs typeface="Cordia New" pitchFamily="34" charset="-34"/>
              </a:rPr>
              <a:t>WAN</a:t>
            </a:r>
            <a:endParaRPr lang="en-GB" sz="1400" b="1" dirty="0">
              <a:ln w="0">
                <a:noFill/>
                <a:prstDash val="solid"/>
              </a:ln>
              <a:solidFill>
                <a:schemeClr val="accent1"/>
              </a:solidFill>
              <a:latin typeface="Cordia New" pitchFamily="34" charset="-34"/>
              <a:cs typeface="Cordia New" pitchFamily="34" charset="-34"/>
            </a:endParaRPr>
          </a:p>
        </p:txBody>
      </p:sp>
      <p:cxnSp>
        <p:nvCxnSpPr>
          <p:cNvPr id="89" name="Straight Arrow Connector 88"/>
          <p:cNvCxnSpPr/>
          <p:nvPr/>
        </p:nvCxnSpPr>
        <p:spPr>
          <a:xfrm flipH="1">
            <a:off x="4356100" y="2781300"/>
            <a:ext cx="215900" cy="1727200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flipH="1" flipV="1">
            <a:off x="5435600" y="2565400"/>
            <a:ext cx="1873250" cy="1943100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10800000">
            <a:off x="5795963" y="2439988"/>
            <a:ext cx="2232025" cy="1587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V="1">
            <a:off x="1619250" y="2420938"/>
            <a:ext cx="2376488" cy="19050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0" name="TextBox 95"/>
          <p:cNvSpPr txBox="1">
            <a:spLocks noChangeArrowheads="1"/>
          </p:cNvSpPr>
          <p:nvPr/>
        </p:nvSpPr>
        <p:spPr bwMode="auto">
          <a:xfrm>
            <a:off x="6011863" y="2239963"/>
            <a:ext cx="1728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 b="1">
                <a:solidFill>
                  <a:schemeClr val="accent1"/>
                </a:solidFill>
                <a:latin typeface="Cordia New" pitchFamily="34" charset="-34"/>
                <a:cs typeface="Cordia New" pitchFamily="34" charset="-34"/>
              </a:rPr>
              <a:t>connect to server</a:t>
            </a:r>
          </a:p>
        </p:txBody>
      </p:sp>
      <p:sp>
        <p:nvSpPr>
          <p:cNvPr id="4111" name="TextBox 96"/>
          <p:cNvSpPr txBox="1">
            <a:spLocks noChangeArrowheads="1"/>
          </p:cNvSpPr>
          <p:nvPr/>
        </p:nvSpPr>
        <p:spPr bwMode="auto">
          <a:xfrm>
            <a:off x="6191250" y="2708275"/>
            <a:ext cx="27733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GB" sz="1600">
                <a:latin typeface="Cordia New" pitchFamily="34" charset="-34"/>
                <a:cs typeface="Cordia New" pitchFamily="34" charset="-34"/>
              </a:rPr>
              <a:t>View Reports, Set up notifications</a:t>
            </a:r>
          </a:p>
          <a:p>
            <a:pPr algn="r"/>
            <a:r>
              <a:rPr lang="en-GB" sz="1600">
                <a:latin typeface="Cordia New" pitchFamily="34" charset="-34"/>
                <a:cs typeface="Cordia New" pitchFamily="34" charset="-34"/>
              </a:rPr>
              <a:t>Administer units under test, Remote testing</a:t>
            </a:r>
          </a:p>
        </p:txBody>
      </p:sp>
      <p:sp>
        <p:nvSpPr>
          <p:cNvPr id="4112" name="TextBox 97"/>
          <p:cNvSpPr txBox="1">
            <a:spLocks noChangeArrowheads="1"/>
          </p:cNvSpPr>
          <p:nvPr/>
        </p:nvSpPr>
        <p:spPr bwMode="auto">
          <a:xfrm>
            <a:off x="107950" y="5332413"/>
            <a:ext cx="4968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 b="1">
                <a:latin typeface="Cordia New" pitchFamily="34" charset="-34"/>
                <a:cs typeface="Cordia New" pitchFamily="34" charset="-34"/>
              </a:rPr>
              <a:t>Each harmony unit can work together or independently</a:t>
            </a:r>
          </a:p>
        </p:txBody>
      </p:sp>
      <p:sp>
        <p:nvSpPr>
          <p:cNvPr id="4113" name="TextBox 98"/>
          <p:cNvSpPr txBox="1">
            <a:spLocks noChangeArrowheads="1"/>
          </p:cNvSpPr>
          <p:nvPr/>
        </p:nvSpPr>
        <p:spPr bwMode="auto">
          <a:xfrm>
            <a:off x="0" y="2640013"/>
            <a:ext cx="32766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latin typeface="Cordia New" pitchFamily="34" charset="-34"/>
                <a:cs typeface="Cordia New" pitchFamily="34" charset="-34"/>
              </a:rPr>
              <a:t>User management, Control &amp; Synchronise units,</a:t>
            </a:r>
          </a:p>
          <a:p>
            <a:r>
              <a:rPr lang="en-GB" sz="1600">
                <a:latin typeface="Cordia New" pitchFamily="34" charset="-34"/>
                <a:cs typeface="Cordia New" pitchFamily="34" charset="-34"/>
              </a:rPr>
              <a:t>Script deployment, Scheduler, Firmware upgrade, Unit authorisation, License management</a:t>
            </a:r>
          </a:p>
        </p:txBody>
      </p:sp>
      <p:grpSp>
        <p:nvGrpSpPr>
          <p:cNvPr id="2" name="Group 99"/>
          <p:cNvGrpSpPr>
            <a:grpSpLocks/>
          </p:cNvGrpSpPr>
          <p:nvPr/>
        </p:nvGrpSpPr>
        <p:grpSpPr bwMode="auto">
          <a:xfrm>
            <a:off x="8027988" y="1916113"/>
            <a:ext cx="936625" cy="739775"/>
            <a:chOff x="7812360" y="1164108"/>
            <a:chExt cx="936104" cy="739825"/>
          </a:xfrm>
        </p:grpSpPr>
        <p:pic>
          <p:nvPicPr>
            <p:cNvPr id="101" name="Picture 100" descr="laptop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12360" y="1451464"/>
              <a:ext cx="936104" cy="4524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139" name="TextBox 101"/>
            <p:cNvSpPr txBox="1">
              <a:spLocks noChangeArrowheads="1"/>
            </p:cNvSpPr>
            <p:nvPr/>
          </p:nvSpPr>
          <p:spPr bwMode="auto">
            <a:xfrm>
              <a:off x="7913361" y="1164108"/>
              <a:ext cx="39466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b="1">
                  <a:latin typeface="Cordia New" pitchFamily="34" charset="-34"/>
                  <a:cs typeface="Cordia New" pitchFamily="34" charset="-34"/>
                </a:rPr>
                <a:t>PC</a:t>
              </a:r>
            </a:p>
          </p:txBody>
        </p:sp>
      </p:grpSp>
      <p:sp>
        <p:nvSpPr>
          <p:cNvPr id="4115" name="TextBox 102"/>
          <p:cNvSpPr txBox="1">
            <a:spLocks noChangeArrowheads="1"/>
          </p:cNvSpPr>
          <p:nvPr/>
        </p:nvSpPr>
        <p:spPr bwMode="auto">
          <a:xfrm>
            <a:off x="2555875" y="4891088"/>
            <a:ext cx="36718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600">
                <a:latin typeface="Cordia New" pitchFamily="34" charset="-34"/>
                <a:cs typeface="Cordia New" pitchFamily="34" charset="-34"/>
              </a:rPr>
              <a:t>Scripts on unit run &amp; information is sent back to server</a:t>
            </a:r>
          </a:p>
        </p:txBody>
      </p:sp>
      <p:cxnSp>
        <p:nvCxnSpPr>
          <p:cNvPr id="104" name="Straight Arrow Connector 103"/>
          <p:cNvCxnSpPr/>
          <p:nvPr/>
        </p:nvCxnSpPr>
        <p:spPr>
          <a:xfrm flipH="1">
            <a:off x="1476375" y="2565400"/>
            <a:ext cx="2700338" cy="1871663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7" name="TextBox 104"/>
          <p:cNvSpPr txBox="1">
            <a:spLocks noChangeArrowheads="1"/>
          </p:cNvSpPr>
          <p:nvPr/>
        </p:nvSpPr>
        <p:spPr bwMode="auto">
          <a:xfrm rot="-2029164">
            <a:off x="2608263" y="3014663"/>
            <a:ext cx="12493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 b="1">
                <a:solidFill>
                  <a:schemeClr val="accent1"/>
                </a:solidFill>
                <a:latin typeface="Cordia New" pitchFamily="34" charset="-34"/>
                <a:cs typeface="Cordia New" pitchFamily="34" charset="-34"/>
              </a:rPr>
              <a:t>request commands</a:t>
            </a:r>
          </a:p>
        </p:txBody>
      </p:sp>
      <p:sp>
        <p:nvSpPr>
          <p:cNvPr id="4118" name="TextBox 105"/>
          <p:cNvSpPr txBox="1">
            <a:spLocks noChangeArrowheads="1"/>
          </p:cNvSpPr>
          <p:nvPr/>
        </p:nvSpPr>
        <p:spPr bwMode="auto">
          <a:xfrm>
            <a:off x="1908175" y="2225675"/>
            <a:ext cx="12239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 b="1">
                <a:solidFill>
                  <a:schemeClr val="accent1"/>
                </a:solidFill>
                <a:latin typeface="Cordia New" pitchFamily="34" charset="-34"/>
                <a:cs typeface="Cordia New" pitchFamily="34" charset="-34"/>
              </a:rPr>
              <a:t>deploy commands</a:t>
            </a:r>
          </a:p>
        </p:txBody>
      </p:sp>
      <p:grpSp>
        <p:nvGrpSpPr>
          <p:cNvPr id="3" name="Group 106"/>
          <p:cNvGrpSpPr>
            <a:grpSpLocks/>
          </p:cNvGrpSpPr>
          <p:nvPr/>
        </p:nvGrpSpPr>
        <p:grpSpPr bwMode="auto">
          <a:xfrm>
            <a:off x="598488" y="1989138"/>
            <a:ext cx="1339850" cy="666750"/>
            <a:chOff x="10745" y="1255861"/>
            <a:chExt cx="1338828" cy="667817"/>
          </a:xfrm>
        </p:grpSpPr>
        <p:sp>
          <p:nvSpPr>
            <p:cNvPr id="4136" name="TextBox 107"/>
            <p:cNvSpPr txBox="1">
              <a:spLocks noChangeArrowheads="1"/>
            </p:cNvSpPr>
            <p:nvPr/>
          </p:nvSpPr>
          <p:spPr bwMode="auto">
            <a:xfrm>
              <a:off x="10745" y="1255861"/>
              <a:ext cx="133882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>
                  <a:latin typeface="Cordia New" pitchFamily="34" charset="-34"/>
                  <a:cs typeface="Cordia New" pitchFamily="34" charset="-34"/>
                </a:rPr>
                <a:t>cloud web server</a:t>
              </a:r>
            </a:p>
          </p:txBody>
        </p:sp>
        <p:pic>
          <p:nvPicPr>
            <p:cNvPr id="4137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1520" y="1563638"/>
              <a:ext cx="720080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20" name="Picture 109" descr="2U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650" y="4365625"/>
            <a:ext cx="130175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" name="Cloud 110"/>
          <p:cNvSpPr/>
          <p:nvPr/>
        </p:nvSpPr>
        <p:spPr>
          <a:xfrm>
            <a:off x="2195513" y="3716338"/>
            <a:ext cx="1584325" cy="936625"/>
          </a:xfrm>
          <a:prstGeom prst="cloud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n w="0">
                  <a:noFill/>
                  <a:prstDash val="solid"/>
                </a:ln>
                <a:solidFill>
                  <a:schemeClr val="accent1"/>
                </a:solidFill>
                <a:latin typeface="Cordia New" pitchFamily="34" charset="-34"/>
                <a:cs typeface="Cordia New" pitchFamily="34" charset="-34"/>
              </a:rPr>
              <a:t>Network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n w="0">
                  <a:noFill/>
                  <a:prstDash val="solid"/>
                </a:ln>
                <a:solidFill>
                  <a:schemeClr val="accent1"/>
                </a:solidFill>
                <a:latin typeface="Cordia New" pitchFamily="34" charset="-34"/>
                <a:cs typeface="Cordia New" pitchFamily="34" charset="-34"/>
              </a:rPr>
              <a:t>ISDN, VoIP, POTS</a:t>
            </a:r>
            <a:endParaRPr lang="en-GB" sz="1400" b="1" dirty="0">
              <a:ln w="0">
                <a:noFill/>
                <a:prstDash val="solid"/>
              </a:ln>
              <a:solidFill>
                <a:schemeClr val="accent1"/>
              </a:solidFill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4122" name="Picture 111" descr="2U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25" y="4365625"/>
            <a:ext cx="130175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3" name="Picture 112" descr="2U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375" y="4365625"/>
            <a:ext cx="1303338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4" name="Straight Arrow Connector 113"/>
          <p:cNvCxnSpPr/>
          <p:nvPr/>
        </p:nvCxnSpPr>
        <p:spPr>
          <a:xfrm flipH="1">
            <a:off x="1979613" y="4365625"/>
            <a:ext cx="504825" cy="142875"/>
          </a:xfrm>
          <a:prstGeom prst="straightConnector1">
            <a:avLst/>
          </a:prstGeom>
          <a:ln w="127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/>
          <p:nvPr/>
        </p:nvCxnSpPr>
        <p:spPr>
          <a:xfrm flipH="1" flipV="1">
            <a:off x="3348038" y="4365625"/>
            <a:ext cx="431800" cy="215900"/>
          </a:xfrm>
          <a:prstGeom prst="straightConnector1">
            <a:avLst/>
          </a:prstGeom>
          <a:ln w="127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 flipH="1" flipV="1">
            <a:off x="6011863" y="4292600"/>
            <a:ext cx="504825" cy="288925"/>
          </a:xfrm>
          <a:prstGeom prst="straightConnector1">
            <a:avLst/>
          </a:prstGeom>
          <a:ln w="127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flipV="1">
            <a:off x="4787900" y="4365625"/>
            <a:ext cx="504825" cy="142875"/>
          </a:xfrm>
          <a:prstGeom prst="straightConnector1">
            <a:avLst/>
          </a:prstGeom>
          <a:ln w="127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28" name="TextBox 117"/>
          <p:cNvSpPr txBox="1">
            <a:spLocks noChangeArrowheads="1"/>
          </p:cNvSpPr>
          <p:nvPr/>
        </p:nvSpPr>
        <p:spPr bwMode="auto">
          <a:xfrm>
            <a:off x="900113" y="4602163"/>
            <a:ext cx="6431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London</a:t>
            </a:r>
            <a:endParaRPr lang="en-GB" sz="1600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129" name="TextBox 118"/>
          <p:cNvSpPr txBox="1">
            <a:spLocks noChangeArrowheads="1"/>
          </p:cNvSpPr>
          <p:nvPr/>
        </p:nvSpPr>
        <p:spPr bwMode="auto">
          <a:xfrm>
            <a:off x="3956050" y="4602163"/>
            <a:ext cx="5966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Belfast</a:t>
            </a:r>
            <a:endParaRPr lang="en-GB" sz="1600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130" name="TextBox 119"/>
          <p:cNvSpPr txBox="1">
            <a:spLocks noChangeArrowheads="1"/>
          </p:cNvSpPr>
          <p:nvPr/>
        </p:nvSpPr>
        <p:spPr bwMode="auto">
          <a:xfrm>
            <a:off x="6588125" y="4602163"/>
            <a:ext cx="7409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dirty="0" smtClean="0">
                <a:latin typeface="Cordia New" pitchFamily="34" charset="-34"/>
                <a:cs typeface="Cordia New" pitchFamily="34" charset="-34"/>
              </a:rPr>
              <a:t>Liverpool</a:t>
            </a:r>
            <a:endParaRPr lang="en-GB" sz="1600" dirty="0">
              <a:latin typeface="Cordia New" pitchFamily="34" charset="-34"/>
              <a:cs typeface="Cordia New" pitchFamily="34" charset="-34"/>
            </a:endParaRPr>
          </a:p>
        </p:txBody>
      </p:sp>
      <p:cxnSp>
        <p:nvCxnSpPr>
          <p:cNvPr id="121" name="Straight Arrow Connector 120"/>
          <p:cNvCxnSpPr/>
          <p:nvPr/>
        </p:nvCxnSpPr>
        <p:spPr>
          <a:xfrm rot="10800000">
            <a:off x="6732588" y="1268413"/>
            <a:ext cx="360362" cy="1587"/>
          </a:xfrm>
          <a:prstGeom prst="straightConnector1">
            <a:avLst/>
          </a:prstGeom>
          <a:ln w="127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32" name="TextBox 122"/>
          <p:cNvSpPr txBox="1">
            <a:spLocks noChangeArrowheads="1"/>
          </p:cNvSpPr>
          <p:nvPr/>
        </p:nvSpPr>
        <p:spPr bwMode="auto">
          <a:xfrm>
            <a:off x="7164388" y="1104900"/>
            <a:ext cx="1728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400" b="1">
                <a:latin typeface="Cordia New" pitchFamily="34" charset="-34"/>
                <a:cs typeface="Cordia New" pitchFamily="34" charset="-34"/>
              </a:rPr>
              <a:t>Network </a:t>
            </a:r>
            <a:r>
              <a:rPr lang="en-GB" sz="1400">
                <a:latin typeface="Cordia New" pitchFamily="34" charset="-34"/>
                <a:cs typeface="Cordia New" pitchFamily="34" charset="-34"/>
              </a:rPr>
              <a:t>Traffic</a:t>
            </a:r>
          </a:p>
        </p:txBody>
      </p:sp>
      <p:sp>
        <p:nvSpPr>
          <p:cNvPr id="4133" name="Rectangle 124"/>
          <p:cNvSpPr>
            <a:spLocks noChangeArrowheads="1"/>
          </p:cNvSpPr>
          <p:nvPr/>
        </p:nvSpPr>
        <p:spPr bwMode="auto">
          <a:xfrm>
            <a:off x="6643688" y="720725"/>
            <a:ext cx="485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 u="sng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Key:</a:t>
            </a:r>
          </a:p>
        </p:txBody>
      </p:sp>
      <p:sp>
        <p:nvSpPr>
          <p:cNvPr id="4134" name="Rectangle 125"/>
          <p:cNvSpPr>
            <a:spLocks noChangeArrowheads="1"/>
          </p:cNvSpPr>
          <p:nvPr/>
        </p:nvSpPr>
        <p:spPr bwMode="auto">
          <a:xfrm>
            <a:off x="7164388" y="1341438"/>
            <a:ext cx="106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latin typeface="Cordia New" pitchFamily="34" charset="-34"/>
                <a:cs typeface="Cordia New" pitchFamily="34" charset="-34"/>
              </a:rPr>
              <a:t>TCP Protocol</a:t>
            </a:r>
          </a:p>
        </p:txBody>
      </p:sp>
      <p:cxnSp>
        <p:nvCxnSpPr>
          <p:cNvPr id="127" name="Straight Arrow Connector 126"/>
          <p:cNvCxnSpPr/>
          <p:nvPr/>
        </p:nvCxnSpPr>
        <p:spPr>
          <a:xfrm rot="10800000">
            <a:off x="6732588" y="1557338"/>
            <a:ext cx="360362" cy="1587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683568" y="982469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5. Test </a:t>
            </a:r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the whole </a:t>
            </a:r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network</a:t>
            </a:r>
            <a:endParaRPr lang="en-GB" sz="28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nip Single Corner Rectangle 57"/>
          <p:cNvSpPr/>
          <p:nvPr/>
        </p:nvSpPr>
        <p:spPr>
          <a:xfrm>
            <a:off x="6516688" y="549275"/>
            <a:ext cx="2087562" cy="1223963"/>
          </a:xfrm>
          <a:prstGeom prst="snip1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5123" name="Picture 81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82"/>
          <p:cNvSpPr txBox="1">
            <a:spLocks noChangeArrowheads="1"/>
          </p:cNvSpPr>
          <p:nvPr/>
        </p:nvSpPr>
        <p:spPr bwMode="auto">
          <a:xfrm>
            <a:off x="650875" y="415925"/>
            <a:ext cx="187325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900" b="1">
                <a:latin typeface="Calibri" pitchFamily="34" charset="0"/>
              </a:rPr>
              <a:t>…testing tomorrows telecoms</a:t>
            </a:r>
          </a:p>
        </p:txBody>
      </p:sp>
      <p:sp>
        <p:nvSpPr>
          <p:cNvPr id="5125" name="TextBox 83"/>
          <p:cNvSpPr txBox="1">
            <a:spLocks noChangeArrowheads="1"/>
          </p:cNvSpPr>
          <p:nvPr/>
        </p:nvSpPr>
        <p:spPr bwMode="auto">
          <a:xfrm>
            <a:off x="611188" y="0"/>
            <a:ext cx="2232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b="1"/>
              <a:t>arcatech</a:t>
            </a:r>
          </a:p>
        </p:txBody>
      </p:sp>
      <p:pic>
        <p:nvPicPr>
          <p:cNvPr id="5127" name="Picture 85" descr="bg_reflect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21388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TextBox 93"/>
          <p:cNvSpPr txBox="1">
            <a:spLocks noChangeArrowheads="1"/>
          </p:cNvSpPr>
          <p:nvPr/>
        </p:nvSpPr>
        <p:spPr bwMode="auto">
          <a:xfrm>
            <a:off x="7164388" y="1104900"/>
            <a:ext cx="1728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400" b="1">
                <a:latin typeface="Cordia New" pitchFamily="34" charset="-34"/>
                <a:cs typeface="Cordia New" pitchFamily="34" charset="-34"/>
              </a:rPr>
              <a:t>Network </a:t>
            </a:r>
            <a:r>
              <a:rPr lang="en-GB" sz="1400">
                <a:latin typeface="Cordia New" pitchFamily="34" charset="-34"/>
                <a:cs typeface="Cordia New" pitchFamily="34" charset="-34"/>
              </a:rPr>
              <a:t>Traffic</a:t>
            </a:r>
          </a:p>
        </p:txBody>
      </p:sp>
      <p:pic>
        <p:nvPicPr>
          <p:cNvPr id="5129" name="Picture 109" descr="2U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4365625"/>
            <a:ext cx="130175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11" descr="2U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4365625"/>
            <a:ext cx="130175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2" descr="2U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4365625"/>
            <a:ext cx="1303338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4" name="Straight Arrow Connector 113"/>
          <p:cNvCxnSpPr/>
          <p:nvPr/>
        </p:nvCxnSpPr>
        <p:spPr>
          <a:xfrm flipH="1">
            <a:off x="1979613" y="3644900"/>
            <a:ext cx="1368425" cy="863600"/>
          </a:xfrm>
          <a:prstGeom prst="straightConnector1">
            <a:avLst/>
          </a:prstGeom>
          <a:ln>
            <a:headEnd type="none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 flipH="1" flipV="1">
            <a:off x="5148263" y="3644900"/>
            <a:ext cx="1368425" cy="936625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flipH="1" flipV="1">
            <a:off x="4284663" y="3789363"/>
            <a:ext cx="71437" cy="719137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135" name="TextBox 117"/>
          <p:cNvSpPr txBox="1">
            <a:spLocks noChangeArrowheads="1"/>
          </p:cNvSpPr>
          <p:nvPr/>
        </p:nvSpPr>
        <p:spPr bwMode="auto">
          <a:xfrm>
            <a:off x="900113" y="4602163"/>
            <a:ext cx="226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 smtClean="0">
                <a:latin typeface="Cordia New" pitchFamily="34" charset="-34"/>
                <a:cs typeface="Cordia New" pitchFamily="34" charset="-34"/>
              </a:rPr>
              <a:t>London</a:t>
            </a:r>
            <a:endParaRPr lang="en-GB" sz="1600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GB" sz="1600" dirty="0">
                <a:latin typeface="Cordia New" pitchFamily="34" charset="-34"/>
                <a:cs typeface="Cordia New" pitchFamily="34" charset="-34"/>
              </a:rPr>
              <a:t>Answer a call from central location</a:t>
            </a:r>
          </a:p>
          <a:p>
            <a:r>
              <a:rPr lang="en-GB" sz="1600" dirty="0">
                <a:latin typeface="Cordia New" pitchFamily="34" charset="-34"/>
                <a:cs typeface="Cordia New" pitchFamily="34" charset="-34"/>
              </a:rPr>
              <a:t>Slave Unit</a:t>
            </a:r>
          </a:p>
        </p:txBody>
      </p:sp>
      <p:sp>
        <p:nvSpPr>
          <p:cNvPr id="5136" name="TextBox 118"/>
          <p:cNvSpPr txBox="1">
            <a:spLocks noChangeArrowheads="1"/>
          </p:cNvSpPr>
          <p:nvPr/>
        </p:nvSpPr>
        <p:spPr bwMode="auto">
          <a:xfrm>
            <a:off x="3956050" y="4602163"/>
            <a:ext cx="22637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 smtClean="0">
                <a:latin typeface="Cordia New" pitchFamily="34" charset="-34"/>
                <a:cs typeface="Cordia New" pitchFamily="34" charset="-34"/>
              </a:rPr>
              <a:t>Liverpool</a:t>
            </a:r>
            <a:endParaRPr lang="en-GB" sz="1600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GB" sz="1600" dirty="0">
                <a:latin typeface="Cordia New" pitchFamily="34" charset="-34"/>
                <a:cs typeface="Cordia New" pitchFamily="34" charset="-34"/>
              </a:rPr>
              <a:t>Answer a call from central location</a:t>
            </a:r>
          </a:p>
          <a:p>
            <a:r>
              <a:rPr lang="en-GB" sz="1600" dirty="0">
                <a:latin typeface="Cordia New" pitchFamily="34" charset="-34"/>
                <a:cs typeface="Cordia New" pitchFamily="34" charset="-34"/>
              </a:rPr>
              <a:t>Slave Unit</a:t>
            </a:r>
          </a:p>
          <a:p>
            <a:endParaRPr lang="en-GB" sz="1600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137" name="TextBox 119"/>
          <p:cNvSpPr txBox="1">
            <a:spLocks noChangeArrowheads="1"/>
          </p:cNvSpPr>
          <p:nvPr/>
        </p:nvSpPr>
        <p:spPr bwMode="auto">
          <a:xfrm>
            <a:off x="6588125" y="4602163"/>
            <a:ext cx="22637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 smtClean="0">
                <a:latin typeface="Cordia New" pitchFamily="34" charset="-34"/>
                <a:cs typeface="Cordia New" pitchFamily="34" charset="-34"/>
              </a:rPr>
              <a:t>Manchester</a:t>
            </a:r>
            <a:endParaRPr lang="en-GB" sz="1600" b="1" dirty="0">
              <a:latin typeface="Cordia New" pitchFamily="34" charset="-34"/>
              <a:cs typeface="Cordia New" pitchFamily="34" charset="-34"/>
            </a:endParaRPr>
          </a:p>
          <a:p>
            <a:r>
              <a:rPr lang="en-GB" sz="1600" dirty="0">
                <a:latin typeface="Cordia New" pitchFamily="34" charset="-34"/>
                <a:cs typeface="Cordia New" pitchFamily="34" charset="-34"/>
              </a:rPr>
              <a:t>Answer a call from central location</a:t>
            </a:r>
          </a:p>
          <a:p>
            <a:r>
              <a:rPr lang="en-GB" sz="1600" dirty="0">
                <a:latin typeface="Cordia New" pitchFamily="34" charset="-34"/>
                <a:cs typeface="Cordia New" pitchFamily="34" charset="-34"/>
              </a:rPr>
              <a:t>Slave Unit</a:t>
            </a:r>
          </a:p>
          <a:p>
            <a:endParaRPr lang="en-GB" sz="1600" dirty="0">
              <a:latin typeface="Cordia New" pitchFamily="34" charset="-34"/>
              <a:cs typeface="Cordia New" pitchFamily="34" charset="-34"/>
            </a:endParaRPr>
          </a:p>
        </p:txBody>
      </p:sp>
      <p:cxnSp>
        <p:nvCxnSpPr>
          <p:cNvPr id="121" name="Straight Arrow Connector 120"/>
          <p:cNvCxnSpPr/>
          <p:nvPr/>
        </p:nvCxnSpPr>
        <p:spPr>
          <a:xfrm rot="10800000">
            <a:off x="6732588" y="1231900"/>
            <a:ext cx="36036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139" name="Picture 48" descr="2U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1628204"/>
            <a:ext cx="130175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0" name="TextBox 49"/>
          <p:cNvSpPr txBox="1">
            <a:spLocks noChangeArrowheads="1"/>
          </p:cNvSpPr>
          <p:nvPr/>
        </p:nvSpPr>
        <p:spPr bwMode="auto">
          <a:xfrm>
            <a:off x="3132138" y="1259904"/>
            <a:ext cx="198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600" b="1" dirty="0" smtClean="0">
                <a:latin typeface="Cordia New" pitchFamily="34" charset="-34"/>
                <a:cs typeface="Cordia New" pitchFamily="34" charset="-34"/>
              </a:rPr>
              <a:t>Belfast</a:t>
            </a:r>
            <a:endParaRPr lang="en-GB" sz="1600" b="1" dirty="0">
              <a:latin typeface="Cordia New" pitchFamily="34" charset="-34"/>
              <a:cs typeface="Cordia New" pitchFamily="34" charset="-34"/>
            </a:endParaRPr>
          </a:p>
          <a:p>
            <a:pPr algn="ctr"/>
            <a:r>
              <a:rPr lang="en-GB" sz="1600" dirty="0">
                <a:latin typeface="Cordia New" pitchFamily="34" charset="-34"/>
                <a:cs typeface="Cordia New" pitchFamily="34" charset="-34"/>
              </a:rPr>
              <a:t>Central Location – Master unit</a:t>
            </a:r>
          </a:p>
        </p:txBody>
      </p:sp>
      <p:sp>
        <p:nvSpPr>
          <p:cNvPr id="5141" name="Rectangle 56"/>
          <p:cNvSpPr>
            <a:spLocks noChangeArrowheads="1"/>
          </p:cNvSpPr>
          <p:nvPr/>
        </p:nvSpPr>
        <p:spPr bwMode="auto">
          <a:xfrm>
            <a:off x="6643688" y="720725"/>
            <a:ext cx="485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 u="sng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Key:</a:t>
            </a:r>
          </a:p>
        </p:txBody>
      </p:sp>
      <p:sp>
        <p:nvSpPr>
          <p:cNvPr id="111" name="Cloud 110"/>
          <p:cNvSpPr/>
          <p:nvPr/>
        </p:nvSpPr>
        <p:spPr>
          <a:xfrm>
            <a:off x="3203575" y="2781300"/>
            <a:ext cx="2232025" cy="1223963"/>
          </a:xfrm>
          <a:prstGeom prst="cloud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n w="0">
                  <a:noFill/>
                  <a:prstDash val="solid"/>
                </a:ln>
                <a:solidFill>
                  <a:schemeClr val="accent1"/>
                </a:solidFill>
                <a:latin typeface="Cordia New" pitchFamily="34" charset="-34"/>
                <a:cs typeface="Cordia New" pitchFamily="34" charset="-34"/>
              </a:rPr>
              <a:t>Network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ln w="0">
                  <a:noFill/>
                  <a:prstDash val="solid"/>
                </a:ln>
                <a:solidFill>
                  <a:schemeClr val="accent1"/>
                </a:solidFill>
                <a:latin typeface="Cordia New" pitchFamily="34" charset="-34"/>
                <a:cs typeface="Cordia New" pitchFamily="34" charset="-34"/>
              </a:rPr>
              <a:t>ISDN, VoIP, POTS</a:t>
            </a:r>
            <a:endParaRPr lang="en-GB" sz="1400" b="1" dirty="0">
              <a:ln w="0">
                <a:noFill/>
                <a:prstDash val="solid"/>
              </a:ln>
              <a:solidFill>
                <a:schemeClr val="accent1"/>
              </a:solidFill>
              <a:latin typeface="Cordia New" pitchFamily="34" charset="-34"/>
              <a:cs typeface="Cordia New" pitchFamily="34" charset="-34"/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4139952" y="1915542"/>
            <a:ext cx="248" cy="115341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83568" y="982469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6. Test </a:t>
            </a:r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One </a:t>
            </a:r>
            <a:r>
              <a:rPr lang="en-GB" sz="2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way</a:t>
            </a:r>
            <a:endParaRPr lang="en-GB" sz="28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472</Words>
  <Application>Microsoft Office PowerPoint</Application>
  <PresentationFormat>On-screen Show (4:3)</PresentationFormat>
  <Paragraphs>123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Arcatech</dc:creator>
  <cp:lastModifiedBy>Arcatech</cp:lastModifiedBy>
  <cp:revision>50</cp:revision>
  <dcterms:created xsi:type="dcterms:W3CDTF">2013-02-06T14:17:10Z</dcterms:created>
  <dcterms:modified xsi:type="dcterms:W3CDTF">2013-04-25T11:12:44Z</dcterms:modified>
</cp:coreProperties>
</file>