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sldIdLst>
    <p:sldId id="302" r:id="rId2"/>
    <p:sldId id="292" r:id="rId3"/>
    <p:sldId id="303" r:id="rId4"/>
    <p:sldId id="304" r:id="rId5"/>
    <p:sldId id="300" r:id="rId6"/>
    <p:sldId id="305" r:id="rId7"/>
    <p:sldId id="316" r:id="rId8"/>
    <p:sldId id="306" r:id="rId9"/>
    <p:sldId id="308" r:id="rId10"/>
    <p:sldId id="311" r:id="rId11"/>
    <p:sldId id="312" r:id="rId12"/>
    <p:sldId id="313" r:id="rId13"/>
    <p:sldId id="314" r:id="rId14"/>
    <p:sldId id="315" r:id="rId1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0FF2363-BC68-25B5-CB69-4E1476D09B9E}" v="5" dt="2025-10-13T08:10:20.56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83620" autoAdjust="0"/>
  </p:normalViewPr>
  <p:slideViewPr>
    <p:cSldViewPr snapToGrid="0">
      <p:cViewPr varScale="1">
        <p:scale>
          <a:sx n="92" d="100"/>
          <a:sy n="92" d="100"/>
        </p:scale>
        <p:origin x="1314" y="6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colors1.xml><?xml version="1.0" encoding="utf-8"?>
<dgm:colorsDef xmlns:dgm="http://schemas.openxmlformats.org/drawingml/2006/diagram" xmlns:a="http://schemas.openxmlformats.org/drawingml/2006/main" uniqueId="urn:microsoft.com/office/officeart/2005/8/colors/colorful3">
  <dgm:title val=""/>
  <dgm:desc val=""/>
  <dgm:catLst>
    <dgm:cat type="colorful" pri="10300"/>
  </dgm:catLst>
  <dgm:styleLbl name="node0">
    <dgm:fillClrLst meth="repeat">
      <a:schemeClr val="accent2"/>
    </dgm:fillClrLst>
    <dgm:linClrLst meth="repeat">
      <a:schemeClr val="lt1"/>
    </dgm:linClrLst>
    <dgm:effectClrLst/>
    <dgm:txLinClrLst/>
    <dgm:txFillClrLst/>
    <dgm:txEffectClrLst/>
  </dgm:styleLbl>
  <dgm:styleLbl name="node1">
    <dgm:fillClrLst>
      <a:schemeClr val="accent3"/>
      <a:schemeClr val="accent4"/>
    </dgm:fillClrLst>
    <dgm:linClrLst meth="repeat">
      <a:schemeClr val="lt1"/>
    </dgm:linClrLst>
    <dgm:effectClrLst/>
    <dgm:txLinClrLst/>
    <dgm:txFillClrLst/>
    <dgm:txEffectClrLst/>
  </dgm:styleLbl>
  <dgm:styleLbl name="alignNode1">
    <dgm:fillClrLst>
      <a:schemeClr val="accent3"/>
      <a:schemeClr val="accent4"/>
    </dgm:fillClrLst>
    <dgm:linClrLst>
      <a:schemeClr val="accent3"/>
      <a:schemeClr val="accent4"/>
    </dgm:linClrLst>
    <dgm:effectClrLst/>
    <dgm:txLinClrLst/>
    <dgm:txFillClrLst/>
    <dgm:txEffectClrLst/>
  </dgm:styleLbl>
  <dgm:styleLbl name="lnNode1">
    <dgm:fillClrLst>
      <a:schemeClr val="accent3"/>
      <a:schemeClr val="accent4"/>
    </dgm:fillClrLst>
    <dgm:linClrLst meth="repeat">
      <a:schemeClr val="lt1"/>
    </dgm:linClrLst>
    <dgm:effectClrLst/>
    <dgm:txLinClrLst/>
    <dgm:txFillClrLst/>
    <dgm:txEffectClrLst/>
  </dgm:styleLbl>
  <dgm:styleLbl name="vennNode1">
    <dgm:fillClrLst>
      <a:schemeClr val="accent3">
        <a:alpha val="50000"/>
      </a:schemeClr>
      <a:schemeClr val="accent4">
        <a:alpha val="50000"/>
      </a:schemeClr>
    </dgm:fillClrLst>
    <dgm:linClrLst meth="repeat">
      <a:schemeClr val="lt1"/>
    </dgm:linClrLst>
    <dgm:effectClrLst/>
    <dgm:txLinClrLst/>
    <dgm:txFillClrLst/>
    <dgm:txEffectClrLst/>
  </dgm:styleLbl>
  <dgm:styleLbl name="node2">
    <dgm:fillClrLst>
      <a:schemeClr val="accent4"/>
    </dgm:fillClrLst>
    <dgm:linClrLst meth="repeat">
      <a:schemeClr val="lt1"/>
    </dgm:linClrLst>
    <dgm:effectClrLst/>
    <dgm:txLinClrLst/>
    <dgm:txFillClrLst/>
    <dgm:txEffectClrLst/>
  </dgm:styleLbl>
  <dgm:styleLbl name="node3">
    <dgm:fillClrLst>
      <a:schemeClr val="accent5"/>
    </dgm:fillClrLst>
    <dgm:linClrLst meth="repeat">
      <a:schemeClr val="lt1"/>
    </dgm:linClrLst>
    <dgm:effectClrLst/>
    <dgm:txLinClrLst/>
    <dgm:txFillClrLst/>
    <dgm:txEffectClrLst/>
  </dgm:styleLbl>
  <dgm:styleLbl name="node4">
    <dgm:fillClrLst>
      <a:schemeClr val="accent6"/>
    </dgm:fillClrLst>
    <dgm:linClrLst meth="repeat">
      <a:schemeClr val="lt1"/>
    </dgm:linClrLst>
    <dgm:effectClrLst/>
    <dgm:txLinClrLst/>
    <dgm:txFillClrLst/>
    <dgm:txEffectClrLst/>
  </dgm:styleLbl>
  <dgm:styleLbl name="fgImgPlace1">
    <dgm:fillClrLst>
      <a:schemeClr val="accent3">
        <a:tint val="50000"/>
      </a:schemeClr>
      <a:schemeClr val="accent4">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3">
        <a:tint val="50000"/>
      </a:schemeClr>
      <a:schemeClr val="accent4">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3"/>
      <a:schemeClr val="accent4"/>
    </dgm:fillClrLst>
    <dgm:linClrLst meth="repeat">
      <a:schemeClr val="lt1"/>
    </dgm:linClrLst>
    <dgm:effectClrLst/>
    <dgm:txLinClrLst/>
    <dgm:txFillClrLst/>
    <dgm:txEffectClrLst/>
  </dgm:styleLbl>
  <dgm:styleLbl name="fgSibTrans2D1">
    <dgm:fillClrLst>
      <a:schemeClr val="accent3"/>
      <a:schemeClr val="accent4"/>
    </dgm:fillClrLst>
    <dgm:linClrLst meth="repeat">
      <a:schemeClr val="lt1"/>
    </dgm:linClrLst>
    <dgm:effectClrLst/>
    <dgm:txLinClrLst/>
    <dgm:txFillClrLst meth="repeat">
      <a:schemeClr val="lt1"/>
    </dgm:txFillClrLst>
    <dgm:txEffectClrLst/>
  </dgm:styleLbl>
  <dgm:styleLbl name="bgSibTrans2D1">
    <dgm:fillClrLst>
      <a:schemeClr val="accent3"/>
      <a:schemeClr val="accent4"/>
    </dgm:fillClrLst>
    <dgm:linClrLst meth="repeat">
      <a:schemeClr val="lt1"/>
    </dgm:linClrLst>
    <dgm:effectClrLst/>
    <dgm:txLinClrLst/>
    <dgm:txFillClrLst meth="repeat">
      <a:schemeClr val="lt1"/>
    </dgm:txFillClrLst>
    <dgm:txEffectClrLst/>
  </dgm:styleLbl>
  <dgm:styleLbl name="sibTrans1D1">
    <dgm:fillClrLst/>
    <dgm:linClrLst>
      <a:schemeClr val="accent3"/>
      <a:schemeClr val="accent4"/>
    </dgm:linClrLst>
    <dgm:effectClrLst/>
    <dgm:txLinClrLst/>
    <dgm:txFillClrLst meth="repeat">
      <a:schemeClr val="tx1"/>
    </dgm:txFillClrLst>
    <dgm:txEffectClrLst/>
  </dgm:styleLbl>
  <dgm:styleLbl name="callout">
    <dgm:fillClrLst meth="repeat">
      <a:schemeClr val="accent3"/>
    </dgm:fillClrLst>
    <dgm:linClrLst meth="repeat">
      <a:schemeClr val="accent3">
        <a:tint val="50000"/>
      </a:schemeClr>
    </dgm:linClrLst>
    <dgm:effectClrLst/>
    <dgm:txLinClrLst/>
    <dgm:txFillClrLst meth="repeat">
      <a:schemeClr val="tx1"/>
    </dgm:txFillClrLst>
    <dgm:txEffectClrLst/>
  </dgm:styleLbl>
  <dgm:styleLbl name="asst0">
    <dgm:fillClrLst meth="repeat">
      <a:schemeClr val="accent3"/>
    </dgm:fillClrLst>
    <dgm:linClrLst meth="repeat">
      <a:schemeClr val="lt1">
        <a:shade val="80000"/>
      </a:schemeClr>
    </dgm:linClrLst>
    <dgm:effectClrLst/>
    <dgm:txLinClrLst/>
    <dgm:txFillClrLst/>
    <dgm:txEffectClrLst/>
  </dgm:styleLbl>
  <dgm:styleLbl name="asst1">
    <dgm:fillClrLst meth="repeat">
      <a:schemeClr val="accent4"/>
    </dgm:fillClrLst>
    <dgm:linClrLst meth="repeat">
      <a:schemeClr val="lt1">
        <a:shade val="80000"/>
      </a:schemeClr>
    </dgm:linClrLst>
    <dgm:effectClrLst/>
    <dgm:txLinClrLst/>
    <dgm:txFillClrLst/>
    <dgm:txEffectClrLst/>
  </dgm:styleLbl>
  <dgm:styleLbl name="asst2">
    <dgm:fillClrLst>
      <a:schemeClr val="accent5"/>
    </dgm:fillClrLst>
    <dgm:linClrLst meth="repeat">
      <a:schemeClr val="lt1"/>
    </dgm:linClrLst>
    <dgm:effectClrLst/>
    <dgm:txLinClrLst/>
    <dgm:txFillClrLst/>
    <dgm:txEffectClrLst/>
  </dgm:styleLbl>
  <dgm:styleLbl name="asst3">
    <dgm:fillClrLst>
      <a:schemeClr val="accent6"/>
    </dgm:fillClrLst>
    <dgm:linClrLst meth="repeat">
      <a:schemeClr val="lt1"/>
    </dgm:linClrLst>
    <dgm:effectClrLst/>
    <dgm:txLinClrLst/>
    <dgm:txFillClrLst/>
    <dgm:txEffectClrLst/>
  </dgm:styleLbl>
  <dgm:styleLbl name="asst4">
    <dgm:fillClrLst>
      <a:schemeClr val="accent1"/>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3"/>
    </dgm:fillClrLst>
    <dgm:linClrLst meth="repeat">
      <a:schemeClr val="accent3"/>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4"/>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5"/>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6"/>
    </dgm:linClrLst>
    <dgm:effectClrLst/>
    <dgm:txLinClrLst/>
    <dgm:txFillClrLst meth="repeat">
      <a:schemeClr val="tx1"/>
    </dgm:txFillClrLst>
    <dgm:txEffectClrLst/>
  </dgm:styleLbl>
  <dgm:styleLbl name="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conF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align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3"/>
      <a:schemeClr val="accent4"/>
    </dgm:linClrLst>
    <dgm:effectClrLst/>
    <dgm:txLinClrLst/>
    <dgm:txFillClrLst meth="repeat">
      <a:schemeClr val="dk1"/>
    </dgm:txFillClrLst>
    <dgm:txEffectClrLst/>
  </dgm:styleLbl>
  <dgm:styleLbl name="solidFgAcc1">
    <dgm:fillClrLst meth="repeat">
      <a:schemeClr val="lt1"/>
    </dgm:fillClrLst>
    <dgm:linClrLst>
      <a:schemeClr val="accent3"/>
      <a:schemeClr val="accent4"/>
    </dgm:linClrLst>
    <dgm:effectClrLst/>
    <dgm:txLinClrLst/>
    <dgm:txFillClrLst meth="repeat">
      <a:schemeClr val="dk1"/>
    </dgm:txFillClrLst>
    <dgm:txEffectClrLst/>
  </dgm:styleLbl>
  <dgm:styleLbl name="solidAlignAcc1">
    <dgm:fillClrLst meth="repeat">
      <a:schemeClr val="lt1"/>
    </dgm:fillClrLst>
    <dgm:linClrLst>
      <a:schemeClr val="accent3"/>
      <a:schemeClr val="accent4"/>
    </dgm:linClrLst>
    <dgm:effectClrLst/>
    <dgm:txLinClrLst/>
    <dgm:txFillClrLst meth="repeat">
      <a:schemeClr val="dk1"/>
    </dgm:txFillClrLst>
    <dgm:txEffectClrLst/>
  </dgm:styleLbl>
  <dgm:styleLbl name="solidBgAcc1">
    <dgm:fillClrLst meth="repeat">
      <a:schemeClr val="lt1"/>
    </dgm:fillClrLst>
    <dgm:linClrLst>
      <a:schemeClr val="accent3"/>
      <a:schemeClr val="accent4"/>
    </dgm:linClrLst>
    <dgm:effectClrLst/>
    <dgm:txLinClrLst/>
    <dgm:txFillClrLst meth="repeat">
      <a:schemeClr val="dk1"/>
    </dgm:txFillClrLst>
    <dgm:txEffectClrLst/>
  </dgm:styleLbl>
  <dgm:styleLbl name="f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align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bgAccFollowNode1">
    <dgm:fillClrLst>
      <a:schemeClr val="accent3">
        <a:tint val="40000"/>
        <a:alpha val="90000"/>
      </a:schemeClr>
      <a:schemeClr val="accent4">
        <a:tint val="40000"/>
        <a:alpha val="90000"/>
      </a:schemeClr>
    </dgm:fillClrLst>
    <dgm:linClrLst>
      <a:schemeClr val="accent3">
        <a:tint val="40000"/>
        <a:alpha val="90000"/>
      </a:schemeClr>
      <a:schemeClr val="accent4">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2"/>
    </dgm:linClrLst>
    <dgm:effectClrLst/>
    <dgm:txLinClrLst/>
    <dgm:txFillClrLst meth="repeat">
      <a:schemeClr val="dk1"/>
    </dgm:txFillClrLst>
    <dgm:txEffectClrLst/>
  </dgm:styleLbl>
  <dgm:styleLbl name="fgAcc2">
    <dgm:fillClrLst meth="repeat">
      <a:schemeClr val="lt1">
        <a:alpha val="90000"/>
      </a:schemeClr>
    </dgm:fillClrLst>
    <dgm:linClrLst>
      <a:schemeClr val="accent4"/>
    </dgm:linClrLst>
    <dgm:effectClrLst/>
    <dgm:txLinClrLst/>
    <dgm:txFillClrLst meth="repeat">
      <a:schemeClr val="dk1"/>
    </dgm:txFillClrLst>
    <dgm:txEffectClrLst/>
  </dgm:styleLbl>
  <dgm:styleLbl name="fgAcc3">
    <dgm:fillClrLst meth="repeat">
      <a:schemeClr val="lt1">
        <a:alpha val="90000"/>
      </a:schemeClr>
    </dgm:fillClrLst>
    <dgm:linClrLst>
      <a:schemeClr val="accent5"/>
    </dgm:linClrLst>
    <dgm:effectClrLst/>
    <dgm:txLinClrLst/>
    <dgm:txFillClrLst meth="repeat">
      <a:schemeClr val="dk1"/>
    </dgm:txFillClrLst>
    <dgm:txEffectClrLst/>
  </dgm:styleLbl>
  <dgm:styleLbl name="fgAcc4">
    <dgm:fillClrLst meth="repeat">
      <a:schemeClr val="lt1">
        <a:alpha val="90000"/>
      </a:schemeClr>
    </dgm:fillClrLst>
    <dgm:linClrLst>
      <a:schemeClr val="accent6"/>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3">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4969FF2-3BC2-4D3B-BD2F-C1D1E9070758}" type="doc">
      <dgm:prSet loTypeId="urn:microsoft.com/office/officeart/2005/8/layout/equation2" loCatId="process" qsTypeId="urn:microsoft.com/office/officeart/2005/8/quickstyle/simple5" qsCatId="simple" csTypeId="urn:microsoft.com/office/officeart/2005/8/colors/colorful3" csCatId="colorful" phldr="1"/>
      <dgm:spPr/>
      <dgm:t>
        <a:bodyPr/>
        <a:lstStyle/>
        <a:p>
          <a:endParaRPr lang="en-GB"/>
        </a:p>
      </dgm:t>
    </dgm:pt>
    <dgm:pt modelId="{3077F0D8-8453-45FA-90DB-5EF38D242933}">
      <dgm:prSet phldrT="[Text]" phldr="0"/>
      <dgm:spPr/>
      <dgm:t>
        <a:bodyPr/>
        <a:lstStyle/>
        <a:p>
          <a:r>
            <a:rPr lang="de-DE" dirty="0" err="1"/>
            <a:t>Accessibility</a:t>
          </a:r>
          <a:r>
            <a:rPr lang="de-DE" dirty="0"/>
            <a:t> </a:t>
          </a:r>
          <a:r>
            <a:rPr lang="de-DE" dirty="0" err="1"/>
            <a:t>group</a:t>
          </a:r>
          <a:endParaRPr lang="en-GB" dirty="0"/>
        </a:p>
      </dgm:t>
    </dgm:pt>
    <dgm:pt modelId="{68C19A7A-11F3-4C35-B535-986AEAB0848D}" type="parTrans" cxnId="{C2A1668A-C46B-4F6E-BFE3-217BE8C22C49}">
      <dgm:prSet/>
      <dgm:spPr/>
      <dgm:t>
        <a:bodyPr/>
        <a:lstStyle/>
        <a:p>
          <a:endParaRPr lang="en-GB"/>
        </a:p>
      </dgm:t>
    </dgm:pt>
    <dgm:pt modelId="{C2E0DB80-8885-465F-872F-A88409B06E0E}" type="sibTrans" cxnId="{C2A1668A-C46B-4F6E-BFE3-217BE8C22C49}">
      <dgm:prSet/>
      <dgm:spPr/>
      <dgm:t>
        <a:bodyPr/>
        <a:lstStyle/>
        <a:p>
          <a:endParaRPr lang="en-GB"/>
        </a:p>
      </dgm:t>
    </dgm:pt>
    <dgm:pt modelId="{70D17758-427A-4086-A2D9-659CBB72FC20}">
      <dgm:prSet phldrT="[Text]" phldr="0"/>
      <dgm:spPr/>
      <dgm:t>
        <a:bodyPr/>
        <a:lstStyle/>
        <a:p>
          <a:r>
            <a:rPr lang="de-DE" dirty="0"/>
            <a:t>End User Experience </a:t>
          </a:r>
          <a:r>
            <a:rPr lang="de-DE" dirty="0" err="1"/>
            <a:t>group</a:t>
          </a:r>
          <a:endParaRPr lang="en-GB" dirty="0"/>
        </a:p>
      </dgm:t>
    </dgm:pt>
    <dgm:pt modelId="{9426E36B-E033-4FB7-9E3B-5032DAF32171}" type="parTrans" cxnId="{EA0636DA-2494-467C-B608-64383158498B}">
      <dgm:prSet/>
      <dgm:spPr/>
      <dgm:t>
        <a:bodyPr/>
        <a:lstStyle/>
        <a:p>
          <a:endParaRPr lang="en-GB"/>
        </a:p>
      </dgm:t>
    </dgm:pt>
    <dgm:pt modelId="{95B22471-A2FE-4D7C-B88E-959F6C5603EF}" type="sibTrans" cxnId="{EA0636DA-2494-467C-B608-64383158498B}">
      <dgm:prSet/>
      <dgm:spPr/>
      <dgm:t>
        <a:bodyPr/>
        <a:lstStyle/>
        <a:p>
          <a:endParaRPr lang="en-GB"/>
        </a:p>
      </dgm:t>
    </dgm:pt>
    <dgm:pt modelId="{C0FAEDF8-02E4-4189-B6DB-8CB1F2526598}">
      <dgm:prSet phldrT="[Text]" phldr="0"/>
      <dgm:spPr/>
      <dgm:t>
        <a:bodyPr/>
        <a:lstStyle/>
        <a:p>
          <a:r>
            <a:rPr lang="de-DE" dirty="0" err="1"/>
            <a:t>Accessibility</a:t>
          </a:r>
          <a:r>
            <a:rPr lang="de-DE" dirty="0"/>
            <a:t> &amp; User Experience Group</a:t>
          </a:r>
          <a:endParaRPr lang="en-GB" dirty="0"/>
        </a:p>
      </dgm:t>
    </dgm:pt>
    <dgm:pt modelId="{9FBC9AB8-C3ED-4B4D-A90A-C5CA2187CC8A}" type="parTrans" cxnId="{52D861FC-D461-4C0A-A083-0A230B64B781}">
      <dgm:prSet/>
      <dgm:spPr/>
      <dgm:t>
        <a:bodyPr/>
        <a:lstStyle/>
        <a:p>
          <a:endParaRPr lang="en-GB"/>
        </a:p>
      </dgm:t>
    </dgm:pt>
    <dgm:pt modelId="{0F0FC3FF-2FAD-4476-A7A6-3F26A6D150F9}" type="sibTrans" cxnId="{52D861FC-D461-4C0A-A083-0A230B64B781}">
      <dgm:prSet/>
      <dgm:spPr/>
      <dgm:t>
        <a:bodyPr/>
        <a:lstStyle/>
        <a:p>
          <a:endParaRPr lang="en-GB"/>
        </a:p>
      </dgm:t>
    </dgm:pt>
    <dgm:pt modelId="{26C90F70-E2F1-4992-A959-3CF0F3E321F2}" type="pres">
      <dgm:prSet presAssocID="{F4969FF2-3BC2-4D3B-BD2F-C1D1E9070758}" presName="Name0" presStyleCnt="0">
        <dgm:presLayoutVars>
          <dgm:dir/>
          <dgm:resizeHandles val="exact"/>
        </dgm:presLayoutVars>
      </dgm:prSet>
      <dgm:spPr/>
    </dgm:pt>
    <dgm:pt modelId="{5491CB15-5890-4AEB-83FD-F90A8C5DA004}" type="pres">
      <dgm:prSet presAssocID="{F4969FF2-3BC2-4D3B-BD2F-C1D1E9070758}" presName="vNodes" presStyleCnt="0"/>
      <dgm:spPr/>
    </dgm:pt>
    <dgm:pt modelId="{67C770DC-0C65-4D24-B62D-77478977114B}" type="pres">
      <dgm:prSet presAssocID="{3077F0D8-8453-45FA-90DB-5EF38D242933}" presName="node" presStyleLbl="node1" presStyleIdx="0" presStyleCnt="3">
        <dgm:presLayoutVars>
          <dgm:bulletEnabled val="1"/>
        </dgm:presLayoutVars>
      </dgm:prSet>
      <dgm:spPr/>
    </dgm:pt>
    <dgm:pt modelId="{F4078E76-B14F-4C53-9BDB-61BAC8F725B4}" type="pres">
      <dgm:prSet presAssocID="{C2E0DB80-8885-465F-872F-A88409B06E0E}" presName="spacerT" presStyleCnt="0"/>
      <dgm:spPr/>
    </dgm:pt>
    <dgm:pt modelId="{518BF640-D198-4D68-8A6F-FE6CF34A80D5}" type="pres">
      <dgm:prSet presAssocID="{C2E0DB80-8885-465F-872F-A88409B06E0E}" presName="sibTrans" presStyleLbl="sibTrans2D1" presStyleIdx="0" presStyleCnt="2"/>
      <dgm:spPr/>
    </dgm:pt>
    <dgm:pt modelId="{639558FE-BF0C-4CD6-8A49-030A6B168346}" type="pres">
      <dgm:prSet presAssocID="{C2E0DB80-8885-465F-872F-A88409B06E0E}" presName="spacerB" presStyleCnt="0"/>
      <dgm:spPr/>
    </dgm:pt>
    <dgm:pt modelId="{85037624-45FB-4CAD-B290-14CCE441003C}" type="pres">
      <dgm:prSet presAssocID="{70D17758-427A-4086-A2D9-659CBB72FC20}" presName="node" presStyleLbl="node1" presStyleIdx="1" presStyleCnt="3">
        <dgm:presLayoutVars>
          <dgm:bulletEnabled val="1"/>
        </dgm:presLayoutVars>
      </dgm:prSet>
      <dgm:spPr/>
    </dgm:pt>
    <dgm:pt modelId="{0F788E82-23AD-4CA1-92F5-0233D5CCD6FB}" type="pres">
      <dgm:prSet presAssocID="{F4969FF2-3BC2-4D3B-BD2F-C1D1E9070758}" presName="sibTransLast" presStyleLbl="sibTrans2D1" presStyleIdx="1" presStyleCnt="2"/>
      <dgm:spPr/>
    </dgm:pt>
    <dgm:pt modelId="{EB25C5A7-F656-4111-8B52-6D2DAC223436}" type="pres">
      <dgm:prSet presAssocID="{F4969FF2-3BC2-4D3B-BD2F-C1D1E9070758}" presName="connectorText" presStyleLbl="sibTrans2D1" presStyleIdx="1" presStyleCnt="2"/>
      <dgm:spPr/>
    </dgm:pt>
    <dgm:pt modelId="{B1D5D9D1-D398-45DF-A52E-ECE9B3A19A0E}" type="pres">
      <dgm:prSet presAssocID="{F4969FF2-3BC2-4D3B-BD2F-C1D1E9070758}" presName="lastNode" presStyleLbl="node1" presStyleIdx="2" presStyleCnt="3">
        <dgm:presLayoutVars>
          <dgm:bulletEnabled val="1"/>
        </dgm:presLayoutVars>
      </dgm:prSet>
      <dgm:spPr/>
    </dgm:pt>
  </dgm:ptLst>
  <dgm:cxnLst>
    <dgm:cxn modelId="{0277C303-6BBA-43E5-A420-5C068029F3DC}" type="presOf" srcId="{F4969FF2-3BC2-4D3B-BD2F-C1D1E9070758}" destId="{26C90F70-E2F1-4992-A959-3CF0F3E321F2}" srcOrd="0" destOrd="0" presId="urn:microsoft.com/office/officeart/2005/8/layout/equation2"/>
    <dgm:cxn modelId="{B47A5B2C-8F54-4C31-AF9D-EB12E71D1F93}" type="presOf" srcId="{3077F0D8-8453-45FA-90DB-5EF38D242933}" destId="{67C770DC-0C65-4D24-B62D-77478977114B}" srcOrd="0" destOrd="0" presId="urn:microsoft.com/office/officeart/2005/8/layout/equation2"/>
    <dgm:cxn modelId="{3D988F6E-FB99-4491-97C2-315095D7A591}" type="presOf" srcId="{95B22471-A2FE-4D7C-B88E-959F6C5603EF}" destId="{0F788E82-23AD-4CA1-92F5-0233D5CCD6FB}" srcOrd="0" destOrd="0" presId="urn:microsoft.com/office/officeart/2005/8/layout/equation2"/>
    <dgm:cxn modelId="{5C4E2E75-725F-4302-B7C1-569361ED4F45}" type="presOf" srcId="{C0FAEDF8-02E4-4189-B6DB-8CB1F2526598}" destId="{B1D5D9D1-D398-45DF-A52E-ECE9B3A19A0E}" srcOrd="0" destOrd="0" presId="urn:microsoft.com/office/officeart/2005/8/layout/equation2"/>
    <dgm:cxn modelId="{C2A1668A-C46B-4F6E-BFE3-217BE8C22C49}" srcId="{F4969FF2-3BC2-4D3B-BD2F-C1D1E9070758}" destId="{3077F0D8-8453-45FA-90DB-5EF38D242933}" srcOrd="0" destOrd="0" parTransId="{68C19A7A-11F3-4C35-B535-986AEAB0848D}" sibTransId="{C2E0DB80-8885-465F-872F-A88409B06E0E}"/>
    <dgm:cxn modelId="{6D8286B0-667F-4A76-BB65-8F89E2C9ED11}" type="presOf" srcId="{95B22471-A2FE-4D7C-B88E-959F6C5603EF}" destId="{EB25C5A7-F656-4111-8B52-6D2DAC223436}" srcOrd="1" destOrd="0" presId="urn:microsoft.com/office/officeart/2005/8/layout/equation2"/>
    <dgm:cxn modelId="{D0FFE8B6-B67F-4D4C-8F9C-31934793352F}" type="presOf" srcId="{C2E0DB80-8885-465F-872F-A88409B06E0E}" destId="{518BF640-D198-4D68-8A6F-FE6CF34A80D5}" srcOrd="0" destOrd="0" presId="urn:microsoft.com/office/officeart/2005/8/layout/equation2"/>
    <dgm:cxn modelId="{EA0636DA-2494-467C-B608-64383158498B}" srcId="{F4969FF2-3BC2-4D3B-BD2F-C1D1E9070758}" destId="{70D17758-427A-4086-A2D9-659CBB72FC20}" srcOrd="1" destOrd="0" parTransId="{9426E36B-E033-4FB7-9E3B-5032DAF32171}" sibTransId="{95B22471-A2FE-4D7C-B88E-959F6C5603EF}"/>
    <dgm:cxn modelId="{F380B2EE-A7F9-4A62-9C9C-8327DDBF4BF9}" type="presOf" srcId="{70D17758-427A-4086-A2D9-659CBB72FC20}" destId="{85037624-45FB-4CAD-B290-14CCE441003C}" srcOrd="0" destOrd="0" presId="urn:microsoft.com/office/officeart/2005/8/layout/equation2"/>
    <dgm:cxn modelId="{52D861FC-D461-4C0A-A083-0A230B64B781}" srcId="{F4969FF2-3BC2-4D3B-BD2F-C1D1E9070758}" destId="{C0FAEDF8-02E4-4189-B6DB-8CB1F2526598}" srcOrd="2" destOrd="0" parTransId="{9FBC9AB8-C3ED-4B4D-A90A-C5CA2187CC8A}" sibTransId="{0F0FC3FF-2FAD-4476-A7A6-3F26A6D150F9}"/>
    <dgm:cxn modelId="{E6655B84-3089-476E-BA4D-5457DF49297D}" type="presParOf" srcId="{26C90F70-E2F1-4992-A959-3CF0F3E321F2}" destId="{5491CB15-5890-4AEB-83FD-F90A8C5DA004}" srcOrd="0" destOrd="0" presId="urn:microsoft.com/office/officeart/2005/8/layout/equation2"/>
    <dgm:cxn modelId="{410C8C73-580F-4202-861A-8960A06959DF}" type="presParOf" srcId="{5491CB15-5890-4AEB-83FD-F90A8C5DA004}" destId="{67C770DC-0C65-4D24-B62D-77478977114B}" srcOrd="0" destOrd="0" presId="urn:microsoft.com/office/officeart/2005/8/layout/equation2"/>
    <dgm:cxn modelId="{1D8D981C-2C91-416C-BE3C-47EB326E2A4C}" type="presParOf" srcId="{5491CB15-5890-4AEB-83FD-F90A8C5DA004}" destId="{F4078E76-B14F-4C53-9BDB-61BAC8F725B4}" srcOrd="1" destOrd="0" presId="urn:microsoft.com/office/officeart/2005/8/layout/equation2"/>
    <dgm:cxn modelId="{6583BA65-F1C1-4041-976F-49811407855E}" type="presParOf" srcId="{5491CB15-5890-4AEB-83FD-F90A8C5DA004}" destId="{518BF640-D198-4D68-8A6F-FE6CF34A80D5}" srcOrd="2" destOrd="0" presId="urn:microsoft.com/office/officeart/2005/8/layout/equation2"/>
    <dgm:cxn modelId="{83659C38-3506-49B3-9F41-78472F2D8EA2}" type="presParOf" srcId="{5491CB15-5890-4AEB-83FD-F90A8C5DA004}" destId="{639558FE-BF0C-4CD6-8A49-030A6B168346}" srcOrd="3" destOrd="0" presId="urn:microsoft.com/office/officeart/2005/8/layout/equation2"/>
    <dgm:cxn modelId="{CEBB5476-7209-4012-9536-D3D8E501A15D}" type="presParOf" srcId="{5491CB15-5890-4AEB-83FD-F90A8C5DA004}" destId="{85037624-45FB-4CAD-B290-14CCE441003C}" srcOrd="4" destOrd="0" presId="urn:microsoft.com/office/officeart/2005/8/layout/equation2"/>
    <dgm:cxn modelId="{C7BFDE14-C297-4668-9573-91F7C54B231F}" type="presParOf" srcId="{26C90F70-E2F1-4992-A959-3CF0F3E321F2}" destId="{0F788E82-23AD-4CA1-92F5-0233D5CCD6FB}" srcOrd="1" destOrd="0" presId="urn:microsoft.com/office/officeart/2005/8/layout/equation2"/>
    <dgm:cxn modelId="{1A7BDB98-B040-4183-B0AD-39EDC2EF164D}" type="presParOf" srcId="{0F788E82-23AD-4CA1-92F5-0233D5CCD6FB}" destId="{EB25C5A7-F656-4111-8B52-6D2DAC223436}" srcOrd="0" destOrd="0" presId="urn:microsoft.com/office/officeart/2005/8/layout/equation2"/>
    <dgm:cxn modelId="{430DF5A5-6D17-4981-A9F7-9EE0956F384B}" type="presParOf" srcId="{26C90F70-E2F1-4992-A959-3CF0F3E321F2}" destId="{B1D5D9D1-D398-45DF-A52E-ECE9B3A19A0E}" srcOrd="2" destOrd="0" presId="urn:microsoft.com/office/officeart/2005/8/layout/equation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C770DC-0C65-4D24-B62D-77478977114B}">
      <dsp:nvSpPr>
        <dsp:cNvPr id="0" name=""/>
        <dsp:cNvSpPr/>
      </dsp:nvSpPr>
      <dsp:spPr>
        <a:xfrm>
          <a:off x="2401951" y="147"/>
          <a:ext cx="1586582" cy="1586582"/>
        </a:xfrm>
        <a:prstGeom prst="ellipse">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de-DE" sz="1500" kern="1200" dirty="0" err="1"/>
            <a:t>Accessibility</a:t>
          </a:r>
          <a:r>
            <a:rPr lang="de-DE" sz="1500" kern="1200" dirty="0"/>
            <a:t> </a:t>
          </a:r>
          <a:r>
            <a:rPr lang="de-DE" sz="1500" kern="1200" dirty="0" err="1"/>
            <a:t>group</a:t>
          </a:r>
          <a:endParaRPr lang="en-GB" sz="1500" kern="1200" dirty="0"/>
        </a:p>
      </dsp:txBody>
      <dsp:txXfrm>
        <a:off x="2634301" y="232497"/>
        <a:ext cx="1121882" cy="1121882"/>
      </dsp:txXfrm>
    </dsp:sp>
    <dsp:sp modelId="{518BF640-D198-4D68-8A6F-FE6CF34A80D5}">
      <dsp:nvSpPr>
        <dsp:cNvPr id="0" name=""/>
        <dsp:cNvSpPr/>
      </dsp:nvSpPr>
      <dsp:spPr>
        <a:xfrm>
          <a:off x="2735134" y="1715560"/>
          <a:ext cx="920217" cy="920217"/>
        </a:xfrm>
        <a:prstGeom prst="mathPlus">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2857109" y="2067451"/>
        <a:ext cx="676267" cy="216435"/>
      </dsp:txXfrm>
    </dsp:sp>
    <dsp:sp modelId="{85037624-45FB-4CAD-B290-14CCE441003C}">
      <dsp:nvSpPr>
        <dsp:cNvPr id="0" name=""/>
        <dsp:cNvSpPr/>
      </dsp:nvSpPr>
      <dsp:spPr>
        <a:xfrm>
          <a:off x="2401951" y="2764608"/>
          <a:ext cx="1586582" cy="1586582"/>
        </a:xfrm>
        <a:prstGeom prst="ellipse">
          <a:avLst/>
        </a:prstGeom>
        <a:gradFill rotWithShape="0">
          <a:gsLst>
            <a:gs pos="0">
              <a:schemeClr val="accent3">
                <a:hueOff val="2058582"/>
                <a:satOff val="12356"/>
                <a:lumOff val="9413"/>
                <a:alphaOff val="0"/>
                <a:satMod val="103000"/>
                <a:lumMod val="102000"/>
                <a:tint val="94000"/>
              </a:schemeClr>
            </a:gs>
            <a:gs pos="50000">
              <a:schemeClr val="accent3">
                <a:hueOff val="2058582"/>
                <a:satOff val="12356"/>
                <a:lumOff val="9413"/>
                <a:alphaOff val="0"/>
                <a:satMod val="110000"/>
                <a:lumMod val="100000"/>
                <a:shade val="100000"/>
              </a:schemeClr>
            </a:gs>
            <a:gs pos="100000">
              <a:schemeClr val="accent3">
                <a:hueOff val="2058582"/>
                <a:satOff val="12356"/>
                <a:lumOff val="9413"/>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19050" tIns="19050" rIns="19050" bIns="19050" numCol="1" spcCol="1270" anchor="ctr" anchorCtr="0">
          <a:noAutofit/>
        </a:bodyPr>
        <a:lstStyle/>
        <a:p>
          <a:pPr marL="0" lvl="0" indent="0" algn="ctr" defTabSz="666750">
            <a:lnSpc>
              <a:spcPct val="90000"/>
            </a:lnSpc>
            <a:spcBef>
              <a:spcPct val="0"/>
            </a:spcBef>
            <a:spcAft>
              <a:spcPct val="35000"/>
            </a:spcAft>
            <a:buNone/>
          </a:pPr>
          <a:r>
            <a:rPr lang="de-DE" sz="1500" kern="1200" dirty="0"/>
            <a:t>End User Experience </a:t>
          </a:r>
          <a:r>
            <a:rPr lang="de-DE" sz="1500" kern="1200" dirty="0" err="1"/>
            <a:t>group</a:t>
          </a:r>
          <a:endParaRPr lang="en-GB" sz="1500" kern="1200" dirty="0"/>
        </a:p>
      </dsp:txBody>
      <dsp:txXfrm>
        <a:off x="2634301" y="2996958"/>
        <a:ext cx="1121882" cy="1121882"/>
      </dsp:txXfrm>
    </dsp:sp>
    <dsp:sp modelId="{0F788E82-23AD-4CA1-92F5-0233D5CCD6FB}">
      <dsp:nvSpPr>
        <dsp:cNvPr id="0" name=""/>
        <dsp:cNvSpPr/>
      </dsp:nvSpPr>
      <dsp:spPr>
        <a:xfrm>
          <a:off x="4226521" y="1880564"/>
          <a:ext cx="504533" cy="590208"/>
        </a:xfrm>
        <a:prstGeom prst="rightArrow">
          <a:avLst>
            <a:gd name="adj1" fmla="val 60000"/>
            <a:gd name="adj2" fmla="val 50000"/>
          </a:avLst>
        </a:prstGeom>
        <a:gradFill rotWithShape="0">
          <a:gsLst>
            <a:gs pos="0">
              <a:schemeClr val="accent3">
                <a:hueOff val="4117163"/>
                <a:satOff val="24712"/>
                <a:lumOff val="18825"/>
                <a:alphaOff val="0"/>
                <a:satMod val="103000"/>
                <a:lumMod val="102000"/>
                <a:tint val="94000"/>
              </a:schemeClr>
            </a:gs>
            <a:gs pos="50000">
              <a:schemeClr val="accent3">
                <a:hueOff val="4117163"/>
                <a:satOff val="24712"/>
                <a:lumOff val="18825"/>
                <a:alphaOff val="0"/>
                <a:satMod val="110000"/>
                <a:lumMod val="100000"/>
                <a:shade val="100000"/>
              </a:schemeClr>
            </a:gs>
            <a:gs pos="100000">
              <a:schemeClr val="accent3">
                <a:hueOff val="4117163"/>
                <a:satOff val="24712"/>
                <a:lumOff val="1882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0" tIns="0" rIns="0" bIns="0" numCol="1" spcCol="1270" anchor="ctr" anchorCtr="0">
          <a:noAutofit/>
        </a:bodyPr>
        <a:lstStyle/>
        <a:p>
          <a:pPr marL="0" lvl="0" indent="0" algn="ctr" defTabSz="533400">
            <a:lnSpc>
              <a:spcPct val="90000"/>
            </a:lnSpc>
            <a:spcBef>
              <a:spcPct val="0"/>
            </a:spcBef>
            <a:spcAft>
              <a:spcPct val="35000"/>
            </a:spcAft>
            <a:buNone/>
          </a:pPr>
          <a:endParaRPr lang="en-GB" sz="1200" kern="1200"/>
        </a:p>
      </dsp:txBody>
      <dsp:txXfrm>
        <a:off x="4226521" y="1998606"/>
        <a:ext cx="353173" cy="354124"/>
      </dsp:txXfrm>
    </dsp:sp>
    <dsp:sp modelId="{B1D5D9D1-D398-45DF-A52E-ECE9B3A19A0E}">
      <dsp:nvSpPr>
        <dsp:cNvPr id="0" name=""/>
        <dsp:cNvSpPr/>
      </dsp:nvSpPr>
      <dsp:spPr>
        <a:xfrm>
          <a:off x="4940483" y="589086"/>
          <a:ext cx="3173164" cy="3173164"/>
        </a:xfrm>
        <a:prstGeom prst="ellipse">
          <a:avLst/>
        </a:prstGeom>
        <a:gradFill rotWithShape="0">
          <a:gsLst>
            <a:gs pos="0">
              <a:schemeClr val="accent3">
                <a:hueOff val="4117163"/>
                <a:satOff val="24712"/>
                <a:lumOff val="18825"/>
                <a:alphaOff val="0"/>
                <a:satMod val="103000"/>
                <a:lumMod val="102000"/>
                <a:tint val="94000"/>
              </a:schemeClr>
            </a:gs>
            <a:gs pos="50000">
              <a:schemeClr val="accent3">
                <a:hueOff val="4117163"/>
                <a:satOff val="24712"/>
                <a:lumOff val="18825"/>
                <a:alphaOff val="0"/>
                <a:satMod val="110000"/>
                <a:lumMod val="100000"/>
                <a:shade val="100000"/>
              </a:schemeClr>
            </a:gs>
            <a:gs pos="100000">
              <a:schemeClr val="accent3">
                <a:hueOff val="4117163"/>
                <a:satOff val="24712"/>
                <a:lumOff val="18825"/>
                <a:alphaOff val="0"/>
                <a:lumMod val="99000"/>
                <a:satMod val="120000"/>
                <a:shade val="78000"/>
              </a:schemeClr>
            </a:gs>
          </a:gsLst>
          <a:lin ang="5400000" scaled="0"/>
        </a:gradFill>
        <a:ln>
          <a:noFill/>
        </a:ln>
        <a:effectLst>
          <a:outerShdw blurRad="57150" dist="19050" dir="5400000" algn="ctr" rotWithShape="0">
            <a:srgbClr val="000000">
              <a:alpha val="63000"/>
            </a:srgbClr>
          </a:outerShdw>
        </a:effectLst>
      </dsp:spPr>
      <dsp:style>
        <a:lnRef idx="0">
          <a:scrgbClr r="0" g="0" b="0"/>
        </a:lnRef>
        <a:fillRef idx="3">
          <a:scrgbClr r="0" g="0" b="0"/>
        </a:fillRef>
        <a:effectRef idx="3">
          <a:scrgbClr r="0" g="0" b="0"/>
        </a:effectRef>
        <a:fontRef idx="minor">
          <a:schemeClr val="lt1"/>
        </a:fontRef>
      </dsp:style>
      <dsp:txBody>
        <a:bodyPr spcFirstLastPara="0" vert="horz" wrap="square" lIns="39370" tIns="39370" rIns="39370" bIns="39370" numCol="1" spcCol="1270" anchor="ctr" anchorCtr="0">
          <a:noAutofit/>
        </a:bodyPr>
        <a:lstStyle/>
        <a:p>
          <a:pPr marL="0" lvl="0" indent="0" algn="ctr" defTabSz="1377950">
            <a:lnSpc>
              <a:spcPct val="90000"/>
            </a:lnSpc>
            <a:spcBef>
              <a:spcPct val="0"/>
            </a:spcBef>
            <a:spcAft>
              <a:spcPct val="35000"/>
            </a:spcAft>
            <a:buNone/>
          </a:pPr>
          <a:r>
            <a:rPr lang="de-DE" sz="3100" kern="1200" dirty="0" err="1"/>
            <a:t>Accessibility</a:t>
          </a:r>
          <a:r>
            <a:rPr lang="de-DE" sz="3100" kern="1200" dirty="0"/>
            <a:t> &amp; User Experience Group</a:t>
          </a:r>
          <a:endParaRPr lang="en-GB" sz="3100" kern="1200" dirty="0"/>
        </a:p>
      </dsp:txBody>
      <dsp:txXfrm>
        <a:off x="5405182" y="1053785"/>
        <a:ext cx="2243766" cy="2243766"/>
      </dsp:txXfrm>
    </dsp:sp>
  </dsp:spTree>
</dsp:drawing>
</file>

<file path=ppt/diagrams/layout1.xml><?xml version="1.0" encoding="utf-8"?>
<dgm:layoutDef xmlns:dgm="http://schemas.openxmlformats.org/drawingml/2006/diagram" xmlns:a="http://schemas.openxmlformats.org/drawingml/2006/main" uniqueId="urn:microsoft.com/office/officeart/2005/8/layout/equation2">
  <dgm:title val=""/>
  <dgm:desc val=""/>
  <dgm:catLst>
    <dgm:cat type="relationship" pri="18000"/>
    <dgm:cat type="process" pri="26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choose name="Name1">
      <dgm:if name="Name2" func="var" arg="dir" op="equ" val="norm">
        <dgm:alg type="lin">
          <dgm:param type="linDir" val="fromL"/>
          <dgm:param type="fallback" val="2D"/>
        </dgm:alg>
      </dgm:if>
      <dgm:else name="Name3">
        <dgm:alg type="lin">
          <dgm:param type="linDir" val="fromR"/>
          <dgm:param type="fallback" val="2D"/>
        </dgm:alg>
      </dgm:else>
    </dgm:choose>
    <dgm:shape xmlns:r="http://schemas.openxmlformats.org/officeDocument/2006/relationships" r:blip="">
      <dgm:adjLst/>
    </dgm:shape>
    <dgm:presOf/>
    <dgm:choose name="Name4">
      <dgm:if name="Name5" axis="ch" ptType="node" func="cnt" op="gte" val="3">
        <dgm:constrLst>
          <dgm:constr type="h" for="des" forName="node" refType="w" fact="0.5"/>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ch" forName="lastNode" op="equ" val="65"/>
          <dgm:constr type="primFontSz" for="des" forName="node" op="equ" val="65"/>
          <dgm:constr type="primFontSz" for="des" forName="sibTrans" val="55"/>
          <dgm:constr type="primFontSz" for="des" forName="sibTrans" refType="primFontSz" refFor="des" refForName="node" op="lte" fact="0.8"/>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if>
      <dgm:else name="Name6">
        <dgm:constrLst>
          <dgm:constr type="h" for="des" forName="node" refType="w"/>
          <dgm:constr type="w" for="ch" forName="lastNode" refType="w"/>
          <dgm:constr type="w" for="des" forName="node" refType="h" refFor="des" refForName="node"/>
          <dgm:constr type="w" for="ch" forName="sibTransLast" refType="h" refFor="des" refForName="node" fact="0.6"/>
          <dgm:constr type="h" for="des" forName="sibTrans" refType="h" refFor="des" refForName="node" op="equ" fact="0.58"/>
          <dgm:constr type="w" for="des" forName="sibTrans" refType="h" refFor="des" refForName="sibTrans" op="equ"/>
          <dgm:constr type="primFontSz" for="des" forName="node" val="65"/>
          <dgm:constr type="primFontSz" for="ch" forName="lastNode" refType="primFontSz" refFor="des" refForName="node" op="equ"/>
          <dgm:constr type="primFontSz" for="des" forName="sibTrans" val="55"/>
          <dgm:constr type="primFontSz" for="des" forName="connectorText" refType="primFontSz" refFor="des" refForName="node" op="lte" fact="0.8"/>
          <dgm:constr type="primFontSz" for="des" forName="connectorText" refType="primFontSz" refFor="des" refForName="sibTrans" op="equ"/>
          <dgm:constr type="h" for="des" forName="spacerT" refType="h" refFor="des" refForName="sibTrans" fact="0.14"/>
          <dgm:constr type="h" for="des" forName="spacerB" refType="h" refFor="des" refForName="sibTrans" fact="0.14"/>
        </dgm:constrLst>
      </dgm:else>
    </dgm:choose>
    <dgm:ruleLst/>
    <dgm:choose name="Name7">
      <dgm:if name="Name8" axis="ch" ptType="node" func="cnt" op="gte" val="1">
        <dgm:layoutNode name="vNodes">
          <dgm:alg type="lin">
            <dgm:param type="linDir" val="fromT"/>
            <dgm:param type="fallback" val="2D"/>
          </dgm:alg>
          <dgm:shape xmlns:r="http://schemas.openxmlformats.org/officeDocument/2006/relationships" r:blip="">
            <dgm:adjLst/>
          </dgm:shape>
          <dgm:presOf/>
          <dgm:constrLst/>
          <dgm:ruleLst/>
          <dgm:forEach name="Name9" axis="ch" ptType="node">
            <dgm:choose name="Name10">
              <dgm:if name="Name11" axis="self" func="revPos" op="neq" val="1">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tMarg" refType="primFontSz" fact="0.1"/>
                    <dgm:constr type="bMarg" refType="primFontSz" fact="0.1"/>
                    <dgm:constr type="lMarg" refType="primFontSz" fact="0.1"/>
                    <dgm:constr type="rMarg" refType="primFontSz" fact="0.1"/>
                  </dgm:constrLst>
                  <dgm:ruleLst>
                    <dgm:rule type="primFontSz" val="5" fact="NaN" max="NaN"/>
                  </dgm:ruleLst>
                </dgm:layoutNode>
                <dgm:choose name="Name12">
                  <dgm:if name="Name13" axis="self" ptType="node" func="revPos" op="gt" val="2">
                    <dgm:forEach name="sibTransForEach" axis="followSib" ptType="sibTrans" cnt="1">
                      <dgm:layoutNode name="spacerT">
                        <dgm:alg type="sp"/>
                        <dgm:shape xmlns:r="http://schemas.openxmlformats.org/officeDocument/2006/relationships" r:blip="">
                          <dgm:adjLst/>
                        </dgm:shape>
                        <dgm:presOf axis="self"/>
                        <dgm:constrLst/>
                        <dgm:ruleLst/>
                      </dgm:layoutNode>
                      <dgm:layoutNode name="sibTrans">
                        <dgm:alg type="tx"/>
                        <dgm:shape xmlns:r="http://schemas.openxmlformats.org/officeDocument/2006/relationships" type="mathPlus" r:blip="">
                          <dgm:adjLst/>
                        </dgm:shape>
                        <dgm:presOf axis="self"/>
                        <dgm:constrLst>
                          <dgm:constr type="h" refType="w"/>
                          <dgm:constr type="lMarg"/>
                          <dgm:constr type="rMarg"/>
                          <dgm:constr type="tMarg"/>
                          <dgm:constr type="bMarg"/>
                        </dgm:constrLst>
                        <dgm:ruleLst>
                          <dgm:rule type="primFontSz" val="5" fact="NaN" max="NaN"/>
                        </dgm:ruleLst>
                      </dgm:layoutNode>
                      <dgm:layoutNode name="spacerB">
                        <dgm:alg type="sp"/>
                        <dgm:shape xmlns:r="http://schemas.openxmlformats.org/officeDocument/2006/relationships" r:blip="">
                          <dgm:adjLst/>
                        </dgm:shape>
                        <dgm:presOf axis="self"/>
                        <dgm:constrLst/>
                        <dgm:ruleLst/>
                      </dgm:layoutNode>
                    </dgm:forEach>
                  </dgm:if>
                  <dgm:else name="Name14"/>
                </dgm:choose>
              </dgm:if>
              <dgm:else name="Name15"/>
            </dgm:choose>
          </dgm:forEach>
        </dgm:layoutNode>
        <dgm:choose name="Name16">
          <dgm:if name="Name17" axis="ch" ptType="node" func="cnt" op="gt" val="1">
            <dgm:layoutNode name="sibTransLast">
              <dgm:alg type="conn">
                <dgm:param type="begPts" val="auto"/>
                <dgm:param type="endPts" val="auto"/>
                <dgm:param type="srcNode" val="vNodes"/>
                <dgm:param type="dstNode" val="lastNode"/>
              </dgm:alg>
              <dgm:shape xmlns:r="http://schemas.openxmlformats.org/officeDocument/2006/relationships" type="conn" r:blip="">
                <dgm:adjLst/>
              </dgm:shape>
              <dgm:presOf axis="ch" ptType="sibTrans" st="-1" cnt="1"/>
              <dgm:constrLst>
                <dgm:constr type="h" refType="w" fact="0.62"/>
                <dgm:constr type="connDist"/>
                <dgm:constr type="begPad" refType="connDist" fact="0.25"/>
                <dgm:constr type="endPad" refType="connDist" fact="0.22"/>
              </dgm:constrLst>
              <dgm:ruleLst/>
              <dgm:layoutNode name="connectorText">
                <dgm:alg type="tx">
                  <dgm:param type="autoTxRot" val="grav"/>
                </dgm:alg>
                <dgm:shape xmlns:r="http://schemas.openxmlformats.org/officeDocument/2006/relationships" type="conn" r:blip="" hideGeom="1">
                  <dgm:adjLst/>
                </dgm:shape>
                <dgm:presOf axis="ch desOrSelf" ptType="sibTrans sibTrans" st="-1 1" cnt="1 0"/>
                <dgm:constrLst>
                  <dgm:constr type="lMarg"/>
                  <dgm:constr type="rMarg"/>
                  <dgm:constr type="tMarg"/>
                  <dgm:constr type="bMarg"/>
                </dgm:constrLst>
                <dgm:ruleLst>
                  <dgm:rule type="primFontSz" val="5" fact="NaN" max="NaN"/>
                </dgm:ruleLst>
              </dgm:layoutNode>
            </dgm:layoutNode>
          </dgm:if>
          <dgm:else name="Name18"/>
        </dgm:choose>
        <dgm:layoutNode name="lastNode">
          <dgm:varLst>
            <dgm:bulletEnabled val="1"/>
          </dgm:varLst>
          <dgm:alg type="tx">
            <dgm:param type="txAnchorVertCh" val="mid"/>
          </dgm:alg>
          <dgm:shape xmlns:r="http://schemas.openxmlformats.org/officeDocument/2006/relationships" type="ellipse" r:blip="">
            <dgm:adjLst/>
          </dgm:shape>
          <dgm:presOf axis="ch desOrSelf" ptType="node node" st="-1 1" cnt="1 0"/>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19"/>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5">
  <dgm:title val=""/>
  <dgm:desc val=""/>
  <dgm:catLst>
    <dgm:cat type="simple" pri="105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ln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3">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3">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0">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3">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2D4">
    <dgm:scene3d>
      <a:camera prst="orthographicFront"/>
      <a:lightRig rig="threePt" dir="t"/>
    </dgm:scene3d>
    <dgm:sp3d/>
    <dgm:txPr/>
    <dgm:style>
      <a:lnRef idx="0">
        <a:scrgbClr r="0" g="0" b="0"/>
      </a:lnRef>
      <a:fillRef idx="3">
        <a:scrgbClr r="0" g="0" b="0"/>
      </a:fillRef>
      <a:effectRef idx="3">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3">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2">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3">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3">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2DA3CD0-B057-444F-9462-99D61276BE5D}" type="datetimeFigureOut">
              <a:rPr lang="en-GB" smtClean="0"/>
              <a:t>13/10/2025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8686103-66F0-4CED-A241-600BFF845430}" type="slidenum">
              <a:rPr lang="en-GB" smtClean="0"/>
              <a:t>‹#›</a:t>
            </a:fld>
            <a:endParaRPr lang="en-GB"/>
          </a:p>
        </p:txBody>
      </p:sp>
    </p:spTree>
    <p:extLst>
      <p:ext uri="{BB962C8B-B14F-4D97-AF65-F5344CB8AC3E}">
        <p14:creationId xmlns:p14="http://schemas.microsoft.com/office/powerpoint/2010/main" val="12600216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Shape 58"/>
          <p:cNvSpPr>
            <a:spLocks noGrp="1" noRot="1" noChangeAspect="1"/>
          </p:cNvSpPr>
          <p:nvPr>
            <p:ph type="sldImg"/>
          </p:nvPr>
        </p:nvSpPr>
        <p:spPr>
          <a:prstGeom prst="rect">
            <a:avLst/>
          </a:prstGeom>
        </p:spPr>
        <p:txBody>
          <a:bodyPr/>
          <a:lstStyle/>
          <a:p>
            <a:endParaRPr/>
          </a:p>
        </p:txBody>
      </p:sp>
      <p:sp>
        <p:nvSpPr>
          <p:cNvPr id="59" name="Shape 59"/>
          <p:cNvSpPr>
            <a:spLocks noGrp="1"/>
          </p:cNvSpPr>
          <p:nvPr>
            <p:ph type="body" sz="quarter" idx="1"/>
          </p:nvPr>
        </p:nvSpPr>
        <p:spPr>
          <a:prstGeom prst="rect">
            <a:avLst/>
          </a:prstGeom>
        </p:spPr>
        <p:txBody>
          <a:bodyPr/>
          <a:lstStyle/>
          <a:p>
            <a:pPr>
              <a:lnSpc>
                <a:spcPct val="107000"/>
              </a:lnSpc>
              <a:spcBef>
                <a:spcPts val="800"/>
              </a:spcBef>
            </a:pPr>
            <a:r>
              <a:rPr dirty="0"/>
              <a:t>The DTG a unique not-for-profit UK collaboration that makes digital TV work with a global influence and reach. </a:t>
            </a:r>
          </a:p>
          <a:p>
            <a:pPr>
              <a:lnSpc>
                <a:spcPct val="107000"/>
              </a:lnSpc>
              <a:spcBef>
                <a:spcPts val="800"/>
              </a:spcBef>
            </a:pPr>
            <a:r>
              <a:rPr dirty="0"/>
              <a:t>We bring together key players from across industries to achieve tried and tested </a:t>
            </a:r>
          </a:p>
          <a:p>
            <a:pPr>
              <a:lnSpc>
                <a:spcPct val="107000"/>
              </a:lnSpc>
              <a:spcBef>
                <a:spcPts val="800"/>
              </a:spcBef>
            </a:pPr>
            <a:r>
              <a:rPr dirty="0"/>
              <a:t>interoperability – and deliver a seamless viewer experience.</a:t>
            </a:r>
          </a:p>
          <a:p>
            <a:pPr>
              <a:lnSpc>
                <a:spcPct val="107000"/>
              </a:lnSpc>
              <a:spcBef>
                <a:spcPts val="800"/>
              </a:spcBef>
            </a:pPr>
            <a:endParaRPr dirty="0"/>
          </a:p>
          <a:p>
            <a:pPr>
              <a:lnSpc>
                <a:spcPct val="107000"/>
              </a:lnSpc>
              <a:spcBef>
                <a:spcPts val="800"/>
              </a:spcBef>
            </a:pPr>
            <a:r>
              <a:rPr dirty="0"/>
              <a:t>Our core principles continue to guide us, as we work with our members and industry to create a great television experience, now and into the future.</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8B7626-1BF8-A425-D090-17C59CF216E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187F6193-939C-DE40-FA92-E982D8E1966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4705A3EA-CA7E-1425-4D16-F1F72854C593}"/>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5" name="Footer Placeholder 4">
            <a:extLst>
              <a:ext uri="{FF2B5EF4-FFF2-40B4-BE49-F238E27FC236}">
                <a16:creationId xmlns:a16="http://schemas.microsoft.com/office/drawing/2014/main" id="{6960BF7F-F2B8-1F77-039A-9091E5CAF22E}"/>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9731379F-3914-8B60-90F5-89FBC72B36DC}"/>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3534660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B323F-939A-7282-ED98-15F2AFAA3CAB}"/>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0551700E-708B-59F4-F90A-B6B9C6EEB7C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C30920D0-4795-7988-EB5B-E15472BED1C2}"/>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5" name="Footer Placeholder 4">
            <a:extLst>
              <a:ext uri="{FF2B5EF4-FFF2-40B4-BE49-F238E27FC236}">
                <a16:creationId xmlns:a16="http://schemas.microsoft.com/office/drawing/2014/main" id="{CE06D491-1DA1-274B-E5FE-A563A17406B0}"/>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33A7ADE-5C89-9DE6-4ED2-CB17ABCB3BC3}"/>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31472208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4611BBB-0116-A616-AA81-EE616790D27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1FF0F547-734B-66FB-3757-48792B7EA80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9A0CAEE1-612C-D19B-518E-471C78F0FDAB}"/>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5" name="Footer Placeholder 4">
            <a:extLst>
              <a:ext uri="{FF2B5EF4-FFF2-40B4-BE49-F238E27FC236}">
                <a16:creationId xmlns:a16="http://schemas.microsoft.com/office/drawing/2014/main" id="{614D4EBF-F46B-B6EE-EED5-9AC0D959724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F89AE4F-1FA1-A266-A0A1-8A091169BF27}"/>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21948334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9B34C3-73D5-36C5-E7CD-F08C58482377}"/>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026306E4-0B13-8CF8-7E79-E5FAF17671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B456850F-2916-D783-CEB7-40889655CAE4}"/>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5" name="Footer Placeholder 4">
            <a:extLst>
              <a:ext uri="{FF2B5EF4-FFF2-40B4-BE49-F238E27FC236}">
                <a16:creationId xmlns:a16="http://schemas.microsoft.com/office/drawing/2014/main" id="{310443C8-9DBF-1BDE-6570-C2A4EAEF53B5}"/>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4AC907B-BE3C-4828-772C-16CDC2138A1A}"/>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367459413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DC22DD-A191-1FB4-96C5-70F40B6F537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EB8C9EE-7A47-D4E7-7FAD-78A9F0E4F576}"/>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AE61FC5D-900D-11CE-79E0-C402DF600A1D}"/>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5" name="Footer Placeholder 4">
            <a:extLst>
              <a:ext uri="{FF2B5EF4-FFF2-40B4-BE49-F238E27FC236}">
                <a16:creationId xmlns:a16="http://schemas.microsoft.com/office/drawing/2014/main" id="{91295067-6EC8-BF11-6811-A713C1CE61E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D7A2947-3E73-3495-BEDA-42E8EB13976F}"/>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187378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2B6AD-95DF-F22B-0C6F-76D3AFB3E735}"/>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84B18DEF-609A-AA78-89DF-45557285891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5EE7D79D-0BFA-DA0B-A943-B50B21B864E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621D9BC-C6EE-B614-0306-CF0905C1EA77}"/>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6" name="Footer Placeholder 5">
            <a:extLst>
              <a:ext uri="{FF2B5EF4-FFF2-40B4-BE49-F238E27FC236}">
                <a16:creationId xmlns:a16="http://schemas.microsoft.com/office/drawing/2014/main" id="{D18886FF-7CD7-F88A-50A6-1138A09017AA}"/>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DFDF088B-86A7-623C-8023-6B7A1869EB3E}"/>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344481660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5FEBAB-D07B-3407-5F3E-A054F6112C1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5C7185A4-794F-D334-DB25-C5AF7D6E83F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AA89B3B-4711-4008-D792-86E56D84129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B044EBFC-206B-AA46-FEFE-CF15D36442EF}"/>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155D9FF-F749-32C9-1AFC-FD11ABDAF9CA}"/>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924D5726-8BFF-98D5-816B-6153960815C6}"/>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8" name="Footer Placeholder 7">
            <a:extLst>
              <a:ext uri="{FF2B5EF4-FFF2-40B4-BE49-F238E27FC236}">
                <a16:creationId xmlns:a16="http://schemas.microsoft.com/office/drawing/2014/main" id="{0BD5E462-7F23-2DC1-49C2-5686696329C3}"/>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A7755C9A-844C-E10D-1C8B-72918F96A80B}"/>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37119275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30C58B-EF82-70BB-7ECF-CEC81A3B02C1}"/>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A5E09314-6E92-D64F-E301-BF406471005D}"/>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4" name="Footer Placeholder 3">
            <a:extLst>
              <a:ext uri="{FF2B5EF4-FFF2-40B4-BE49-F238E27FC236}">
                <a16:creationId xmlns:a16="http://schemas.microsoft.com/office/drawing/2014/main" id="{FB348E36-C08B-2725-1D3A-9FA906B375BC}"/>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9917FEAF-E86F-E378-276B-3C5A7BE44835}"/>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14304159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61CA82B9-03AB-EA55-B6CB-620DC8619659}"/>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3" name="Footer Placeholder 2">
            <a:extLst>
              <a:ext uri="{FF2B5EF4-FFF2-40B4-BE49-F238E27FC236}">
                <a16:creationId xmlns:a16="http://schemas.microsoft.com/office/drawing/2014/main" id="{86BC1271-2D9F-53B4-2A7F-84A31B0BA4F8}"/>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340168C4-74E5-2626-554D-1EE18471ADF5}"/>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6144747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19FB7D-351A-9FB2-1EE8-FF842F4220B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31B2645B-0D7B-A4BB-96F7-3BA5B708480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AF93FE52-A170-2337-9DDB-50E2502D5A1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81B76C-5479-CB0D-31BF-D851C66A8365}"/>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6" name="Footer Placeholder 5">
            <a:extLst>
              <a:ext uri="{FF2B5EF4-FFF2-40B4-BE49-F238E27FC236}">
                <a16:creationId xmlns:a16="http://schemas.microsoft.com/office/drawing/2014/main" id="{A45244BB-F01D-6774-BA06-055175C771D3}"/>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4E4F01A5-0826-7FD3-9357-CB26165865D6}"/>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28092934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D96FBC-D7A7-A118-3BBE-1C79BFED405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D86F990D-B51F-D5B2-3D01-CD1B74F5340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D6A5DDE2-B965-7412-1427-A1E9003C8A3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45E0676-132D-9985-3623-20E4BD365877}"/>
              </a:ext>
            </a:extLst>
          </p:cNvPr>
          <p:cNvSpPr>
            <a:spLocks noGrp="1"/>
          </p:cNvSpPr>
          <p:nvPr>
            <p:ph type="dt" sz="half" idx="10"/>
          </p:nvPr>
        </p:nvSpPr>
        <p:spPr/>
        <p:txBody>
          <a:bodyPr/>
          <a:lstStyle/>
          <a:p>
            <a:fld id="{201C3DD6-B6CC-4A86-B77C-2F14710AC40F}" type="datetimeFigureOut">
              <a:rPr lang="en-GB" smtClean="0"/>
              <a:t>13/10/2025</a:t>
            </a:fld>
            <a:endParaRPr lang="en-GB"/>
          </a:p>
        </p:txBody>
      </p:sp>
      <p:sp>
        <p:nvSpPr>
          <p:cNvPr id="6" name="Footer Placeholder 5">
            <a:extLst>
              <a:ext uri="{FF2B5EF4-FFF2-40B4-BE49-F238E27FC236}">
                <a16:creationId xmlns:a16="http://schemas.microsoft.com/office/drawing/2014/main" id="{01AB7551-EB9A-B4B8-CD36-CCB6DCAA5F7C}"/>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FF9A3744-16F2-3847-37BB-5096744807F0}"/>
              </a:ext>
            </a:extLst>
          </p:cNvPr>
          <p:cNvSpPr>
            <a:spLocks noGrp="1"/>
          </p:cNvSpPr>
          <p:nvPr>
            <p:ph type="sldNum" sz="quarter" idx="12"/>
          </p:nvPr>
        </p:nvSpPr>
        <p:spPr/>
        <p:txBody>
          <a:bodyPr/>
          <a:lstStyle/>
          <a:p>
            <a:fld id="{AA230118-426E-40F8-BF9D-987B3ECEA791}" type="slidenum">
              <a:rPr lang="en-GB" smtClean="0"/>
              <a:t>‹#›</a:t>
            </a:fld>
            <a:endParaRPr lang="en-GB"/>
          </a:p>
        </p:txBody>
      </p:sp>
    </p:spTree>
    <p:extLst>
      <p:ext uri="{BB962C8B-B14F-4D97-AF65-F5344CB8AC3E}">
        <p14:creationId xmlns:p14="http://schemas.microsoft.com/office/powerpoint/2010/main" val="232409230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EBCFDB8-EB57-43DB-86D5-FCDA81C60199}"/>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84C26574-6EB4-736A-2255-B11E740FAB5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8A826E37-ECEC-C71B-1B8E-A67B850BA1A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01C3DD6-B6CC-4A86-B77C-2F14710AC40F}" type="datetimeFigureOut">
              <a:rPr lang="en-GB" smtClean="0"/>
              <a:t>13/10/2025</a:t>
            </a:fld>
            <a:endParaRPr lang="en-GB"/>
          </a:p>
        </p:txBody>
      </p:sp>
      <p:sp>
        <p:nvSpPr>
          <p:cNvPr id="5" name="Footer Placeholder 4">
            <a:extLst>
              <a:ext uri="{FF2B5EF4-FFF2-40B4-BE49-F238E27FC236}">
                <a16:creationId xmlns:a16="http://schemas.microsoft.com/office/drawing/2014/main" id="{48A517C7-A42A-0EFB-4FC5-7838C527BF9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GB"/>
          </a:p>
        </p:txBody>
      </p:sp>
      <p:sp>
        <p:nvSpPr>
          <p:cNvPr id="6" name="Slide Number Placeholder 5">
            <a:extLst>
              <a:ext uri="{FF2B5EF4-FFF2-40B4-BE49-F238E27FC236}">
                <a16:creationId xmlns:a16="http://schemas.microsoft.com/office/drawing/2014/main" id="{C5929447-3810-3E06-9469-63E3104A763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AA230118-426E-40F8-BF9D-987B3ECEA791}" type="slidenum">
              <a:rPr lang="en-GB" smtClean="0"/>
              <a:t>‹#›</a:t>
            </a:fld>
            <a:endParaRPr lang="en-GB"/>
          </a:p>
        </p:txBody>
      </p:sp>
    </p:spTree>
    <p:extLst>
      <p:ext uri="{BB962C8B-B14F-4D97-AF65-F5344CB8AC3E}">
        <p14:creationId xmlns:p14="http://schemas.microsoft.com/office/powerpoint/2010/main" val="16492863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tg.org.uk/2025/09/18/simple-design-changes-cut-streaming-tv-usability-barriers-in-half-for-older-viewers/" TargetMode="External"/><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dtg.org.uk/2025/03/20/seamless-sign-in-ensuring-universal-access-in-an-ip-delivered-tv-future/" TargetMode="External"/><Relationship Id="rId2" Type="http://schemas.openxmlformats.org/officeDocument/2006/relationships/image" Target="../media/image11.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hyperlink" Target="mailto:dholliday@dtg.org.uk" TargetMode="External"/><Relationship Id="rId2" Type="http://schemas.openxmlformats.org/officeDocument/2006/relationships/image" Target="../media/image11.png"/><Relationship Id="rId1" Type="http://schemas.openxmlformats.org/officeDocument/2006/relationships/slideLayout" Target="../slideLayouts/slideLayout2.xml"/><Relationship Id="rId5" Type="http://schemas.openxmlformats.org/officeDocument/2006/relationships/image" Target="../media/image15.png"/><Relationship Id="rId4" Type="http://schemas.openxmlformats.org/officeDocument/2006/relationships/hyperlink" Target="http://www.dtg.org.uk/"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jpeg"/></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1.pn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Picture 5" descr="Picture 5"/>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a:xfrm>
            <a:off x="-1" y="0"/>
            <a:ext cx="11430001" cy="6928101"/>
          </a:xfrm>
          <a:prstGeom prst="rect">
            <a:avLst/>
          </a:prstGeom>
          <a:ln w="12700">
            <a:miter lim="400000"/>
          </a:ln>
        </p:spPr>
      </p:pic>
      <p:sp>
        <p:nvSpPr>
          <p:cNvPr id="56" name="object 4"/>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a:t>
            </a:fld>
            <a:endParaRPr/>
          </a:p>
        </p:txBody>
      </p:sp>
      <p:pic>
        <p:nvPicPr>
          <p:cNvPr id="57" name="object 4" descr="object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750806" y="-1921"/>
            <a:ext cx="3441194" cy="6928101"/>
          </a:xfrm>
          <a:prstGeom prst="rect">
            <a:avLst/>
          </a:prstGeom>
          <a:ln w="12700">
            <a:miter lim="400000"/>
          </a:ln>
        </p:spPr>
      </p:pic>
      <p:sp>
        <p:nvSpPr>
          <p:cNvPr id="2" name="TextBox 1">
            <a:extLst>
              <a:ext uri="{FF2B5EF4-FFF2-40B4-BE49-F238E27FC236}">
                <a16:creationId xmlns:a16="http://schemas.microsoft.com/office/drawing/2014/main" id="{22C68970-8125-356C-E9BC-BCACD7015C9A}"/>
              </a:ext>
            </a:extLst>
          </p:cNvPr>
          <p:cNvSpPr txBox="1"/>
          <p:nvPr/>
        </p:nvSpPr>
        <p:spPr>
          <a:xfrm>
            <a:off x="615695" y="2788920"/>
            <a:ext cx="9287062" cy="3693319"/>
          </a:xfrm>
          <a:prstGeom prst="rect">
            <a:avLst/>
          </a:prstGeom>
          <a:noFill/>
        </p:spPr>
        <p:txBody>
          <a:bodyPr wrap="square" rtlCol="0">
            <a:spAutoFit/>
          </a:bodyPr>
          <a:lstStyle/>
          <a:p>
            <a:r>
              <a:rPr lang="de-DE" sz="3600" b="1" dirty="0">
                <a:solidFill>
                  <a:schemeClr val="bg1"/>
                </a:solidFill>
                <a:latin typeface="Montserrat" panose="00000500000000000000" pitchFamily="2" charset="0"/>
              </a:rPr>
              <a:t>DTG Accessibility and </a:t>
            </a:r>
          </a:p>
          <a:p>
            <a:r>
              <a:rPr lang="de-DE" sz="3600" b="1" dirty="0">
                <a:solidFill>
                  <a:schemeClr val="bg1"/>
                </a:solidFill>
                <a:latin typeface="Montserrat" panose="00000500000000000000" pitchFamily="2" charset="0"/>
              </a:rPr>
              <a:t>User Experience (AUE) Group</a:t>
            </a:r>
          </a:p>
          <a:p>
            <a:endParaRPr lang="de-DE" sz="3600" b="1" dirty="0">
              <a:solidFill>
                <a:schemeClr val="bg1"/>
              </a:solidFill>
              <a:latin typeface="Montserrat" panose="00000500000000000000" pitchFamily="2" charset="0"/>
            </a:endParaRPr>
          </a:p>
          <a:p>
            <a:r>
              <a:rPr lang="de-DE" sz="3600" b="1" dirty="0">
                <a:solidFill>
                  <a:schemeClr val="bg1"/>
                </a:solidFill>
                <a:latin typeface="Montserrat" panose="00000500000000000000" pitchFamily="2" charset="0"/>
              </a:rPr>
              <a:t>ITU JCA-AHF </a:t>
            </a:r>
          </a:p>
          <a:p>
            <a:r>
              <a:rPr lang="de-DE" sz="3600" b="1" dirty="0">
                <a:solidFill>
                  <a:schemeClr val="bg1"/>
                </a:solidFill>
                <a:latin typeface="Montserrat" panose="00000500000000000000" pitchFamily="2" charset="0"/>
              </a:rPr>
              <a:t>15th </a:t>
            </a:r>
            <a:r>
              <a:rPr lang="de-DE" sz="3600" b="1" dirty="0" err="1">
                <a:solidFill>
                  <a:schemeClr val="bg1"/>
                </a:solidFill>
                <a:latin typeface="Montserrat" panose="00000500000000000000" pitchFamily="2" charset="0"/>
              </a:rPr>
              <a:t>October</a:t>
            </a:r>
            <a:r>
              <a:rPr lang="de-DE" sz="3600" b="1" dirty="0">
                <a:solidFill>
                  <a:schemeClr val="bg1"/>
                </a:solidFill>
                <a:latin typeface="Montserrat" panose="00000500000000000000" pitchFamily="2" charset="0"/>
              </a:rPr>
              <a:t> 2025</a:t>
            </a:r>
          </a:p>
          <a:p>
            <a:r>
              <a:rPr lang="de-DE" sz="3600" b="1" dirty="0" err="1">
                <a:solidFill>
                  <a:schemeClr val="bg1"/>
                </a:solidFill>
                <a:latin typeface="Montserrat" panose="00000500000000000000" pitchFamily="2" charset="0"/>
              </a:rPr>
              <a:t>Presented</a:t>
            </a:r>
            <a:r>
              <a:rPr lang="de-DE" sz="3600" b="1" dirty="0">
                <a:solidFill>
                  <a:schemeClr val="bg1"/>
                </a:solidFill>
                <a:latin typeface="Montserrat" panose="00000500000000000000" pitchFamily="2" charset="0"/>
              </a:rPr>
              <a:t> </a:t>
            </a:r>
            <a:r>
              <a:rPr lang="de-DE" sz="3600" b="1" dirty="0" err="1">
                <a:solidFill>
                  <a:schemeClr val="bg1"/>
                </a:solidFill>
                <a:latin typeface="Montserrat" panose="00000500000000000000" pitchFamily="2" charset="0"/>
              </a:rPr>
              <a:t>by</a:t>
            </a:r>
            <a:r>
              <a:rPr lang="de-DE" sz="3600" b="1" dirty="0">
                <a:solidFill>
                  <a:schemeClr val="bg1"/>
                </a:solidFill>
                <a:latin typeface="Montserrat" panose="00000500000000000000" pitchFamily="2" charset="0"/>
              </a:rPr>
              <a:t> David Holliday</a:t>
            </a:r>
            <a:endParaRPr lang="en-GB" sz="3600" b="1" dirty="0">
              <a:solidFill>
                <a:schemeClr val="bg1"/>
              </a:solidFill>
              <a:latin typeface="Montserrat" panose="00000500000000000000" pitchFamily="2" charset="0"/>
            </a:endParaRPr>
          </a:p>
          <a:p>
            <a:endParaRPr lang="en-GB" dirty="0"/>
          </a:p>
        </p:txBody>
      </p:sp>
      <p:pic>
        <p:nvPicPr>
          <p:cNvPr id="3" name="Picture 5" descr="Internationale Fernmeldeunion – Wikipedia">
            <a:extLst>
              <a:ext uri="{FF2B5EF4-FFF2-40B4-BE49-F238E27FC236}">
                <a16:creationId xmlns:a16="http://schemas.microsoft.com/office/drawing/2014/main" id="{62924D02-245F-07AF-B0CC-585FF66A1A99}"/>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7836306" y="3323941"/>
            <a:ext cx="1451456" cy="170759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4="http://schemas.microsoft.com/office/powerpoint/2010/main">
    <mc:Choice Requires="p14">
      <p:transition spd="med" p14:dur="700" advClick="0" advTm="2000">
        <p:fade/>
      </p:transition>
    </mc:Choice>
    <mc:Fallback xmlns="">
      <p:transition spd="med" advClick="0" advTm="2000">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BEDFBC7-67F8-8E0D-FF33-0C2CAA36EB8C}"/>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C865374B-1140-7E4A-0EA7-71AD42DC15AC}"/>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10</a:t>
            </a:fld>
            <a:endParaRPr/>
          </a:p>
        </p:txBody>
      </p:sp>
      <p:pic>
        <p:nvPicPr>
          <p:cNvPr id="62" name="object 3" descr="object 3">
            <a:extLst>
              <a:ext uri="{FF2B5EF4-FFF2-40B4-BE49-F238E27FC236}">
                <a16:creationId xmlns:a16="http://schemas.microsoft.com/office/drawing/2014/main" id="{BB3F9FCE-274E-C4EE-768B-272CC0B9016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8145A28D-FE2B-9D70-6648-AECCD38CAC87}"/>
              </a:ext>
            </a:extLst>
          </p:cNvPr>
          <p:cNvSpPr txBox="1"/>
          <p:nvPr/>
        </p:nvSpPr>
        <p:spPr>
          <a:xfrm>
            <a:off x="519380" y="347426"/>
            <a:ext cx="7214794"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err="1"/>
              <a:t>Accessibility</a:t>
            </a:r>
            <a:r>
              <a:rPr lang="de-DE" dirty="0"/>
              <a:t> </a:t>
            </a:r>
            <a:r>
              <a:rPr lang="de-DE" dirty="0" err="1"/>
              <a:t>features</a:t>
            </a:r>
            <a:r>
              <a:rPr lang="de-DE" dirty="0"/>
              <a:t> in devices</a:t>
            </a:r>
            <a:endParaRPr dirty="0"/>
          </a:p>
        </p:txBody>
      </p:sp>
      <p:sp>
        <p:nvSpPr>
          <p:cNvPr id="65" name="TextBox 5">
            <a:extLst>
              <a:ext uri="{FF2B5EF4-FFF2-40B4-BE49-F238E27FC236}">
                <a16:creationId xmlns:a16="http://schemas.microsoft.com/office/drawing/2014/main" id="{33CF47FC-3CD2-6F7B-5EF2-A060C77593F4}"/>
              </a:ext>
            </a:extLst>
          </p:cNvPr>
          <p:cNvSpPr txBox="1"/>
          <p:nvPr/>
        </p:nvSpPr>
        <p:spPr>
          <a:xfrm>
            <a:off x="519380" y="1375759"/>
            <a:ext cx="10051084" cy="92333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GB" b="1" dirty="0">
                <a:solidFill>
                  <a:srgbClr val="4D99D4"/>
                </a:solidFill>
                <a:latin typeface="Montserrat-Bold"/>
              </a:rPr>
              <a:t>Work ahead</a:t>
            </a:r>
            <a:endParaRPr lang="en-GB" sz="1800" b="1" i="0" u="none" strike="noStrike" baseline="0" dirty="0">
              <a:solidFill>
                <a:srgbClr val="4D99D4"/>
              </a:solidFill>
              <a:latin typeface="Montserrat-Bold"/>
            </a:endParaRPr>
          </a:p>
          <a:p>
            <a:pPr marL="285750" indent="-285750" algn="l">
              <a:buFont typeface="Arial" panose="020B0604020202020204" pitchFamily="34" charset="0"/>
              <a:buChar char="•"/>
            </a:pPr>
            <a:r>
              <a:rPr lang="en-GB" sz="1800" i="0" u="none" strike="noStrike" baseline="0" dirty="0">
                <a:solidFill>
                  <a:srgbClr val="565756"/>
                </a:solidFill>
                <a:latin typeface="Montserrat-Light"/>
              </a:rPr>
              <a:t>Identify the most relevant Accessibility and User features, evaluate their implementation in devices and provide good practice recommendations</a:t>
            </a:r>
          </a:p>
        </p:txBody>
      </p:sp>
      <p:pic>
        <p:nvPicPr>
          <p:cNvPr id="8194" name="Picture 2" descr="The A to Z of UX — A is for Accessibility: 12 tips for designing an  inclusive user experience | by Darren Wilson | UX Collective">
            <a:extLst>
              <a:ext uri="{FF2B5EF4-FFF2-40B4-BE49-F238E27FC236}">
                <a16:creationId xmlns:a16="http://schemas.microsoft.com/office/drawing/2014/main" id="{3E7BE0EF-F8F7-6131-E07A-B963796721BD}"/>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048256" y="3048768"/>
            <a:ext cx="6281926" cy="30900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17220815"/>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21AFAB5-4AE5-9387-ECEC-B180A6790BDF}"/>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ECB8829D-DD42-F435-8A61-0BE209D40F62}"/>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11</a:t>
            </a:fld>
            <a:endParaRPr/>
          </a:p>
        </p:txBody>
      </p:sp>
      <p:pic>
        <p:nvPicPr>
          <p:cNvPr id="62" name="object 3" descr="object 3">
            <a:extLst>
              <a:ext uri="{FF2B5EF4-FFF2-40B4-BE49-F238E27FC236}">
                <a16:creationId xmlns:a16="http://schemas.microsoft.com/office/drawing/2014/main" id="{64C739A0-8ACA-FE73-8212-8035D78CF6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A4965FDF-5C8D-88A4-7C36-6702C5693AFA}"/>
              </a:ext>
            </a:extLst>
          </p:cNvPr>
          <p:cNvSpPr txBox="1"/>
          <p:nvPr/>
        </p:nvSpPr>
        <p:spPr>
          <a:xfrm>
            <a:off x="519380" y="347426"/>
            <a:ext cx="3788215"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a:t>Usability </a:t>
            </a:r>
            <a:r>
              <a:rPr lang="de-DE" dirty="0" err="1"/>
              <a:t>project</a:t>
            </a:r>
            <a:endParaRPr dirty="0"/>
          </a:p>
        </p:txBody>
      </p:sp>
      <p:sp>
        <p:nvSpPr>
          <p:cNvPr id="65" name="TextBox 5">
            <a:extLst>
              <a:ext uri="{FF2B5EF4-FFF2-40B4-BE49-F238E27FC236}">
                <a16:creationId xmlns:a16="http://schemas.microsoft.com/office/drawing/2014/main" id="{AAFEE804-E8D5-37D1-489F-65CAC75DD479}"/>
              </a:ext>
            </a:extLst>
          </p:cNvPr>
          <p:cNvSpPr txBox="1"/>
          <p:nvPr/>
        </p:nvSpPr>
        <p:spPr>
          <a:xfrm>
            <a:off x="350196" y="1375759"/>
            <a:ext cx="8929991" cy="532453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en-GB" b="1" dirty="0">
                <a:solidFill>
                  <a:srgbClr val="4D99D4"/>
                </a:solidFill>
                <a:latin typeface="Montserrat-Bold"/>
              </a:rPr>
              <a:t>Commissioned by Ofcom and conducted by the DTG in collaboration with Goldsmiths´ i2 media research</a:t>
            </a:r>
          </a:p>
          <a:p>
            <a:pPr marL="285750" indent="-285750" algn="l">
              <a:buFont typeface="Arial" panose="020B0604020202020204" pitchFamily="34" charset="0"/>
              <a:buChar char="•"/>
            </a:pPr>
            <a:r>
              <a:rPr lang="en-GB" sz="1600" i="0" u="none" strike="noStrike" baseline="0" dirty="0">
                <a:solidFill>
                  <a:srgbClr val="565756"/>
                </a:solidFill>
                <a:latin typeface="Montserrat-Light"/>
                <a:hlinkClick r:id="rId3"/>
              </a:rPr>
              <a:t>https://dtg.org.uk/2025/09/18/simple-design-changes-cut-streaming-tv-usability-barriers-in-half-for-older-viewers/</a:t>
            </a:r>
            <a:r>
              <a:rPr lang="en-GB" sz="1600" i="0" u="none" strike="noStrike" baseline="0" dirty="0">
                <a:solidFill>
                  <a:srgbClr val="565756"/>
                </a:solidFill>
                <a:latin typeface="Montserrat-Light"/>
              </a:rPr>
              <a:t> </a:t>
            </a:r>
          </a:p>
          <a:p>
            <a:pPr marL="285750" indent="-285750" algn="l">
              <a:buFont typeface="Arial" panose="020B0604020202020204" pitchFamily="34" charset="0"/>
              <a:buChar char="•"/>
            </a:pPr>
            <a:r>
              <a:rPr lang="en-GB" sz="1600" i="0" u="none" strike="noStrike" baseline="0" dirty="0">
                <a:solidFill>
                  <a:srgbClr val="565756"/>
                </a:solidFill>
                <a:latin typeface="Montserrat-Light"/>
              </a:rPr>
              <a:t>The study put participants aged 65 and over through real-world user scenarios across major IPTV platforms, observing how they completed everyday tasks like finding live channels, signing into apps, and searching for content.</a:t>
            </a:r>
          </a:p>
          <a:p>
            <a:pPr marL="285750" indent="-285750" algn="l">
              <a:buFont typeface="Arial" panose="020B0604020202020204" pitchFamily="34" charset="0"/>
              <a:buChar char="•"/>
            </a:pPr>
            <a:r>
              <a:rPr lang="en-GB" sz="1600" i="0" u="none" strike="noStrike" baseline="0" dirty="0">
                <a:solidFill>
                  <a:srgbClr val="565756"/>
                </a:solidFill>
                <a:latin typeface="Montserrat-Light"/>
              </a:rPr>
              <a:t>The research revealed that voice search, when supported with minimal guidance, consistently outperformed traditional electronic programme guides, pointing to untapped potential for confidence-building tools that already exist in most platforms.</a:t>
            </a:r>
          </a:p>
          <a:p>
            <a:pPr marL="285750" indent="-285750" algn="l">
              <a:buFont typeface="Arial" panose="020B0604020202020204" pitchFamily="34" charset="0"/>
              <a:buChar char="•"/>
            </a:pPr>
            <a:r>
              <a:rPr lang="en-GB" sz="1600" i="0" u="none" strike="noStrike" baseline="0" dirty="0">
                <a:solidFill>
                  <a:srgbClr val="565756"/>
                </a:solidFill>
                <a:latin typeface="Montserrat-Light"/>
              </a:rPr>
              <a:t>Navigation via logical channel numbering (LCN) proved universally accessible across all participant groups, confirming its value as a simple but powerful inclusion enabler that platforms often overlook.</a:t>
            </a:r>
          </a:p>
          <a:p>
            <a:pPr marL="285750" indent="-285750" algn="l">
              <a:buFont typeface="Arial" panose="020B0604020202020204" pitchFamily="34" charset="0"/>
              <a:buChar char="•"/>
            </a:pPr>
            <a:r>
              <a:rPr lang="en-GB" sz="1600" i="0" u="none" strike="noStrike" baseline="0" dirty="0">
                <a:solidFill>
                  <a:srgbClr val="565756"/>
                </a:solidFill>
                <a:latin typeface="Montserrat-Light"/>
              </a:rPr>
              <a:t>Participants consistently identified cluttered home screens, inconsistent menu structures, complex sign-in processes and poor remote control design as the primary barriers preventing them from accessing content they wanted to watch.</a:t>
            </a:r>
          </a:p>
          <a:p>
            <a:pPr marL="285750" indent="-285750" algn="l">
              <a:buFont typeface="Arial" panose="020B0604020202020204" pitchFamily="34" charset="0"/>
              <a:buChar char="•"/>
            </a:pPr>
            <a:r>
              <a:rPr lang="en-GB" sz="1600" i="0" u="none" strike="noStrike" baseline="0" dirty="0">
                <a:solidFill>
                  <a:srgbClr val="565756"/>
                </a:solidFill>
                <a:latin typeface="Montserrat-Light"/>
              </a:rPr>
              <a:t>A prototype “TV Simple Screen” overlay developed by DTG achieved the most dramatic improvements reducing usability barriers by almost half across the tested scenarios, with the greatest gains among participants with lower digital confidence.</a:t>
            </a:r>
          </a:p>
        </p:txBody>
      </p:sp>
    </p:spTree>
    <p:extLst>
      <p:ext uri="{BB962C8B-B14F-4D97-AF65-F5344CB8AC3E}">
        <p14:creationId xmlns:p14="http://schemas.microsoft.com/office/powerpoint/2010/main" val="6421337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115D30-3851-141C-6861-964E5ADA0D0E}"/>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C9529425-819E-F459-6427-7C4D69627D26}"/>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12</a:t>
            </a:fld>
            <a:endParaRPr/>
          </a:p>
        </p:txBody>
      </p:sp>
      <p:pic>
        <p:nvPicPr>
          <p:cNvPr id="62" name="object 3" descr="object 3">
            <a:extLst>
              <a:ext uri="{FF2B5EF4-FFF2-40B4-BE49-F238E27FC236}">
                <a16:creationId xmlns:a16="http://schemas.microsoft.com/office/drawing/2014/main" id="{16086824-688A-79CF-BF51-1BA72CA703A3}"/>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3414CA6C-AE02-49A8-4C23-DF41B536DD1C}"/>
              </a:ext>
            </a:extLst>
          </p:cNvPr>
          <p:cNvSpPr txBox="1"/>
          <p:nvPr/>
        </p:nvSpPr>
        <p:spPr>
          <a:xfrm>
            <a:off x="519380" y="347426"/>
            <a:ext cx="3788215"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a:t>Usability </a:t>
            </a:r>
            <a:r>
              <a:rPr lang="de-DE" dirty="0" err="1"/>
              <a:t>project</a:t>
            </a:r>
            <a:endParaRPr dirty="0"/>
          </a:p>
        </p:txBody>
      </p:sp>
      <p:sp>
        <p:nvSpPr>
          <p:cNvPr id="65" name="TextBox 5">
            <a:extLst>
              <a:ext uri="{FF2B5EF4-FFF2-40B4-BE49-F238E27FC236}">
                <a16:creationId xmlns:a16="http://schemas.microsoft.com/office/drawing/2014/main" id="{D0483A46-FE55-36E9-C5BD-69B4A7DDC071}"/>
              </a:ext>
            </a:extLst>
          </p:cNvPr>
          <p:cNvSpPr txBox="1"/>
          <p:nvPr/>
        </p:nvSpPr>
        <p:spPr>
          <a:xfrm>
            <a:off x="519380" y="1375759"/>
            <a:ext cx="10051084" cy="258532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GB" b="1" dirty="0">
                <a:solidFill>
                  <a:srgbClr val="4D99D4"/>
                </a:solidFill>
                <a:latin typeface="Montserrat-Bold"/>
              </a:rPr>
              <a:t>Four-Point Action Plan for Industry</a:t>
            </a:r>
            <a:endParaRPr lang="en-GB" sz="1400" i="0" u="none" strike="noStrike" baseline="0" dirty="0">
              <a:solidFill>
                <a:srgbClr val="565756"/>
              </a:solidFill>
              <a:latin typeface="Montserrat-Light"/>
            </a:endParaRPr>
          </a:p>
          <a:p>
            <a:pPr marL="285750" indent="-285750" algn="l">
              <a:buFont typeface="Arial" panose="020B0604020202020204" pitchFamily="34" charset="0"/>
              <a:buChar char="•"/>
            </a:pPr>
            <a:r>
              <a:rPr lang="en-GB" i="0" u="none" strike="noStrike" baseline="0" dirty="0">
                <a:solidFill>
                  <a:srgbClr val="565756"/>
                </a:solidFill>
                <a:latin typeface="Montserrat-Light"/>
              </a:rPr>
              <a:t>Embed inclusive design principles directly into mainstream product development</a:t>
            </a:r>
          </a:p>
          <a:p>
            <a:pPr marL="285750" indent="-285750" algn="l">
              <a:buFont typeface="Arial" panose="020B0604020202020204" pitchFamily="34" charset="0"/>
              <a:buChar char="•"/>
            </a:pPr>
            <a:endParaRPr lang="en-GB" i="0" u="none" strike="noStrike" baseline="0" dirty="0">
              <a:solidFill>
                <a:srgbClr val="565756"/>
              </a:solidFill>
              <a:latin typeface="Montserrat-Light"/>
            </a:endParaRPr>
          </a:p>
          <a:p>
            <a:pPr marL="285750" indent="-285750" algn="l">
              <a:buFont typeface="Arial" panose="020B0604020202020204" pitchFamily="34" charset="0"/>
              <a:buChar char="•"/>
            </a:pPr>
            <a:r>
              <a:rPr lang="en-GB" i="0" u="none" strike="noStrike" baseline="0" dirty="0">
                <a:solidFill>
                  <a:srgbClr val="565756"/>
                </a:solidFill>
                <a:latin typeface="Montserrat-Light"/>
              </a:rPr>
              <a:t>Simplify navigation with uncluttered home screens and consistent menu structures</a:t>
            </a:r>
          </a:p>
          <a:p>
            <a:pPr marL="285750" indent="-285750" algn="l">
              <a:buFont typeface="Arial" panose="020B0604020202020204" pitchFamily="34" charset="0"/>
              <a:buChar char="•"/>
            </a:pPr>
            <a:endParaRPr lang="en-GB" i="0" u="none" strike="noStrike" baseline="0" dirty="0">
              <a:solidFill>
                <a:srgbClr val="565756"/>
              </a:solidFill>
              <a:latin typeface="Montserrat-Light"/>
            </a:endParaRPr>
          </a:p>
          <a:p>
            <a:pPr marL="285750" indent="-285750" algn="l">
              <a:buFont typeface="Arial" panose="020B0604020202020204" pitchFamily="34" charset="0"/>
              <a:buChar char="•"/>
            </a:pPr>
            <a:r>
              <a:rPr lang="en-GB" i="0" u="none" strike="noStrike" baseline="0" dirty="0">
                <a:solidFill>
                  <a:srgbClr val="565756"/>
                </a:solidFill>
                <a:latin typeface="Montserrat-Light"/>
              </a:rPr>
              <a:t>Improve hardware accessibility through better remote control ergonomics and clearer terminology</a:t>
            </a:r>
          </a:p>
          <a:p>
            <a:pPr marL="285750" indent="-285750" algn="l">
              <a:buFont typeface="Arial" panose="020B0604020202020204" pitchFamily="34" charset="0"/>
              <a:buChar char="•"/>
            </a:pPr>
            <a:endParaRPr lang="en-GB" i="0" u="none" strike="noStrike" baseline="0" dirty="0">
              <a:solidFill>
                <a:srgbClr val="565756"/>
              </a:solidFill>
              <a:latin typeface="Montserrat-Light"/>
            </a:endParaRPr>
          </a:p>
          <a:p>
            <a:pPr marL="285750" indent="-285750" algn="l">
              <a:buFont typeface="Arial" panose="020B0604020202020204" pitchFamily="34" charset="0"/>
              <a:buChar char="•"/>
            </a:pPr>
            <a:r>
              <a:rPr lang="en-GB" i="0" u="none" strike="noStrike" baseline="0" dirty="0">
                <a:solidFill>
                  <a:srgbClr val="565756"/>
                </a:solidFill>
                <a:latin typeface="Montserrat-Light"/>
              </a:rPr>
              <a:t>Establish industry standards with best-practice guidelines refreshed annually</a:t>
            </a:r>
          </a:p>
        </p:txBody>
      </p:sp>
      <p:pic>
        <p:nvPicPr>
          <p:cNvPr id="6" name="Picture 5">
            <a:extLst>
              <a:ext uri="{FF2B5EF4-FFF2-40B4-BE49-F238E27FC236}">
                <a16:creationId xmlns:a16="http://schemas.microsoft.com/office/drawing/2014/main" id="{DD55CC0A-076B-519D-D369-67C7A1CF0086}"/>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11297" y="4078981"/>
            <a:ext cx="3962400" cy="2779019"/>
          </a:xfrm>
          <a:prstGeom prst="rect">
            <a:avLst/>
          </a:prstGeom>
          <a:ln>
            <a:solidFill>
              <a:schemeClr val="bg2"/>
            </a:solidFill>
          </a:ln>
        </p:spPr>
      </p:pic>
    </p:spTree>
    <p:extLst>
      <p:ext uri="{BB962C8B-B14F-4D97-AF65-F5344CB8AC3E}">
        <p14:creationId xmlns:p14="http://schemas.microsoft.com/office/powerpoint/2010/main" val="71732333"/>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0E6D3FA-807F-E2EE-F65D-C3F3F63B72F0}"/>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63D34140-D79E-9073-89C4-13262B2777A4}"/>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13</a:t>
            </a:fld>
            <a:endParaRPr/>
          </a:p>
        </p:txBody>
      </p:sp>
      <p:pic>
        <p:nvPicPr>
          <p:cNvPr id="62" name="object 3" descr="object 3">
            <a:extLst>
              <a:ext uri="{FF2B5EF4-FFF2-40B4-BE49-F238E27FC236}">
                <a16:creationId xmlns:a16="http://schemas.microsoft.com/office/drawing/2014/main" id="{28A74C67-B042-DC73-EA1E-8ED0820B9437}"/>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6822BE78-9AD4-912D-5811-7BE670C56C9A}"/>
              </a:ext>
            </a:extLst>
          </p:cNvPr>
          <p:cNvSpPr txBox="1"/>
          <p:nvPr/>
        </p:nvSpPr>
        <p:spPr>
          <a:xfrm>
            <a:off x="519380" y="347426"/>
            <a:ext cx="5114540"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err="1"/>
              <a:t>Ensuring</a:t>
            </a:r>
            <a:r>
              <a:rPr lang="de-DE" dirty="0"/>
              <a:t> </a:t>
            </a:r>
            <a:r>
              <a:rPr lang="de-DE" dirty="0" err="1"/>
              <a:t>access</a:t>
            </a:r>
            <a:r>
              <a:rPr lang="de-DE" dirty="0"/>
              <a:t> </a:t>
            </a:r>
            <a:r>
              <a:rPr lang="de-DE" dirty="0" err="1"/>
              <a:t>for</a:t>
            </a:r>
            <a:r>
              <a:rPr lang="de-DE" dirty="0"/>
              <a:t> all</a:t>
            </a:r>
            <a:endParaRPr dirty="0"/>
          </a:p>
        </p:txBody>
      </p:sp>
      <p:sp>
        <p:nvSpPr>
          <p:cNvPr id="65" name="TextBox 5">
            <a:extLst>
              <a:ext uri="{FF2B5EF4-FFF2-40B4-BE49-F238E27FC236}">
                <a16:creationId xmlns:a16="http://schemas.microsoft.com/office/drawing/2014/main" id="{AC61CB8F-E5E5-207A-D05F-3DBD8B99581E}"/>
              </a:ext>
            </a:extLst>
          </p:cNvPr>
          <p:cNvSpPr txBox="1"/>
          <p:nvPr/>
        </p:nvSpPr>
        <p:spPr>
          <a:xfrm>
            <a:off x="519380" y="1375759"/>
            <a:ext cx="10051084" cy="123110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r>
              <a:rPr lang="en-GB" b="1" dirty="0">
                <a:solidFill>
                  <a:srgbClr val="4D99D4"/>
                </a:solidFill>
                <a:latin typeface="Montserrat-Bold"/>
              </a:rPr>
              <a:t>The Future of Sign-in for TV Services</a:t>
            </a:r>
          </a:p>
          <a:p>
            <a:pPr marL="285750" indent="-285750" algn="l">
              <a:buFont typeface="Arial" panose="020B0604020202020204" pitchFamily="34" charset="0"/>
              <a:buChar char="•"/>
            </a:pPr>
            <a:r>
              <a:rPr lang="en-GB" sz="1400" i="0" u="none" strike="noStrike" baseline="0" dirty="0">
                <a:solidFill>
                  <a:srgbClr val="565756"/>
                </a:solidFill>
                <a:latin typeface="Montserrat-Light"/>
                <a:hlinkClick r:id="rId3"/>
              </a:rPr>
              <a:t>https://dtg.org.uk/2025/03/20/seamless-sign-in-ensuring-universal-access-in-an-ip-delivered-tv-future/</a:t>
            </a:r>
            <a:endParaRPr lang="en-GB" sz="1400" i="0" u="none" strike="noStrike" baseline="0" dirty="0">
              <a:solidFill>
                <a:srgbClr val="565756"/>
              </a:solidFill>
              <a:latin typeface="Montserrat-Light"/>
            </a:endParaRPr>
          </a:p>
          <a:p>
            <a:pPr algn="l"/>
            <a:r>
              <a:rPr lang="en-GB" sz="1400" i="0" u="none" strike="noStrike" baseline="0" dirty="0">
                <a:solidFill>
                  <a:srgbClr val="565756"/>
                </a:solidFill>
                <a:latin typeface="Montserrat-Light"/>
              </a:rPr>
              <a:t>  </a:t>
            </a:r>
          </a:p>
          <a:p>
            <a:pPr marL="285750" indent="-285750" algn="l">
              <a:buFont typeface="Arial" panose="020B0604020202020204" pitchFamily="34" charset="0"/>
              <a:buChar char="•"/>
            </a:pPr>
            <a:r>
              <a:rPr lang="en-GB" sz="1400" i="0" u="none" strike="noStrike" baseline="0" dirty="0">
                <a:solidFill>
                  <a:srgbClr val="565756"/>
                </a:solidFill>
                <a:latin typeface="Montserrat-Light"/>
              </a:rPr>
              <a:t>The report provides an analysis of the current sign-in landscape, assessing existing authentication mechanisms and identifying key pain points that prioritise accessibility and user experience.</a:t>
            </a:r>
          </a:p>
        </p:txBody>
      </p:sp>
      <p:pic>
        <p:nvPicPr>
          <p:cNvPr id="3" name="Picture 2" descr="A close-up of a cover&#10;&#10;AI-generated content may be incorrect.">
            <a:extLst>
              <a:ext uri="{FF2B5EF4-FFF2-40B4-BE49-F238E27FC236}">
                <a16:creationId xmlns:a16="http://schemas.microsoft.com/office/drawing/2014/main" id="{B4E31500-588B-FE9B-E068-AC4C6D7A5287}"/>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353646" y="3939785"/>
            <a:ext cx="4123944" cy="2913692"/>
          </a:xfrm>
          <a:prstGeom prst="rect">
            <a:avLst/>
          </a:prstGeom>
        </p:spPr>
      </p:pic>
    </p:spTree>
    <p:extLst>
      <p:ext uri="{BB962C8B-B14F-4D97-AF65-F5344CB8AC3E}">
        <p14:creationId xmlns:p14="http://schemas.microsoft.com/office/powerpoint/2010/main" val="381685699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7C357D4-930D-7AD9-36F5-B2132BB89A3F}"/>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0558C6A1-0855-9706-2B32-7CF679066255}"/>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14</a:t>
            </a:fld>
            <a:endParaRPr/>
          </a:p>
        </p:txBody>
      </p:sp>
      <p:pic>
        <p:nvPicPr>
          <p:cNvPr id="62" name="object 3" descr="object 3">
            <a:extLst>
              <a:ext uri="{FF2B5EF4-FFF2-40B4-BE49-F238E27FC236}">
                <a16:creationId xmlns:a16="http://schemas.microsoft.com/office/drawing/2014/main" id="{54883540-7B0D-F697-4CE3-CB5EB974CBA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62DE4F33-8DFD-2DEC-BF14-2882561FCC2E}"/>
              </a:ext>
            </a:extLst>
          </p:cNvPr>
          <p:cNvSpPr txBox="1"/>
          <p:nvPr/>
        </p:nvSpPr>
        <p:spPr>
          <a:xfrm>
            <a:off x="519380" y="347426"/>
            <a:ext cx="2498439"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err="1"/>
              <a:t>Thank</a:t>
            </a:r>
            <a:r>
              <a:rPr lang="de-DE" dirty="0"/>
              <a:t> </a:t>
            </a:r>
            <a:r>
              <a:rPr lang="de-DE" dirty="0" err="1"/>
              <a:t>you</a:t>
            </a:r>
            <a:endParaRPr dirty="0"/>
          </a:p>
        </p:txBody>
      </p:sp>
      <p:sp>
        <p:nvSpPr>
          <p:cNvPr id="65" name="TextBox 5">
            <a:extLst>
              <a:ext uri="{FF2B5EF4-FFF2-40B4-BE49-F238E27FC236}">
                <a16:creationId xmlns:a16="http://schemas.microsoft.com/office/drawing/2014/main" id="{BA817481-36B0-55B3-14DF-7FD76FB10EB5}"/>
              </a:ext>
            </a:extLst>
          </p:cNvPr>
          <p:cNvSpPr txBox="1"/>
          <p:nvPr/>
        </p:nvSpPr>
        <p:spPr>
          <a:xfrm>
            <a:off x="519380" y="4649311"/>
            <a:ext cx="10051084" cy="166199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GB" b="1" dirty="0">
                <a:solidFill>
                  <a:srgbClr val="4D99D4"/>
                </a:solidFill>
                <a:latin typeface="Montserrat-Bold"/>
              </a:rPr>
              <a:t>David Holliday</a:t>
            </a:r>
          </a:p>
          <a:p>
            <a:r>
              <a:rPr lang="en-GB" sz="1400" dirty="0">
                <a:solidFill>
                  <a:srgbClr val="565756"/>
                </a:solidFill>
                <a:latin typeface="Montserrat-Light"/>
              </a:rPr>
              <a:t>Digital TV Group</a:t>
            </a:r>
          </a:p>
          <a:p>
            <a:pPr algn="l"/>
            <a:r>
              <a:rPr lang="en-GB" sz="1400" i="0" u="none" strike="noStrike" baseline="0" dirty="0">
                <a:solidFill>
                  <a:srgbClr val="565756"/>
                </a:solidFill>
                <a:latin typeface="Montserrat-Light"/>
              </a:rPr>
              <a:t>Co-Chair of the DTG Accessibility and User Experience group</a:t>
            </a:r>
          </a:p>
          <a:p>
            <a:r>
              <a:rPr lang="en-GB" sz="1400" i="0" u="none" strike="noStrike" baseline="0" dirty="0">
                <a:solidFill>
                  <a:srgbClr val="565756"/>
                </a:solidFill>
                <a:latin typeface="Montserrat-Light"/>
                <a:hlinkClick r:id="rId3"/>
              </a:rPr>
              <a:t>dholliday@dtg.org.uk</a:t>
            </a:r>
            <a:r>
              <a:rPr lang="en-GB" sz="1400" i="0" u="none" strike="noStrike" baseline="0" dirty="0">
                <a:solidFill>
                  <a:srgbClr val="565756"/>
                </a:solidFill>
                <a:latin typeface="Montserrat-Light"/>
              </a:rPr>
              <a:t> </a:t>
            </a:r>
          </a:p>
          <a:p>
            <a:pPr algn="l"/>
            <a:r>
              <a:rPr lang="en-GB" sz="1400" dirty="0">
                <a:solidFill>
                  <a:srgbClr val="565756"/>
                </a:solidFill>
                <a:latin typeface="Montserrat-Light"/>
              </a:rPr>
              <a:t>Learn more about the DTG at </a:t>
            </a:r>
            <a:r>
              <a:rPr lang="en-GB" sz="1400" dirty="0">
                <a:solidFill>
                  <a:srgbClr val="565756"/>
                </a:solidFill>
                <a:latin typeface="Montserrat-Light"/>
                <a:hlinkClick r:id="rId4"/>
              </a:rPr>
              <a:t>www.dtg.org.uk</a:t>
            </a:r>
            <a:r>
              <a:rPr lang="en-GB" sz="1400" dirty="0">
                <a:solidFill>
                  <a:srgbClr val="565756"/>
                </a:solidFill>
                <a:latin typeface="Montserrat-Light"/>
              </a:rPr>
              <a:t>   </a:t>
            </a:r>
          </a:p>
          <a:p>
            <a:pPr algn="l"/>
            <a:r>
              <a:rPr lang="en-GB" sz="1400" i="0" u="none" strike="noStrike" baseline="0" dirty="0">
                <a:solidFill>
                  <a:srgbClr val="565756"/>
                </a:solidFill>
                <a:latin typeface="Montserrat-Light"/>
              </a:rPr>
              <a:t>Follow on LinkedIn /the-</a:t>
            </a:r>
            <a:r>
              <a:rPr lang="en-GB" sz="1400" i="0" u="none" strike="noStrike" baseline="0" dirty="0" err="1">
                <a:solidFill>
                  <a:srgbClr val="565756"/>
                </a:solidFill>
                <a:latin typeface="Montserrat-Light"/>
              </a:rPr>
              <a:t>dtg</a:t>
            </a:r>
            <a:endParaRPr lang="en-GB" sz="1400" i="0" u="none" strike="noStrike" baseline="0" dirty="0">
              <a:solidFill>
                <a:srgbClr val="565756"/>
              </a:solidFill>
              <a:latin typeface="Montserrat-Light"/>
            </a:endParaRPr>
          </a:p>
          <a:p>
            <a:pPr algn="l"/>
            <a:endParaRPr lang="en-GB" sz="1400" i="0" u="none" strike="noStrike" baseline="0" dirty="0">
              <a:solidFill>
                <a:srgbClr val="565756"/>
              </a:solidFill>
              <a:latin typeface="Montserrat-Light"/>
            </a:endParaRPr>
          </a:p>
        </p:txBody>
      </p:sp>
      <p:pic>
        <p:nvPicPr>
          <p:cNvPr id="2" name="Picture 2" descr="Question mark - Free ui icons">
            <a:extLst>
              <a:ext uri="{FF2B5EF4-FFF2-40B4-BE49-F238E27FC236}">
                <a16:creationId xmlns:a16="http://schemas.microsoft.com/office/drawing/2014/main" id="{88AED043-CEF9-F5C2-D54A-46048A8EFDD3}"/>
              </a:ext>
            </a:extLst>
          </p:cNvPr>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3911384" y="1511985"/>
            <a:ext cx="3267075" cy="326707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E27DB6E3-7358-C91B-45E0-225A88EC20B8}"/>
              </a:ext>
            </a:extLst>
          </p:cNvPr>
          <p:cNvSpPr txBox="1"/>
          <p:nvPr/>
        </p:nvSpPr>
        <p:spPr>
          <a:xfrm rot="20642803">
            <a:off x="4502555" y="1977148"/>
            <a:ext cx="1560042" cy="461665"/>
          </a:xfrm>
          <a:prstGeom prst="rect">
            <a:avLst/>
          </a:prstGeom>
          <a:noFill/>
        </p:spPr>
        <p:txBody>
          <a:bodyPr wrap="none" rtlCol="0">
            <a:spAutoFit/>
          </a:bodyPr>
          <a:lstStyle/>
          <a:p>
            <a:r>
              <a:rPr lang="de-DE" sz="2400" b="1" dirty="0">
                <a:latin typeface="Bahnschrift" panose="020B0502040204020203" pitchFamily="34" charset="0"/>
              </a:rPr>
              <a:t>Questions</a:t>
            </a:r>
            <a:endParaRPr lang="en-GB" b="1" dirty="0">
              <a:latin typeface="Bahnschrift" panose="020B0502040204020203" pitchFamily="34" charset="0"/>
            </a:endParaRPr>
          </a:p>
        </p:txBody>
      </p:sp>
    </p:spTree>
    <p:extLst>
      <p:ext uri="{BB962C8B-B14F-4D97-AF65-F5344CB8AC3E}">
        <p14:creationId xmlns:p14="http://schemas.microsoft.com/office/powerpoint/2010/main" val="1156235107"/>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BC7587-A3AD-91AC-1385-EBB3ACED5FE3}"/>
              </a:ext>
            </a:extLst>
          </p:cNvPr>
          <p:cNvSpPr>
            <a:spLocks noGrp="1"/>
          </p:cNvSpPr>
          <p:nvPr>
            <p:ph type="title"/>
          </p:nvPr>
        </p:nvSpPr>
        <p:spPr/>
        <p:txBody>
          <a:bodyPr/>
          <a:lstStyle/>
          <a:p>
            <a:endParaRPr lang="en-GB"/>
          </a:p>
        </p:txBody>
      </p:sp>
      <p:pic>
        <p:nvPicPr>
          <p:cNvPr id="8" name="Content Placeholder 7" descr="A white text on a black background&#10;&#10;Description automatically generated with low confidence">
            <a:extLst>
              <a:ext uri="{FF2B5EF4-FFF2-40B4-BE49-F238E27FC236}">
                <a16:creationId xmlns:a16="http://schemas.microsoft.com/office/drawing/2014/main" id="{9A4968D2-D90D-39D7-6D12-1BE123507972}"/>
              </a:ext>
            </a:extLst>
          </p:cNvPr>
          <p:cNvPicPr>
            <a:picLocks noGrp="1" noChangeAspect="1"/>
          </p:cNvPicPr>
          <p:nvPr>
            <p:ph idx="1"/>
          </p:nvPr>
        </p:nvPicPr>
        <p:blipFill>
          <a:blip r:embed="rId2" cstate="email">
            <a:extLst>
              <a:ext uri="{28A0092B-C50C-407E-A947-70E740481C1C}">
                <a14:useLocalDpi xmlns:a14="http://schemas.microsoft.com/office/drawing/2010/main"/>
              </a:ext>
            </a:extLst>
          </a:blip>
          <a:stretch>
            <a:fillRect/>
          </a:stretch>
        </p:blipFill>
        <p:spPr>
          <a:xfrm>
            <a:off x="4838697" y="3487705"/>
            <a:ext cx="2514605" cy="1027178"/>
          </a:xfrm>
        </p:spPr>
      </p:pic>
      <p:pic>
        <p:nvPicPr>
          <p:cNvPr id="15" name="Picture 14" descr="A white text on a black background&#10;&#10;Description automatically generated with low confidence">
            <a:extLst>
              <a:ext uri="{FF2B5EF4-FFF2-40B4-BE49-F238E27FC236}">
                <a16:creationId xmlns:a16="http://schemas.microsoft.com/office/drawing/2014/main" id="{FF3D7F8C-9E1D-63DD-A094-77BFEC2CC27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0816" y="323550"/>
            <a:ext cx="1641096" cy="670363"/>
          </a:xfrm>
          <a:prstGeom prst="rect">
            <a:avLst/>
          </a:prstGeom>
        </p:spPr>
      </p:pic>
      <p:pic>
        <p:nvPicPr>
          <p:cNvPr id="10" name="Picture 9">
            <a:extLst>
              <a:ext uri="{FF2B5EF4-FFF2-40B4-BE49-F238E27FC236}">
                <a16:creationId xmlns:a16="http://schemas.microsoft.com/office/drawing/2014/main" id="{A3D64662-6C08-1693-14A6-6BDBFEE0A089}"/>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6358" y="-341924"/>
            <a:ext cx="12312138" cy="2954609"/>
          </a:xfrm>
          <a:prstGeom prst="rect">
            <a:avLst/>
          </a:prstGeom>
        </p:spPr>
      </p:pic>
      <p:pic>
        <p:nvPicPr>
          <p:cNvPr id="12" name="Picture 11">
            <a:extLst>
              <a:ext uri="{FF2B5EF4-FFF2-40B4-BE49-F238E27FC236}">
                <a16:creationId xmlns:a16="http://schemas.microsoft.com/office/drawing/2014/main" id="{FF13D442-02B0-3F2D-52B5-3B8A200F5525}"/>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86359" y="2063635"/>
            <a:ext cx="12317411" cy="3888763"/>
          </a:xfrm>
          <a:prstGeom prst="rect">
            <a:avLst/>
          </a:prstGeom>
        </p:spPr>
      </p:pic>
      <p:pic>
        <p:nvPicPr>
          <p:cNvPr id="4" name="Picture 3">
            <a:extLst>
              <a:ext uri="{FF2B5EF4-FFF2-40B4-BE49-F238E27FC236}">
                <a16:creationId xmlns:a16="http://schemas.microsoft.com/office/drawing/2014/main" id="{D76711E5-4B9F-E026-30D8-BD94D2378CF5}"/>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86359" y="5600919"/>
            <a:ext cx="12312138" cy="1477456"/>
          </a:xfrm>
          <a:prstGeom prst="rect">
            <a:avLst/>
          </a:prstGeom>
        </p:spPr>
      </p:pic>
    </p:spTree>
    <p:extLst>
      <p:ext uri="{BB962C8B-B14F-4D97-AF65-F5344CB8AC3E}">
        <p14:creationId xmlns:p14="http://schemas.microsoft.com/office/powerpoint/2010/main" val="404367597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B6867F0-6B47-D0EC-EB28-F8AC64DA352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
            <a:ext cx="12192000" cy="6858001"/>
          </a:xfrm>
          <a:prstGeom prst="rect">
            <a:avLst/>
          </a:prstGeom>
        </p:spPr>
      </p:pic>
      <p:pic>
        <p:nvPicPr>
          <p:cNvPr id="3" name="Picture 2" descr="A white text on a black background&#10;&#10;Description automatically generated with low confidence">
            <a:extLst>
              <a:ext uri="{FF2B5EF4-FFF2-40B4-BE49-F238E27FC236}">
                <a16:creationId xmlns:a16="http://schemas.microsoft.com/office/drawing/2014/main" id="{735F997F-3270-F214-9DD9-580E1AD7C797}"/>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90816" y="323550"/>
            <a:ext cx="1641096" cy="670363"/>
          </a:xfrm>
          <a:prstGeom prst="rect">
            <a:avLst/>
          </a:prstGeom>
        </p:spPr>
      </p:pic>
    </p:spTree>
    <p:extLst>
      <p:ext uri="{BB962C8B-B14F-4D97-AF65-F5344CB8AC3E}">
        <p14:creationId xmlns:p14="http://schemas.microsoft.com/office/powerpoint/2010/main" val="2372448549"/>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2467133-849B-7990-7F16-98DB1FC47C6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96416" y="317870"/>
            <a:ext cx="11999168" cy="6858000"/>
          </a:xfrm>
          <a:prstGeom prst="rect">
            <a:avLst/>
          </a:prstGeom>
        </p:spPr>
      </p:pic>
    </p:spTree>
    <p:extLst>
      <p:ext uri="{BB962C8B-B14F-4D97-AF65-F5344CB8AC3E}">
        <p14:creationId xmlns:p14="http://schemas.microsoft.com/office/powerpoint/2010/main" val="1016682042"/>
      </p:ext>
    </p:extLst>
  </p:cSld>
  <p:clrMapOvr>
    <a:masterClrMapping/>
  </p:clrMapOvr>
  <mc:AlternateContent xmlns:mc="http://schemas.openxmlformats.org/markup-compatibility/2006" xmlns:p14="http://schemas.microsoft.com/office/powerpoint/2010/main">
    <mc:Choice Requires="p14">
      <p:transition spd="med" p14:dur="700" advClick="0" advTm="3000">
        <p:fade/>
      </p:transition>
    </mc:Choice>
    <mc:Fallback xmlns="">
      <p:transition spd="med" advClick="0" advTm="3000">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object 7"/>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5</a:t>
            </a:fld>
            <a:endParaRPr/>
          </a:p>
        </p:txBody>
      </p:sp>
      <p:pic>
        <p:nvPicPr>
          <p:cNvPr id="62" name="object 3" descr="object 3"/>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p:cNvSpPr txBox="1"/>
          <p:nvPr/>
        </p:nvSpPr>
        <p:spPr>
          <a:xfrm>
            <a:off x="519380" y="347426"/>
            <a:ext cx="5503428"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a:t>Future of TV Experience</a:t>
            </a:r>
            <a:endParaRPr dirty="0"/>
          </a:p>
        </p:txBody>
      </p:sp>
      <p:sp>
        <p:nvSpPr>
          <p:cNvPr id="65" name="TextBox 5"/>
          <p:cNvSpPr txBox="1"/>
          <p:nvPr/>
        </p:nvSpPr>
        <p:spPr>
          <a:xfrm>
            <a:off x="519380" y="1375759"/>
            <a:ext cx="8779895" cy="563231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tIns="45720" rIns="45719" bIns="45720" anchor="t">
            <a:spAutoFit/>
          </a:bodyPr>
          <a:lstStyle/>
          <a:p>
            <a:pPr marL="0" indent="0" algn="l">
              <a:buNone/>
            </a:pPr>
            <a:r>
              <a:rPr lang="en-GB" sz="1800" b="1" i="0" u="none" strike="noStrike" baseline="0" dirty="0">
                <a:solidFill>
                  <a:srgbClr val="4D99D4"/>
                </a:solidFill>
                <a:latin typeface="Montserrat-Bold"/>
              </a:rPr>
              <a:t>Currently for DTG Members only</a:t>
            </a:r>
          </a:p>
          <a:p>
            <a:pPr marL="0" indent="0" algn="l">
              <a:buNone/>
            </a:pPr>
            <a:r>
              <a:rPr lang="en-GB" sz="1800" b="0" i="0" u="none" strike="noStrike" baseline="0" dirty="0">
                <a:solidFill>
                  <a:srgbClr val="565756"/>
                </a:solidFill>
                <a:latin typeface="Montserrat-Bold"/>
              </a:rPr>
              <a:t>Purpose: To guide DTG members and the wider industry in understanding and shaping the transformative shift in television consumption, with a focus on viewer value.​</a:t>
            </a:r>
          </a:p>
          <a:p>
            <a:pPr marL="0" indent="0" algn="l">
              <a:buNone/>
            </a:pPr>
            <a:endParaRPr lang="en-GB" sz="1800" b="0" i="0" u="none" strike="noStrike" baseline="0" dirty="0">
              <a:solidFill>
                <a:srgbClr val="565756"/>
              </a:solidFill>
              <a:latin typeface="Montserrat-Bold"/>
            </a:endParaRPr>
          </a:p>
          <a:p>
            <a:pPr marL="0" indent="0" algn="l">
              <a:buNone/>
            </a:pPr>
            <a:r>
              <a:rPr lang="en-GB" sz="1800" b="0" i="0" u="none" strike="noStrike" baseline="0" dirty="0">
                <a:solidFill>
                  <a:srgbClr val="565756"/>
                </a:solidFill>
                <a:latin typeface="Montserrat-Bold"/>
              </a:rPr>
              <a:t>Context: Developed by the DTG Technical Strategy Group (TSG), this is a living document meant to stimulate discussion, inform research, and support the work of the DTG Technical Experts Forums (TEFs).​</a:t>
            </a:r>
          </a:p>
          <a:p>
            <a:pPr marL="0" indent="0" algn="l">
              <a:buNone/>
            </a:pPr>
            <a:endParaRPr lang="en-GB" sz="1800" b="0" i="0" u="none" strike="noStrike" baseline="0" dirty="0">
              <a:solidFill>
                <a:srgbClr val="565756"/>
              </a:solidFill>
              <a:latin typeface="Montserrat-Bold"/>
            </a:endParaRPr>
          </a:p>
          <a:p>
            <a:pPr marL="0" indent="0" algn="l">
              <a:buNone/>
            </a:pPr>
            <a:r>
              <a:rPr lang="en-GB" sz="1800" b="0" i="0" u="none" strike="noStrike" baseline="0" dirty="0">
                <a:solidFill>
                  <a:srgbClr val="565756"/>
                </a:solidFill>
                <a:latin typeface="Montserrat-Bold"/>
              </a:rPr>
              <a:t>Goal: To identify and address the technical, commercial, and regulatory challenges of transitioning to an IP-connected TV future.</a:t>
            </a:r>
          </a:p>
          <a:p>
            <a:pPr marL="0" indent="0" algn="l">
              <a:buNone/>
            </a:pPr>
            <a:endParaRPr lang="en-GB" dirty="0">
              <a:solidFill>
                <a:srgbClr val="565756"/>
              </a:solidFill>
              <a:latin typeface="Montserrat-Bold"/>
            </a:endParaRPr>
          </a:p>
          <a:p>
            <a:pPr marL="0" indent="0" algn="l">
              <a:buNone/>
            </a:pPr>
            <a:r>
              <a:rPr lang="en-GB" b="1" dirty="0">
                <a:solidFill>
                  <a:srgbClr val="4D99D4"/>
                </a:solidFill>
                <a:latin typeface="Montserrat-Bold"/>
              </a:rPr>
              <a:t>Immediate Actions​</a:t>
            </a:r>
            <a:endParaRPr lang="en-GB" sz="1800" b="0" i="0" u="none" strike="noStrike" baseline="0" dirty="0">
              <a:solidFill>
                <a:srgbClr val="565756"/>
              </a:solidFill>
              <a:latin typeface="Montserrat-Bold"/>
            </a:endParaRPr>
          </a:p>
          <a:p>
            <a:pPr marL="0" indent="0" algn="l">
              <a:buNone/>
            </a:pPr>
            <a:r>
              <a:rPr lang="en-GB" sz="1800" b="0" i="0" u="none" strike="noStrike" baseline="0" dirty="0">
                <a:solidFill>
                  <a:srgbClr val="565756"/>
                </a:solidFill>
                <a:latin typeface="Montserrat-Bold"/>
              </a:rPr>
              <a:t>Engage with the 10-Year Ecosystem View: Focus on short-term</a:t>
            </a:r>
          </a:p>
          <a:p>
            <a:pPr marL="0" indent="0" algn="l">
              <a:buNone/>
            </a:pPr>
            <a:r>
              <a:rPr lang="en-GB" sz="1800" b="0" i="0" u="none" strike="noStrike" baseline="0" dirty="0">
                <a:solidFill>
                  <a:srgbClr val="565756"/>
                </a:solidFill>
                <a:latin typeface="Montserrat-Bold"/>
              </a:rPr>
              <a:t>actions outlined for all Technical Experts Forums.​</a:t>
            </a:r>
          </a:p>
          <a:p>
            <a:pPr marL="0" indent="0" algn="l">
              <a:buNone/>
            </a:pPr>
            <a:endParaRPr lang="en-GB" sz="1800" b="0" i="0" u="none" strike="noStrike" baseline="0" dirty="0">
              <a:solidFill>
                <a:srgbClr val="565756"/>
              </a:solidFill>
              <a:latin typeface="Montserrat-Bold"/>
            </a:endParaRPr>
          </a:p>
          <a:p>
            <a:pPr marL="0" indent="0" algn="l">
              <a:buNone/>
            </a:pPr>
            <a:r>
              <a:rPr lang="en-GB" sz="1800" b="0" i="0" u="none" strike="noStrike" baseline="0" dirty="0">
                <a:solidFill>
                  <a:srgbClr val="565756"/>
                </a:solidFill>
                <a:latin typeface="Montserrat-Bold"/>
              </a:rPr>
              <a:t>Initiate Research &amp; Workshops: On topics that are outlined in</a:t>
            </a:r>
          </a:p>
          <a:p>
            <a:pPr marL="0" indent="0" algn="l">
              <a:buNone/>
            </a:pPr>
            <a:r>
              <a:rPr lang="en-GB" sz="1800" b="0" i="0" u="none" strike="noStrike" baseline="0" dirty="0">
                <a:solidFill>
                  <a:srgbClr val="565756"/>
                </a:solidFill>
                <a:latin typeface="Montserrat-Bold"/>
              </a:rPr>
              <a:t>the vision document or may even go beyond.</a:t>
            </a:r>
          </a:p>
          <a:p>
            <a:pPr marL="0" indent="0" algn="l">
              <a:buNone/>
            </a:pPr>
            <a:endParaRPr lang="en-GB" sz="1800" b="0" i="0" u="none" strike="noStrike" baseline="0" dirty="0">
              <a:solidFill>
                <a:srgbClr val="565756"/>
              </a:solidFill>
              <a:latin typeface="Montserrat-Light"/>
            </a:endParaRPr>
          </a:p>
          <a:p>
            <a:pPr marL="0" indent="0" algn="l">
              <a:buNone/>
            </a:pPr>
            <a:endParaRPr lang="en-GB" sz="1800" b="0" i="0" u="none" strike="noStrike" baseline="0" dirty="0">
              <a:solidFill>
                <a:srgbClr val="565756"/>
              </a:solidFill>
              <a:latin typeface="Montserrat-Light"/>
            </a:endParaRPr>
          </a:p>
        </p:txBody>
      </p:sp>
    </p:spTree>
    <p:extLst>
      <p:ext uri="{BB962C8B-B14F-4D97-AF65-F5344CB8AC3E}">
        <p14:creationId xmlns:p14="http://schemas.microsoft.com/office/powerpoint/2010/main" val="3940459348"/>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C8BBAE2-1B68-EA4A-0B3A-EC85C762C480}"/>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B023E586-A501-CF01-72B7-0E7F18295609}"/>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6</a:t>
            </a:fld>
            <a:endParaRPr/>
          </a:p>
        </p:txBody>
      </p:sp>
      <p:pic>
        <p:nvPicPr>
          <p:cNvPr id="62" name="object 3" descr="object 3">
            <a:extLst>
              <a:ext uri="{FF2B5EF4-FFF2-40B4-BE49-F238E27FC236}">
                <a16:creationId xmlns:a16="http://schemas.microsoft.com/office/drawing/2014/main" id="{0228CE64-B817-50B1-60AF-0239FC1BA12B}"/>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D019EB58-52B7-A2F6-8325-1A5332FB068C}"/>
              </a:ext>
            </a:extLst>
          </p:cNvPr>
          <p:cNvSpPr txBox="1"/>
          <p:nvPr/>
        </p:nvSpPr>
        <p:spPr>
          <a:xfrm>
            <a:off x="519380" y="347426"/>
            <a:ext cx="4051748"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a:t>D-Book &amp; U-Book</a:t>
            </a:r>
            <a:endParaRPr dirty="0"/>
          </a:p>
        </p:txBody>
      </p:sp>
      <p:sp>
        <p:nvSpPr>
          <p:cNvPr id="65" name="TextBox 5">
            <a:extLst>
              <a:ext uri="{FF2B5EF4-FFF2-40B4-BE49-F238E27FC236}">
                <a16:creationId xmlns:a16="http://schemas.microsoft.com/office/drawing/2014/main" id="{C5E18EFC-262B-5D5B-9367-31E25C3DF6F5}"/>
              </a:ext>
            </a:extLst>
          </p:cNvPr>
          <p:cNvSpPr txBox="1"/>
          <p:nvPr/>
        </p:nvSpPr>
        <p:spPr>
          <a:xfrm>
            <a:off x="519380" y="1375759"/>
            <a:ext cx="9392716" cy="535531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pPr marL="0" indent="0" algn="l">
              <a:buNone/>
            </a:pPr>
            <a:r>
              <a:rPr lang="en-GB" sz="1800" b="1" i="0" u="none" strike="noStrike" baseline="0" dirty="0">
                <a:solidFill>
                  <a:srgbClr val="4D99D4"/>
                </a:solidFill>
                <a:latin typeface="Montserrat-Bold"/>
              </a:rPr>
              <a:t>D-Book (12.11 to be released soon)</a:t>
            </a:r>
          </a:p>
          <a:p>
            <a:pPr marL="0" indent="0" algn="l">
              <a:buNone/>
            </a:pPr>
            <a:r>
              <a:rPr lang="en-GB" sz="1600" b="0" i="0" u="none" strike="noStrike" baseline="0" dirty="0">
                <a:solidFill>
                  <a:srgbClr val="565756"/>
                </a:solidFill>
                <a:latin typeface="Montserrat-Light"/>
              </a:rPr>
              <a:t>The D-Book is the </a:t>
            </a:r>
            <a:r>
              <a:rPr lang="en-GB" sz="1600" b="1" i="0" u="none" strike="noStrike" baseline="0" dirty="0">
                <a:solidFill>
                  <a:srgbClr val="565756"/>
                </a:solidFill>
                <a:latin typeface="Montserrat-Light"/>
              </a:rPr>
              <a:t>technical specification </a:t>
            </a:r>
            <a:r>
              <a:rPr lang="en-GB" sz="1600" b="0" i="0" u="none" strike="noStrike" baseline="0" dirty="0">
                <a:solidFill>
                  <a:srgbClr val="565756"/>
                </a:solidFill>
                <a:latin typeface="Montserrat-Light"/>
              </a:rPr>
              <a:t>for all UK Digital Terrestrial Television (DTT) based platforms including Freeview Play, Freeview HD, YouView, EETV, Now TV, Freesat, and several international adaptations such as Freeview New Zealand.</a:t>
            </a:r>
          </a:p>
          <a:p>
            <a:pPr marL="0" indent="0" algn="l">
              <a:buNone/>
            </a:pPr>
            <a:endParaRPr lang="en-GB" sz="1600" b="0" i="0" u="none" strike="noStrike" baseline="0" dirty="0">
              <a:solidFill>
                <a:srgbClr val="565756"/>
              </a:solidFill>
              <a:latin typeface="Montserrat-Light"/>
            </a:endParaRPr>
          </a:p>
          <a:p>
            <a:pPr marL="0" indent="0" algn="l">
              <a:buNone/>
            </a:pPr>
            <a:r>
              <a:rPr lang="en-GB" sz="1600" b="0" i="0" u="none" strike="noStrike" baseline="0" dirty="0">
                <a:solidFill>
                  <a:srgbClr val="565756"/>
                </a:solidFill>
                <a:latin typeface="Montserrat-Light"/>
              </a:rPr>
              <a:t>The D-Book defines the DTT platforms in the UK and provides requirements for interoperability in clear, unambiguous language. Based on international standards it is produced collaboratively by industry experts and only includes features where there is a guarantee or shared wish to implement on the platform. Where appropriate it delivers harmonisation with other international bodies, enabling manufacturers and service providers to deliver products to market.</a:t>
            </a:r>
          </a:p>
          <a:p>
            <a:pPr marL="0" indent="0" algn="l">
              <a:buNone/>
            </a:pPr>
            <a:endParaRPr lang="en-GB" sz="1600" b="0" i="0" u="none" strike="noStrike" baseline="0" dirty="0">
              <a:solidFill>
                <a:srgbClr val="565756"/>
              </a:solidFill>
              <a:latin typeface="Montserrat-Light"/>
            </a:endParaRPr>
          </a:p>
          <a:p>
            <a:pPr marL="0" indent="0" algn="l">
              <a:buNone/>
            </a:pPr>
            <a:r>
              <a:rPr lang="en-GB" sz="1600" b="0" i="0" u="none" strike="noStrike" baseline="0" dirty="0">
                <a:solidFill>
                  <a:srgbClr val="565756"/>
                </a:solidFill>
                <a:latin typeface="Montserrat-Light"/>
              </a:rPr>
              <a:t>DTG Testing, the industry’s not-for-profit test centre, continues to offer D-Book conformance tests and testing services in support of UK DTT, Freeview Play and </a:t>
            </a:r>
            <a:r>
              <a:rPr lang="en-GB" sz="1600" b="0" i="0" u="none" strike="noStrike" baseline="0" dirty="0" err="1">
                <a:solidFill>
                  <a:srgbClr val="565756"/>
                </a:solidFill>
                <a:latin typeface="Montserrat-Light"/>
              </a:rPr>
              <a:t>HbbTV</a:t>
            </a:r>
            <a:r>
              <a:rPr lang="en-GB" sz="1600" b="0" i="0" u="none" strike="noStrike" baseline="0" dirty="0">
                <a:solidFill>
                  <a:srgbClr val="565756"/>
                </a:solidFill>
                <a:latin typeface="Montserrat-Light"/>
              </a:rPr>
              <a:t>.</a:t>
            </a:r>
          </a:p>
          <a:p>
            <a:pPr marL="0" indent="0" algn="l">
              <a:buNone/>
            </a:pPr>
            <a:endParaRPr lang="en-GB" sz="1600" b="0" i="0" u="none" strike="noStrike" baseline="0" dirty="0">
              <a:solidFill>
                <a:srgbClr val="565756"/>
              </a:solidFill>
              <a:latin typeface="Montserrat-Light"/>
            </a:endParaRPr>
          </a:p>
          <a:p>
            <a:pPr marL="0" indent="0" algn="l">
              <a:buNone/>
            </a:pPr>
            <a:r>
              <a:rPr lang="en-GB" sz="1600" b="0" i="0" u="none" strike="noStrike" baseline="0" dirty="0">
                <a:solidFill>
                  <a:srgbClr val="565756"/>
                </a:solidFill>
                <a:latin typeface="Montserrat-Light"/>
              </a:rPr>
              <a:t>The D-BOOK is available FREE to DTG members.</a:t>
            </a:r>
          </a:p>
          <a:p>
            <a:pPr marL="0" indent="0" algn="l">
              <a:buNone/>
            </a:pPr>
            <a:endParaRPr lang="en-GB" sz="1600" b="0" i="0" u="none" strike="noStrike" baseline="0" dirty="0">
              <a:solidFill>
                <a:srgbClr val="565756"/>
              </a:solidFill>
              <a:latin typeface="Montserrat-Light"/>
            </a:endParaRPr>
          </a:p>
          <a:p>
            <a:pPr marL="0" indent="0" algn="l">
              <a:buNone/>
            </a:pPr>
            <a:r>
              <a:rPr lang="en-GB" sz="1600" b="0" i="0" u="none" strike="noStrike" baseline="0" dirty="0">
                <a:solidFill>
                  <a:srgbClr val="565756"/>
                </a:solidFill>
                <a:latin typeface="Montserrat-Light"/>
              </a:rPr>
              <a:t>Affiliate members, Scale-up members  &amp; non-members can purchase the D-Book </a:t>
            </a:r>
            <a:br>
              <a:rPr lang="en-GB" sz="1600" b="0" i="0" u="none" strike="noStrike" baseline="0" dirty="0">
                <a:solidFill>
                  <a:srgbClr val="565756"/>
                </a:solidFill>
                <a:latin typeface="Montserrat-Light"/>
              </a:rPr>
            </a:br>
            <a:r>
              <a:rPr lang="en-GB" sz="1600" b="0" i="0" u="none" strike="noStrike" baseline="0" dirty="0">
                <a:solidFill>
                  <a:srgbClr val="565756"/>
                </a:solidFill>
                <a:latin typeface="Montserrat-Light"/>
              </a:rPr>
              <a:t>for a fixed price per annum.</a:t>
            </a:r>
          </a:p>
          <a:p>
            <a:pPr marL="0" indent="0" algn="l">
              <a:buNone/>
            </a:pPr>
            <a:endParaRPr lang="en-GB" sz="1800" b="0" i="0" u="none" strike="noStrike" baseline="0" dirty="0">
              <a:solidFill>
                <a:srgbClr val="565756"/>
              </a:solidFill>
              <a:latin typeface="Montserrat-Light"/>
            </a:endParaRPr>
          </a:p>
          <a:p>
            <a:pPr marL="0" indent="0" algn="l">
              <a:buNone/>
            </a:pPr>
            <a:endParaRPr lang="en-GB" sz="1800" b="0" i="0" u="none" strike="noStrike" baseline="0" dirty="0">
              <a:solidFill>
                <a:srgbClr val="565756"/>
              </a:solidFill>
              <a:latin typeface="Montserrat-Light"/>
            </a:endParaRPr>
          </a:p>
        </p:txBody>
      </p:sp>
    </p:spTree>
    <p:extLst>
      <p:ext uri="{BB962C8B-B14F-4D97-AF65-F5344CB8AC3E}">
        <p14:creationId xmlns:p14="http://schemas.microsoft.com/office/powerpoint/2010/main" val="420421210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C455F3E-6119-AD78-3EF7-C5384D20A76E}"/>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F5554BE6-87A1-4738-A498-E2DFF82EC839}"/>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7</a:t>
            </a:fld>
            <a:endParaRPr/>
          </a:p>
        </p:txBody>
      </p:sp>
      <p:pic>
        <p:nvPicPr>
          <p:cNvPr id="62" name="object 3" descr="object 3">
            <a:extLst>
              <a:ext uri="{FF2B5EF4-FFF2-40B4-BE49-F238E27FC236}">
                <a16:creationId xmlns:a16="http://schemas.microsoft.com/office/drawing/2014/main" id="{408210E8-CB09-E431-D3D2-188127D929B4}"/>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29147640-20B6-BAE8-6F2C-B1069EAFDE6F}"/>
              </a:ext>
            </a:extLst>
          </p:cNvPr>
          <p:cNvSpPr txBox="1"/>
          <p:nvPr/>
        </p:nvSpPr>
        <p:spPr>
          <a:xfrm>
            <a:off x="519380" y="347426"/>
            <a:ext cx="4051748"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a:t>D-Book &amp; U-Book</a:t>
            </a:r>
            <a:endParaRPr dirty="0"/>
          </a:p>
        </p:txBody>
      </p:sp>
      <p:sp>
        <p:nvSpPr>
          <p:cNvPr id="65" name="TextBox 5">
            <a:extLst>
              <a:ext uri="{FF2B5EF4-FFF2-40B4-BE49-F238E27FC236}">
                <a16:creationId xmlns:a16="http://schemas.microsoft.com/office/drawing/2014/main" id="{52DB59F6-A8E8-3973-A5BB-1363DD63D661}"/>
              </a:ext>
            </a:extLst>
          </p:cNvPr>
          <p:cNvSpPr txBox="1"/>
          <p:nvPr/>
        </p:nvSpPr>
        <p:spPr>
          <a:xfrm>
            <a:off x="519380" y="1375759"/>
            <a:ext cx="9392716" cy="338554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0" indent="0" algn="l">
              <a:buNone/>
            </a:pPr>
            <a:r>
              <a:rPr lang="en-GB" sz="1800" b="1" i="0" u="none" strike="noStrike" baseline="0" dirty="0">
                <a:solidFill>
                  <a:srgbClr val="4D99D4"/>
                </a:solidFill>
                <a:latin typeface="Montserrat-Bold"/>
              </a:rPr>
              <a:t>U-Book (version 4.0)</a:t>
            </a:r>
          </a:p>
          <a:p>
            <a:r>
              <a:rPr lang="en-GB" sz="1600" dirty="0">
                <a:solidFill>
                  <a:srgbClr val="565756"/>
                </a:solidFill>
                <a:latin typeface="Montserrat-Light"/>
              </a:rPr>
              <a:t>The DTG Accessibility Working Group maintains the U-Book, the UK Digital TV Usability and Accessibility Guidelines, including Text to Speech. It contains three parts:</a:t>
            </a:r>
          </a:p>
          <a:p>
            <a:endParaRPr lang="en-GB" sz="1600" dirty="0">
              <a:solidFill>
                <a:srgbClr val="565756"/>
              </a:solidFill>
              <a:latin typeface="Montserrat-Light"/>
            </a:endParaRPr>
          </a:p>
          <a:p>
            <a:r>
              <a:rPr lang="en-GB" sz="1600" dirty="0">
                <a:solidFill>
                  <a:srgbClr val="565756"/>
                </a:solidFill>
                <a:latin typeface="Montserrat-Light"/>
              </a:rPr>
              <a:t>Part A – Usability Guidelines</a:t>
            </a:r>
          </a:p>
          <a:p>
            <a:r>
              <a:rPr lang="en-GB" sz="1600" dirty="0">
                <a:solidFill>
                  <a:srgbClr val="565756"/>
                </a:solidFill>
                <a:latin typeface="Montserrat-Light"/>
              </a:rPr>
              <a:t>Part B – Accessibility Guidelines</a:t>
            </a:r>
          </a:p>
          <a:p>
            <a:r>
              <a:rPr lang="en-GB" sz="1600" dirty="0">
                <a:solidFill>
                  <a:srgbClr val="565756"/>
                </a:solidFill>
                <a:latin typeface="Montserrat-Light"/>
              </a:rPr>
              <a:t>Part C – Appendix</a:t>
            </a:r>
          </a:p>
          <a:p>
            <a:endParaRPr lang="en-GB" sz="1600" dirty="0">
              <a:solidFill>
                <a:srgbClr val="565756"/>
              </a:solidFill>
              <a:latin typeface="Montserrat-Light"/>
            </a:endParaRPr>
          </a:p>
          <a:p>
            <a:r>
              <a:rPr lang="en-GB" sz="1600" dirty="0">
                <a:solidFill>
                  <a:srgbClr val="565756"/>
                </a:solidFill>
                <a:latin typeface="Montserrat-Light"/>
              </a:rPr>
              <a:t>The U-Book complements the D-Book. In addition, the DTG Receiver Recommendations give details of the mandatory requirements for accessibility features in receivers.</a:t>
            </a:r>
          </a:p>
          <a:p>
            <a:pPr marL="0" indent="0" algn="l">
              <a:buNone/>
            </a:pPr>
            <a:endParaRPr lang="en-GB" sz="1800" b="0" i="0" u="none" strike="noStrike" baseline="0" dirty="0">
              <a:solidFill>
                <a:srgbClr val="565756"/>
              </a:solidFill>
              <a:latin typeface="Montserrat-Light"/>
            </a:endParaRPr>
          </a:p>
          <a:p>
            <a:r>
              <a:rPr lang="en-GB" dirty="0">
                <a:solidFill>
                  <a:srgbClr val="565756"/>
                </a:solidFill>
                <a:latin typeface="Montserrat-Light"/>
              </a:rPr>
              <a:t>The U-BOOK is available FREE to everyone.</a:t>
            </a:r>
          </a:p>
          <a:p>
            <a:pPr marL="0" indent="0" algn="l">
              <a:buNone/>
            </a:pPr>
            <a:endParaRPr lang="en-GB" sz="1800" b="0" i="0" u="none" strike="noStrike" baseline="0" dirty="0">
              <a:solidFill>
                <a:srgbClr val="565756"/>
              </a:solidFill>
              <a:latin typeface="Montserrat-Light"/>
            </a:endParaRPr>
          </a:p>
        </p:txBody>
      </p:sp>
    </p:spTree>
    <p:extLst>
      <p:ext uri="{BB962C8B-B14F-4D97-AF65-F5344CB8AC3E}">
        <p14:creationId xmlns:p14="http://schemas.microsoft.com/office/powerpoint/2010/main" val="1603930639"/>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FAB6AC-8B0C-6D44-2335-CAE7920E043F}"/>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162ACC94-F257-0995-5049-EF686A933764}"/>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rPr/>
              <a:t>8</a:t>
            </a:fld>
            <a:endParaRPr/>
          </a:p>
        </p:txBody>
      </p:sp>
      <p:pic>
        <p:nvPicPr>
          <p:cNvPr id="62" name="object 3" descr="object 3">
            <a:extLst>
              <a:ext uri="{FF2B5EF4-FFF2-40B4-BE49-F238E27FC236}">
                <a16:creationId xmlns:a16="http://schemas.microsoft.com/office/drawing/2014/main" id="{8C5CD982-6215-596B-F19D-DB2F520E34D1}"/>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718255CA-F62A-369C-3F18-5D25A53A09FD}"/>
              </a:ext>
            </a:extLst>
          </p:cNvPr>
          <p:cNvSpPr txBox="1"/>
          <p:nvPr/>
        </p:nvSpPr>
        <p:spPr>
          <a:xfrm>
            <a:off x="519380" y="347426"/>
            <a:ext cx="5751894" cy="7078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de-DE" dirty="0" err="1"/>
              <a:t>Two</a:t>
            </a:r>
            <a:r>
              <a:rPr lang="de-DE" dirty="0"/>
              <a:t> </a:t>
            </a:r>
            <a:r>
              <a:rPr lang="de-DE" dirty="0" err="1"/>
              <a:t>become</a:t>
            </a:r>
            <a:r>
              <a:rPr lang="de-DE" dirty="0"/>
              <a:t> </a:t>
            </a:r>
            <a:r>
              <a:rPr lang="de-DE" dirty="0" err="1"/>
              <a:t>one</a:t>
            </a:r>
            <a:r>
              <a:rPr lang="de-DE" dirty="0"/>
              <a:t> in 2025</a:t>
            </a:r>
            <a:endParaRPr dirty="0"/>
          </a:p>
        </p:txBody>
      </p:sp>
      <p:sp>
        <p:nvSpPr>
          <p:cNvPr id="65" name="TextBox 5">
            <a:extLst>
              <a:ext uri="{FF2B5EF4-FFF2-40B4-BE49-F238E27FC236}">
                <a16:creationId xmlns:a16="http://schemas.microsoft.com/office/drawing/2014/main" id="{E2F65114-7DD5-CD75-22FF-4647FC136DC9}"/>
              </a:ext>
            </a:extLst>
          </p:cNvPr>
          <p:cNvSpPr txBox="1"/>
          <p:nvPr/>
        </p:nvSpPr>
        <p:spPr>
          <a:xfrm>
            <a:off x="6767780" y="1257355"/>
            <a:ext cx="3705399" cy="175432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45719" rIns="45719">
            <a:spAutoFit/>
          </a:bodyPr>
          <a:lstStyle/>
          <a:p>
            <a:pPr marL="0" indent="0" algn="l">
              <a:buNone/>
            </a:pPr>
            <a:r>
              <a:rPr lang="en-GB" sz="1800" b="1" i="0" u="none" strike="noStrike" baseline="0" dirty="0">
                <a:solidFill>
                  <a:srgbClr val="4D99D4"/>
                </a:solidFill>
                <a:latin typeface="Montserrat-Bold"/>
              </a:rPr>
              <a:t>Industry participation</a:t>
            </a:r>
          </a:p>
          <a:p>
            <a:pPr marL="0" indent="0" algn="l">
              <a:buNone/>
            </a:pPr>
            <a:r>
              <a:rPr lang="en-GB" sz="1800" b="0" i="0" u="none" strike="noStrike" baseline="0" dirty="0">
                <a:solidFill>
                  <a:srgbClr val="565756"/>
                </a:solidFill>
                <a:latin typeface="Montserrat-Light"/>
              </a:rPr>
              <a:t>by Broadcasters, manufacturers, non-profit organisations, service providers</a:t>
            </a:r>
          </a:p>
          <a:p>
            <a:pPr marL="0" indent="0" algn="l">
              <a:buNone/>
            </a:pPr>
            <a:endParaRPr lang="en-GB" sz="1800" b="0" i="0" u="none" strike="noStrike" baseline="0" dirty="0">
              <a:solidFill>
                <a:srgbClr val="565756"/>
              </a:solidFill>
              <a:latin typeface="Montserrat-Light"/>
            </a:endParaRPr>
          </a:p>
          <a:p>
            <a:pPr marL="0" indent="0" algn="l">
              <a:buNone/>
            </a:pPr>
            <a:endParaRPr lang="en-GB" sz="1800" b="0" i="0" u="none" strike="noStrike" baseline="0" dirty="0">
              <a:solidFill>
                <a:srgbClr val="565756"/>
              </a:solidFill>
              <a:latin typeface="Montserrat-Light"/>
            </a:endParaRPr>
          </a:p>
        </p:txBody>
      </p:sp>
      <p:graphicFrame>
        <p:nvGraphicFramePr>
          <p:cNvPr id="2" name="Content Placeholder 5">
            <a:extLst>
              <a:ext uri="{FF2B5EF4-FFF2-40B4-BE49-F238E27FC236}">
                <a16:creationId xmlns:a16="http://schemas.microsoft.com/office/drawing/2014/main" id="{8A905520-44E8-FE98-4649-367ACDC1B359}"/>
              </a:ext>
            </a:extLst>
          </p:cNvPr>
          <p:cNvGraphicFramePr>
            <a:graphicFrameLocks noGrp="1"/>
          </p:cNvGraphicFramePr>
          <p:nvPr>
            <p:ph idx="1"/>
            <p:extLst>
              <p:ext uri="{D42A27DB-BD31-4B8C-83A1-F6EECF244321}">
                <p14:modId xmlns:p14="http://schemas.microsoft.com/office/powerpoint/2010/main" val="1128609985"/>
              </p:ext>
            </p:extLst>
          </p:nvPr>
        </p:nvGraphicFramePr>
        <p:xfrm>
          <a:off x="-1764794" y="14827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780305071"/>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30C10C-FFE9-538F-14FA-47182C6E33FD}"/>
            </a:ext>
          </a:extLst>
        </p:cNvPr>
        <p:cNvGrpSpPr/>
        <p:nvPr/>
      </p:nvGrpSpPr>
      <p:grpSpPr>
        <a:xfrm>
          <a:off x="0" y="0"/>
          <a:ext cx="0" cy="0"/>
          <a:chOff x="0" y="0"/>
          <a:chExt cx="0" cy="0"/>
        </a:xfrm>
      </p:grpSpPr>
      <p:sp>
        <p:nvSpPr>
          <p:cNvPr id="61" name="object 7">
            <a:extLst>
              <a:ext uri="{FF2B5EF4-FFF2-40B4-BE49-F238E27FC236}">
                <a16:creationId xmlns:a16="http://schemas.microsoft.com/office/drawing/2014/main" id="{94FC9ED7-4EE8-B1F9-D8F4-EC5DC92C5A92}"/>
              </a:ext>
            </a:extLst>
          </p:cNvPr>
          <p:cNvSpPr txBox="1">
            <a:spLocks noGrp="1"/>
          </p:cNvSpPr>
          <p:nvPr>
            <p:ph type="sldNum" sz="quarter" idx="4294967295"/>
          </p:nvPr>
        </p:nvSpPr>
        <p:spPr>
          <a:xfrm>
            <a:off x="11862181" y="6479844"/>
            <a:ext cx="127001" cy="146686"/>
          </a:xfrm>
          <a:prstGeom prst="rect">
            <a:avLst/>
          </a:prstGeom>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a:lstStyle/>
          <a:p>
            <a:fld id="{86CB4B4D-7CA3-9044-876B-883B54F8677D}" type="slidenum">
              <a:rPr/>
              <a:t>9</a:t>
            </a:fld>
            <a:endParaRPr/>
          </a:p>
        </p:txBody>
      </p:sp>
      <p:pic>
        <p:nvPicPr>
          <p:cNvPr id="62" name="object 3" descr="object 3">
            <a:extLst>
              <a:ext uri="{FF2B5EF4-FFF2-40B4-BE49-F238E27FC236}">
                <a16:creationId xmlns:a16="http://schemas.microsoft.com/office/drawing/2014/main" id="{061BA61B-6A1C-E8FF-B06F-05D992BBDA7E}"/>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8750806" y="6092"/>
            <a:ext cx="3441193" cy="6845808"/>
          </a:xfrm>
          <a:prstGeom prst="rect">
            <a:avLst/>
          </a:prstGeom>
          <a:ln w="12700">
            <a:miter lim="400000"/>
          </a:ln>
        </p:spPr>
      </p:pic>
      <p:sp>
        <p:nvSpPr>
          <p:cNvPr id="63" name="Rectangle 4">
            <a:extLst>
              <a:ext uri="{FF2B5EF4-FFF2-40B4-BE49-F238E27FC236}">
                <a16:creationId xmlns:a16="http://schemas.microsoft.com/office/drawing/2014/main" id="{8310F0A6-25A9-B0CA-30A7-E12D828CA772}"/>
              </a:ext>
            </a:extLst>
          </p:cNvPr>
          <p:cNvSpPr txBox="1"/>
          <p:nvPr/>
        </p:nvSpPr>
        <p:spPr>
          <a:xfrm>
            <a:off x="519380" y="347426"/>
            <a:ext cx="9138525" cy="7078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45719" rIns="45719">
            <a:spAutoFit/>
          </a:bodyPr>
          <a:lstStyle>
            <a:lvl1pPr>
              <a:defRPr sz="4000" spc="-150">
                <a:gradFill flip="none" rotWithShape="1">
                  <a:gsLst>
                    <a:gs pos="12000">
                      <a:srgbClr val="3070C2"/>
                    </a:gs>
                    <a:gs pos="100000">
                      <a:srgbClr val="64C4E7"/>
                    </a:gs>
                  </a:gsLst>
                  <a:lin ang="13020000" scaled="0"/>
                </a:gradFill>
                <a:latin typeface="Open Sans SemiBold"/>
                <a:ea typeface="Open Sans SemiBold"/>
                <a:cs typeface="Open Sans SemiBold"/>
                <a:sym typeface="Open Sans SemiBold"/>
              </a:defRPr>
            </a:lvl1pPr>
          </a:lstStyle>
          <a:p>
            <a:r>
              <a:rPr lang="en-GB" dirty="0"/>
              <a:t>DTG AUE group – Ongoing workstreams</a:t>
            </a:r>
            <a:endParaRPr dirty="0"/>
          </a:p>
        </p:txBody>
      </p:sp>
      <p:sp>
        <p:nvSpPr>
          <p:cNvPr id="65" name="TextBox 5">
            <a:extLst>
              <a:ext uri="{FF2B5EF4-FFF2-40B4-BE49-F238E27FC236}">
                <a16:creationId xmlns:a16="http://schemas.microsoft.com/office/drawing/2014/main" id="{36DA6F21-9CB1-8580-968F-7F32A2A65F81}"/>
              </a:ext>
            </a:extLst>
          </p:cNvPr>
          <p:cNvSpPr txBox="1"/>
          <p:nvPr/>
        </p:nvSpPr>
        <p:spPr>
          <a:xfrm>
            <a:off x="480468" y="1375759"/>
            <a:ext cx="10219957" cy="147732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p>
            <a:r>
              <a:rPr lang="en-GB" b="1" dirty="0">
                <a:solidFill>
                  <a:srgbClr val="4D99D4"/>
                </a:solidFill>
                <a:latin typeface="Montserrat-Bold"/>
              </a:rPr>
              <a:t>Investigate the Definition of Interactivity</a:t>
            </a:r>
            <a:endParaRPr lang="en-GB" sz="1800" b="1" i="0" u="none" strike="noStrike" baseline="0" dirty="0">
              <a:solidFill>
                <a:srgbClr val="4D99D4"/>
              </a:solidFill>
              <a:latin typeface="Montserrat-Bold"/>
            </a:endParaRPr>
          </a:p>
          <a:p>
            <a:pPr marL="0" indent="0" algn="l">
              <a:buNone/>
            </a:pPr>
            <a:r>
              <a:rPr lang="en-GB" sz="1800" i="0" u="none" strike="noStrike" baseline="0" dirty="0">
                <a:solidFill>
                  <a:srgbClr val="565756"/>
                </a:solidFill>
                <a:latin typeface="Montserrat-Light"/>
              </a:rPr>
              <a:t>Internal survey to understand what users perceive interactivity </a:t>
            </a:r>
            <a:r>
              <a:rPr lang="en-GB" sz="1800" b="0" i="0" u="none" strike="noStrike" baseline="0" dirty="0">
                <a:solidFill>
                  <a:srgbClr val="565756"/>
                </a:solidFill>
                <a:latin typeface="Montserrat-Light"/>
              </a:rPr>
              <a:t>in television and media to be. Interactivity can operate on active levels (e.g. content selection, narrative choices, personalisation) and passive levels (e.g. targeted advertising), with the aim of enhancing accessibility, control, and relevance for the viewer.</a:t>
            </a:r>
          </a:p>
        </p:txBody>
      </p:sp>
      <p:sp>
        <p:nvSpPr>
          <p:cNvPr id="3" name="TextBox 2">
            <a:extLst>
              <a:ext uri="{FF2B5EF4-FFF2-40B4-BE49-F238E27FC236}">
                <a16:creationId xmlns:a16="http://schemas.microsoft.com/office/drawing/2014/main" id="{39B255E9-4907-A688-374E-F5D7A7A47D85}"/>
              </a:ext>
            </a:extLst>
          </p:cNvPr>
          <p:cNvSpPr txBox="1"/>
          <p:nvPr/>
        </p:nvSpPr>
        <p:spPr>
          <a:xfrm>
            <a:off x="480469" y="2853087"/>
            <a:ext cx="10219956" cy="923330"/>
          </a:xfrm>
          <a:prstGeom prst="rect">
            <a:avLst/>
          </a:prstGeom>
          <a:noFill/>
        </p:spPr>
        <p:txBody>
          <a:bodyPr wrap="square">
            <a:spAutoFit/>
          </a:bodyPr>
          <a:lstStyle/>
          <a:p>
            <a:r>
              <a:rPr lang="en-GB" b="1" dirty="0">
                <a:solidFill>
                  <a:srgbClr val="4D99D4"/>
                </a:solidFill>
                <a:latin typeface="Montserrat-Bold"/>
              </a:rPr>
              <a:t>Subtitle provision</a:t>
            </a:r>
          </a:p>
          <a:p>
            <a:r>
              <a:rPr lang="en-GB" dirty="0">
                <a:solidFill>
                  <a:srgbClr val="565756"/>
                </a:solidFill>
                <a:latin typeface="Montserrat-Light"/>
              </a:rPr>
              <a:t>Investigate the challenges to content distributors to understand what barriers there are to providing good quality total subtitle provision.</a:t>
            </a:r>
          </a:p>
        </p:txBody>
      </p:sp>
      <p:sp>
        <p:nvSpPr>
          <p:cNvPr id="2" name="TextBox 1">
            <a:extLst>
              <a:ext uri="{FF2B5EF4-FFF2-40B4-BE49-F238E27FC236}">
                <a16:creationId xmlns:a16="http://schemas.microsoft.com/office/drawing/2014/main" id="{049AA261-861C-D35B-7530-5200EC85D32F}"/>
              </a:ext>
            </a:extLst>
          </p:cNvPr>
          <p:cNvSpPr txBox="1"/>
          <p:nvPr/>
        </p:nvSpPr>
        <p:spPr>
          <a:xfrm>
            <a:off x="480469" y="3727532"/>
            <a:ext cx="10054586" cy="923330"/>
          </a:xfrm>
          <a:prstGeom prst="rect">
            <a:avLst/>
          </a:prstGeom>
          <a:noFill/>
        </p:spPr>
        <p:txBody>
          <a:bodyPr wrap="square">
            <a:spAutoFit/>
          </a:bodyPr>
          <a:lstStyle/>
          <a:p>
            <a:r>
              <a:rPr lang="en-GB" b="1" dirty="0">
                <a:solidFill>
                  <a:srgbClr val="4D99D4"/>
                </a:solidFill>
                <a:latin typeface="Montserrat-Bold"/>
              </a:rPr>
              <a:t>Audio Description and Signing</a:t>
            </a:r>
          </a:p>
          <a:p>
            <a:r>
              <a:rPr lang="en-GB" dirty="0">
                <a:solidFill>
                  <a:srgbClr val="565756"/>
                </a:solidFill>
                <a:latin typeface="Montserrat-Light"/>
              </a:rPr>
              <a:t>Investigate options and technology solutions for provision of AD and Signing and promote standard implementations across services.</a:t>
            </a:r>
          </a:p>
        </p:txBody>
      </p:sp>
      <p:sp>
        <p:nvSpPr>
          <p:cNvPr id="4" name="TextBox 3">
            <a:extLst>
              <a:ext uri="{FF2B5EF4-FFF2-40B4-BE49-F238E27FC236}">
                <a16:creationId xmlns:a16="http://schemas.microsoft.com/office/drawing/2014/main" id="{A0071C61-4080-AF69-3203-17B7BB3341EF}"/>
              </a:ext>
            </a:extLst>
          </p:cNvPr>
          <p:cNvSpPr txBox="1"/>
          <p:nvPr/>
        </p:nvSpPr>
        <p:spPr>
          <a:xfrm>
            <a:off x="480469" y="4650862"/>
            <a:ext cx="8877540" cy="1200329"/>
          </a:xfrm>
          <a:prstGeom prst="rect">
            <a:avLst/>
          </a:prstGeom>
          <a:noFill/>
        </p:spPr>
        <p:txBody>
          <a:bodyPr wrap="square">
            <a:spAutoFit/>
          </a:bodyPr>
          <a:lstStyle/>
          <a:p>
            <a:r>
              <a:rPr lang="en-GB" b="1" dirty="0">
                <a:solidFill>
                  <a:srgbClr val="4D99D4"/>
                </a:solidFill>
                <a:latin typeface="Montserrat-Bold"/>
              </a:rPr>
              <a:t>Neurodiversity support</a:t>
            </a:r>
          </a:p>
          <a:p>
            <a:r>
              <a:rPr lang="en-GB" dirty="0">
                <a:solidFill>
                  <a:srgbClr val="565756"/>
                </a:solidFill>
                <a:latin typeface="Montserrat-Light"/>
              </a:rPr>
              <a:t>Investigate challenges to users with many different neurodiverse conditions and look at technology and content solutions which might improve their access and use of all types of media services.</a:t>
            </a:r>
          </a:p>
        </p:txBody>
      </p:sp>
    </p:spTree>
    <p:extLst>
      <p:ext uri="{BB962C8B-B14F-4D97-AF65-F5344CB8AC3E}">
        <p14:creationId xmlns:p14="http://schemas.microsoft.com/office/powerpoint/2010/main" val="3165754580"/>
      </p:ext>
    </p:extLst>
  </p:cSld>
  <p:clrMapOvr>
    <a:masterClrMapping/>
  </p:clrMapOvr>
  <mc:AlternateContent xmlns:mc="http://schemas.openxmlformats.org/markup-compatibility/2006" xmlns:p14="http://schemas.microsoft.com/office/powerpoint/2010/main">
    <mc:Choice Requires="p14">
      <p:transition spd="med" p14:dur="700" advClick="0" advTm="5000">
        <p:fade/>
      </p:transition>
    </mc:Choice>
    <mc:Fallback xmlns="">
      <p:transition spd="med" advClick="0" advTm="5000">
        <p:fade/>
      </p:transition>
    </mc:Fallback>
  </mc:AlternateConten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1045</Words>
  <Application>Microsoft Office PowerPoint</Application>
  <PresentationFormat>Widescreen</PresentationFormat>
  <Paragraphs>106</Paragraphs>
  <Slides>14</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14</vt:i4>
      </vt:variant>
    </vt:vector>
  </HeadingPairs>
  <TitlesOfParts>
    <vt:vector size="22" baseType="lpstr">
      <vt:lpstr>Aptos</vt:lpstr>
      <vt:lpstr>Aptos Display</vt:lpstr>
      <vt:lpstr>Arial</vt:lpstr>
      <vt:lpstr>Bahnschrift</vt:lpstr>
      <vt:lpstr>Montserrat</vt:lpstr>
      <vt:lpstr>Montserrat-Bold</vt:lpstr>
      <vt:lpstr>Montserrat-Light</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Yvonne Thomas</dc:creator>
  <cp:lastModifiedBy>Yvonne Thomas</cp:lastModifiedBy>
  <cp:revision>25</cp:revision>
  <dcterms:created xsi:type="dcterms:W3CDTF">2025-10-01T09:11:26Z</dcterms:created>
  <dcterms:modified xsi:type="dcterms:W3CDTF">2025-10-13T08:17:06Z</dcterms:modified>
</cp:coreProperties>
</file>