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
  </p:notesMasterIdLst>
  <p:sldIdLst>
    <p:sldId id="256" r:id="rId2"/>
    <p:sldId id="359" r:id="rId3"/>
    <p:sldId id="363" r:id="rId4"/>
    <p:sldId id="364" r:id="rId5"/>
    <p:sldId id="365" r:id="rId6"/>
    <p:sldId id="367" r:id="rId7"/>
    <p:sldId id="374" r:id="rId8"/>
    <p:sldId id="369" r:id="rId9"/>
    <p:sldId id="375" r:id="rId10"/>
    <p:sldId id="373" r:id="rId11"/>
    <p:sldId id="372" r:id="rId12"/>
    <p:sldId id="371" r:id="rId13"/>
    <p:sldId id="370" r:id="rId14"/>
    <p:sldId id="288" r:id="rId1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55D6E"/>
    <a:srgbClr val="2E2125"/>
    <a:srgbClr val="00654E"/>
    <a:srgbClr val="C86F00"/>
    <a:srgbClr val="DA5838"/>
    <a:srgbClr val="002914"/>
    <a:srgbClr val="730000"/>
    <a:srgbClr val="A2120A"/>
    <a:srgbClr val="0F795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315"/>
    <p:restoredTop sz="86558"/>
  </p:normalViewPr>
  <p:slideViewPr>
    <p:cSldViewPr snapToGrid="0" snapToObjects="1">
      <p:cViewPr varScale="1">
        <p:scale>
          <a:sx n="101" d="100"/>
          <a:sy n="101" d="100"/>
        </p:scale>
        <p:origin x="1056" y="1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4B9EE0-E69E-354B-A8A2-88A17E5E7CF6}" type="datetimeFigureOut">
              <a:rPr lang="en-US" smtClean="0"/>
              <a:t>7/18/23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AFD78CF-02C2-514C-A08E-C2C728855D42}" type="slidenum">
              <a:rPr lang="en-US" smtClean="0"/>
              <a:t>‹#›</a:t>
            </a:fld>
            <a:endParaRPr lang="en-US"/>
          </a:p>
        </p:txBody>
      </p:sp>
    </p:spTree>
    <p:extLst>
      <p:ext uri="{BB962C8B-B14F-4D97-AF65-F5344CB8AC3E}">
        <p14:creationId xmlns:p14="http://schemas.microsoft.com/office/powerpoint/2010/main" val="11783534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gari.info/"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AFD78CF-02C2-514C-A08E-C2C728855D42}" type="slidenum">
              <a:rPr lang="en-US" smtClean="0"/>
              <a:t>1</a:t>
            </a:fld>
            <a:endParaRPr lang="en-US"/>
          </a:p>
        </p:txBody>
      </p:sp>
    </p:spTree>
    <p:extLst>
      <p:ext uri="{BB962C8B-B14F-4D97-AF65-F5344CB8AC3E}">
        <p14:creationId xmlns:p14="http://schemas.microsoft.com/office/powerpoint/2010/main" val="7459443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i="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AFD78CF-02C2-514C-A08E-C2C728855D42}" type="slidenum">
              <a:rPr lang="en-US" smtClean="0"/>
              <a:t>10</a:t>
            </a:fld>
            <a:endParaRPr lang="en-US"/>
          </a:p>
        </p:txBody>
      </p:sp>
    </p:spTree>
    <p:extLst>
      <p:ext uri="{BB962C8B-B14F-4D97-AF65-F5344CB8AC3E}">
        <p14:creationId xmlns:p14="http://schemas.microsoft.com/office/powerpoint/2010/main" val="29781221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GARI feature guide: Over 100 accessibility features in my phone – how do I know what helps me? </a:t>
            </a:r>
          </a:p>
          <a:p>
            <a:r>
              <a:rPr lang="en-US" dirty="0"/>
              <a:t>https://</a:t>
            </a:r>
            <a:r>
              <a:rPr lang="en-US" dirty="0" err="1"/>
              <a:t>www.mwfai.org</a:t>
            </a:r>
            <a:r>
              <a:rPr lang="en-US" dirty="0"/>
              <a:t>/docs/</a:t>
            </a:r>
            <a:r>
              <a:rPr lang="en-US" dirty="0" err="1"/>
              <a:t>eng</a:t>
            </a:r>
            <a:r>
              <a:rPr lang="en-US" dirty="0"/>
              <a:t>/MWF%5FGARI%5FFeatureGuide2%2Epdf</a:t>
            </a:r>
          </a:p>
          <a:p>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GARI videos: </a:t>
            </a:r>
            <a:r>
              <a:rPr lang="en-US" dirty="0"/>
              <a:t>https://</a:t>
            </a:r>
            <a:r>
              <a:rPr lang="en-US" dirty="0" err="1"/>
              <a:t>www.youtube.com</a:t>
            </a:r>
            <a:r>
              <a:rPr lang="en-US" dirty="0"/>
              <a:t>/@gari5957/videos  </a:t>
            </a:r>
          </a:p>
        </p:txBody>
      </p:sp>
      <p:sp>
        <p:nvSpPr>
          <p:cNvPr id="4" name="Slide Number Placeholder 3"/>
          <p:cNvSpPr>
            <a:spLocks noGrp="1"/>
          </p:cNvSpPr>
          <p:nvPr>
            <p:ph type="sldNum" sz="quarter" idx="10"/>
          </p:nvPr>
        </p:nvSpPr>
        <p:spPr/>
        <p:txBody>
          <a:bodyPr/>
          <a:lstStyle/>
          <a:p>
            <a:fld id="{8AFD78CF-02C2-514C-A08E-C2C728855D42}" type="slidenum">
              <a:rPr lang="en-US" smtClean="0"/>
              <a:t>11</a:t>
            </a:fld>
            <a:endParaRPr lang="en-US"/>
          </a:p>
        </p:txBody>
      </p:sp>
    </p:spTree>
    <p:extLst>
      <p:ext uri="{BB962C8B-B14F-4D97-AF65-F5344CB8AC3E}">
        <p14:creationId xmlns:p14="http://schemas.microsoft.com/office/powerpoint/2010/main" val="11913347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i="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AFD78CF-02C2-514C-A08E-C2C728855D42}" type="slidenum">
              <a:rPr lang="en-US" smtClean="0"/>
              <a:t>12</a:t>
            </a:fld>
            <a:endParaRPr lang="en-US"/>
          </a:p>
        </p:txBody>
      </p:sp>
    </p:spTree>
    <p:extLst>
      <p:ext uri="{BB962C8B-B14F-4D97-AF65-F5344CB8AC3E}">
        <p14:creationId xmlns:p14="http://schemas.microsoft.com/office/powerpoint/2010/main" val="27700278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i="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AFD78CF-02C2-514C-A08E-C2C728855D42}" type="slidenum">
              <a:rPr lang="en-US" smtClean="0"/>
              <a:t>13</a:t>
            </a:fld>
            <a:endParaRPr lang="en-US"/>
          </a:p>
        </p:txBody>
      </p:sp>
    </p:spTree>
    <p:extLst>
      <p:ext uri="{BB962C8B-B14F-4D97-AF65-F5344CB8AC3E}">
        <p14:creationId xmlns:p14="http://schemas.microsoft.com/office/powerpoint/2010/main" val="24099568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AFD78CF-02C2-514C-A08E-C2C728855D42}" type="slidenum">
              <a:rPr lang="en-US" smtClean="0"/>
              <a:t>14</a:t>
            </a:fld>
            <a:endParaRPr lang="en-US"/>
          </a:p>
        </p:txBody>
      </p:sp>
    </p:spTree>
    <p:extLst>
      <p:ext uri="{BB962C8B-B14F-4D97-AF65-F5344CB8AC3E}">
        <p14:creationId xmlns:p14="http://schemas.microsoft.com/office/powerpoint/2010/main" val="41279965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i="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AFD78CF-02C2-514C-A08E-C2C728855D42}" type="slidenum">
              <a:rPr lang="en-US" smtClean="0"/>
              <a:t>2</a:t>
            </a:fld>
            <a:endParaRPr lang="en-US"/>
          </a:p>
        </p:txBody>
      </p:sp>
    </p:spTree>
    <p:extLst>
      <p:ext uri="{BB962C8B-B14F-4D97-AF65-F5344CB8AC3E}">
        <p14:creationId xmlns:p14="http://schemas.microsoft.com/office/powerpoint/2010/main" val="9160024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The Global Accessibility Reporting Initiative </a:t>
            </a:r>
            <a:r>
              <a:rPr lang="en-US" b="0" dirty="0">
                <a:hlinkClick r:id="rId3"/>
              </a:rPr>
              <a:t>–</a:t>
            </a:r>
            <a:r>
              <a:rPr lang="en-US" b="0" dirty="0"/>
              <a:t> GARI. </a:t>
            </a:r>
            <a:r>
              <a:rPr lang="en-US" b="0" dirty="0">
                <a:hlinkClick r:id="rId3"/>
              </a:rPr>
              <a:t>www.gari.info</a:t>
            </a:r>
            <a:r>
              <a:rPr lang="en-US" b="0" dirty="0"/>
              <a:t> </a:t>
            </a:r>
            <a:endParaRPr lang="en-US" sz="1200" b="0" i="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AFD78CF-02C2-514C-A08E-C2C728855D42}" type="slidenum">
              <a:rPr lang="en-US" smtClean="0"/>
              <a:t>3</a:t>
            </a:fld>
            <a:endParaRPr lang="en-US"/>
          </a:p>
        </p:txBody>
      </p:sp>
    </p:spTree>
    <p:extLst>
      <p:ext uri="{BB962C8B-B14F-4D97-AF65-F5344CB8AC3E}">
        <p14:creationId xmlns:p14="http://schemas.microsoft.com/office/powerpoint/2010/main" val="9317428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In the GARI database, you find information over 150 accessibility features in mobile phones, almost 70 accessibility features in tablets, over 70 accessibility features in Smart TVs and over 50 accessibility features in Wearables.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i="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AFD78CF-02C2-514C-A08E-C2C728855D42}" type="slidenum">
              <a:rPr lang="en-US" smtClean="0"/>
              <a:t>4</a:t>
            </a:fld>
            <a:endParaRPr lang="en-US"/>
          </a:p>
        </p:txBody>
      </p:sp>
    </p:spTree>
    <p:extLst>
      <p:ext uri="{BB962C8B-B14F-4D97-AF65-F5344CB8AC3E}">
        <p14:creationId xmlns:p14="http://schemas.microsoft.com/office/powerpoint/2010/main" val="7111062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Selected two hearing features for my search: configurable audio &amp; adjustable max volume control.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i="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AFD78CF-02C2-514C-A08E-C2C728855D42}" type="slidenum">
              <a:rPr lang="en-US" smtClean="0"/>
              <a:t>5</a:t>
            </a:fld>
            <a:endParaRPr lang="en-US"/>
          </a:p>
        </p:txBody>
      </p:sp>
    </p:spTree>
    <p:extLst>
      <p:ext uri="{BB962C8B-B14F-4D97-AF65-F5344CB8AC3E}">
        <p14:creationId xmlns:p14="http://schemas.microsoft.com/office/powerpoint/2010/main" val="37704887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Selected two hearing features for my search: configurable audio &amp; adjustable max volume control.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i="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AFD78CF-02C2-514C-A08E-C2C728855D42}" type="slidenum">
              <a:rPr lang="en-US" smtClean="0"/>
              <a:t>6</a:t>
            </a:fld>
            <a:endParaRPr lang="en-US"/>
          </a:p>
        </p:txBody>
      </p:sp>
    </p:spTree>
    <p:extLst>
      <p:ext uri="{BB962C8B-B14F-4D97-AF65-F5344CB8AC3E}">
        <p14:creationId xmlns:p14="http://schemas.microsoft.com/office/powerpoint/2010/main" val="32569120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In the 6</a:t>
            </a:r>
            <a:r>
              <a:rPr lang="en-US" sz="1200" b="0" i="0" u="none" strike="noStrike" kern="1200" baseline="30000" dirty="0">
                <a:solidFill>
                  <a:schemeClr val="tx1"/>
                </a:solidFill>
                <a:effectLst/>
                <a:latin typeface="+mn-lt"/>
                <a:ea typeface="+mn-ea"/>
                <a:cs typeface="+mn-cs"/>
              </a:rPr>
              <a:t>th</a:t>
            </a:r>
            <a:r>
              <a:rPr lang="en-US" sz="1200" b="0" i="0" u="none" strike="noStrike" kern="1200" dirty="0">
                <a:solidFill>
                  <a:schemeClr val="tx1"/>
                </a:solidFill>
                <a:effectLst/>
                <a:latin typeface="+mn-lt"/>
                <a:ea typeface="+mn-ea"/>
                <a:cs typeface="+mn-cs"/>
              </a:rPr>
              <a:t> GARI feature review</a:t>
            </a:r>
            <a:r>
              <a:rPr lang="en-US" sz="1200" kern="1200" dirty="0">
                <a:solidFill>
                  <a:schemeClr val="tx1"/>
                </a:solidFill>
                <a:effectLst/>
                <a:latin typeface="+mn-lt"/>
                <a:ea typeface="+mn-ea"/>
                <a:cs typeface="+mn-cs"/>
              </a:rPr>
              <a:t>, we invited 150 </a:t>
            </a:r>
            <a:r>
              <a:rPr lang="en-US" sz="1200" kern="1200" dirty="0" err="1">
                <a:solidFill>
                  <a:schemeClr val="tx1"/>
                </a:solidFill>
                <a:effectLst/>
                <a:latin typeface="+mn-lt"/>
                <a:ea typeface="+mn-ea"/>
                <a:cs typeface="+mn-cs"/>
              </a:rPr>
              <a:t>organisations</a:t>
            </a:r>
            <a:r>
              <a:rPr lang="en-US" sz="1200" kern="1200" dirty="0">
                <a:solidFill>
                  <a:schemeClr val="tx1"/>
                </a:solidFill>
                <a:effectLst/>
                <a:latin typeface="+mn-lt"/>
                <a:ea typeface="+mn-ea"/>
                <a:cs typeface="+mn-cs"/>
              </a:rPr>
              <a:t> from over 40 countries to provide feedback. We heard back from stakeholders in Lithuania, Austria, the US, Sweden, Canada, Israel, Australia, Germany, Norway, Czech Republic, Slovenia (11). And received concrete suggestions from stakeholders in the UK, Ireland, the US, Belgium, Austria, the EU, Mexico and France (8).</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i="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AFD78CF-02C2-514C-A08E-C2C728855D42}" type="slidenum">
              <a:rPr lang="en-US" smtClean="0"/>
              <a:t>7</a:t>
            </a:fld>
            <a:endParaRPr lang="en-US"/>
          </a:p>
        </p:txBody>
      </p:sp>
    </p:spTree>
    <p:extLst>
      <p:ext uri="{BB962C8B-B14F-4D97-AF65-F5344CB8AC3E}">
        <p14:creationId xmlns:p14="http://schemas.microsoft.com/office/powerpoint/2010/main" val="10788176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i="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AFD78CF-02C2-514C-A08E-C2C728855D42}" type="slidenum">
              <a:rPr lang="en-US" smtClean="0"/>
              <a:t>8</a:t>
            </a:fld>
            <a:endParaRPr lang="en-US"/>
          </a:p>
        </p:txBody>
      </p:sp>
    </p:spTree>
    <p:extLst>
      <p:ext uri="{BB962C8B-B14F-4D97-AF65-F5344CB8AC3E}">
        <p14:creationId xmlns:p14="http://schemas.microsoft.com/office/powerpoint/2010/main" val="42138314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i="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AFD78CF-02C2-514C-A08E-C2C728855D42}" type="slidenum">
              <a:rPr lang="en-US" smtClean="0"/>
              <a:t>9</a:t>
            </a:fld>
            <a:endParaRPr lang="en-US"/>
          </a:p>
        </p:txBody>
      </p:sp>
    </p:spTree>
    <p:extLst>
      <p:ext uri="{BB962C8B-B14F-4D97-AF65-F5344CB8AC3E}">
        <p14:creationId xmlns:p14="http://schemas.microsoft.com/office/powerpoint/2010/main" val="5083998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i="0">
                <a:solidFill>
                  <a:srgbClr val="755D6E"/>
                </a:solidFill>
                <a:latin typeface="Helvetica Neue Condensed" panose="02000503000000020004" pitchFamily="2" charset="0"/>
                <a:ea typeface="Helvetica Neue Condensed" panose="02000503000000020004" pitchFamily="2" charset="0"/>
                <a:cs typeface="Helvetica Neue Condensed" panose="02000503000000020004"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normAutofit/>
          </a:bodyPr>
          <a:lstStyle>
            <a:lvl1pPr marL="0" indent="0" algn="ctr">
              <a:buNone/>
              <a:defRPr sz="3200" b="1" i="0">
                <a:solidFill>
                  <a:srgbClr val="2E2125"/>
                </a:solidFill>
                <a:latin typeface="Helvetica Neue Condensed" panose="02000503000000020004" pitchFamily="2" charset="0"/>
                <a:ea typeface="Helvetica Neue Condensed" panose="02000503000000020004" pitchFamily="2" charset="0"/>
                <a:cs typeface="Helvetica Neue Condensed" panose="02000503000000020004" pitchFamily="2"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246732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C4779CFA-D783-6243-BF0D-910CD28C22BE}" type="datetimeFigureOut">
              <a:rPr lang="en-US" smtClean="0"/>
              <a:t>7/18/23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8E9CF02-A167-B947-9ADD-D6FC6C9B51ED}" type="slidenum">
              <a:rPr lang="en-US" smtClean="0"/>
              <a:t>‹#›</a:t>
            </a:fld>
            <a:endParaRPr lang="en-US"/>
          </a:p>
        </p:txBody>
      </p:sp>
    </p:spTree>
    <p:extLst>
      <p:ext uri="{BB962C8B-B14F-4D97-AF65-F5344CB8AC3E}">
        <p14:creationId xmlns:p14="http://schemas.microsoft.com/office/powerpoint/2010/main" val="37001163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C4779CFA-D783-6243-BF0D-910CD28C22BE}" type="datetimeFigureOut">
              <a:rPr lang="en-US" smtClean="0"/>
              <a:t>7/18/23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8E9CF02-A167-B947-9ADD-D6FC6C9B51ED}" type="slidenum">
              <a:rPr lang="en-US" smtClean="0"/>
              <a:t>‹#›</a:t>
            </a:fld>
            <a:endParaRPr lang="en-US"/>
          </a:p>
        </p:txBody>
      </p:sp>
    </p:spTree>
    <p:extLst>
      <p:ext uri="{BB962C8B-B14F-4D97-AF65-F5344CB8AC3E}">
        <p14:creationId xmlns:p14="http://schemas.microsoft.com/office/powerpoint/2010/main" val="3184357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4400">
                <a:solidFill>
                  <a:srgbClr val="755D6E"/>
                </a:solidFill>
              </a:defRPr>
            </a:lvl1p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218608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normAutofit/>
          </a:bodyPr>
          <a:lstStyle>
            <a:lvl1pPr algn="l">
              <a:defRPr sz="4000" b="1" cap="none" baseline="0">
                <a:solidFill>
                  <a:srgbClr val="755D6E"/>
                </a:solidFill>
              </a:defRPr>
            </a:lvl1pPr>
          </a:lstStyle>
          <a:p>
            <a:r>
              <a:rPr lang="en-US"/>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800">
                <a:solidFill>
                  <a:srgbClr val="2E2125"/>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1858362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755D6E"/>
                </a:solidFill>
              </a:defRPr>
            </a:lvl1pPr>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50415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755D6E"/>
                </a:solidFill>
              </a:defRPr>
            </a:lvl1pPr>
          </a:lstStyle>
          <a:p>
            <a:r>
              <a:rPr lang="en-US"/>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2174875"/>
            <a:ext cx="4040188" cy="3951288"/>
          </a:xfrm>
        </p:spPr>
        <p:txBody>
          <a:bodyPr>
            <a:normAutofit/>
          </a:bodyPr>
          <a:lstStyle>
            <a:lvl1pPr>
              <a:defRPr sz="2800"/>
            </a:lvl1pPr>
            <a:lvl2pPr>
              <a:defRPr sz="2400"/>
            </a:lvl2pPr>
            <a:lvl3pPr>
              <a:defRPr sz="2000"/>
            </a:lvl3pPr>
            <a:lvl4pPr>
              <a:defRPr sz="1800"/>
            </a:lvl4pPr>
            <a:lvl5pPr>
              <a:defRPr sz="18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5" y="2174875"/>
            <a:ext cx="4041775" cy="3951288"/>
          </a:xfrm>
        </p:spPr>
        <p:txBody>
          <a:bodyPr>
            <a:normAutofit/>
          </a:bodyPr>
          <a:lstStyle>
            <a:lvl1pPr>
              <a:defRPr sz="2800"/>
            </a:lvl1pPr>
            <a:lvl2pPr>
              <a:defRPr sz="2400"/>
            </a:lvl2pPr>
            <a:lvl3pPr>
              <a:defRPr sz="2000"/>
            </a:lvl3pPr>
            <a:lvl4pPr>
              <a:defRPr sz="1800"/>
            </a:lvl4pPr>
            <a:lvl5pPr>
              <a:defRPr sz="18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C4779CFA-D783-6243-BF0D-910CD28C22BE}" type="datetimeFigureOut">
              <a:rPr lang="en-US" smtClean="0"/>
              <a:t>7/18/23</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F8E9CF02-A167-B947-9ADD-D6FC6C9B51ED}" type="slidenum">
              <a:rPr lang="en-US" smtClean="0"/>
              <a:t>‹#›</a:t>
            </a:fld>
            <a:endParaRPr lang="en-US"/>
          </a:p>
        </p:txBody>
      </p:sp>
    </p:spTree>
    <p:extLst>
      <p:ext uri="{BB962C8B-B14F-4D97-AF65-F5344CB8AC3E}">
        <p14:creationId xmlns:p14="http://schemas.microsoft.com/office/powerpoint/2010/main" val="26606183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C4779CFA-D783-6243-BF0D-910CD28C22BE}" type="datetimeFigureOut">
              <a:rPr lang="en-US" smtClean="0"/>
              <a:t>7/18/23</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F8E9CF02-A167-B947-9ADD-D6FC6C9B51ED}" type="slidenum">
              <a:rPr lang="en-US" smtClean="0"/>
              <a:t>‹#›</a:t>
            </a:fld>
            <a:endParaRPr lang="en-US"/>
          </a:p>
        </p:txBody>
      </p:sp>
    </p:spTree>
    <p:extLst>
      <p:ext uri="{BB962C8B-B14F-4D97-AF65-F5344CB8AC3E}">
        <p14:creationId xmlns:p14="http://schemas.microsoft.com/office/powerpoint/2010/main" val="14548353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C4779CFA-D783-6243-BF0D-910CD28C22BE}" type="datetimeFigureOut">
              <a:rPr lang="en-US" smtClean="0"/>
              <a:t>7/18/23</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F8E9CF02-A167-B947-9ADD-D6FC6C9B51ED}" type="slidenum">
              <a:rPr lang="en-US" smtClean="0"/>
              <a:t>‹#›</a:t>
            </a:fld>
            <a:endParaRPr lang="en-US"/>
          </a:p>
        </p:txBody>
      </p:sp>
    </p:spTree>
    <p:extLst>
      <p:ext uri="{BB962C8B-B14F-4D97-AF65-F5344CB8AC3E}">
        <p14:creationId xmlns:p14="http://schemas.microsoft.com/office/powerpoint/2010/main" val="19433468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C4779CFA-D783-6243-BF0D-910CD28C22BE}" type="datetimeFigureOut">
              <a:rPr lang="en-US" smtClean="0"/>
              <a:t>7/18/23</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F8E9CF02-A167-B947-9ADD-D6FC6C9B51ED}" type="slidenum">
              <a:rPr lang="en-US" smtClean="0"/>
              <a:t>‹#›</a:t>
            </a:fld>
            <a:endParaRPr lang="en-US"/>
          </a:p>
        </p:txBody>
      </p:sp>
    </p:spTree>
    <p:extLst>
      <p:ext uri="{BB962C8B-B14F-4D97-AF65-F5344CB8AC3E}">
        <p14:creationId xmlns:p14="http://schemas.microsoft.com/office/powerpoint/2010/main" val="15318761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C4779CFA-D783-6243-BF0D-910CD28C22BE}" type="datetimeFigureOut">
              <a:rPr lang="en-US" smtClean="0"/>
              <a:t>7/18/23</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F8E9CF02-A167-B947-9ADD-D6FC6C9B51ED}" type="slidenum">
              <a:rPr lang="en-US" smtClean="0"/>
              <a:t>‹#›</a:t>
            </a:fld>
            <a:endParaRPr lang="en-US"/>
          </a:p>
        </p:txBody>
      </p:sp>
    </p:spTree>
    <p:extLst>
      <p:ext uri="{BB962C8B-B14F-4D97-AF65-F5344CB8AC3E}">
        <p14:creationId xmlns:p14="http://schemas.microsoft.com/office/powerpoint/2010/main" val="31788666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6" name="Picture 5">
            <a:extLst>
              <a:ext uri="{FF2B5EF4-FFF2-40B4-BE49-F238E27FC236}">
                <a16:creationId xmlns:a16="http://schemas.microsoft.com/office/drawing/2014/main" id="{61028B14-EE91-244A-B39B-CAD613B4F10A}"/>
              </a:ext>
            </a:extLst>
          </p:cNvPr>
          <p:cNvPicPr>
            <a:picLocks noChangeAspect="1"/>
          </p:cNvPicPr>
          <p:nvPr userDrawn="1"/>
        </p:nvPicPr>
        <p:blipFill>
          <a:blip r:embed="rId13"/>
          <a:stretch>
            <a:fillRect/>
          </a:stretch>
        </p:blipFill>
        <p:spPr>
          <a:xfrm>
            <a:off x="7647639" y="6151083"/>
            <a:ext cx="1290170" cy="578981"/>
          </a:xfrm>
          <a:prstGeom prst="rect">
            <a:avLst/>
          </a:prstGeom>
        </p:spPr>
      </p:pic>
    </p:spTree>
    <p:extLst>
      <p:ext uri="{BB962C8B-B14F-4D97-AF65-F5344CB8AC3E}">
        <p14:creationId xmlns:p14="http://schemas.microsoft.com/office/powerpoint/2010/main" val="38320878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000" b="1" i="0" kern="1200">
          <a:solidFill>
            <a:srgbClr val="755D6E"/>
          </a:solidFill>
          <a:latin typeface="Helvetica Neue Condensed" panose="02000503000000020004" pitchFamily="2" charset="0"/>
          <a:ea typeface="Helvetica Neue Condensed" panose="02000503000000020004" pitchFamily="2" charset="0"/>
          <a:cs typeface="Helvetica Neue Condensed" panose="02000503000000020004" pitchFamily="2" charset="0"/>
        </a:defRPr>
      </a:lvl1pPr>
    </p:titleStyle>
    <p:bodyStyle>
      <a:lvl1pPr marL="342900" indent="-342900" algn="l" defTabSz="457200" rtl="0" eaLnBrk="1" latinLnBrk="0" hangingPunct="1">
        <a:spcBef>
          <a:spcPct val="20000"/>
        </a:spcBef>
        <a:buClr>
          <a:srgbClr val="009A5C"/>
        </a:buClr>
        <a:buFont typeface="Arial"/>
        <a:buChar char="•"/>
        <a:defRPr sz="2800" kern="1200">
          <a:solidFill>
            <a:schemeClr val="tx1"/>
          </a:solidFill>
          <a:latin typeface="Helvetica Neue"/>
          <a:ea typeface="+mn-ea"/>
          <a:cs typeface="Helvetica Neue"/>
        </a:defRPr>
      </a:lvl1pPr>
      <a:lvl2pPr marL="742950" indent="-285750" algn="l" defTabSz="457200" rtl="0" eaLnBrk="1" latinLnBrk="0" hangingPunct="1">
        <a:spcBef>
          <a:spcPct val="20000"/>
        </a:spcBef>
        <a:buClr>
          <a:srgbClr val="009A5C"/>
        </a:buClr>
        <a:buFont typeface="Arial"/>
        <a:buChar char="–"/>
        <a:defRPr sz="2400" kern="1200">
          <a:solidFill>
            <a:schemeClr val="tx1"/>
          </a:solidFill>
          <a:latin typeface="Helvetica Neue"/>
          <a:ea typeface="+mn-ea"/>
          <a:cs typeface="Helvetica Neue"/>
        </a:defRPr>
      </a:lvl2pPr>
      <a:lvl3pPr marL="1143000" indent="-228600" algn="l" defTabSz="457200" rtl="0" eaLnBrk="1" latinLnBrk="0" hangingPunct="1">
        <a:spcBef>
          <a:spcPct val="20000"/>
        </a:spcBef>
        <a:buClr>
          <a:srgbClr val="009A5C"/>
        </a:buClr>
        <a:buFont typeface="Arial"/>
        <a:buChar char="•"/>
        <a:defRPr sz="2000" kern="1200">
          <a:solidFill>
            <a:schemeClr val="tx1"/>
          </a:solidFill>
          <a:latin typeface="Helvetica Neue"/>
          <a:ea typeface="+mn-ea"/>
          <a:cs typeface="Helvetica Neue"/>
        </a:defRPr>
      </a:lvl3pPr>
      <a:lvl4pPr marL="1600200" indent="-228600" algn="l" defTabSz="457200" rtl="0" eaLnBrk="1" latinLnBrk="0" hangingPunct="1">
        <a:spcBef>
          <a:spcPct val="20000"/>
        </a:spcBef>
        <a:buClr>
          <a:srgbClr val="009A5C"/>
        </a:buClr>
        <a:buFont typeface="Arial"/>
        <a:buChar char="–"/>
        <a:defRPr sz="1800" kern="1200">
          <a:solidFill>
            <a:schemeClr val="tx1"/>
          </a:solidFill>
          <a:latin typeface="Helvetica Neue"/>
          <a:ea typeface="+mn-ea"/>
          <a:cs typeface="Helvetica Neue"/>
        </a:defRPr>
      </a:lvl4pPr>
      <a:lvl5pPr marL="2057400" indent="-228600" algn="l" defTabSz="457200" rtl="0" eaLnBrk="1" latinLnBrk="0" hangingPunct="1">
        <a:spcBef>
          <a:spcPct val="20000"/>
        </a:spcBef>
        <a:buClr>
          <a:srgbClr val="009A5C"/>
        </a:buClr>
        <a:buFont typeface="Arial"/>
        <a:buChar char="»"/>
        <a:defRPr sz="1800" kern="1200">
          <a:solidFill>
            <a:schemeClr val="tx1"/>
          </a:solidFill>
          <a:latin typeface="Helvetica Neue"/>
          <a:ea typeface="+mn-ea"/>
          <a:cs typeface="Helvetica Neue"/>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mailto:michael.milligan@mwfai.org"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3.emf"/><Relationship Id="rId4" Type="http://schemas.openxmlformats.org/officeDocument/2006/relationships/hyperlink" Target="mailto:sabine.lobnig@mwfai.or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31520" y="2217420"/>
            <a:ext cx="7772400" cy="1554480"/>
          </a:xfrm>
        </p:spPr>
        <p:txBody>
          <a:bodyPr>
            <a:normAutofit fontScale="90000"/>
          </a:bodyPr>
          <a:lstStyle/>
          <a:p>
            <a:r>
              <a:rPr lang="en-US" sz="4400" dirty="0">
                <a:solidFill>
                  <a:schemeClr val="accent4">
                    <a:lumMod val="50000"/>
                  </a:schemeClr>
                </a:solidFill>
              </a:rPr>
              <a:t>The Global Accessibility Reporting Initiative (GARI): </a:t>
            </a:r>
            <a:br>
              <a:rPr lang="en-US" sz="4400" dirty="0">
                <a:solidFill>
                  <a:schemeClr val="accent4">
                    <a:lumMod val="50000"/>
                  </a:schemeClr>
                </a:solidFill>
              </a:rPr>
            </a:br>
            <a:br>
              <a:rPr lang="en-US" sz="4400" dirty="0">
                <a:solidFill>
                  <a:schemeClr val="accent4">
                    <a:lumMod val="50000"/>
                  </a:schemeClr>
                </a:solidFill>
              </a:rPr>
            </a:br>
            <a:r>
              <a:rPr lang="en-US" sz="4400" dirty="0">
                <a:solidFill>
                  <a:schemeClr val="accent4">
                    <a:lumMod val="50000"/>
                  </a:schemeClr>
                </a:solidFill>
              </a:rPr>
              <a:t>15 years of helping people find accessible devices that work for them </a:t>
            </a:r>
            <a:br>
              <a:rPr lang="en-US" sz="4400" dirty="0">
                <a:solidFill>
                  <a:schemeClr val="accent4">
                    <a:lumMod val="50000"/>
                  </a:schemeClr>
                </a:solidFill>
              </a:rPr>
            </a:br>
            <a:br>
              <a:rPr lang="en-US" sz="4400" dirty="0">
                <a:solidFill>
                  <a:schemeClr val="accent4">
                    <a:lumMod val="50000"/>
                  </a:schemeClr>
                </a:solidFill>
              </a:rPr>
            </a:br>
            <a:r>
              <a:rPr lang="en-US" sz="2200" dirty="0">
                <a:solidFill>
                  <a:schemeClr val="accent4">
                    <a:lumMod val="50000"/>
                  </a:schemeClr>
                </a:solidFill>
              </a:rPr>
              <a:t> 19 July  2023</a:t>
            </a:r>
          </a:p>
        </p:txBody>
      </p:sp>
      <p:pic>
        <p:nvPicPr>
          <p:cNvPr id="6" name="Picture 5" descr="Logo for the 15 year anniversay, showing the number 15 with the belly of the 5 representing a tablet screen. &quot;GARI&quot; written under it.">
            <a:extLst>
              <a:ext uri="{FF2B5EF4-FFF2-40B4-BE49-F238E27FC236}">
                <a16:creationId xmlns:a16="http://schemas.microsoft.com/office/drawing/2014/main" id="{88DD51BB-8987-AE40-9C2F-F1C1C9094BE3}"/>
              </a:ext>
            </a:extLst>
          </p:cNvPr>
          <p:cNvPicPr>
            <a:picLocks noChangeAspect="1"/>
          </p:cNvPicPr>
          <p:nvPr/>
        </p:nvPicPr>
        <p:blipFill>
          <a:blip r:embed="rId3"/>
          <a:stretch>
            <a:fillRect/>
          </a:stretch>
        </p:blipFill>
        <p:spPr>
          <a:xfrm>
            <a:off x="0" y="4106541"/>
            <a:ext cx="2772264" cy="2764159"/>
          </a:xfrm>
          <a:prstGeom prst="rect">
            <a:avLst/>
          </a:prstGeom>
        </p:spPr>
      </p:pic>
    </p:spTree>
    <p:extLst>
      <p:ext uri="{BB962C8B-B14F-4D97-AF65-F5344CB8AC3E}">
        <p14:creationId xmlns:p14="http://schemas.microsoft.com/office/powerpoint/2010/main" val="42664708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04027-1F3F-A64F-BAFC-AF32DA8A77E5}"/>
              </a:ext>
            </a:extLst>
          </p:cNvPr>
          <p:cNvSpPr>
            <a:spLocks noGrp="1"/>
          </p:cNvSpPr>
          <p:nvPr>
            <p:ph type="title"/>
          </p:nvPr>
        </p:nvSpPr>
        <p:spPr>
          <a:xfrm>
            <a:off x="457200" y="50800"/>
            <a:ext cx="8229600" cy="1143000"/>
          </a:xfrm>
        </p:spPr>
        <p:txBody>
          <a:bodyPr>
            <a:normAutofit/>
          </a:bodyPr>
          <a:lstStyle/>
          <a:p>
            <a:r>
              <a:rPr lang="en-US" sz="4000" dirty="0">
                <a:solidFill>
                  <a:schemeClr val="accent4">
                    <a:lumMod val="50000"/>
                  </a:schemeClr>
                </a:solidFill>
              </a:rPr>
              <a:t>GARI around the world</a:t>
            </a:r>
          </a:p>
        </p:txBody>
      </p:sp>
      <p:pic>
        <p:nvPicPr>
          <p:cNvPr id="6" name="Picture 5" descr="World map with countries using GARI most actively coloured in red: North America, Brazil, Europe, South Africa, Australia, India, Japan, Malaysia.">
            <a:extLst>
              <a:ext uri="{FF2B5EF4-FFF2-40B4-BE49-F238E27FC236}">
                <a16:creationId xmlns:a16="http://schemas.microsoft.com/office/drawing/2014/main" id="{B1F869CD-CAEF-C946-A78C-914D5BEE8BBF}"/>
              </a:ext>
            </a:extLst>
          </p:cNvPr>
          <p:cNvPicPr>
            <a:picLocks noChangeAspect="1"/>
          </p:cNvPicPr>
          <p:nvPr/>
        </p:nvPicPr>
        <p:blipFill>
          <a:blip r:embed="rId3"/>
          <a:stretch>
            <a:fillRect/>
          </a:stretch>
        </p:blipFill>
        <p:spPr>
          <a:xfrm>
            <a:off x="0" y="2263140"/>
            <a:ext cx="8914029" cy="4594860"/>
          </a:xfrm>
          <a:prstGeom prst="rect">
            <a:avLst/>
          </a:prstGeom>
        </p:spPr>
      </p:pic>
    </p:spTree>
    <p:extLst>
      <p:ext uri="{BB962C8B-B14F-4D97-AF65-F5344CB8AC3E}">
        <p14:creationId xmlns:p14="http://schemas.microsoft.com/office/powerpoint/2010/main" val="26186603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04027-1F3F-A64F-BAFC-AF32DA8A77E5}"/>
              </a:ext>
            </a:extLst>
          </p:cNvPr>
          <p:cNvSpPr>
            <a:spLocks noGrp="1"/>
          </p:cNvSpPr>
          <p:nvPr>
            <p:ph type="title"/>
          </p:nvPr>
        </p:nvSpPr>
        <p:spPr>
          <a:xfrm>
            <a:off x="457200" y="50800"/>
            <a:ext cx="8229600" cy="1143000"/>
          </a:xfrm>
        </p:spPr>
        <p:txBody>
          <a:bodyPr>
            <a:normAutofit/>
          </a:bodyPr>
          <a:lstStyle/>
          <a:p>
            <a:r>
              <a:rPr lang="en-US" sz="4000" dirty="0">
                <a:solidFill>
                  <a:schemeClr val="accent4">
                    <a:lumMod val="50000"/>
                  </a:schemeClr>
                </a:solidFill>
              </a:rPr>
              <a:t>Additional resources</a:t>
            </a:r>
          </a:p>
        </p:txBody>
      </p:sp>
      <p:pic>
        <p:nvPicPr>
          <p:cNvPr id="7" name="Picture 6" descr="Pictures of the GARI feature guide documents that are available from the MWF publication section. ">
            <a:extLst>
              <a:ext uri="{FF2B5EF4-FFF2-40B4-BE49-F238E27FC236}">
                <a16:creationId xmlns:a16="http://schemas.microsoft.com/office/drawing/2014/main" id="{661C84E5-323D-8047-BC1F-CCAE424FE7AC}"/>
              </a:ext>
            </a:extLst>
          </p:cNvPr>
          <p:cNvPicPr>
            <a:picLocks noChangeAspect="1"/>
          </p:cNvPicPr>
          <p:nvPr/>
        </p:nvPicPr>
        <p:blipFill>
          <a:blip r:embed="rId3"/>
          <a:stretch>
            <a:fillRect/>
          </a:stretch>
        </p:blipFill>
        <p:spPr>
          <a:xfrm rot="323477">
            <a:off x="523525" y="1351901"/>
            <a:ext cx="3569225" cy="4328912"/>
          </a:xfrm>
          <a:prstGeom prst="rect">
            <a:avLst/>
          </a:prstGeom>
        </p:spPr>
      </p:pic>
      <p:pic>
        <p:nvPicPr>
          <p:cNvPr id="6" name="Picture 5" descr="Picture of GARI feature videos thumpnails. ">
            <a:extLst>
              <a:ext uri="{FF2B5EF4-FFF2-40B4-BE49-F238E27FC236}">
                <a16:creationId xmlns:a16="http://schemas.microsoft.com/office/drawing/2014/main" id="{BA707AB0-295E-A744-8AFB-BD53CFD8288D}"/>
              </a:ext>
            </a:extLst>
          </p:cNvPr>
          <p:cNvPicPr>
            <a:picLocks noChangeAspect="1"/>
          </p:cNvPicPr>
          <p:nvPr/>
        </p:nvPicPr>
        <p:blipFill>
          <a:blip r:embed="rId4"/>
          <a:stretch>
            <a:fillRect/>
          </a:stretch>
        </p:blipFill>
        <p:spPr>
          <a:xfrm>
            <a:off x="3806190" y="2313468"/>
            <a:ext cx="5184493" cy="4544532"/>
          </a:xfrm>
          <a:prstGeom prst="rect">
            <a:avLst/>
          </a:prstGeom>
        </p:spPr>
      </p:pic>
    </p:spTree>
    <p:extLst>
      <p:ext uri="{BB962C8B-B14F-4D97-AF65-F5344CB8AC3E}">
        <p14:creationId xmlns:p14="http://schemas.microsoft.com/office/powerpoint/2010/main" val="36740917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ogo for the 15 year anniversay, showing the number 15 with the belly of the 5 representing a tablet screen. &quot;GARI&quot; written under it.">
            <a:extLst>
              <a:ext uri="{FF2B5EF4-FFF2-40B4-BE49-F238E27FC236}">
                <a16:creationId xmlns:a16="http://schemas.microsoft.com/office/drawing/2014/main" id="{EFB84835-6E4F-0E42-99C1-8C3902FF95D4}"/>
              </a:ext>
            </a:extLst>
          </p:cNvPr>
          <p:cNvPicPr>
            <a:picLocks noChangeAspect="1"/>
          </p:cNvPicPr>
          <p:nvPr/>
        </p:nvPicPr>
        <p:blipFill>
          <a:blip r:embed="rId3"/>
          <a:stretch>
            <a:fillRect/>
          </a:stretch>
        </p:blipFill>
        <p:spPr>
          <a:xfrm rot="337289">
            <a:off x="5263419" y="1689099"/>
            <a:ext cx="3708400" cy="3697557"/>
          </a:xfrm>
          <a:prstGeom prst="rect">
            <a:avLst/>
          </a:prstGeom>
        </p:spPr>
      </p:pic>
      <p:sp>
        <p:nvSpPr>
          <p:cNvPr id="2" name="Title 1">
            <a:extLst>
              <a:ext uri="{FF2B5EF4-FFF2-40B4-BE49-F238E27FC236}">
                <a16:creationId xmlns:a16="http://schemas.microsoft.com/office/drawing/2014/main" id="{1D704027-1F3F-A64F-BAFC-AF32DA8A77E5}"/>
              </a:ext>
            </a:extLst>
          </p:cNvPr>
          <p:cNvSpPr>
            <a:spLocks noGrp="1"/>
          </p:cNvSpPr>
          <p:nvPr>
            <p:ph type="title"/>
          </p:nvPr>
        </p:nvSpPr>
        <p:spPr>
          <a:xfrm>
            <a:off x="457200" y="50800"/>
            <a:ext cx="8229600" cy="1143000"/>
          </a:xfrm>
        </p:spPr>
        <p:txBody>
          <a:bodyPr>
            <a:normAutofit/>
          </a:bodyPr>
          <a:lstStyle/>
          <a:p>
            <a:r>
              <a:rPr lang="en-US" sz="4000" dirty="0">
                <a:solidFill>
                  <a:schemeClr val="accent4">
                    <a:lumMod val="50000"/>
                  </a:schemeClr>
                </a:solidFill>
              </a:rPr>
              <a:t>Celebrating 15 years of GARI</a:t>
            </a:r>
          </a:p>
        </p:txBody>
      </p:sp>
      <p:sp>
        <p:nvSpPr>
          <p:cNvPr id="3" name="Content Placeholder 2">
            <a:extLst>
              <a:ext uri="{FF2B5EF4-FFF2-40B4-BE49-F238E27FC236}">
                <a16:creationId xmlns:a16="http://schemas.microsoft.com/office/drawing/2014/main" id="{82FE4A1D-159D-684B-B515-CA6DC9A39D58}"/>
              </a:ext>
            </a:extLst>
          </p:cNvPr>
          <p:cNvSpPr>
            <a:spLocks noGrp="1"/>
          </p:cNvSpPr>
          <p:nvPr>
            <p:ph idx="1"/>
          </p:nvPr>
        </p:nvSpPr>
        <p:spPr>
          <a:xfrm>
            <a:off x="0" y="1193800"/>
            <a:ext cx="5600700" cy="5295900"/>
          </a:xfrm>
        </p:spPr>
        <p:txBody>
          <a:bodyPr>
            <a:normAutofit fontScale="92500" lnSpcReduction="20000"/>
          </a:bodyPr>
          <a:lstStyle/>
          <a:p>
            <a:endParaRPr lang="en-US" sz="2400" dirty="0"/>
          </a:p>
          <a:p>
            <a:pPr lvl="1"/>
            <a:r>
              <a:rPr lang="en-US" dirty="0"/>
              <a:t>planned publications:</a:t>
            </a:r>
          </a:p>
          <a:p>
            <a:pPr lvl="2"/>
            <a:r>
              <a:rPr lang="en-US" dirty="0"/>
              <a:t>update of GARI feature guides</a:t>
            </a:r>
          </a:p>
          <a:p>
            <a:pPr lvl="2"/>
            <a:r>
              <a:rPr lang="en-US" dirty="0"/>
              <a:t>brochure with 15 milestones of mobile accessibility development in 15 years of GARI </a:t>
            </a:r>
          </a:p>
          <a:p>
            <a:pPr lvl="1"/>
            <a:endParaRPr lang="en-US" dirty="0"/>
          </a:p>
          <a:p>
            <a:pPr lvl="1"/>
            <a:r>
              <a:rPr lang="en-US" dirty="0"/>
              <a:t>planned events:</a:t>
            </a:r>
          </a:p>
          <a:p>
            <a:pPr lvl="2"/>
            <a:r>
              <a:rPr lang="en-US" dirty="0"/>
              <a:t>online educational session with partners around the world</a:t>
            </a:r>
          </a:p>
          <a:p>
            <a:pPr lvl="2"/>
            <a:r>
              <a:rPr lang="en-US" dirty="0"/>
              <a:t>GARI celebration at M-Enabling Summit </a:t>
            </a:r>
          </a:p>
          <a:p>
            <a:endParaRPr lang="en-US" dirty="0"/>
          </a:p>
          <a:p>
            <a:pPr lvl="1"/>
            <a:r>
              <a:rPr lang="en-US" dirty="0"/>
              <a:t>additional: </a:t>
            </a:r>
          </a:p>
          <a:p>
            <a:pPr lvl="2"/>
            <a:r>
              <a:rPr lang="en-US" dirty="0"/>
              <a:t>implementation of feature review results</a:t>
            </a:r>
          </a:p>
          <a:p>
            <a:pPr lvl="2"/>
            <a:r>
              <a:rPr lang="en-US" dirty="0"/>
              <a:t>updates to website content pages</a:t>
            </a:r>
          </a:p>
          <a:p>
            <a:endParaRPr lang="en-US" sz="2000" dirty="0"/>
          </a:p>
          <a:p>
            <a:pPr lvl="1"/>
            <a:endParaRPr lang="en-US" sz="2000" dirty="0"/>
          </a:p>
          <a:p>
            <a:pPr lvl="1"/>
            <a:endParaRPr lang="en-US" sz="2000" dirty="0"/>
          </a:p>
          <a:p>
            <a:pPr lvl="1"/>
            <a:endParaRPr lang="en-US" sz="2000" dirty="0"/>
          </a:p>
          <a:p>
            <a:endParaRPr lang="en-US" sz="2400" dirty="0"/>
          </a:p>
          <a:p>
            <a:endParaRPr lang="en-US" sz="2400" dirty="0"/>
          </a:p>
          <a:p>
            <a:endParaRPr lang="en-US" sz="2400" dirty="0"/>
          </a:p>
          <a:p>
            <a:endParaRPr lang="en-US" sz="2400" dirty="0"/>
          </a:p>
          <a:p>
            <a:pPr marL="457200" lvl="1" indent="0">
              <a:buNone/>
            </a:pPr>
            <a:endParaRPr lang="en-US" sz="2000" dirty="0"/>
          </a:p>
          <a:p>
            <a:endParaRPr lang="en-GB" sz="2400" dirty="0"/>
          </a:p>
        </p:txBody>
      </p:sp>
    </p:spTree>
    <p:extLst>
      <p:ext uri="{BB962C8B-B14F-4D97-AF65-F5344CB8AC3E}">
        <p14:creationId xmlns:p14="http://schemas.microsoft.com/office/powerpoint/2010/main" val="21079936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04027-1F3F-A64F-BAFC-AF32DA8A77E5}"/>
              </a:ext>
            </a:extLst>
          </p:cNvPr>
          <p:cNvSpPr>
            <a:spLocks noGrp="1"/>
          </p:cNvSpPr>
          <p:nvPr>
            <p:ph type="title"/>
          </p:nvPr>
        </p:nvSpPr>
        <p:spPr>
          <a:xfrm>
            <a:off x="457200" y="50800"/>
            <a:ext cx="8229600" cy="1143000"/>
          </a:xfrm>
        </p:spPr>
        <p:txBody>
          <a:bodyPr>
            <a:normAutofit/>
          </a:bodyPr>
          <a:lstStyle/>
          <a:p>
            <a:r>
              <a:rPr lang="en-US" sz="4000" dirty="0">
                <a:solidFill>
                  <a:schemeClr val="accent4">
                    <a:lumMod val="50000"/>
                  </a:schemeClr>
                </a:solidFill>
              </a:rPr>
              <a:t>How can ITU members use GARI?</a:t>
            </a:r>
          </a:p>
        </p:txBody>
      </p:sp>
      <p:sp>
        <p:nvSpPr>
          <p:cNvPr id="3" name="Content Placeholder 2">
            <a:extLst>
              <a:ext uri="{FF2B5EF4-FFF2-40B4-BE49-F238E27FC236}">
                <a16:creationId xmlns:a16="http://schemas.microsoft.com/office/drawing/2014/main" id="{82FE4A1D-159D-684B-B515-CA6DC9A39D58}"/>
              </a:ext>
            </a:extLst>
          </p:cNvPr>
          <p:cNvSpPr>
            <a:spLocks noGrp="1"/>
          </p:cNvSpPr>
          <p:nvPr>
            <p:ph idx="1"/>
          </p:nvPr>
        </p:nvSpPr>
        <p:spPr>
          <a:xfrm>
            <a:off x="457200" y="1193800"/>
            <a:ext cx="8229600" cy="5295900"/>
          </a:xfrm>
        </p:spPr>
        <p:txBody>
          <a:bodyPr>
            <a:normAutofit fontScale="92500" lnSpcReduction="20000"/>
          </a:bodyPr>
          <a:lstStyle/>
          <a:p>
            <a:endParaRPr lang="en-US" sz="2400" dirty="0"/>
          </a:p>
          <a:p>
            <a:r>
              <a:rPr lang="en-GB" sz="2600" dirty="0"/>
              <a:t>use GARI as one of the tools to promote mobile accessibility in your country and fulfil your obligations under Article 9 of the UNCRPD</a:t>
            </a:r>
          </a:p>
          <a:p>
            <a:endParaRPr lang="en-GB" sz="2600" dirty="0"/>
          </a:p>
          <a:p>
            <a:r>
              <a:rPr lang="en-GB" sz="2600" dirty="0"/>
              <a:t>use a customised GARI xml feed to share the information with your constituencies </a:t>
            </a:r>
          </a:p>
          <a:p>
            <a:endParaRPr lang="en-GB" sz="2600" dirty="0"/>
          </a:p>
          <a:p>
            <a:r>
              <a:rPr lang="en-GB" sz="2600" dirty="0"/>
              <a:t>use the GARI resources to raise awareness about existing accessibility solutions on the market and help people find devices that work for them</a:t>
            </a:r>
          </a:p>
          <a:p>
            <a:endParaRPr lang="en-GB" sz="2600" dirty="0"/>
          </a:p>
          <a:p>
            <a:r>
              <a:rPr lang="en-GB" sz="2600" dirty="0"/>
              <a:t>join the GARI stakeholder network and help us shape the information to consumers about available accessibility solutions</a:t>
            </a:r>
          </a:p>
          <a:p>
            <a:pPr marL="0" indent="0">
              <a:buNone/>
            </a:pPr>
            <a:endParaRPr lang="en-US" sz="2000" dirty="0"/>
          </a:p>
          <a:p>
            <a:pPr lvl="1"/>
            <a:endParaRPr lang="en-US" sz="2000" dirty="0"/>
          </a:p>
          <a:p>
            <a:pPr lvl="1"/>
            <a:endParaRPr lang="en-US" sz="2000" dirty="0"/>
          </a:p>
          <a:p>
            <a:endParaRPr lang="en-US" sz="2400" dirty="0"/>
          </a:p>
          <a:p>
            <a:endParaRPr lang="en-US" sz="2400" dirty="0"/>
          </a:p>
          <a:p>
            <a:endParaRPr lang="en-US" sz="2400" dirty="0"/>
          </a:p>
          <a:p>
            <a:endParaRPr lang="en-US" sz="2400" dirty="0"/>
          </a:p>
          <a:p>
            <a:pPr marL="457200" lvl="1" indent="0">
              <a:buNone/>
            </a:pPr>
            <a:endParaRPr lang="en-US" sz="2000" dirty="0"/>
          </a:p>
          <a:p>
            <a:endParaRPr lang="en-GB" sz="2400" dirty="0"/>
          </a:p>
        </p:txBody>
      </p:sp>
    </p:spTree>
    <p:extLst>
      <p:ext uri="{BB962C8B-B14F-4D97-AF65-F5344CB8AC3E}">
        <p14:creationId xmlns:p14="http://schemas.microsoft.com/office/powerpoint/2010/main" val="913044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04027-1F3F-A64F-BAFC-AF32DA8A77E5}"/>
              </a:ext>
            </a:extLst>
          </p:cNvPr>
          <p:cNvSpPr>
            <a:spLocks noGrp="1"/>
          </p:cNvSpPr>
          <p:nvPr>
            <p:ph type="title"/>
          </p:nvPr>
        </p:nvSpPr>
        <p:spPr/>
        <p:txBody>
          <a:bodyPr>
            <a:normAutofit/>
          </a:bodyPr>
          <a:lstStyle/>
          <a:p>
            <a:r>
              <a:rPr lang="en-US" sz="4000" dirty="0">
                <a:solidFill>
                  <a:schemeClr val="accent4">
                    <a:lumMod val="50000"/>
                  </a:schemeClr>
                </a:solidFill>
              </a:rPr>
              <a:t>Thank you!</a:t>
            </a:r>
          </a:p>
        </p:txBody>
      </p:sp>
      <p:sp>
        <p:nvSpPr>
          <p:cNvPr id="6" name="Text Placeholder 2">
            <a:extLst>
              <a:ext uri="{FF2B5EF4-FFF2-40B4-BE49-F238E27FC236}">
                <a16:creationId xmlns:a16="http://schemas.microsoft.com/office/drawing/2014/main" id="{7A1E506D-B47E-3643-9F53-FA2B828AC3C7}"/>
              </a:ext>
            </a:extLst>
          </p:cNvPr>
          <p:cNvSpPr txBox="1">
            <a:spLocks/>
          </p:cNvSpPr>
          <p:nvPr/>
        </p:nvSpPr>
        <p:spPr>
          <a:xfrm>
            <a:off x="872062" y="2685956"/>
            <a:ext cx="7399875" cy="285356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rgbClr val="009A5C"/>
              </a:buClr>
              <a:buFont typeface="Arial"/>
              <a:buChar char="•"/>
              <a:defRPr sz="2800" kern="1200">
                <a:solidFill>
                  <a:schemeClr val="tx1"/>
                </a:solidFill>
                <a:latin typeface="Helvetica Neue"/>
                <a:ea typeface="+mn-ea"/>
                <a:cs typeface="Helvetica Neue"/>
              </a:defRPr>
            </a:lvl1pPr>
            <a:lvl2pPr marL="742950" indent="-285750" algn="l" defTabSz="457200" rtl="0" eaLnBrk="1" latinLnBrk="0" hangingPunct="1">
              <a:spcBef>
                <a:spcPct val="20000"/>
              </a:spcBef>
              <a:buClr>
                <a:srgbClr val="009A5C"/>
              </a:buClr>
              <a:buFont typeface="Arial"/>
              <a:buChar char="–"/>
              <a:defRPr sz="2400" kern="1200">
                <a:solidFill>
                  <a:schemeClr val="tx1"/>
                </a:solidFill>
                <a:latin typeface="Helvetica Neue"/>
                <a:ea typeface="+mn-ea"/>
                <a:cs typeface="Helvetica Neue"/>
              </a:defRPr>
            </a:lvl2pPr>
            <a:lvl3pPr marL="1143000" indent="-228600" algn="l" defTabSz="457200" rtl="0" eaLnBrk="1" latinLnBrk="0" hangingPunct="1">
              <a:spcBef>
                <a:spcPct val="20000"/>
              </a:spcBef>
              <a:buClr>
                <a:srgbClr val="009A5C"/>
              </a:buClr>
              <a:buFont typeface="Arial"/>
              <a:buChar char="•"/>
              <a:defRPr sz="2000" kern="1200">
                <a:solidFill>
                  <a:schemeClr val="tx1"/>
                </a:solidFill>
                <a:latin typeface="Helvetica Neue"/>
                <a:ea typeface="+mn-ea"/>
                <a:cs typeface="Helvetica Neue"/>
              </a:defRPr>
            </a:lvl3pPr>
            <a:lvl4pPr marL="1600200" indent="-228600" algn="l" defTabSz="457200" rtl="0" eaLnBrk="1" latinLnBrk="0" hangingPunct="1">
              <a:spcBef>
                <a:spcPct val="20000"/>
              </a:spcBef>
              <a:buClr>
                <a:srgbClr val="009A5C"/>
              </a:buClr>
              <a:buFont typeface="Arial"/>
              <a:buChar char="–"/>
              <a:defRPr sz="1800" kern="1200">
                <a:solidFill>
                  <a:schemeClr val="tx1"/>
                </a:solidFill>
                <a:latin typeface="Helvetica Neue"/>
                <a:ea typeface="+mn-ea"/>
                <a:cs typeface="Helvetica Neue"/>
              </a:defRPr>
            </a:lvl4pPr>
            <a:lvl5pPr marL="2057400" indent="-228600" algn="l" defTabSz="457200" rtl="0" eaLnBrk="1" latinLnBrk="0" hangingPunct="1">
              <a:spcBef>
                <a:spcPct val="20000"/>
              </a:spcBef>
              <a:buClr>
                <a:srgbClr val="009A5C"/>
              </a:buClr>
              <a:buFont typeface="Arial"/>
              <a:buChar char="»"/>
              <a:defRPr sz="1800" kern="1200">
                <a:solidFill>
                  <a:schemeClr val="tx1"/>
                </a:solidFill>
                <a:latin typeface="Helvetica Neue"/>
                <a:ea typeface="+mn-ea"/>
                <a:cs typeface="Helvetica Neue"/>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Get in touch : </a:t>
            </a:r>
          </a:p>
          <a:p>
            <a:endParaRPr lang="en-US" sz="1800" dirty="0"/>
          </a:p>
          <a:p>
            <a:pPr marL="0" indent="0">
              <a:buNone/>
            </a:pPr>
            <a:r>
              <a:rPr lang="en-US" sz="1800" dirty="0"/>
              <a:t>Michael Milligan, MWF Secretary General </a:t>
            </a:r>
          </a:p>
          <a:p>
            <a:r>
              <a:rPr lang="en-US" sz="1800" dirty="0">
                <a:hlinkClick r:id="rId3"/>
              </a:rPr>
              <a:t>michael.milligan@mwfai.org</a:t>
            </a:r>
            <a:r>
              <a:rPr lang="en-US" sz="1800" dirty="0"/>
              <a:t> </a:t>
            </a:r>
          </a:p>
          <a:p>
            <a:endParaRPr lang="en-US" sz="1800" dirty="0"/>
          </a:p>
          <a:p>
            <a:pPr marL="0" indent="0">
              <a:buNone/>
            </a:pPr>
            <a:r>
              <a:rPr lang="en-US" sz="1800" dirty="0"/>
              <a:t>Sabine Lobnig, Director Communications</a:t>
            </a:r>
          </a:p>
          <a:p>
            <a:r>
              <a:rPr lang="en-US" sz="1800" dirty="0">
                <a:hlinkClick r:id="rId4"/>
              </a:rPr>
              <a:t>sabine.lobnig@mwfai.org</a:t>
            </a:r>
            <a:endParaRPr lang="en-US" sz="1800" dirty="0"/>
          </a:p>
        </p:txBody>
      </p:sp>
      <p:pic>
        <p:nvPicPr>
          <p:cNvPr id="5" name="Picture 4" descr="Logo of GARI, showing a talbet with the accessibility symbol inside and &quot;GARI&quot; written under it">
            <a:extLst>
              <a:ext uri="{FF2B5EF4-FFF2-40B4-BE49-F238E27FC236}">
                <a16:creationId xmlns:a16="http://schemas.microsoft.com/office/drawing/2014/main" id="{2086FE3F-AB45-4C46-BABD-766AB43969A5}"/>
              </a:ext>
            </a:extLst>
          </p:cNvPr>
          <p:cNvPicPr>
            <a:picLocks noChangeAspect="1"/>
          </p:cNvPicPr>
          <p:nvPr/>
        </p:nvPicPr>
        <p:blipFill>
          <a:blip r:embed="rId5"/>
          <a:stretch>
            <a:fillRect/>
          </a:stretch>
        </p:blipFill>
        <p:spPr>
          <a:xfrm>
            <a:off x="6013684" y="1805940"/>
            <a:ext cx="2540621" cy="3595300"/>
          </a:xfrm>
          <a:prstGeom prst="rect">
            <a:avLst/>
          </a:prstGeom>
        </p:spPr>
      </p:pic>
    </p:spTree>
    <p:extLst>
      <p:ext uri="{BB962C8B-B14F-4D97-AF65-F5344CB8AC3E}">
        <p14:creationId xmlns:p14="http://schemas.microsoft.com/office/powerpoint/2010/main" val="2106599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04027-1F3F-A64F-BAFC-AF32DA8A77E5}"/>
              </a:ext>
            </a:extLst>
          </p:cNvPr>
          <p:cNvSpPr>
            <a:spLocks noGrp="1"/>
          </p:cNvSpPr>
          <p:nvPr>
            <p:ph type="title"/>
          </p:nvPr>
        </p:nvSpPr>
        <p:spPr>
          <a:xfrm>
            <a:off x="457200" y="50800"/>
            <a:ext cx="8229600" cy="1143000"/>
          </a:xfrm>
        </p:spPr>
        <p:txBody>
          <a:bodyPr>
            <a:normAutofit/>
          </a:bodyPr>
          <a:lstStyle/>
          <a:p>
            <a:r>
              <a:rPr lang="en-US" sz="4000" dirty="0">
                <a:solidFill>
                  <a:schemeClr val="accent4">
                    <a:lumMod val="50000"/>
                  </a:schemeClr>
                </a:solidFill>
              </a:rPr>
              <a:t>The Mobile &amp; Wireless Forum (MWF)</a:t>
            </a:r>
          </a:p>
        </p:txBody>
      </p:sp>
      <p:sp>
        <p:nvSpPr>
          <p:cNvPr id="3" name="Content Placeholder 2">
            <a:extLst>
              <a:ext uri="{FF2B5EF4-FFF2-40B4-BE49-F238E27FC236}">
                <a16:creationId xmlns:a16="http://schemas.microsoft.com/office/drawing/2014/main" id="{82FE4A1D-159D-684B-B515-CA6DC9A39D58}"/>
              </a:ext>
            </a:extLst>
          </p:cNvPr>
          <p:cNvSpPr>
            <a:spLocks noGrp="1"/>
          </p:cNvSpPr>
          <p:nvPr>
            <p:ph idx="1"/>
          </p:nvPr>
        </p:nvSpPr>
        <p:spPr>
          <a:xfrm>
            <a:off x="457200" y="1193800"/>
            <a:ext cx="3074670" cy="5295900"/>
          </a:xfrm>
        </p:spPr>
        <p:txBody>
          <a:bodyPr>
            <a:normAutofit/>
          </a:bodyPr>
          <a:lstStyle/>
          <a:p>
            <a:endParaRPr lang="en-US" sz="2400" dirty="0"/>
          </a:p>
          <a:p>
            <a:pPr marL="0" indent="0">
              <a:buNone/>
            </a:pPr>
            <a:endParaRPr lang="en-GB" sz="2000" dirty="0"/>
          </a:p>
          <a:p>
            <a:pPr marL="0" indent="0">
              <a:buNone/>
            </a:pPr>
            <a:endParaRPr lang="en-GB" sz="2000" dirty="0"/>
          </a:p>
          <a:p>
            <a:pPr marL="0" indent="0">
              <a:buNone/>
            </a:pPr>
            <a:r>
              <a:rPr lang="en-GB" sz="2000" dirty="0"/>
              <a:t>The international association of companies with an interest in mobile and wireless communications including the evolution to 5G and the Internet of Things. </a:t>
            </a:r>
            <a:endParaRPr lang="en-US" sz="2400" dirty="0"/>
          </a:p>
          <a:p>
            <a:endParaRPr lang="en-US" sz="2400" dirty="0"/>
          </a:p>
          <a:p>
            <a:endParaRPr lang="en-US" sz="2400" dirty="0"/>
          </a:p>
          <a:p>
            <a:endParaRPr lang="en-US" sz="2400" dirty="0"/>
          </a:p>
          <a:p>
            <a:pPr marL="457200" lvl="1" indent="0">
              <a:buNone/>
            </a:pPr>
            <a:endParaRPr lang="en-US" sz="2000" dirty="0"/>
          </a:p>
          <a:p>
            <a:endParaRPr lang="en-GB" sz="2400" dirty="0"/>
          </a:p>
        </p:txBody>
      </p:sp>
      <p:pic>
        <p:nvPicPr>
          <p:cNvPr id="5" name="Picture 4" descr="Picture of the MWF member logos: Apple, Cisco, Ericsson, Honor, Huawei, Intel, LG, Motorola Mobility, Motorola Solutions, Qualcomm, Samsung, Sony. ">
            <a:extLst>
              <a:ext uri="{FF2B5EF4-FFF2-40B4-BE49-F238E27FC236}">
                <a16:creationId xmlns:a16="http://schemas.microsoft.com/office/drawing/2014/main" id="{C8C0BFF7-324D-EC4A-A8FC-91627BE1FEAB}"/>
              </a:ext>
            </a:extLst>
          </p:cNvPr>
          <p:cNvPicPr>
            <a:picLocks noChangeAspect="1"/>
          </p:cNvPicPr>
          <p:nvPr/>
        </p:nvPicPr>
        <p:blipFill>
          <a:blip r:embed="rId3"/>
          <a:stretch>
            <a:fillRect/>
          </a:stretch>
        </p:blipFill>
        <p:spPr>
          <a:xfrm>
            <a:off x="6371854" y="2081879"/>
            <a:ext cx="2331492" cy="3519742"/>
          </a:xfrm>
          <a:prstGeom prst="rect">
            <a:avLst/>
          </a:prstGeom>
        </p:spPr>
      </p:pic>
      <p:pic>
        <p:nvPicPr>
          <p:cNvPr id="4" name="Picture 3" descr="Picture of the MWF member logos: Apple, Cisco, Ericsson, Honor, Huawei, Intel, LG, Motorola Mobility, Motorola Solutions, Qualcomm, Samsung, Sony. ">
            <a:extLst>
              <a:ext uri="{FF2B5EF4-FFF2-40B4-BE49-F238E27FC236}">
                <a16:creationId xmlns:a16="http://schemas.microsoft.com/office/drawing/2014/main" id="{DE9B7C4C-99F7-994B-B22C-277773E44730}"/>
              </a:ext>
            </a:extLst>
          </p:cNvPr>
          <p:cNvPicPr>
            <a:picLocks noChangeAspect="1"/>
          </p:cNvPicPr>
          <p:nvPr/>
        </p:nvPicPr>
        <p:blipFill>
          <a:blip r:embed="rId4"/>
          <a:stretch>
            <a:fillRect/>
          </a:stretch>
        </p:blipFill>
        <p:spPr>
          <a:xfrm>
            <a:off x="3639567" y="2086959"/>
            <a:ext cx="2304550" cy="3514662"/>
          </a:xfrm>
          <a:prstGeom prst="rect">
            <a:avLst/>
          </a:prstGeom>
        </p:spPr>
      </p:pic>
    </p:spTree>
    <p:extLst>
      <p:ext uri="{BB962C8B-B14F-4D97-AF65-F5344CB8AC3E}">
        <p14:creationId xmlns:p14="http://schemas.microsoft.com/office/powerpoint/2010/main" val="9339361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04027-1F3F-A64F-BAFC-AF32DA8A77E5}"/>
              </a:ext>
            </a:extLst>
          </p:cNvPr>
          <p:cNvSpPr>
            <a:spLocks noGrp="1"/>
          </p:cNvSpPr>
          <p:nvPr>
            <p:ph type="title"/>
          </p:nvPr>
        </p:nvSpPr>
        <p:spPr>
          <a:xfrm>
            <a:off x="457200" y="50800"/>
            <a:ext cx="8229600" cy="1143000"/>
          </a:xfrm>
        </p:spPr>
        <p:txBody>
          <a:bodyPr>
            <a:normAutofit/>
          </a:bodyPr>
          <a:lstStyle/>
          <a:p>
            <a:r>
              <a:rPr lang="en-US" sz="4000" dirty="0">
                <a:solidFill>
                  <a:schemeClr val="accent4">
                    <a:lumMod val="50000"/>
                  </a:schemeClr>
                </a:solidFill>
              </a:rPr>
              <a:t>GARI search interface</a:t>
            </a:r>
          </a:p>
        </p:txBody>
      </p:sp>
      <p:pic>
        <p:nvPicPr>
          <p:cNvPr id="6" name="Picture 5" descr="Picture of the homepage of the GARI database.">
            <a:extLst>
              <a:ext uri="{FF2B5EF4-FFF2-40B4-BE49-F238E27FC236}">
                <a16:creationId xmlns:a16="http://schemas.microsoft.com/office/drawing/2014/main" id="{1672605D-EF56-AF4C-9890-BB82AD6997D7}"/>
              </a:ext>
            </a:extLst>
          </p:cNvPr>
          <p:cNvPicPr>
            <a:picLocks noChangeAspect="1"/>
          </p:cNvPicPr>
          <p:nvPr/>
        </p:nvPicPr>
        <p:blipFill>
          <a:blip r:embed="rId3"/>
          <a:stretch>
            <a:fillRect/>
          </a:stretch>
        </p:blipFill>
        <p:spPr>
          <a:xfrm>
            <a:off x="0" y="0"/>
            <a:ext cx="9144000" cy="6923064"/>
          </a:xfrm>
          <a:prstGeom prst="rect">
            <a:avLst/>
          </a:prstGeom>
        </p:spPr>
      </p:pic>
    </p:spTree>
    <p:extLst>
      <p:ext uri="{BB962C8B-B14F-4D97-AF65-F5344CB8AC3E}">
        <p14:creationId xmlns:p14="http://schemas.microsoft.com/office/powerpoint/2010/main" val="14958233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Screenshot of the GARI search interface showing the search filter by dexterity, vision, hearing/speech and cognition, as well as the button to the advanced feature search.">
            <a:extLst>
              <a:ext uri="{FF2B5EF4-FFF2-40B4-BE49-F238E27FC236}">
                <a16:creationId xmlns:a16="http://schemas.microsoft.com/office/drawing/2014/main" id="{1A01E32E-B5D0-414A-A343-B38B0CFB0CA7}"/>
              </a:ext>
            </a:extLst>
          </p:cNvPr>
          <p:cNvPicPr>
            <a:picLocks noChangeAspect="1"/>
          </p:cNvPicPr>
          <p:nvPr/>
        </p:nvPicPr>
        <p:blipFill>
          <a:blip r:embed="rId3"/>
          <a:stretch>
            <a:fillRect/>
          </a:stretch>
        </p:blipFill>
        <p:spPr>
          <a:xfrm>
            <a:off x="0" y="1442358"/>
            <a:ext cx="9144000" cy="5415642"/>
          </a:xfrm>
          <a:prstGeom prst="rect">
            <a:avLst/>
          </a:prstGeom>
        </p:spPr>
      </p:pic>
      <p:sp>
        <p:nvSpPr>
          <p:cNvPr id="2" name="Title 1">
            <a:extLst>
              <a:ext uri="{FF2B5EF4-FFF2-40B4-BE49-F238E27FC236}">
                <a16:creationId xmlns:a16="http://schemas.microsoft.com/office/drawing/2014/main" id="{1D704027-1F3F-A64F-BAFC-AF32DA8A77E5}"/>
              </a:ext>
            </a:extLst>
          </p:cNvPr>
          <p:cNvSpPr>
            <a:spLocks noGrp="1"/>
          </p:cNvSpPr>
          <p:nvPr>
            <p:ph type="title"/>
          </p:nvPr>
        </p:nvSpPr>
        <p:spPr>
          <a:xfrm>
            <a:off x="457200" y="50800"/>
            <a:ext cx="8229600" cy="1143000"/>
          </a:xfrm>
        </p:spPr>
        <p:txBody>
          <a:bodyPr>
            <a:normAutofit/>
          </a:bodyPr>
          <a:lstStyle/>
          <a:p>
            <a:r>
              <a:rPr lang="en-US" sz="4000" dirty="0">
                <a:solidFill>
                  <a:schemeClr val="accent4">
                    <a:lumMod val="50000"/>
                  </a:schemeClr>
                </a:solidFill>
              </a:rPr>
              <a:t>The Search Interface</a:t>
            </a:r>
          </a:p>
        </p:txBody>
      </p:sp>
    </p:spTree>
    <p:extLst>
      <p:ext uri="{BB962C8B-B14F-4D97-AF65-F5344CB8AC3E}">
        <p14:creationId xmlns:p14="http://schemas.microsoft.com/office/powerpoint/2010/main" val="30504360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04027-1F3F-A64F-BAFC-AF32DA8A77E5}"/>
              </a:ext>
            </a:extLst>
          </p:cNvPr>
          <p:cNvSpPr>
            <a:spLocks noGrp="1"/>
          </p:cNvSpPr>
          <p:nvPr>
            <p:ph type="title"/>
          </p:nvPr>
        </p:nvSpPr>
        <p:spPr>
          <a:xfrm>
            <a:off x="457200" y="50800"/>
            <a:ext cx="8229600" cy="1143000"/>
          </a:xfrm>
        </p:spPr>
        <p:txBody>
          <a:bodyPr>
            <a:normAutofit/>
          </a:bodyPr>
          <a:lstStyle/>
          <a:p>
            <a:r>
              <a:rPr lang="en-US" sz="4000" dirty="0">
                <a:solidFill>
                  <a:schemeClr val="accent4">
                    <a:lumMod val="50000"/>
                  </a:schemeClr>
                </a:solidFill>
              </a:rPr>
              <a:t>Over 150 accessibility features</a:t>
            </a:r>
          </a:p>
        </p:txBody>
      </p:sp>
      <p:pic>
        <p:nvPicPr>
          <p:cNvPr id="8" name="Picture 7" descr="Screenshot of the feature selection list on www.gari.info ">
            <a:extLst>
              <a:ext uri="{FF2B5EF4-FFF2-40B4-BE49-F238E27FC236}">
                <a16:creationId xmlns:a16="http://schemas.microsoft.com/office/drawing/2014/main" id="{94D46151-1BDA-0747-B55D-EB1A0FE8601D}"/>
              </a:ext>
            </a:extLst>
          </p:cNvPr>
          <p:cNvPicPr>
            <a:picLocks noChangeAspect="1"/>
          </p:cNvPicPr>
          <p:nvPr/>
        </p:nvPicPr>
        <p:blipFill>
          <a:blip r:embed="rId3"/>
          <a:stretch>
            <a:fillRect/>
          </a:stretch>
        </p:blipFill>
        <p:spPr>
          <a:xfrm>
            <a:off x="0" y="1447185"/>
            <a:ext cx="9144000" cy="5410815"/>
          </a:xfrm>
          <a:prstGeom prst="rect">
            <a:avLst/>
          </a:prstGeom>
        </p:spPr>
      </p:pic>
    </p:spTree>
    <p:extLst>
      <p:ext uri="{BB962C8B-B14F-4D97-AF65-F5344CB8AC3E}">
        <p14:creationId xmlns:p14="http://schemas.microsoft.com/office/powerpoint/2010/main" val="26557858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04027-1F3F-A64F-BAFC-AF32DA8A77E5}"/>
              </a:ext>
            </a:extLst>
          </p:cNvPr>
          <p:cNvSpPr>
            <a:spLocks noGrp="1"/>
          </p:cNvSpPr>
          <p:nvPr>
            <p:ph type="title"/>
          </p:nvPr>
        </p:nvSpPr>
        <p:spPr>
          <a:xfrm>
            <a:off x="457200" y="50800"/>
            <a:ext cx="8229600" cy="1143000"/>
          </a:xfrm>
        </p:spPr>
        <p:txBody>
          <a:bodyPr>
            <a:normAutofit fontScale="90000"/>
          </a:bodyPr>
          <a:lstStyle/>
          <a:p>
            <a:r>
              <a:rPr lang="en-US" sz="4000" dirty="0">
                <a:solidFill>
                  <a:schemeClr val="accent4">
                    <a:lumMod val="50000"/>
                  </a:schemeClr>
                </a:solidFill>
              </a:rPr>
              <a:t>97 results for Europe for this search query</a:t>
            </a:r>
          </a:p>
        </p:txBody>
      </p:sp>
      <p:pic>
        <p:nvPicPr>
          <p:cNvPr id="5" name="Picture 4" descr="Screenshot of the results page showing 9 devices">
            <a:extLst>
              <a:ext uri="{FF2B5EF4-FFF2-40B4-BE49-F238E27FC236}">
                <a16:creationId xmlns:a16="http://schemas.microsoft.com/office/drawing/2014/main" id="{75F2340A-5C93-A14F-B424-E675DF71BBA3}"/>
              </a:ext>
            </a:extLst>
          </p:cNvPr>
          <p:cNvPicPr>
            <a:picLocks noChangeAspect="1"/>
          </p:cNvPicPr>
          <p:nvPr/>
        </p:nvPicPr>
        <p:blipFill>
          <a:blip r:embed="rId3"/>
          <a:stretch>
            <a:fillRect/>
          </a:stretch>
        </p:blipFill>
        <p:spPr>
          <a:xfrm>
            <a:off x="2126468" y="930848"/>
            <a:ext cx="5233963" cy="5927152"/>
          </a:xfrm>
          <a:prstGeom prst="rect">
            <a:avLst/>
          </a:prstGeom>
        </p:spPr>
      </p:pic>
    </p:spTree>
    <p:extLst>
      <p:ext uri="{BB962C8B-B14F-4D97-AF65-F5344CB8AC3E}">
        <p14:creationId xmlns:p14="http://schemas.microsoft.com/office/powerpoint/2010/main" val="8676853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04027-1F3F-A64F-BAFC-AF32DA8A77E5}"/>
              </a:ext>
            </a:extLst>
          </p:cNvPr>
          <p:cNvSpPr>
            <a:spLocks noGrp="1"/>
          </p:cNvSpPr>
          <p:nvPr>
            <p:ph type="title"/>
          </p:nvPr>
        </p:nvSpPr>
        <p:spPr>
          <a:xfrm>
            <a:off x="457200" y="50800"/>
            <a:ext cx="8229600" cy="1143000"/>
          </a:xfrm>
        </p:spPr>
        <p:txBody>
          <a:bodyPr>
            <a:normAutofit/>
          </a:bodyPr>
          <a:lstStyle/>
          <a:p>
            <a:r>
              <a:rPr lang="en-US" sz="4000" dirty="0">
                <a:solidFill>
                  <a:schemeClr val="accent4">
                    <a:lumMod val="50000"/>
                  </a:schemeClr>
                </a:solidFill>
              </a:rPr>
              <a:t>6</a:t>
            </a:r>
            <a:r>
              <a:rPr lang="en-US" sz="4000" baseline="30000" dirty="0">
                <a:solidFill>
                  <a:schemeClr val="accent4">
                    <a:lumMod val="50000"/>
                  </a:schemeClr>
                </a:solidFill>
              </a:rPr>
              <a:t>th</a:t>
            </a:r>
            <a:r>
              <a:rPr lang="en-US" sz="4000" dirty="0">
                <a:solidFill>
                  <a:schemeClr val="accent4">
                    <a:lumMod val="50000"/>
                  </a:schemeClr>
                </a:solidFill>
              </a:rPr>
              <a:t> GARI feature review</a:t>
            </a:r>
          </a:p>
        </p:txBody>
      </p:sp>
      <p:pic>
        <p:nvPicPr>
          <p:cNvPr id="4" name="Picture 3">
            <a:extLst>
              <a:ext uri="{FF2B5EF4-FFF2-40B4-BE49-F238E27FC236}">
                <a16:creationId xmlns:a16="http://schemas.microsoft.com/office/drawing/2014/main" id="{727AFF18-A493-B54C-AF8B-AB1606415202}"/>
              </a:ext>
            </a:extLst>
          </p:cNvPr>
          <p:cNvPicPr>
            <a:picLocks noChangeAspect="1"/>
          </p:cNvPicPr>
          <p:nvPr/>
        </p:nvPicPr>
        <p:blipFill>
          <a:blip r:embed="rId3"/>
          <a:stretch>
            <a:fillRect/>
          </a:stretch>
        </p:blipFill>
        <p:spPr>
          <a:xfrm>
            <a:off x="0" y="368300"/>
            <a:ext cx="9176011" cy="6489700"/>
          </a:xfrm>
          <a:prstGeom prst="rect">
            <a:avLst/>
          </a:prstGeom>
        </p:spPr>
      </p:pic>
    </p:spTree>
    <p:extLst>
      <p:ext uri="{BB962C8B-B14F-4D97-AF65-F5344CB8AC3E}">
        <p14:creationId xmlns:p14="http://schemas.microsoft.com/office/powerpoint/2010/main" val="36065226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04027-1F3F-A64F-BAFC-AF32DA8A77E5}"/>
              </a:ext>
            </a:extLst>
          </p:cNvPr>
          <p:cNvSpPr>
            <a:spLocks noGrp="1"/>
          </p:cNvSpPr>
          <p:nvPr>
            <p:ph type="title"/>
          </p:nvPr>
        </p:nvSpPr>
        <p:spPr>
          <a:xfrm>
            <a:off x="457200" y="50800"/>
            <a:ext cx="8229600" cy="1143000"/>
          </a:xfrm>
        </p:spPr>
        <p:txBody>
          <a:bodyPr>
            <a:normAutofit/>
          </a:bodyPr>
          <a:lstStyle/>
          <a:p>
            <a:r>
              <a:rPr lang="en-US" sz="4000" dirty="0">
                <a:solidFill>
                  <a:schemeClr val="accent4">
                    <a:lumMod val="50000"/>
                  </a:schemeClr>
                </a:solidFill>
              </a:rPr>
              <a:t>Over 20 new accessibility features</a:t>
            </a:r>
          </a:p>
        </p:txBody>
      </p:sp>
      <p:sp>
        <p:nvSpPr>
          <p:cNvPr id="3" name="Content Placeholder 2">
            <a:extLst>
              <a:ext uri="{FF2B5EF4-FFF2-40B4-BE49-F238E27FC236}">
                <a16:creationId xmlns:a16="http://schemas.microsoft.com/office/drawing/2014/main" id="{82FE4A1D-159D-684B-B515-CA6DC9A39D58}"/>
              </a:ext>
            </a:extLst>
          </p:cNvPr>
          <p:cNvSpPr>
            <a:spLocks noGrp="1"/>
          </p:cNvSpPr>
          <p:nvPr>
            <p:ph idx="1"/>
          </p:nvPr>
        </p:nvSpPr>
        <p:spPr>
          <a:xfrm>
            <a:off x="457200" y="1193800"/>
            <a:ext cx="8229600" cy="5295900"/>
          </a:xfrm>
        </p:spPr>
        <p:txBody>
          <a:bodyPr>
            <a:normAutofit fontScale="92500" lnSpcReduction="20000"/>
          </a:bodyPr>
          <a:lstStyle/>
          <a:p>
            <a:r>
              <a:rPr lang="en-US" sz="2400" dirty="0"/>
              <a:t>Including: </a:t>
            </a:r>
          </a:p>
          <a:p>
            <a:endParaRPr lang="en-US" sz="2400" dirty="0"/>
          </a:p>
          <a:p>
            <a:pPr lvl="1"/>
            <a:r>
              <a:rPr lang="en-US" sz="2000" dirty="0"/>
              <a:t>Audio Streaming to Hearing-Aid (ASHA) </a:t>
            </a:r>
          </a:p>
          <a:p>
            <a:pPr lvl="1"/>
            <a:r>
              <a:rPr lang="en-US" sz="2000" dirty="0"/>
              <a:t>Live transcription / captions  </a:t>
            </a:r>
          </a:p>
          <a:p>
            <a:pPr lvl="1"/>
            <a:r>
              <a:rPr lang="en-US" sz="2000" dirty="0"/>
              <a:t>Sound quality adjustable</a:t>
            </a:r>
          </a:p>
          <a:p>
            <a:pPr lvl="1"/>
            <a:r>
              <a:rPr lang="en-US" sz="2000" dirty="0"/>
              <a:t>Safe audio </a:t>
            </a:r>
          </a:p>
          <a:p>
            <a:pPr lvl="1"/>
            <a:r>
              <a:rPr lang="en-US" sz="2000" dirty="0"/>
              <a:t>Recognition of atypical speech patterns</a:t>
            </a:r>
          </a:p>
          <a:p>
            <a:pPr lvl="1"/>
            <a:r>
              <a:rPr lang="en-US" sz="2000" dirty="0"/>
              <a:t>Highlight content as it is spoken</a:t>
            </a:r>
          </a:p>
          <a:p>
            <a:pPr lvl="1"/>
            <a:r>
              <a:rPr lang="en-US" sz="2000" dirty="0"/>
              <a:t>HD Audio</a:t>
            </a:r>
          </a:p>
          <a:p>
            <a:pPr lvl="1"/>
            <a:r>
              <a:rPr lang="en-US" sz="2000" dirty="0"/>
              <a:t>Compatible with automotive infotainment systems</a:t>
            </a:r>
          </a:p>
          <a:p>
            <a:pPr lvl="1"/>
            <a:r>
              <a:rPr lang="en-US" sz="2000" dirty="0"/>
              <a:t>Air gestures to control the device</a:t>
            </a:r>
          </a:p>
          <a:p>
            <a:pPr lvl="1"/>
            <a:r>
              <a:rPr lang="en-US" sz="2000" dirty="0"/>
              <a:t>Headphone jack</a:t>
            </a:r>
          </a:p>
          <a:p>
            <a:pPr lvl="1"/>
            <a:r>
              <a:rPr lang="en-US" sz="2000" dirty="0"/>
              <a:t>Screen refresh rate adjustable </a:t>
            </a:r>
          </a:p>
          <a:p>
            <a:pPr lvl="1"/>
            <a:r>
              <a:rPr lang="en-US" sz="2000" dirty="0"/>
              <a:t>Eye tracking</a:t>
            </a:r>
          </a:p>
          <a:p>
            <a:pPr lvl="1"/>
            <a:r>
              <a:rPr lang="en-US" sz="2000" dirty="0"/>
              <a:t>Assistive touch</a:t>
            </a:r>
          </a:p>
          <a:p>
            <a:pPr lvl="1"/>
            <a:r>
              <a:rPr lang="en-US" sz="2000" dirty="0"/>
              <a:t>Focus mode</a:t>
            </a:r>
          </a:p>
          <a:p>
            <a:pPr lvl="1"/>
            <a:r>
              <a:rPr lang="en-US" sz="2000" dirty="0"/>
              <a:t>Manufacturer guaranteed years of software support for device model </a:t>
            </a:r>
          </a:p>
          <a:p>
            <a:endParaRPr lang="en-US" sz="2400" dirty="0"/>
          </a:p>
          <a:p>
            <a:pPr lvl="1"/>
            <a:endParaRPr lang="en-US" sz="2000" dirty="0"/>
          </a:p>
          <a:p>
            <a:pPr lvl="1"/>
            <a:endParaRPr lang="en-US" sz="2000" dirty="0"/>
          </a:p>
          <a:p>
            <a:pPr lvl="1"/>
            <a:endParaRPr lang="en-US" sz="2000" dirty="0"/>
          </a:p>
          <a:p>
            <a:endParaRPr lang="en-US" sz="2400" dirty="0"/>
          </a:p>
          <a:p>
            <a:endParaRPr lang="en-US" sz="2400" dirty="0"/>
          </a:p>
          <a:p>
            <a:endParaRPr lang="en-US" sz="2400" dirty="0"/>
          </a:p>
          <a:p>
            <a:endParaRPr lang="en-US" sz="2400" dirty="0"/>
          </a:p>
          <a:p>
            <a:pPr marL="457200" lvl="1" indent="0">
              <a:buNone/>
            </a:pPr>
            <a:endParaRPr lang="en-US" sz="2000" dirty="0"/>
          </a:p>
          <a:p>
            <a:endParaRPr lang="en-GB" sz="2400" dirty="0"/>
          </a:p>
        </p:txBody>
      </p:sp>
    </p:spTree>
    <p:extLst>
      <p:ext uri="{BB962C8B-B14F-4D97-AF65-F5344CB8AC3E}">
        <p14:creationId xmlns:p14="http://schemas.microsoft.com/office/powerpoint/2010/main" val="14997250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04027-1F3F-A64F-BAFC-AF32DA8A77E5}"/>
              </a:ext>
            </a:extLst>
          </p:cNvPr>
          <p:cNvSpPr>
            <a:spLocks noGrp="1"/>
          </p:cNvSpPr>
          <p:nvPr>
            <p:ph type="title"/>
          </p:nvPr>
        </p:nvSpPr>
        <p:spPr>
          <a:xfrm>
            <a:off x="457200" y="50800"/>
            <a:ext cx="8229600" cy="1143000"/>
          </a:xfrm>
        </p:spPr>
        <p:txBody>
          <a:bodyPr>
            <a:normAutofit/>
          </a:bodyPr>
          <a:lstStyle/>
          <a:p>
            <a:r>
              <a:rPr lang="en-US" sz="4000" dirty="0">
                <a:solidFill>
                  <a:schemeClr val="accent4">
                    <a:lumMod val="50000"/>
                  </a:schemeClr>
                </a:solidFill>
              </a:rPr>
              <a:t>Milestones in 15 years of GARI</a:t>
            </a:r>
          </a:p>
        </p:txBody>
      </p:sp>
      <p:sp>
        <p:nvSpPr>
          <p:cNvPr id="3" name="Content Placeholder 2">
            <a:extLst>
              <a:ext uri="{FF2B5EF4-FFF2-40B4-BE49-F238E27FC236}">
                <a16:creationId xmlns:a16="http://schemas.microsoft.com/office/drawing/2014/main" id="{82FE4A1D-159D-684B-B515-CA6DC9A39D58}"/>
              </a:ext>
            </a:extLst>
          </p:cNvPr>
          <p:cNvSpPr>
            <a:spLocks noGrp="1"/>
          </p:cNvSpPr>
          <p:nvPr>
            <p:ph idx="1"/>
          </p:nvPr>
        </p:nvSpPr>
        <p:spPr>
          <a:xfrm>
            <a:off x="457200" y="1193800"/>
            <a:ext cx="8229600" cy="5295900"/>
          </a:xfrm>
        </p:spPr>
        <p:txBody>
          <a:bodyPr>
            <a:normAutofit fontScale="62500" lnSpcReduction="20000"/>
          </a:bodyPr>
          <a:lstStyle/>
          <a:p>
            <a:endParaRPr lang="en-US" sz="2400" dirty="0"/>
          </a:p>
          <a:p>
            <a:pPr lvl="0"/>
            <a:r>
              <a:rPr lang="en-GB" dirty="0"/>
              <a:t>creation of a freely available online database of accessible devices in 20 languages</a:t>
            </a:r>
          </a:p>
          <a:p>
            <a:pPr lvl="0"/>
            <a:endParaRPr lang="en-US" dirty="0"/>
          </a:p>
          <a:p>
            <a:pPr lvl="0"/>
            <a:r>
              <a:rPr lang="en-GB" dirty="0"/>
              <a:t>depository of comprehensive information on over 130 accessibility features in 1,500+ mobile phones, tablets, Smart TVs and Wearables</a:t>
            </a:r>
          </a:p>
          <a:p>
            <a:pPr lvl="0"/>
            <a:endParaRPr lang="en-US" dirty="0"/>
          </a:p>
          <a:p>
            <a:pPr lvl="0"/>
            <a:r>
              <a:rPr lang="en-GB" dirty="0"/>
              <a:t>a de-facto industry standard for accessible devices that helps promote accessibility in all markets </a:t>
            </a:r>
          </a:p>
          <a:p>
            <a:pPr lvl="0"/>
            <a:endParaRPr lang="en-US" dirty="0"/>
          </a:p>
          <a:p>
            <a:pPr lvl="0"/>
            <a:r>
              <a:rPr lang="en-GB" dirty="0"/>
              <a:t>participation of over 30 different manufacturers </a:t>
            </a:r>
          </a:p>
          <a:p>
            <a:pPr lvl="0"/>
            <a:endParaRPr lang="en-US" dirty="0"/>
          </a:p>
          <a:p>
            <a:pPr lvl="0"/>
            <a:r>
              <a:rPr lang="en-GB" dirty="0"/>
              <a:t>adoption of GARI around the world</a:t>
            </a:r>
          </a:p>
          <a:p>
            <a:pPr lvl="0"/>
            <a:endParaRPr lang="en-US" dirty="0"/>
          </a:p>
          <a:p>
            <a:pPr lvl="0"/>
            <a:r>
              <a:rPr lang="en-GB" dirty="0"/>
              <a:t>active stakeholder participation through regular feature reviews </a:t>
            </a:r>
          </a:p>
          <a:p>
            <a:pPr lvl="0"/>
            <a:endParaRPr lang="en-GB" dirty="0"/>
          </a:p>
          <a:p>
            <a:pPr lvl="0"/>
            <a:r>
              <a:rPr lang="en-GB" dirty="0"/>
              <a:t>support for research projects investigating the social impact of GARI and whether accessible mobile phones can bridge the gap in the provision of assistive technology </a:t>
            </a:r>
            <a:endParaRPr lang="en-US" dirty="0"/>
          </a:p>
          <a:p>
            <a:endParaRPr lang="en-US" sz="2000" dirty="0"/>
          </a:p>
          <a:p>
            <a:pPr lvl="1"/>
            <a:endParaRPr lang="en-US" sz="2000" dirty="0"/>
          </a:p>
          <a:p>
            <a:pPr lvl="1"/>
            <a:endParaRPr lang="en-US" sz="2000" dirty="0"/>
          </a:p>
          <a:p>
            <a:pPr lvl="1"/>
            <a:endParaRPr lang="en-US" sz="2000" dirty="0"/>
          </a:p>
          <a:p>
            <a:endParaRPr lang="en-US" sz="2400" dirty="0"/>
          </a:p>
          <a:p>
            <a:endParaRPr lang="en-US" sz="2400" dirty="0"/>
          </a:p>
          <a:p>
            <a:endParaRPr lang="en-US" sz="2400" dirty="0"/>
          </a:p>
          <a:p>
            <a:endParaRPr lang="en-US" sz="2400" dirty="0"/>
          </a:p>
          <a:p>
            <a:pPr marL="457200" lvl="1" indent="0">
              <a:buNone/>
            </a:pPr>
            <a:endParaRPr lang="en-US" sz="2000" dirty="0"/>
          </a:p>
          <a:p>
            <a:endParaRPr lang="en-GB" sz="2400" dirty="0"/>
          </a:p>
        </p:txBody>
      </p:sp>
    </p:spTree>
    <p:extLst>
      <p:ext uri="{BB962C8B-B14F-4D97-AF65-F5344CB8AC3E}">
        <p14:creationId xmlns:p14="http://schemas.microsoft.com/office/powerpoint/2010/main" val="1289216886"/>
      </p:ext>
    </p:extLst>
  </p:cSld>
  <p:clrMapOvr>
    <a:masterClrMapping/>
  </p:clrMapOvr>
</p:sld>
</file>

<file path=ppt/theme/theme1.xml><?xml version="1.0" encoding="utf-8"?>
<a:theme xmlns:a="http://schemas.openxmlformats.org/drawingml/2006/main" name="Office Theme">
  <a:themeElements>
    <a:clrScheme name="MWF Colors">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MWF_GARI_Template" id="{D0798A53-33BE-A247-A679-7EE6CBC18339}" vid="{D44B3174-6239-AD42-8A99-74EA818433A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11961</TotalTime>
  <Words>651</Words>
  <Application>Microsoft Macintosh PowerPoint</Application>
  <PresentationFormat>On-screen Show (4:3)</PresentationFormat>
  <Paragraphs>133</Paragraphs>
  <Slides>14</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Helvetica Neue</vt:lpstr>
      <vt:lpstr>Helvetica Neue Condensed</vt:lpstr>
      <vt:lpstr>Office Theme</vt:lpstr>
      <vt:lpstr>The Global Accessibility Reporting Initiative (GARI):   15 years of helping people find accessible devices that work for them    19 July  2023</vt:lpstr>
      <vt:lpstr>The Mobile &amp; Wireless Forum (MWF)</vt:lpstr>
      <vt:lpstr>GARI search interface</vt:lpstr>
      <vt:lpstr>The Search Interface</vt:lpstr>
      <vt:lpstr>Over 150 accessibility features</vt:lpstr>
      <vt:lpstr>97 results for Europe for this search query</vt:lpstr>
      <vt:lpstr>6th GARI feature review</vt:lpstr>
      <vt:lpstr>Over 20 new accessibility features</vt:lpstr>
      <vt:lpstr>Milestones in 15 years of GARI</vt:lpstr>
      <vt:lpstr>GARI around the world</vt:lpstr>
      <vt:lpstr>Additional resources</vt:lpstr>
      <vt:lpstr>Celebrating 15 years of GARI</vt:lpstr>
      <vt:lpstr>How can ITU members use GARI?</vt:lpstr>
      <vt:lpstr>Thank you!</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SabineL</dc:creator>
  <cp:lastModifiedBy>Sabine Lobnig</cp:lastModifiedBy>
  <cp:revision>897</cp:revision>
  <cp:lastPrinted>2018-07-12T09:29:18Z</cp:lastPrinted>
  <dcterms:created xsi:type="dcterms:W3CDTF">2018-10-25T05:05:56Z</dcterms:created>
  <dcterms:modified xsi:type="dcterms:W3CDTF">2023-07-18T11:12:36Z</dcterms:modified>
</cp:coreProperties>
</file>