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7" r:id="rId12"/>
    <p:sldId id="268" r:id="rId13"/>
    <p:sldId id="273" r:id="rId14"/>
    <p:sldId id="274" r:id="rId15"/>
    <p:sldId id="265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j2Zb8zWgVuGZJp616VRzGAe1bF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2" y="2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customschemas.google.com/relationships/presentationmetadata" Target="metadata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6e7b9023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6e7b90236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d6e7b9023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94" name="Google Shape;19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13" name="Google Shape;11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20" name="Google Shape;12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33" name="Google Shape;13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 rot="5400000">
            <a:off x="6012656" y="771525"/>
            <a:ext cx="3290888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body" idx="1"/>
          </p:nvPr>
        </p:nvSpPr>
        <p:spPr>
          <a:xfrm rot="5400000">
            <a:off x="1821656" y="-1209675"/>
            <a:ext cx="32908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5" y="152"/>
            <a:ext cx="9139390" cy="514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5" y="152"/>
            <a:ext cx="9139390" cy="514319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5" y="152"/>
            <a:ext cx="9139390" cy="5143191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5" y="152"/>
            <a:ext cx="9139390" cy="514319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35" y="152"/>
            <a:ext cx="9139390" cy="514319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6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035" y="152"/>
            <a:ext cx="9139390" cy="51431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280500" y="403950"/>
            <a:ext cx="8583000" cy="216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b="1" dirty="0">
                <a:solidFill>
                  <a:schemeClr val="lt1"/>
                </a:solidFill>
              </a:rPr>
              <a:t>ICT Accessibility issues during the pandemic situation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429231" y="2571750"/>
            <a:ext cx="6915630" cy="164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r>
              <a:rPr lang="en-US" sz="2145" b="1" dirty="0">
                <a:solidFill>
                  <a:schemeClr val="lt1"/>
                </a:solidFill>
              </a:rPr>
              <a:t>Masahito KAWAMORI</a:t>
            </a:r>
            <a:endParaRPr sz="2550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r>
              <a:rPr lang="en-US" sz="1620" dirty="0">
                <a:solidFill>
                  <a:schemeClr val="lt1"/>
                </a:solidFill>
              </a:rPr>
              <a:t>Co-Chair, IRG-AVA, ITU</a:t>
            </a:r>
            <a:br>
              <a:rPr lang="en-US" sz="1620" dirty="0">
                <a:solidFill>
                  <a:schemeClr val="lt1"/>
                </a:solidFill>
              </a:rPr>
            </a:br>
            <a:r>
              <a:rPr lang="en-US" sz="1620" dirty="0">
                <a:solidFill>
                  <a:schemeClr val="lt1"/>
                </a:solidFill>
              </a:rPr>
              <a:t>Rapporteur, ITU-T SG16 Q26 (Accessibility)</a:t>
            </a:r>
            <a:endParaRPr sz="1620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225"/>
              </a:spcBef>
              <a:spcAft>
                <a:spcPts val="0"/>
              </a:spcAft>
              <a:buClr>
                <a:schemeClr val="lt1"/>
              </a:buClr>
              <a:buSzPts val="1860"/>
              <a:buNone/>
            </a:pPr>
            <a:r>
              <a:rPr lang="en-US" sz="1620" dirty="0">
                <a:solidFill>
                  <a:schemeClr val="lt1"/>
                </a:solidFill>
              </a:rPr>
              <a:t>Project Professor, Keio University </a:t>
            </a:r>
            <a:endParaRPr sz="2025" dirty="0">
              <a:solidFill>
                <a:schemeClr val="lt1"/>
              </a:solidFill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3651900" y="0"/>
            <a:ext cx="54921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ICTS and Accessibility for Persons with Disabilities and Specific Needs Special track: 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Accessible ICT during the COVID-19 Pandemic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 May 2021.</a:t>
            </a: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"/>
          <p:cNvSpPr txBox="1">
            <a:spLocks noGrp="1"/>
          </p:cNvSpPr>
          <p:nvPr>
            <p:ph type="title"/>
          </p:nvPr>
        </p:nvSpPr>
        <p:spPr>
          <a:xfrm>
            <a:off x="457200" y="52351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dirty="0">
                <a:solidFill>
                  <a:schemeClr val="lt1"/>
                </a:solidFill>
              </a:rPr>
              <a:t>Accessibility as Prime Necessity</a:t>
            </a:r>
            <a:endParaRPr sz="3600" dirty="0">
              <a:solidFill>
                <a:schemeClr val="lt1"/>
              </a:solidFill>
            </a:endParaRPr>
          </a:p>
        </p:txBody>
      </p:sp>
      <p:sp>
        <p:nvSpPr>
          <p:cNvPr id="148" name="Google Shape;148;p9"/>
          <p:cNvSpPr txBox="1">
            <a:spLocks noGrp="1"/>
          </p:cNvSpPr>
          <p:nvPr>
            <p:ph type="body" idx="1"/>
          </p:nvPr>
        </p:nvSpPr>
        <p:spPr>
          <a:xfrm>
            <a:off x="4649119" y="882880"/>
            <a:ext cx="4626856" cy="398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The picture shows a nurse using a smart phone to provide make-shift VRI to a deaf patient with COVID-19, via a sign language interpreter in a remote place.</a:t>
            </a:r>
          </a:p>
          <a:p>
            <a:pPr marL="342900" lvl="0" indent="-342900" algn="l" rtl="0">
              <a:spcBef>
                <a:spcPts val="444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VRI is an essential tool for in-hospital (deaf) patients</a:t>
            </a:r>
          </a:p>
          <a:p>
            <a:pPr marL="342900" lvl="0" indent="-20193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dirty="0">
              <a:solidFill>
                <a:schemeClr val="lt1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2A13CDD-10BC-490F-8045-D61766A1A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98" y="882880"/>
            <a:ext cx="3155823" cy="41113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68" name="Google Shape;16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363475" y="985625"/>
            <a:ext cx="6543900" cy="386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3"/>
          <p:cNvSpPr txBox="1"/>
          <p:nvPr/>
        </p:nvSpPr>
        <p:spPr>
          <a:xfrm>
            <a:off x="457200" y="282950"/>
            <a:ext cx="7649852" cy="702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Video Remote  Interpretation (VRI)</a:t>
            </a:r>
            <a:r>
              <a:rPr lang="ja-JP" alt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ja-JP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for</a:t>
            </a:r>
            <a:r>
              <a:rPr lang="ja-JP" altLang="en-US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altLang="ja-JP" sz="2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Sign Language </a:t>
            </a:r>
            <a:endParaRPr sz="24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6e7b90236_0_1"/>
          <p:cNvSpPr txBox="1">
            <a:spLocks noGrp="1"/>
          </p:cNvSpPr>
          <p:nvPr>
            <p:ph type="title"/>
          </p:nvPr>
        </p:nvSpPr>
        <p:spPr>
          <a:xfrm>
            <a:off x="457200" y="436510"/>
            <a:ext cx="8229600" cy="994172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r>
              <a:rPr lang="en-US" altLang="ja-JP" sz="31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Video Remote  Interpretation (VRI) in Emergency </a:t>
            </a:r>
            <a:br>
              <a:rPr lang="en-US" altLang="ja-JP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ja-JP" altLang="en-US" dirty="0"/>
          </a:p>
        </p:txBody>
      </p:sp>
      <p:sp>
        <p:nvSpPr>
          <p:cNvPr id="176" name="Google Shape;176;gd6e7b90236_0_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gd6e7b9023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2162" y="1430682"/>
            <a:ext cx="5979675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29CC05-335E-4336-8E9F-480A28B36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751"/>
            <a:ext cx="8229600" cy="857250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An Example of VRI System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0E97CCC-1A85-4EB8-99DE-8696329925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89CCF94-6745-4DCE-BAAA-395AF7A9DE4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39" y="1200151"/>
            <a:ext cx="5877449" cy="32870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7EC86D7A-8454-42E8-86AA-611AB3BCA0E4}"/>
              </a:ext>
            </a:extLst>
          </p:cNvPr>
          <p:cNvSpPr/>
          <p:nvPr/>
        </p:nvSpPr>
        <p:spPr>
          <a:xfrm>
            <a:off x="291101" y="3266900"/>
            <a:ext cx="1355074" cy="857249"/>
          </a:xfrm>
          <a:prstGeom prst="wedgeRectCallout">
            <a:avLst>
              <a:gd name="adj1" fmla="val 118477"/>
              <a:gd name="adj2" fmla="val 6464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Captioned Text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吹き出し: 四角形 7">
            <a:extLst>
              <a:ext uri="{FF2B5EF4-FFF2-40B4-BE49-F238E27FC236}">
                <a16:creationId xmlns:a16="http://schemas.microsoft.com/office/drawing/2014/main" id="{C125BECF-C492-4DFA-A23B-7B470ECEC948}"/>
              </a:ext>
            </a:extLst>
          </p:cNvPr>
          <p:cNvSpPr/>
          <p:nvPr/>
        </p:nvSpPr>
        <p:spPr>
          <a:xfrm>
            <a:off x="291101" y="2046642"/>
            <a:ext cx="2524553" cy="857250"/>
          </a:xfrm>
          <a:prstGeom prst="wedgeRectCallout">
            <a:avLst>
              <a:gd name="adj1" fmla="val 65674"/>
              <a:gd name="adj2" fmla="val 116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Video communication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吹き出し: 四角形 8">
            <a:extLst>
              <a:ext uri="{FF2B5EF4-FFF2-40B4-BE49-F238E27FC236}">
                <a16:creationId xmlns:a16="http://schemas.microsoft.com/office/drawing/2014/main" id="{092D2278-BEA9-4C46-B38D-B166981D4EE3}"/>
              </a:ext>
            </a:extLst>
          </p:cNvPr>
          <p:cNvSpPr/>
          <p:nvPr/>
        </p:nvSpPr>
        <p:spPr>
          <a:xfrm>
            <a:off x="6648899" y="771526"/>
            <a:ext cx="2524553" cy="857250"/>
          </a:xfrm>
          <a:prstGeom prst="wedgeRectCallout">
            <a:avLst>
              <a:gd name="adj1" fmla="val -73534"/>
              <a:gd name="adj2" fmla="val 14817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Sign Language and other assistance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12" name="吹き出し: 四角形 11">
            <a:extLst>
              <a:ext uri="{FF2B5EF4-FFF2-40B4-BE49-F238E27FC236}">
                <a16:creationId xmlns:a16="http://schemas.microsoft.com/office/drawing/2014/main" id="{FC128041-1C32-4DA2-ADD3-ECD434EF089B}"/>
              </a:ext>
            </a:extLst>
          </p:cNvPr>
          <p:cNvSpPr/>
          <p:nvPr/>
        </p:nvSpPr>
        <p:spPr>
          <a:xfrm>
            <a:off x="967047" y="1028420"/>
            <a:ext cx="2524553" cy="857250"/>
          </a:xfrm>
          <a:prstGeom prst="wedgeRectCallout">
            <a:avLst>
              <a:gd name="adj1" fmla="val 65674"/>
              <a:gd name="adj2" fmla="val 11604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Persons with Specific Needs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3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4A8B24-0FBF-4B0B-96E7-ACA1CC464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Some requirements on VRI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AD4E19-959D-4BFB-A924-B85924DED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42680"/>
            <a:ext cx="8498265" cy="3874417"/>
          </a:xfrm>
        </p:spPr>
        <p:txBody>
          <a:bodyPr>
            <a:normAutofit fontScale="77500" lnSpcReduction="200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Security</a:t>
            </a:r>
          </a:p>
          <a:p>
            <a:pPr lvl="1"/>
            <a:r>
              <a:rPr kumimoji="1" lang="en-US" altLang="ja-JP" dirty="0">
                <a:solidFill>
                  <a:schemeClr val="bg1"/>
                </a:solidFill>
              </a:rPr>
              <a:t>VRI  needs to be secure, protecting the privacy, even in medical setting, of the participants with e.g., EE2E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Useability</a:t>
            </a:r>
          </a:p>
          <a:p>
            <a:pPr lvl="1"/>
            <a:r>
              <a:rPr kumimoji="1" lang="en-US" altLang="ja-JP" dirty="0">
                <a:solidFill>
                  <a:schemeClr val="bg1"/>
                </a:solidFill>
              </a:rPr>
              <a:t>Should be very easy for PWD, including blind people, to use, avoiding complicated set-up, registration, etc. as much as possible</a:t>
            </a:r>
          </a:p>
          <a:p>
            <a:r>
              <a:rPr kumimoji="1" lang="en-US" altLang="ja-JP">
                <a:solidFill>
                  <a:schemeClr val="bg1"/>
                </a:solidFill>
              </a:rPr>
              <a:t>Affordability</a:t>
            </a:r>
            <a:endParaRPr kumimoji="1" lang="en-US" altLang="ja-JP" dirty="0">
              <a:solidFill>
                <a:schemeClr val="bg1"/>
              </a:solidFill>
            </a:endParaRPr>
          </a:p>
          <a:p>
            <a:pPr lvl="1"/>
            <a:r>
              <a:rPr kumimoji="1" lang="en-US" altLang="ja-JP" dirty="0">
                <a:solidFill>
                  <a:schemeClr val="bg1"/>
                </a:solidFill>
              </a:rPr>
              <a:t>As it is used daily, it should not be costly</a:t>
            </a:r>
          </a:p>
          <a:p>
            <a:r>
              <a:rPr kumimoji="1" lang="en-US" altLang="ja-JP" dirty="0">
                <a:solidFill>
                  <a:schemeClr val="bg1"/>
                </a:solidFill>
              </a:rPr>
              <a:t>Availability</a:t>
            </a:r>
          </a:p>
          <a:p>
            <a:pPr lvl="1"/>
            <a:r>
              <a:rPr kumimoji="1" lang="en-US" altLang="ja-JP" dirty="0">
                <a:solidFill>
                  <a:schemeClr val="bg1"/>
                </a:solidFill>
              </a:rPr>
              <a:t>Should be widely available, not requiring any special hardware a/o devices, preferably workable on any browsers</a:t>
            </a:r>
          </a:p>
          <a:p>
            <a:endParaRPr kumimoji="1" lang="en-US" altLang="ja-JP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0"/>
          <p:cNvSpPr txBox="1">
            <a:spLocks noGrp="1"/>
          </p:cNvSpPr>
          <p:nvPr>
            <p:ph type="title"/>
          </p:nvPr>
        </p:nvSpPr>
        <p:spPr>
          <a:xfrm>
            <a:off x="115260" y="-100575"/>
            <a:ext cx="9028739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Importance of Interoperability and Standards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488475" y="678188"/>
            <a:ext cx="8275500" cy="4077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lvl="0" indent="-257175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Non-interoperable devices and services are esp. difficult for persons with disabilities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Standards based universal design will help accessibility</a:t>
            </a:r>
            <a:endParaRPr sz="2000">
              <a:solidFill>
                <a:srgbClr val="FFFFFF"/>
              </a:solidFill>
            </a:endParaRPr>
          </a:p>
          <a:p>
            <a:pPr marL="6858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</a:pPr>
            <a:r>
              <a:rPr lang="en-US" sz="2000">
                <a:solidFill>
                  <a:srgbClr val="FFFFFF"/>
                </a:solidFill>
              </a:rPr>
              <a:t>e.g., a single raised dot on the 5 key of a telephone terminal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ICT should also be standardized </a:t>
            </a:r>
            <a:endParaRPr sz="2000">
              <a:solidFill>
                <a:srgbClr val="FFFFFF"/>
              </a:solidFill>
            </a:endParaRPr>
          </a:p>
          <a:p>
            <a:pPr marL="685800" lvl="1" indent="-27622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○"/>
            </a:pPr>
            <a:r>
              <a:rPr lang="en-US" sz="2000">
                <a:solidFill>
                  <a:srgbClr val="FFFFFF"/>
                </a:solidFill>
              </a:rPr>
              <a:t>Emergency call number --112, 911, etc.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Standardized ICT will enhance accessibility for persons with disabilities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Standards will make services more affordable --Open source,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International organizations, like ITU, and governments can play an important role in this respect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6"/>
          <p:cNvSpPr txBox="1">
            <a:spLocks noGrp="1"/>
          </p:cNvSpPr>
          <p:nvPr>
            <p:ph type="title"/>
          </p:nvPr>
        </p:nvSpPr>
        <p:spPr>
          <a:xfrm>
            <a:off x="457200" y="3629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Conclusion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body" idx="1"/>
          </p:nvPr>
        </p:nvSpPr>
        <p:spPr>
          <a:xfrm>
            <a:off x="1" y="672030"/>
            <a:ext cx="8989764" cy="4471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>
                <a:solidFill>
                  <a:schemeClr val="lt1"/>
                </a:solidFill>
              </a:rPr>
              <a:t>COVID-19 Pandemic has accelerated the digitalization of society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>
                <a:solidFill>
                  <a:schemeClr val="lt1"/>
                </a:solidFill>
              </a:rPr>
              <a:t>But this is a "double-edged sword" for Persons with Disabilities: They are potentially the most vulnerable segment,</a:t>
            </a:r>
            <a:endParaRPr dirty="0"/>
          </a:p>
          <a:p>
            <a:pPr marL="742950" lvl="1" indent="-285750" algn="l" rtl="0">
              <a:spcBef>
                <a:spcPts val="35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–"/>
            </a:pPr>
            <a:r>
              <a:rPr lang="en-US" dirty="0">
                <a:solidFill>
                  <a:schemeClr val="lt1"/>
                </a:solidFill>
              </a:rPr>
              <a:t>They could be "left out" of this new trend of rapid digitalization.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>
                <a:solidFill>
                  <a:schemeClr val="lt1"/>
                </a:solidFill>
              </a:rPr>
              <a:t>ICT Accessibility is an “must have”, not something "nice to have"  during COVID-19 </a:t>
            </a:r>
            <a:endParaRPr dirty="0"/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>
                <a:solidFill>
                  <a:schemeClr val="lt1"/>
                </a:solidFill>
              </a:rPr>
              <a:t>Many heretofore "face-to-face" professions should accelerate the adoption of ICT and ICT accessibility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>
                <a:solidFill>
                  <a:schemeClr val="bg1"/>
                </a:solidFill>
              </a:rPr>
              <a:t>One example is VRI, as a universal “Total conversation” Tool for especially during COVID-19</a:t>
            </a:r>
            <a:endParaRPr dirty="0">
              <a:solidFill>
                <a:schemeClr val="bg1"/>
              </a:solidFill>
            </a:endParaRP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>
                <a:solidFill>
                  <a:schemeClr val="lt1"/>
                </a:solidFill>
              </a:rPr>
              <a:t>Security, useability, affordability, wide availability are key</a:t>
            </a:r>
          </a:p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 dirty="0">
                <a:solidFill>
                  <a:schemeClr val="lt1"/>
                </a:solidFill>
              </a:rPr>
              <a:t>Key to success is standardization: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Thank you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7" name="Google Shape;197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>
            <a:spLocks noGrp="1"/>
          </p:cNvSpPr>
          <p:nvPr>
            <p:ph type="title"/>
          </p:nvPr>
        </p:nvSpPr>
        <p:spPr>
          <a:xfrm>
            <a:off x="457200" y="8543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Digital Transformation and New Normal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22549" y="848412"/>
            <a:ext cx="8729220" cy="381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COVID-19 Pandemic has accelerated the digitalization of society with a “quantum leap”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 dirty="0">
                <a:solidFill>
                  <a:schemeClr val="lt1"/>
                </a:solidFill>
              </a:rPr>
              <a:t>Companies have accelerated the digitalization of  their business operations by three to four years. </a:t>
            </a:r>
            <a:endParaRPr dirty="0"/>
          </a:p>
          <a:p>
            <a:pPr marL="742950" lvl="1" indent="-28575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</a:pPr>
            <a:r>
              <a:rPr lang="en-US" sz="2000" dirty="0">
                <a:solidFill>
                  <a:schemeClr val="lt1"/>
                </a:solidFill>
              </a:rPr>
              <a:t>Many companies believe this is of lasting nature, staying in the Post-COVID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This is also true for healthcare: at the beginning of 2020, digital strategy initiatives around telehealth and digitalization were something “nice to have”.</a:t>
            </a:r>
            <a:endParaRPr dirty="0"/>
          </a:p>
          <a:p>
            <a:pPr marL="342900" lvl="0" indent="-3429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lang="en-US" sz="2400" dirty="0">
                <a:solidFill>
                  <a:schemeClr val="lt1"/>
                </a:solidFill>
              </a:rPr>
              <a:t>But the COVID-19 pandemic has made them absolutely essential for healthcare organizations. </a:t>
            </a:r>
            <a:endParaRPr sz="24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Quantum Leap in digitalization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08" name="Google Shape;108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063229"/>
            <a:ext cx="7232177" cy="3394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 descr="Across business areas, the largest leap in digitization is the share of offerings that are digital in nature."/>
          <p:cNvSpPr/>
          <p:nvPr/>
        </p:nvSpPr>
        <p:spPr>
          <a:xfrm>
            <a:off x="4419600" y="241935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571181" y="0"/>
            <a:ext cx="752805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ICT for fight against COVID-19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body" idx="1"/>
          </p:nvPr>
        </p:nvSpPr>
        <p:spPr>
          <a:xfrm>
            <a:off x="229875" y="775838"/>
            <a:ext cx="8735400" cy="38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lvl="0" indent="-26670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250">
                <a:solidFill>
                  <a:srgbClr val="FFFFFF"/>
                </a:solidFill>
              </a:rPr>
              <a:t>“COVID-19 is the first pandemic in human history, where technology and social media are being used on a massive scale to keep people safe, productive and connected, while being physically apart.” (ITU/WHO)</a:t>
            </a:r>
            <a:endParaRPr sz="2250">
              <a:solidFill>
                <a:srgbClr val="FFFFFF"/>
              </a:solidFill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250">
                <a:solidFill>
                  <a:srgbClr val="FFFFFF"/>
                </a:solidFill>
              </a:rPr>
              <a:t>Information and Communication Technology (ICT) has now become an essential tool in providing vital services wider population</a:t>
            </a:r>
            <a:endParaRPr sz="2250">
              <a:solidFill>
                <a:srgbClr val="FFFFFF"/>
              </a:solidFill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250">
                <a:solidFill>
                  <a:srgbClr val="FFFFFF"/>
                </a:solidFill>
              </a:rPr>
              <a:t>this is especially true for persons with disabilities.</a:t>
            </a:r>
            <a:endParaRPr sz="2250">
              <a:solidFill>
                <a:srgbClr val="FFFFFF"/>
              </a:solidFill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250">
                <a:solidFill>
                  <a:srgbClr val="FFFFFF"/>
                </a:solidFill>
              </a:rPr>
              <a:t> ITU is also working with persons with disabilities worldwide</a:t>
            </a:r>
            <a:endParaRPr sz="2250">
              <a:solidFill>
                <a:srgbClr val="FFFFFF"/>
              </a:solidFill>
            </a:endParaRPr>
          </a:p>
          <a:p>
            <a:pPr marL="34290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250"/>
          </a:p>
          <a:p>
            <a:pPr marL="0" lvl="0" indent="0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22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395588" y="-117863"/>
            <a:ext cx="8748412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Vulnerable people are  most severely affected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23" name="Google Shape;123;p5"/>
          <p:cNvSpPr txBox="1">
            <a:spLocks noGrp="1"/>
          </p:cNvSpPr>
          <p:nvPr>
            <p:ph type="body" idx="1"/>
          </p:nvPr>
        </p:nvSpPr>
        <p:spPr>
          <a:xfrm>
            <a:off x="159188" y="596250"/>
            <a:ext cx="8863425" cy="443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2000">
                <a:solidFill>
                  <a:schemeClr val="lt1"/>
                </a:solidFill>
              </a:rPr>
              <a:t>But this is a "double-edged sword" for Persons with Disabilities: 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>
                <a:solidFill>
                  <a:schemeClr val="lt1"/>
                </a:solidFill>
              </a:rPr>
              <a:t>They are potentially the most vulnerable segment,</a:t>
            </a:r>
            <a:endParaRPr/>
          </a:p>
          <a:p>
            <a:pPr marL="742950" lvl="1" indent="-28575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</a:pPr>
            <a:r>
              <a:rPr lang="en-US" sz="1600">
                <a:solidFill>
                  <a:schemeClr val="lt1"/>
                </a:solidFill>
              </a:rPr>
              <a:t>They could be "left out" of this new trend of rapid digitalization.</a:t>
            </a:r>
            <a:endParaRPr sz="16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-US" sz="2000">
                <a:solidFill>
                  <a:srgbClr val="FFFFFF"/>
                </a:solidFill>
              </a:rPr>
              <a:t>“It is the vulnerable segment of the people that are most severely affected, in particular those with disabilities.  “the world’s </a:t>
            </a:r>
            <a:r>
              <a:rPr lang="en-US" sz="2000" b="1">
                <a:solidFill>
                  <a:srgbClr val="FFFFFF"/>
                </a:solidFill>
              </a:rPr>
              <a:t>1 billion</a:t>
            </a:r>
            <a:r>
              <a:rPr lang="en-US" sz="2000">
                <a:solidFill>
                  <a:srgbClr val="FFFFFF"/>
                </a:solidFill>
              </a:rPr>
              <a:t> people living with disabilities are among the hardest hit by COVID-19 (UN Secretary-General Mr Antonio Guterres)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</a:pPr>
            <a:r>
              <a:rPr lang="en-US" sz="2000">
                <a:solidFill>
                  <a:srgbClr val="FFFFFF"/>
                </a:solidFill>
              </a:rPr>
              <a:t>Persons with disabilities face a  lack of accessible public health information, significant barriers to implement basic hygiene measures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ICT Accessibility is essential</a:t>
            </a:r>
            <a:endParaRPr/>
          </a:p>
        </p:txBody>
      </p:sp>
      <p:sp>
        <p:nvSpPr>
          <p:cNvPr id="129" name="Google Shape;129;p6"/>
          <p:cNvSpPr txBox="1">
            <a:spLocks noGrp="1"/>
          </p:cNvSpPr>
          <p:nvPr>
            <p:ph type="body" idx="1"/>
          </p:nvPr>
        </p:nvSpPr>
        <p:spPr>
          <a:xfrm>
            <a:off x="358219" y="1063229"/>
            <a:ext cx="8328581" cy="3531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If almost everything goes digital and “online”,  persons with disabilities should not be left behind -- digitalization should be inclusive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The rapid pace of digitalization of society calls for rapid adoption of ICT accessibility</a:t>
            </a:r>
            <a:endParaRPr/>
          </a:p>
          <a:p>
            <a:pPr marL="342900" lvl="0" indent="-342900" algn="l" rtl="0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n-US">
                <a:solidFill>
                  <a:schemeClr val="lt1"/>
                </a:solidFill>
              </a:rPr>
              <a:t>ICT Accessibility is an absolute necessity, not something "nice to have" in the post-COVID-19 "New Normal"</a:t>
            </a:r>
            <a:endParaRPr/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  <a:p>
            <a:pPr marL="342900" lvl="0" indent="-154940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 txBox="1">
            <a:spLocks noGrp="1"/>
          </p:cNvSpPr>
          <p:nvPr>
            <p:ph type="title"/>
          </p:nvPr>
        </p:nvSpPr>
        <p:spPr>
          <a:xfrm>
            <a:off x="628650" y="-86213"/>
            <a:ext cx="78867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 Care/Welfare and ICT Accessibility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36" name="Google Shape;136;p7"/>
          <p:cNvSpPr txBox="1">
            <a:spLocks noGrp="1"/>
          </p:cNvSpPr>
          <p:nvPr>
            <p:ph type="body" idx="1"/>
          </p:nvPr>
        </p:nvSpPr>
        <p:spPr>
          <a:xfrm>
            <a:off x="75414" y="767684"/>
            <a:ext cx="9144000" cy="39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400">
                <a:solidFill>
                  <a:schemeClr val="lt1"/>
                </a:solidFill>
              </a:rPr>
              <a:t>COVID-19 forces everyone to keep “social distancing”</a:t>
            </a:r>
            <a:endParaRPr sz="2400">
              <a:solidFill>
                <a:schemeClr val="lt1"/>
              </a:solidFill>
            </a:endParaRPr>
          </a:p>
          <a:p>
            <a:pPr marL="34290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400">
                <a:solidFill>
                  <a:schemeClr val="lt1"/>
                </a:solidFill>
              </a:rPr>
              <a:t>Many, if not most, services go “distant”, ”online”,  and “remote”</a:t>
            </a:r>
            <a:endParaRPr sz="2400">
              <a:solidFill>
                <a:schemeClr val="lt1"/>
              </a:solidFill>
            </a:endParaRPr>
          </a:p>
          <a:p>
            <a:pPr marL="34290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Char char="●"/>
            </a:pPr>
            <a:r>
              <a:rPr lang="en-US" sz="2400">
                <a:solidFill>
                  <a:schemeClr val="lt1"/>
                </a:solidFill>
              </a:rPr>
              <a:t>Many heretofore "face-to-face" professions such as healthcare, welfare, etc., should accelerate the adoption of ICT and embrace ICT accessibility</a:t>
            </a:r>
            <a:endParaRPr/>
          </a:p>
          <a:p>
            <a:pPr marL="342900" lvl="0" indent="-25717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400">
                <a:solidFill>
                  <a:schemeClr val="lt1"/>
                </a:solidFill>
              </a:rPr>
              <a:t>With society going digital, healthcare and welfare too should go digital so that no one will be left behind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628649" y="0"/>
            <a:ext cx="8369353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>
                <a:solidFill>
                  <a:schemeClr val="lt1"/>
                </a:solidFill>
              </a:rPr>
              <a:t>Need for Digital Healthcare and Welfare ICT </a:t>
            </a:r>
            <a:r>
              <a:rPr lang="en-US" sz="3600"/>
              <a:t> </a:t>
            </a:r>
            <a:endParaRPr sz="3600"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1"/>
          </p:nvPr>
        </p:nvSpPr>
        <p:spPr>
          <a:xfrm>
            <a:off x="484969" y="823275"/>
            <a:ext cx="8178525" cy="401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34275" rIns="68550" bIns="34275" anchor="t" anchorCtr="0">
            <a:noAutofit/>
          </a:bodyPr>
          <a:lstStyle/>
          <a:p>
            <a:pPr marL="342900" lvl="0" indent="-257175" algn="l" rtl="0">
              <a:lnSpc>
                <a:spcPct val="115000"/>
              </a:lnSpc>
              <a:spcBef>
                <a:spcPts val="75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Healthcare and welfare need to be “digitized” and go online to provide necessary information and care to persons with disabilities and other vulnerable segments of the population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Related areas, such as sign language interpretation, should also be available online 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Framework of digital healthcare and welfare ICT  as well as for related services should be established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guidelines for use of digital technology and ICT should be defined and improvement of digital literacy should be made</a:t>
            </a:r>
            <a:endParaRPr sz="2000">
              <a:solidFill>
                <a:srgbClr val="FFFFFF"/>
              </a:solidFill>
            </a:endParaRPr>
          </a:p>
          <a:p>
            <a:pPr marL="342900" lvl="0" indent="-25717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-US" sz="2000">
                <a:solidFill>
                  <a:srgbClr val="FFFFFF"/>
                </a:solidFill>
              </a:rPr>
              <a:t>International bodies and cooperation among them are needed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E5D651-29AA-4F8D-B00E-370F371BC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9992"/>
            <a:ext cx="8229600" cy="857250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VRI as a Tool for Total Conversation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C6882D-B49D-46B4-B087-55B0719B1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3951" y="791852"/>
            <a:ext cx="8616098" cy="3968684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2800" dirty="0">
                <a:solidFill>
                  <a:schemeClr val="bg1"/>
                </a:solidFill>
              </a:rPr>
              <a:t>VRI is a service that provides interpretation and assistance remotely using video, audio and text communication</a:t>
            </a:r>
          </a:p>
          <a:p>
            <a:r>
              <a:rPr kumimoji="1" lang="en-US" altLang="ja-JP" sz="2800" dirty="0">
                <a:solidFill>
                  <a:schemeClr val="bg1"/>
                </a:solidFill>
              </a:rPr>
              <a:t>For deaf person – Sign language interpretation</a:t>
            </a:r>
          </a:p>
          <a:p>
            <a:r>
              <a:rPr kumimoji="1" lang="en-US" altLang="ja-JP" sz="2800" dirty="0">
                <a:solidFill>
                  <a:schemeClr val="bg1"/>
                </a:solidFill>
              </a:rPr>
              <a:t>Hard of hearing – Text communication (sometimes using ASR)</a:t>
            </a:r>
          </a:p>
          <a:p>
            <a:r>
              <a:rPr kumimoji="1" lang="en-US" altLang="ja-JP" sz="2800" dirty="0">
                <a:solidFill>
                  <a:schemeClr val="bg1"/>
                </a:solidFill>
              </a:rPr>
              <a:t>Blind person – Audio description and guidance</a:t>
            </a:r>
          </a:p>
          <a:p>
            <a:r>
              <a:rPr kumimoji="1" lang="en-US" altLang="ja-JP" sz="2800" dirty="0">
                <a:solidFill>
                  <a:schemeClr val="bg1"/>
                </a:solidFill>
              </a:rPr>
              <a:t>(For foreigners – spoken language translation can also be provided)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6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A7710EC0152459CD54D1C80338A63" ma:contentTypeVersion="2" ma:contentTypeDescription="Create a new document." ma:contentTypeScope="" ma:versionID="0a49aa8e677467ee82fa0ac477e6654c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7669a0de88b2ae686171c3652f8df146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694AB94-A5EA-409C-8D1C-44616B6292C3}"/>
</file>

<file path=customXml/itemProps2.xml><?xml version="1.0" encoding="utf-8"?>
<ds:datastoreItem xmlns:ds="http://schemas.openxmlformats.org/officeDocument/2006/customXml" ds:itemID="{55BA0A03-4824-4A5A-A128-4055A581F720}"/>
</file>

<file path=customXml/itemProps3.xml><?xml version="1.0" encoding="utf-8"?>
<ds:datastoreItem xmlns:ds="http://schemas.openxmlformats.org/officeDocument/2006/customXml" ds:itemID="{96048FA9-AC39-47C3-B784-685FCDC37896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1001</Words>
  <Application>Microsoft Office PowerPoint</Application>
  <PresentationFormat>画面に合わせる (16:9)</PresentationFormat>
  <Paragraphs>91</Paragraphs>
  <Slides>17</Slides>
  <Notes>14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ICT Accessibility issues during the pandemic situation</vt:lpstr>
      <vt:lpstr>Digital Transformation and New Normal</vt:lpstr>
      <vt:lpstr>Quantum Leap in digitalization</vt:lpstr>
      <vt:lpstr>ICT for fight against COVID-19</vt:lpstr>
      <vt:lpstr>Vulnerable people are  most severely affected</vt:lpstr>
      <vt:lpstr>ICT Accessibility is essential</vt:lpstr>
      <vt:lpstr> Care/Welfare and ICT Accessibility</vt:lpstr>
      <vt:lpstr>Need for Digital Healthcare and Welfare ICT  </vt:lpstr>
      <vt:lpstr>VRI as a Tool for Total Conversation</vt:lpstr>
      <vt:lpstr>Accessibility as Prime Necessity</vt:lpstr>
      <vt:lpstr>PowerPoint プレゼンテーション</vt:lpstr>
      <vt:lpstr>Video Remote  Interpretation (VRI) in Emergency  </vt:lpstr>
      <vt:lpstr>An Example of VRI System</vt:lpstr>
      <vt:lpstr>Some requirements on VRI</vt:lpstr>
      <vt:lpstr>Importance of Interoperability and Standards</vt:lpstr>
      <vt:lpstr>Conclusion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Accessibility issues during the pandemic situation</dc:title>
  <dc:creator>Jesús Vicente</dc:creator>
  <cp:lastModifiedBy>user</cp:lastModifiedBy>
  <cp:revision>7</cp:revision>
  <dcterms:created xsi:type="dcterms:W3CDTF">2015-01-13T16:31:06Z</dcterms:created>
  <dcterms:modified xsi:type="dcterms:W3CDTF">2021-05-04T10:05:37Z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0x0101000DCA7710EC0152459CD54D1C80338A63</vt:lpwstr>
  </property>
</Properties>
</file>