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  <p:sldMasterId id="2147483703" r:id="rId2"/>
    <p:sldMasterId id="2147483707" r:id="rId3"/>
  </p:sldMasterIdLst>
  <p:notesMasterIdLst>
    <p:notesMasterId r:id="rId15"/>
  </p:notesMasterIdLst>
  <p:sldIdLst>
    <p:sldId id="922" r:id="rId4"/>
    <p:sldId id="923" r:id="rId5"/>
    <p:sldId id="257" r:id="rId6"/>
    <p:sldId id="919" r:id="rId7"/>
    <p:sldId id="260" r:id="rId8"/>
    <p:sldId id="921" r:id="rId9"/>
    <p:sldId id="920" r:id="rId10"/>
    <p:sldId id="925" r:id="rId11"/>
    <p:sldId id="924" r:id="rId12"/>
    <p:sldId id="262" r:id="rId13"/>
    <p:sldId id="9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8D289-BE22-42F9-BB16-72DBCCE256A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911DF47-83D0-4553-BFD1-3D466C1E0090}">
      <dgm:prSet custT="1"/>
      <dgm:spPr>
        <a:xfrm>
          <a:off x="109605" y="1398502"/>
          <a:ext cx="1446114" cy="1794369"/>
        </a:xfrm>
      </dgm:spPr>
      <dgm:t>
        <a:bodyPr/>
        <a:lstStyle/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Most health and public services  services moved to telephone contacts only</a:t>
          </a:r>
          <a:endParaRPr lang="en-GB" sz="1400" b="0" dirty="0">
            <a:latin typeface="Calibri" panose="020F0502020204030204"/>
            <a:ea typeface="+mn-ea"/>
            <a:cs typeface="+mn-cs"/>
          </a:endParaRPr>
        </a:p>
      </dgm:t>
    </dgm:pt>
    <dgm:pt modelId="{D5EE699A-E2C8-4D98-9545-5C3D9B0DCB63}" type="parTrans" cxnId="{B2615630-3226-46D2-B543-EC25DF531C7D}">
      <dgm:prSet/>
      <dgm:spPr/>
      <dgm:t>
        <a:bodyPr/>
        <a:lstStyle/>
        <a:p>
          <a:endParaRPr lang="en-US"/>
        </a:p>
      </dgm:t>
    </dgm:pt>
    <dgm:pt modelId="{F29F1EC1-0029-4AFF-9474-7B1DB4735645}" type="sibTrans" cxnId="{B2615630-3226-46D2-B543-EC25DF531C7D}">
      <dgm:prSet/>
      <dgm:spPr/>
      <dgm:t>
        <a:bodyPr/>
        <a:lstStyle/>
        <a:p>
          <a:endParaRPr lang="en-US"/>
        </a:p>
      </dgm:t>
    </dgm:pt>
    <dgm:pt modelId="{743DA7FF-4861-4184-BB7D-ADB29B38296B}">
      <dgm:prSet custT="1"/>
      <dgm:spPr>
        <a:xfrm>
          <a:off x="1998515" y="1101049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endParaRPr lang="en-GB" sz="1100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GB" sz="1100" dirty="0">
              <a:latin typeface="Calibri" panose="020F0502020204030204"/>
              <a:ea typeface="+mn-ea"/>
              <a:cs typeface="+mn-cs"/>
            </a:rPr>
            <a:t> </a:t>
          </a:r>
          <a:r>
            <a:rPr lang="en-GB" sz="1400" dirty="0">
              <a:latin typeface="Calibri" panose="020F0502020204030204"/>
              <a:ea typeface="+mn-ea"/>
              <a:cs typeface="+mn-cs"/>
            </a:rPr>
            <a:t>Email communication is not routinely offered  </a:t>
          </a:r>
          <a:endParaRPr lang="en-US" sz="1100" dirty="0">
            <a:latin typeface="Calibri" panose="020F0502020204030204"/>
            <a:ea typeface="+mn-ea"/>
            <a:cs typeface="+mn-cs"/>
          </a:endParaRPr>
        </a:p>
      </dgm:t>
    </dgm:pt>
    <dgm:pt modelId="{65AF96B7-F9F1-4A72-9860-040A87A17B36}" type="parTrans" cxnId="{142973FB-A7DE-430A-A272-783B8853E1F8}">
      <dgm:prSet/>
      <dgm:spPr/>
      <dgm:t>
        <a:bodyPr/>
        <a:lstStyle/>
        <a:p>
          <a:endParaRPr lang="en-US"/>
        </a:p>
      </dgm:t>
    </dgm:pt>
    <dgm:pt modelId="{577CBBE6-8114-4673-B8CF-CBE1F1A9E71B}" type="sibTrans" cxnId="{142973FB-A7DE-430A-A272-783B8853E1F8}">
      <dgm:prSet/>
      <dgm:spPr/>
      <dgm:t>
        <a:bodyPr/>
        <a:lstStyle/>
        <a:p>
          <a:endParaRPr lang="en-US"/>
        </a:p>
      </dgm:t>
    </dgm:pt>
    <dgm:pt modelId="{68BC5E36-81EB-45BE-944C-C23D39788DB9}">
      <dgm:prSet custT="1"/>
      <dgm:spPr>
        <a:xfrm>
          <a:off x="3772643" y="1412803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Video Telehealth  appointments not often offered and captioning is not enabled </a:t>
          </a:r>
        </a:p>
      </dgm:t>
    </dgm:pt>
    <dgm:pt modelId="{021DE82C-F33A-4463-B268-6FEBAB2947C9}" type="parTrans" cxnId="{F21F60CD-820B-46C2-9E9C-CBBD5F2FCFCB}">
      <dgm:prSet/>
      <dgm:spPr/>
      <dgm:t>
        <a:bodyPr/>
        <a:lstStyle/>
        <a:p>
          <a:endParaRPr lang="en-US"/>
        </a:p>
      </dgm:t>
    </dgm:pt>
    <dgm:pt modelId="{12273624-6D88-4E00-86FD-EF26FC467DEE}" type="sibTrans" cxnId="{F21F60CD-820B-46C2-9E9C-CBBD5F2FCFCB}">
      <dgm:prSet/>
      <dgm:spPr/>
      <dgm:t>
        <a:bodyPr/>
        <a:lstStyle/>
        <a:p>
          <a:endParaRPr lang="en-US"/>
        </a:p>
      </dgm:t>
    </dgm:pt>
    <dgm:pt modelId="{9D6AAC35-08C7-4F4A-9A47-3C18D667C7EB}">
      <dgm:prSet custT="1"/>
      <dgm:spPr>
        <a:xfrm>
          <a:off x="5590101" y="1393268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Two way conversation</a:t>
          </a:r>
        </a:p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SMS rarely offered</a:t>
          </a:r>
        </a:p>
      </dgm:t>
    </dgm:pt>
    <dgm:pt modelId="{6C6DD9FC-DD0F-4AE2-B38D-BF508F467C61}" type="sibTrans" cxnId="{0569117C-4501-4C80-BA1D-7CFFF82DC6B4}">
      <dgm:prSet/>
      <dgm:spPr/>
      <dgm:t>
        <a:bodyPr/>
        <a:lstStyle/>
        <a:p>
          <a:endParaRPr lang="en-GB"/>
        </a:p>
      </dgm:t>
    </dgm:pt>
    <dgm:pt modelId="{3C1BC99B-405B-4AED-AE25-047E259F556F}" type="parTrans" cxnId="{0569117C-4501-4C80-BA1D-7CFFF82DC6B4}">
      <dgm:prSet/>
      <dgm:spPr/>
      <dgm:t>
        <a:bodyPr/>
        <a:lstStyle/>
        <a:p>
          <a:endParaRPr lang="en-GB"/>
        </a:p>
      </dgm:t>
    </dgm:pt>
    <dgm:pt modelId="{431DBE95-50B5-449D-82FC-B3831D7E0B22}">
      <dgm:prSet custT="1"/>
      <dgm:spPr>
        <a:xfrm>
          <a:off x="5590101" y="1393268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endParaRPr lang="en-GB" sz="1400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Some businesses offer webchats  </a:t>
          </a:r>
        </a:p>
      </dgm:t>
    </dgm:pt>
    <dgm:pt modelId="{D60DFBBE-14F1-4583-A0F0-873500972125}" type="parTrans" cxnId="{15B28C38-9F1C-4421-A5EC-38FB71788B3E}">
      <dgm:prSet/>
      <dgm:spPr/>
      <dgm:t>
        <a:bodyPr/>
        <a:lstStyle/>
        <a:p>
          <a:endParaRPr lang="en-GB"/>
        </a:p>
      </dgm:t>
    </dgm:pt>
    <dgm:pt modelId="{DABC8D76-B32C-47D6-816C-04E88888E53F}" type="sibTrans" cxnId="{15B28C38-9F1C-4421-A5EC-38FB71788B3E}">
      <dgm:prSet/>
      <dgm:spPr/>
      <dgm:t>
        <a:bodyPr/>
        <a:lstStyle/>
        <a:p>
          <a:endParaRPr lang="en-GB"/>
        </a:p>
      </dgm:t>
    </dgm:pt>
    <dgm:pt modelId="{33622DCD-D9CE-476B-8679-299AB30A1558}" type="pres">
      <dgm:prSet presAssocID="{3388D289-BE22-42F9-BB16-72DBCCE256A2}" presName="root" presStyleCnt="0">
        <dgm:presLayoutVars>
          <dgm:dir/>
          <dgm:resizeHandles val="exact"/>
        </dgm:presLayoutVars>
      </dgm:prSet>
      <dgm:spPr/>
    </dgm:pt>
    <dgm:pt modelId="{09D14904-5669-494A-83C8-4D601384F458}" type="pres">
      <dgm:prSet presAssocID="{9911DF47-83D0-4553-BFD1-3D466C1E0090}" presName="compNode" presStyleCnt="0"/>
      <dgm:spPr/>
    </dgm:pt>
    <dgm:pt modelId="{80D23AA6-2C8D-4FB5-96B9-2F3DDED5F249}" type="pres">
      <dgm:prSet presAssocID="{9911DF47-83D0-4553-BFD1-3D466C1E0090}" presName="iconRect" presStyleLbl="node1" presStyleIdx="0" presStyleCnt="5" custScaleX="238852" custScaleY="159731" custLinFactX="-53056" custLinFactNeighborX="-100000" custLinFactNeighborY="-45267"/>
      <dgm:spPr>
        <a:xfrm>
          <a:off x="444143" y="466083"/>
          <a:ext cx="723779" cy="723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3E93350C-DFAA-41EE-B20A-25A42AF493F2}" type="pres">
      <dgm:prSet presAssocID="{9911DF47-83D0-4553-BFD1-3D466C1E0090}" presName="spaceRect" presStyleCnt="0"/>
      <dgm:spPr/>
    </dgm:pt>
    <dgm:pt modelId="{524FE55D-260A-4A67-9DC2-1026433DDB06}" type="pres">
      <dgm:prSet presAssocID="{9911DF47-83D0-4553-BFD1-3D466C1E0090}" presName="textRect" presStyleLbl="revTx" presStyleIdx="0" presStyleCnt="5" custScaleX="162247" custScaleY="108658" custLinFactNeighborX="-71295" custLinFactNeighborY="-31135">
        <dgm:presLayoutVars>
          <dgm:chMax val="1"/>
          <dgm:chPref val="1"/>
        </dgm:presLayoutVars>
      </dgm:prSet>
      <dgm:spPr/>
    </dgm:pt>
    <dgm:pt modelId="{196B06FC-357B-4FBB-8F23-01F69EDA6A79}" type="pres">
      <dgm:prSet presAssocID="{F29F1EC1-0029-4AFF-9474-7B1DB4735645}" presName="sibTrans" presStyleCnt="0"/>
      <dgm:spPr/>
    </dgm:pt>
    <dgm:pt modelId="{6F002D1A-82F5-4B54-881B-CADBFF0F6CC1}" type="pres">
      <dgm:prSet presAssocID="{743DA7FF-4861-4184-BB7D-ADB29B38296B}" presName="compNode" presStyleCnt="0"/>
      <dgm:spPr/>
    </dgm:pt>
    <dgm:pt modelId="{406AD792-7F4B-4807-8653-A35BE5329B64}" type="pres">
      <dgm:prSet presAssocID="{743DA7FF-4861-4184-BB7D-ADB29B38296B}" presName="iconRect" presStyleLbl="node1" presStyleIdx="1" presStyleCnt="5" custScaleX="249326" custScaleY="194684" custLinFactNeighborX="-39967" custLinFactNeighborY="-65340"/>
      <dgm:spPr>
        <a:xfrm>
          <a:off x="2334011" y="466083"/>
          <a:ext cx="723779" cy="723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C155BB09-E689-4757-8715-2E56F1C5CE30}" type="pres">
      <dgm:prSet presAssocID="{743DA7FF-4861-4184-BB7D-ADB29B38296B}" presName="spaceRect" presStyleCnt="0"/>
      <dgm:spPr/>
    </dgm:pt>
    <dgm:pt modelId="{22B31B98-C94E-40B6-9980-35BAC793F4AA}" type="pres">
      <dgm:prSet presAssocID="{743DA7FF-4861-4184-BB7D-ADB29B38296B}" presName="textRect" presStyleLbl="revTx" presStyleIdx="1" presStyleCnt="5" custScaleX="122267" custScaleY="122543" custLinFactNeighborX="-18175" custLinFactNeighborY="-83331">
        <dgm:presLayoutVars>
          <dgm:chMax val="1"/>
          <dgm:chPref val="1"/>
        </dgm:presLayoutVars>
      </dgm:prSet>
      <dgm:spPr/>
    </dgm:pt>
    <dgm:pt modelId="{FA2A9C72-D26E-42A3-BAED-EFB79B842F8A}" type="pres">
      <dgm:prSet presAssocID="{577CBBE6-8114-4673-B8CF-CBE1F1A9E71B}" presName="sibTrans" presStyleCnt="0"/>
      <dgm:spPr/>
    </dgm:pt>
    <dgm:pt modelId="{2B3A7E93-FDFF-44A8-A72C-B210DE1A8FD6}" type="pres">
      <dgm:prSet presAssocID="{68BC5E36-81EB-45BE-944C-C23D39788DB9}" presName="compNode" presStyleCnt="0"/>
      <dgm:spPr/>
    </dgm:pt>
    <dgm:pt modelId="{8F3A8E02-E041-4749-9B4F-A3E43BBE2D49}" type="pres">
      <dgm:prSet presAssocID="{68BC5E36-81EB-45BE-944C-C23D39788DB9}" presName="iconRect" presStyleLbl="node1" presStyleIdx="2" presStyleCnt="5" custScaleX="202462" custScaleY="224468" custLinFactNeighborX="58783" custLinFactNeighborY="-68430"/>
      <dgm:spPr>
        <a:xfrm>
          <a:off x="4223879" y="466083"/>
          <a:ext cx="723779" cy="723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CA4540AC-5183-446D-A5E4-B4C48466B29F}" type="pres">
      <dgm:prSet presAssocID="{68BC5E36-81EB-45BE-944C-C23D39788DB9}" presName="spaceRect" presStyleCnt="0"/>
      <dgm:spPr/>
    </dgm:pt>
    <dgm:pt modelId="{3782B758-6A7A-43AB-9B54-1504052DBA1C}" type="pres">
      <dgm:prSet presAssocID="{68BC5E36-81EB-45BE-944C-C23D39788DB9}" presName="textRect" presStyleLbl="revTx" presStyleIdx="2" presStyleCnt="5" custLinFactNeighborX="29447" custLinFactNeighborY="-36467">
        <dgm:presLayoutVars>
          <dgm:chMax val="1"/>
          <dgm:chPref val="1"/>
        </dgm:presLayoutVars>
      </dgm:prSet>
      <dgm:spPr/>
    </dgm:pt>
    <dgm:pt modelId="{4D54A15C-8AB9-4DA7-ABEF-408219963CD5}" type="pres">
      <dgm:prSet presAssocID="{12273624-6D88-4E00-86FD-EF26FC467DEE}" presName="sibTrans" presStyleCnt="0"/>
      <dgm:spPr/>
    </dgm:pt>
    <dgm:pt modelId="{EA3AC2D2-DCB0-4743-854F-90091515111C}" type="pres">
      <dgm:prSet presAssocID="{9D6AAC35-08C7-4F4A-9A47-3C18D667C7EB}" presName="compNode" presStyleCnt="0"/>
      <dgm:spPr/>
    </dgm:pt>
    <dgm:pt modelId="{BE31DBBB-D201-41CE-A552-A096C381FD70}" type="pres">
      <dgm:prSet presAssocID="{9D6AAC35-08C7-4F4A-9A47-3C18D667C7EB}" presName="iconRect" presStyleLbl="node1" presStyleIdx="3" presStyleCnt="5" custScaleX="238203" custScaleY="255949" custLinFactX="63935" custLinFactNeighborX="100000" custLinFactNeighborY="-71001"/>
      <dgm:spPr>
        <a:xfrm>
          <a:off x="6098838" y="495738"/>
          <a:ext cx="75359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Phone Vibration with solid fill"/>
        </a:ext>
      </dgm:extLst>
    </dgm:pt>
    <dgm:pt modelId="{C9CCBF49-E4F6-46A4-8897-3315B73DFFAF}" type="pres">
      <dgm:prSet presAssocID="{9D6AAC35-08C7-4F4A-9A47-3C18D667C7EB}" presName="spaceRect" presStyleCnt="0"/>
      <dgm:spPr/>
    </dgm:pt>
    <dgm:pt modelId="{631A4761-C076-40C2-BFCD-2FC49F535CCF}" type="pres">
      <dgm:prSet presAssocID="{9D6AAC35-08C7-4F4A-9A47-3C18D667C7EB}" presName="textRect" presStyleLbl="revTx" presStyleIdx="3" presStyleCnt="5" custLinFactNeighborX="83763" custLinFactNeighborY="-12329">
        <dgm:presLayoutVars>
          <dgm:chMax val="1"/>
          <dgm:chPref val="1"/>
        </dgm:presLayoutVars>
      </dgm:prSet>
      <dgm:spPr/>
    </dgm:pt>
    <dgm:pt modelId="{83C85112-A565-4C4A-9E6E-9C2CBE7DE254}" type="pres">
      <dgm:prSet presAssocID="{6C6DD9FC-DD0F-4AE2-B38D-BF508F467C61}" presName="sibTrans" presStyleCnt="0"/>
      <dgm:spPr/>
    </dgm:pt>
    <dgm:pt modelId="{3CCCC198-0EE0-41C9-B381-6B11DD3D66CD}" type="pres">
      <dgm:prSet presAssocID="{431DBE95-50B5-449D-82FC-B3831D7E0B22}" presName="compNode" presStyleCnt="0"/>
      <dgm:spPr/>
    </dgm:pt>
    <dgm:pt modelId="{6428A754-8F3A-4D19-A7A4-B0D291DF507B}" type="pres">
      <dgm:prSet presAssocID="{431DBE95-50B5-449D-82FC-B3831D7E0B22}" presName="iconRect" presStyleLbl="node1" presStyleIdx="4" presStyleCnt="5" custScaleX="337877" custScaleY="200637" custLinFactX="100000" custLinFactNeighborX="194851" custLinFactNeighborY="345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5967A5E2-CA73-47D4-8FB6-E7F01C3A7AFF}" type="pres">
      <dgm:prSet presAssocID="{431DBE95-50B5-449D-82FC-B3831D7E0B22}" presName="spaceRect" presStyleCnt="0"/>
      <dgm:spPr/>
    </dgm:pt>
    <dgm:pt modelId="{C23BABCC-AC4A-42FA-B4FC-516A939460F5}" type="pres">
      <dgm:prSet presAssocID="{431DBE95-50B5-449D-82FC-B3831D7E0B22}" presName="textRect" presStyleLbl="revTx" presStyleIdx="4" presStyleCnt="5" custScaleX="132222" custScaleY="197058" custLinFactX="42594" custLinFactNeighborX="100000" custLinFactNeighborY="83761">
        <dgm:presLayoutVars>
          <dgm:chMax val="1"/>
          <dgm:chPref val="1"/>
        </dgm:presLayoutVars>
      </dgm:prSet>
      <dgm:spPr/>
    </dgm:pt>
  </dgm:ptLst>
  <dgm:cxnLst>
    <dgm:cxn modelId="{B2EF9E24-6C75-492F-BA1C-9FBC584DC1EC}" type="presOf" srcId="{743DA7FF-4861-4184-BB7D-ADB29B38296B}" destId="{22B31B98-C94E-40B6-9980-35BAC793F4AA}" srcOrd="0" destOrd="0" presId="urn:microsoft.com/office/officeart/2018/2/layout/IconLabelList"/>
    <dgm:cxn modelId="{41F2962E-0A55-4937-8FBB-F4B502082251}" type="presOf" srcId="{3388D289-BE22-42F9-BB16-72DBCCE256A2}" destId="{33622DCD-D9CE-476B-8679-299AB30A1558}" srcOrd="0" destOrd="0" presId="urn:microsoft.com/office/officeart/2018/2/layout/IconLabelList"/>
    <dgm:cxn modelId="{E0A7A12F-1A51-4CBA-9320-E86D8A343B6E}" type="presOf" srcId="{9911DF47-83D0-4553-BFD1-3D466C1E0090}" destId="{524FE55D-260A-4A67-9DC2-1026433DDB06}" srcOrd="0" destOrd="0" presId="urn:microsoft.com/office/officeart/2018/2/layout/IconLabelList"/>
    <dgm:cxn modelId="{B2615630-3226-46D2-B543-EC25DF531C7D}" srcId="{3388D289-BE22-42F9-BB16-72DBCCE256A2}" destId="{9911DF47-83D0-4553-BFD1-3D466C1E0090}" srcOrd="0" destOrd="0" parTransId="{D5EE699A-E2C8-4D98-9545-5C3D9B0DCB63}" sibTransId="{F29F1EC1-0029-4AFF-9474-7B1DB4735645}"/>
    <dgm:cxn modelId="{15B28C38-9F1C-4421-A5EC-38FB71788B3E}" srcId="{3388D289-BE22-42F9-BB16-72DBCCE256A2}" destId="{431DBE95-50B5-449D-82FC-B3831D7E0B22}" srcOrd="4" destOrd="0" parTransId="{D60DFBBE-14F1-4583-A0F0-873500972125}" sibTransId="{DABC8D76-B32C-47D6-816C-04E88888E53F}"/>
    <dgm:cxn modelId="{CD2C304A-3DB1-45E6-AA0E-1A3C061B6C8F}" type="presOf" srcId="{431DBE95-50B5-449D-82FC-B3831D7E0B22}" destId="{C23BABCC-AC4A-42FA-B4FC-516A939460F5}" srcOrd="0" destOrd="0" presId="urn:microsoft.com/office/officeart/2018/2/layout/IconLabelList"/>
    <dgm:cxn modelId="{0569117C-4501-4C80-BA1D-7CFFF82DC6B4}" srcId="{3388D289-BE22-42F9-BB16-72DBCCE256A2}" destId="{9D6AAC35-08C7-4F4A-9A47-3C18D667C7EB}" srcOrd="3" destOrd="0" parTransId="{3C1BC99B-405B-4AED-AE25-047E259F556F}" sibTransId="{6C6DD9FC-DD0F-4AE2-B38D-BF508F467C61}"/>
    <dgm:cxn modelId="{3E96749D-8382-4524-90E2-365A33859CF5}" type="presOf" srcId="{9D6AAC35-08C7-4F4A-9A47-3C18D667C7EB}" destId="{631A4761-C076-40C2-BFCD-2FC49F535CCF}" srcOrd="0" destOrd="0" presId="urn:microsoft.com/office/officeart/2018/2/layout/IconLabelList"/>
    <dgm:cxn modelId="{F21F60CD-820B-46C2-9E9C-CBBD5F2FCFCB}" srcId="{3388D289-BE22-42F9-BB16-72DBCCE256A2}" destId="{68BC5E36-81EB-45BE-944C-C23D39788DB9}" srcOrd="2" destOrd="0" parTransId="{021DE82C-F33A-4463-B268-6FEBAB2947C9}" sibTransId="{12273624-6D88-4E00-86FD-EF26FC467DEE}"/>
    <dgm:cxn modelId="{D97269E6-5475-4C2F-9F78-7E5D37B2A31E}" type="presOf" srcId="{68BC5E36-81EB-45BE-944C-C23D39788DB9}" destId="{3782B758-6A7A-43AB-9B54-1504052DBA1C}" srcOrd="0" destOrd="0" presId="urn:microsoft.com/office/officeart/2018/2/layout/IconLabelList"/>
    <dgm:cxn modelId="{142973FB-A7DE-430A-A272-783B8853E1F8}" srcId="{3388D289-BE22-42F9-BB16-72DBCCE256A2}" destId="{743DA7FF-4861-4184-BB7D-ADB29B38296B}" srcOrd="1" destOrd="0" parTransId="{65AF96B7-F9F1-4A72-9860-040A87A17B36}" sibTransId="{577CBBE6-8114-4673-B8CF-CBE1F1A9E71B}"/>
    <dgm:cxn modelId="{751CA1BF-5C41-459E-BCA1-1B11B53424B8}" type="presParOf" srcId="{33622DCD-D9CE-476B-8679-299AB30A1558}" destId="{09D14904-5669-494A-83C8-4D601384F458}" srcOrd="0" destOrd="0" presId="urn:microsoft.com/office/officeart/2018/2/layout/IconLabelList"/>
    <dgm:cxn modelId="{11644E41-BF5D-4AFA-8410-336008A9AD5D}" type="presParOf" srcId="{09D14904-5669-494A-83C8-4D601384F458}" destId="{80D23AA6-2C8D-4FB5-96B9-2F3DDED5F249}" srcOrd="0" destOrd="0" presId="urn:microsoft.com/office/officeart/2018/2/layout/IconLabelList"/>
    <dgm:cxn modelId="{56F0B2EA-A7BD-4175-A263-3024DC6DB061}" type="presParOf" srcId="{09D14904-5669-494A-83C8-4D601384F458}" destId="{3E93350C-DFAA-41EE-B20A-25A42AF493F2}" srcOrd="1" destOrd="0" presId="urn:microsoft.com/office/officeart/2018/2/layout/IconLabelList"/>
    <dgm:cxn modelId="{3C8FD23F-0930-4B69-B588-77A26A62E4D6}" type="presParOf" srcId="{09D14904-5669-494A-83C8-4D601384F458}" destId="{524FE55D-260A-4A67-9DC2-1026433DDB06}" srcOrd="2" destOrd="0" presId="urn:microsoft.com/office/officeart/2018/2/layout/IconLabelList"/>
    <dgm:cxn modelId="{CBBB80DB-6E92-49A8-8223-36F885C16353}" type="presParOf" srcId="{33622DCD-D9CE-476B-8679-299AB30A1558}" destId="{196B06FC-357B-4FBB-8F23-01F69EDA6A79}" srcOrd="1" destOrd="0" presId="urn:microsoft.com/office/officeart/2018/2/layout/IconLabelList"/>
    <dgm:cxn modelId="{65398374-79A5-4683-9314-A5915EC1FD04}" type="presParOf" srcId="{33622DCD-D9CE-476B-8679-299AB30A1558}" destId="{6F002D1A-82F5-4B54-881B-CADBFF0F6CC1}" srcOrd="2" destOrd="0" presId="urn:microsoft.com/office/officeart/2018/2/layout/IconLabelList"/>
    <dgm:cxn modelId="{63A8EC32-7AE5-43EA-BFFE-023CF1D64C2A}" type="presParOf" srcId="{6F002D1A-82F5-4B54-881B-CADBFF0F6CC1}" destId="{406AD792-7F4B-4807-8653-A35BE5329B64}" srcOrd="0" destOrd="0" presId="urn:microsoft.com/office/officeart/2018/2/layout/IconLabelList"/>
    <dgm:cxn modelId="{BF2FFA1F-7AD0-40E6-B733-19EEDC25C23D}" type="presParOf" srcId="{6F002D1A-82F5-4B54-881B-CADBFF0F6CC1}" destId="{C155BB09-E689-4757-8715-2E56F1C5CE30}" srcOrd="1" destOrd="0" presId="urn:microsoft.com/office/officeart/2018/2/layout/IconLabelList"/>
    <dgm:cxn modelId="{DA3A041A-30E2-4C6A-82D3-8F8025EE2314}" type="presParOf" srcId="{6F002D1A-82F5-4B54-881B-CADBFF0F6CC1}" destId="{22B31B98-C94E-40B6-9980-35BAC793F4AA}" srcOrd="2" destOrd="0" presId="urn:microsoft.com/office/officeart/2018/2/layout/IconLabelList"/>
    <dgm:cxn modelId="{6B3A8592-F938-4C15-8554-39CA0184B872}" type="presParOf" srcId="{33622DCD-D9CE-476B-8679-299AB30A1558}" destId="{FA2A9C72-D26E-42A3-BAED-EFB79B842F8A}" srcOrd="3" destOrd="0" presId="urn:microsoft.com/office/officeart/2018/2/layout/IconLabelList"/>
    <dgm:cxn modelId="{8F7CA792-4127-4BED-8C11-CDBC9E47279C}" type="presParOf" srcId="{33622DCD-D9CE-476B-8679-299AB30A1558}" destId="{2B3A7E93-FDFF-44A8-A72C-B210DE1A8FD6}" srcOrd="4" destOrd="0" presId="urn:microsoft.com/office/officeart/2018/2/layout/IconLabelList"/>
    <dgm:cxn modelId="{5EEB280C-0B69-4A39-BBC6-11039482EB5D}" type="presParOf" srcId="{2B3A7E93-FDFF-44A8-A72C-B210DE1A8FD6}" destId="{8F3A8E02-E041-4749-9B4F-A3E43BBE2D49}" srcOrd="0" destOrd="0" presId="urn:microsoft.com/office/officeart/2018/2/layout/IconLabelList"/>
    <dgm:cxn modelId="{17D8BE18-5DBF-4177-A19D-E1FC873EB2AD}" type="presParOf" srcId="{2B3A7E93-FDFF-44A8-A72C-B210DE1A8FD6}" destId="{CA4540AC-5183-446D-A5E4-B4C48466B29F}" srcOrd="1" destOrd="0" presId="urn:microsoft.com/office/officeart/2018/2/layout/IconLabelList"/>
    <dgm:cxn modelId="{5514EBFD-E754-47A1-A764-D6C79FEB0D5F}" type="presParOf" srcId="{2B3A7E93-FDFF-44A8-A72C-B210DE1A8FD6}" destId="{3782B758-6A7A-43AB-9B54-1504052DBA1C}" srcOrd="2" destOrd="0" presId="urn:microsoft.com/office/officeart/2018/2/layout/IconLabelList"/>
    <dgm:cxn modelId="{837FF8A0-EAA6-4AF9-BDE9-18793CCFA118}" type="presParOf" srcId="{33622DCD-D9CE-476B-8679-299AB30A1558}" destId="{4D54A15C-8AB9-4DA7-ABEF-408219963CD5}" srcOrd="5" destOrd="0" presId="urn:microsoft.com/office/officeart/2018/2/layout/IconLabelList"/>
    <dgm:cxn modelId="{EA195A35-C2FB-49B2-8C31-D1230C92EC95}" type="presParOf" srcId="{33622DCD-D9CE-476B-8679-299AB30A1558}" destId="{EA3AC2D2-DCB0-4743-854F-90091515111C}" srcOrd="6" destOrd="0" presId="urn:microsoft.com/office/officeart/2018/2/layout/IconLabelList"/>
    <dgm:cxn modelId="{4207488A-19CC-4F5C-A9C1-3101BD249600}" type="presParOf" srcId="{EA3AC2D2-DCB0-4743-854F-90091515111C}" destId="{BE31DBBB-D201-41CE-A552-A096C381FD70}" srcOrd="0" destOrd="0" presId="urn:microsoft.com/office/officeart/2018/2/layout/IconLabelList"/>
    <dgm:cxn modelId="{0BF1E65E-3994-4155-9F8C-D0CE9EF6BE93}" type="presParOf" srcId="{EA3AC2D2-DCB0-4743-854F-90091515111C}" destId="{C9CCBF49-E4F6-46A4-8897-3315B73DFFAF}" srcOrd="1" destOrd="0" presId="urn:microsoft.com/office/officeart/2018/2/layout/IconLabelList"/>
    <dgm:cxn modelId="{B2EBDFC2-E5CD-4F65-82E9-46212DDB20E6}" type="presParOf" srcId="{EA3AC2D2-DCB0-4743-854F-90091515111C}" destId="{631A4761-C076-40C2-BFCD-2FC49F535CCF}" srcOrd="2" destOrd="0" presId="urn:microsoft.com/office/officeart/2018/2/layout/IconLabelList"/>
    <dgm:cxn modelId="{9234E254-C80E-46E7-9BDE-B1C6238F4030}" type="presParOf" srcId="{33622DCD-D9CE-476B-8679-299AB30A1558}" destId="{83C85112-A565-4C4A-9E6E-9C2CBE7DE254}" srcOrd="7" destOrd="0" presId="urn:microsoft.com/office/officeart/2018/2/layout/IconLabelList"/>
    <dgm:cxn modelId="{02C7536B-C1A8-4242-B522-79D3E20B6D5F}" type="presParOf" srcId="{33622DCD-D9CE-476B-8679-299AB30A1558}" destId="{3CCCC198-0EE0-41C9-B381-6B11DD3D66CD}" srcOrd="8" destOrd="0" presId="urn:microsoft.com/office/officeart/2018/2/layout/IconLabelList"/>
    <dgm:cxn modelId="{7711A07C-85AB-422C-906A-81CC53592C65}" type="presParOf" srcId="{3CCCC198-0EE0-41C9-B381-6B11DD3D66CD}" destId="{6428A754-8F3A-4D19-A7A4-B0D291DF507B}" srcOrd="0" destOrd="0" presId="urn:microsoft.com/office/officeart/2018/2/layout/IconLabelList"/>
    <dgm:cxn modelId="{6DCB778C-3A60-4A13-9B56-70E79248376F}" type="presParOf" srcId="{3CCCC198-0EE0-41C9-B381-6B11DD3D66CD}" destId="{5967A5E2-CA73-47D4-8FB6-E7F01C3A7AFF}" srcOrd="1" destOrd="0" presId="urn:microsoft.com/office/officeart/2018/2/layout/IconLabelList"/>
    <dgm:cxn modelId="{467517DB-F694-44FB-9EDA-5236B09FAF10}" type="presParOf" srcId="{3CCCC198-0EE0-41C9-B381-6B11DD3D66CD}" destId="{C23BABCC-AC4A-42FA-B4FC-516A939460F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03742-6640-46D6-A0DD-4D13009FE8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66760A-B803-49A7-944D-3CDB9A1F313A}">
      <dgm:prSet/>
      <dgm:spPr/>
      <dgm:t>
        <a:bodyPr/>
        <a:lstStyle/>
        <a:p>
          <a:pPr>
            <a:buClr>
              <a:srgbClr val="E48312"/>
            </a:buClr>
            <a:buFont typeface="Wingdings" panose="05000000000000000000" pitchFamily="2" charset="2"/>
            <a:buChar char="q"/>
          </a:pPr>
          <a:r>
            <a:rPr lang="en-GB" dirty="0">
              <a:solidFill>
                <a:schemeClr val="bg1"/>
              </a:solidFill>
              <a:latin typeface="+mj-lt"/>
            </a:rPr>
            <a:t>Events/ work meetings/ teaching moved online, and often do not use services of professional captioners</a:t>
          </a:r>
        </a:p>
      </dgm:t>
    </dgm:pt>
    <dgm:pt modelId="{A6B575F2-2AE0-4091-8C7D-D12B3020847C}" type="parTrans" cxnId="{B9322FB5-BFFC-44F4-9BFC-0F7B757C3052}">
      <dgm:prSet/>
      <dgm:spPr/>
      <dgm:t>
        <a:bodyPr/>
        <a:lstStyle/>
        <a:p>
          <a:endParaRPr lang="en-GB"/>
        </a:p>
      </dgm:t>
    </dgm:pt>
    <dgm:pt modelId="{36080131-0BA0-48E2-92E6-43763D46CF21}" type="sibTrans" cxnId="{B9322FB5-BFFC-44F4-9BFC-0F7B757C3052}">
      <dgm:prSet/>
      <dgm:spPr/>
      <dgm:t>
        <a:bodyPr/>
        <a:lstStyle/>
        <a:p>
          <a:endParaRPr lang="en-GB"/>
        </a:p>
      </dgm:t>
    </dgm:pt>
    <dgm:pt modelId="{3FF5D69F-9866-4E59-93C2-D9ED755B61F0}">
      <dgm:prSet/>
      <dgm:spPr/>
      <dgm:t>
        <a:bodyPr/>
        <a:lstStyle/>
        <a:p>
          <a:pPr>
            <a:buClr>
              <a:srgbClr val="E48312"/>
            </a:buClr>
            <a:buFont typeface="Wingdings" panose="05000000000000000000" pitchFamily="2" charset="2"/>
            <a:buChar char="q"/>
          </a:pPr>
          <a:r>
            <a:rPr lang="en-GB" dirty="0">
              <a:solidFill>
                <a:schemeClr val="bg1"/>
              </a:solidFill>
              <a:latin typeface="+mj-lt"/>
            </a:rPr>
            <a:t>Lack of awareness of online platforms accessibility features left many people struggling to participate fully</a:t>
          </a:r>
        </a:p>
      </dgm:t>
    </dgm:pt>
    <dgm:pt modelId="{D0403FB2-4333-4C81-9254-3CA872FE5004}" type="parTrans" cxnId="{C1C0F166-E2CA-4092-A707-982D236639F3}">
      <dgm:prSet/>
      <dgm:spPr/>
      <dgm:t>
        <a:bodyPr/>
        <a:lstStyle/>
        <a:p>
          <a:endParaRPr lang="en-GB"/>
        </a:p>
      </dgm:t>
    </dgm:pt>
    <dgm:pt modelId="{8F605E1A-E71F-4B64-BFA9-631752EB3957}" type="sibTrans" cxnId="{C1C0F166-E2CA-4092-A707-982D236639F3}">
      <dgm:prSet/>
      <dgm:spPr/>
      <dgm:t>
        <a:bodyPr/>
        <a:lstStyle/>
        <a:p>
          <a:endParaRPr lang="en-GB"/>
        </a:p>
      </dgm:t>
    </dgm:pt>
    <dgm:pt modelId="{E76434E8-682A-4413-91CA-E11FD06E1D9C}">
      <dgm:prSet/>
      <dgm:spPr/>
      <dgm:t>
        <a:bodyPr/>
        <a:lstStyle/>
        <a:p>
          <a:pPr>
            <a:buClr>
              <a:srgbClr val="E48312"/>
            </a:buClr>
            <a:buFont typeface="Wingdings" panose="05000000000000000000" pitchFamily="2" charset="2"/>
            <a:buChar char="q"/>
          </a:pPr>
          <a:r>
            <a:rPr lang="en-GB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Only some online platforms are offering automated captioning</a:t>
          </a:r>
        </a:p>
      </dgm:t>
    </dgm:pt>
    <dgm:pt modelId="{BF4697D9-50C1-4888-B253-79F603E44FFC}" type="parTrans" cxnId="{14641946-5EEA-4868-9073-C2B85B94792B}">
      <dgm:prSet/>
      <dgm:spPr/>
      <dgm:t>
        <a:bodyPr/>
        <a:lstStyle/>
        <a:p>
          <a:endParaRPr lang="en-GB"/>
        </a:p>
      </dgm:t>
    </dgm:pt>
    <dgm:pt modelId="{70F26FE7-6275-4DC4-9D09-F9DCAF081594}" type="sibTrans" cxnId="{14641946-5EEA-4868-9073-C2B85B94792B}">
      <dgm:prSet/>
      <dgm:spPr/>
      <dgm:t>
        <a:bodyPr/>
        <a:lstStyle/>
        <a:p>
          <a:endParaRPr lang="en-GB"/>
        </a:p>
      </dgm:t>
    </dgm:pt>
    <dgm:pt modelId="{EFB1FA88-648D-4D5F-9EC4-8F9D624DDB08}" type="pres">
      <dgm:prSet presAssocID="{C4203742-6640-46D6-A0DD-4D13009FE82B}" presName="diagram" presStyleCnt="0">
        <dgm:presLayoutVars>
          <dgm:dir/>
          <dgm:resizeHandles val="exact"/>
        </dgm:presLayoutVars>
      </dgm:prSet>
      <dgm:spPr/>
    </dgm:pt>
    <dgm:pt modelId="{221C286A-0360-4234-AE53-77F37828AE55}" type="pres">
      <dgm:prSet presAssocID="{D666760A-B803-49A7-944D-3CDB9A1F313A}" presName="node" presStyleLbl="node1" presStyleIdx="0" presStyleCnt="3">
        <dgm:presLayoutVars>
          <dgm:bulletEnabled val="1"/>
        </dgm:presLayoutVars>
      </dgm:prSet>
      <dgm:spPr/>
    </dgm:pt>
    <dgm:pt modelId="{DA4BF037-2D14-4739-8678-9897AB8A8661}" type="pres">
      <dgm:prSet presAssocID="{36080131-0BA0-48E2-92E6-43763D46CF21}" presName="sibTrans" presStyleCnt="0"/>
      <dgm:spPr/>
    </dgm:pt>
    <dgm:pt modelId="{2E171CA8-BBD5-417E-9102-0444E988B2C2}" type="pres">
      <dgm:prSet presAssocID="{3FF5D69F-9866-4E59-93C2-D9ED755B61F0}" presName="node" presStyleLbl="node1" presStyleIdx="1" presStyleCnt="3">
        <dgm:presLayoutVars>
          <dgm:bulletEnabled val="1"/>
        </dgm:presLayoutVars>
      </dgm:prSet>
      <dgm:spPr/>
    </dgm:pt>
    <dgm:pt modelId="{BE475BEE-3098-42E8-9354-4128DA349218}" type="pres">
      <dgm:prSet presAssocID="{8F605E1A-E71F-4B64-BFA9-631752EB3957}" presName="sibTrans" presStyleCnt="0"/>
      <dgm:spPr/>
    </dgm:pt>
    <dgm:pt modelId="{EDDE48B1-D903-4C94-8D14-8810D8B2C0EF}" type="pres">
      <dgm:prSet presAssocID="{E76434E8-682A-4413-91CA-E11FD06E1D9C}" presName="node" presStyleLbl="node1" presStyleIdx="2" presStyleCnt="3">
        <dgm:presLayoutVars>
          <dgm:bulletEnabled val="1"/>
        </dgm:presLayoutVars>
      </dgm:prSet>
      <dgm:spPr/>
    </dgm:pt>
  </dgm:ptLst>
  <dgm:cxnLst>
    <dgm:cxn modelId="{CFB49A43-E994-4B67-BDB5-E9ACE001E7D1}" type="presOf" srcId="{3FF5D69F-9866-4E59-93C2-D9ED755B61F0}" destId="{2E171CA8-BBD5-417E-9102-0444E988B2C2}" srcOrd="0" destOrd="0" presId="urn:microsoft.com/office/officeart/2005/8/layout/default"/>
    <dgm:cxn modelId="{14641946-5EEA-4868-9073-C2B85B94792B}" srcId="{C4203742-6640-46D6-A0DD-4D13009FE82B}" destId="{E76434E8-682A-4413-91CA-E11FD06E1D9C}" srcOrd="2" destOrd="0" parTransId="{BF4697D9-50C1-4888-B253-79F603E44FFC}" sibTransId="{70F26FE7-6275-4DC4-9D09-F9DCAF081594}"/>
    <dgm:cxn modelId="{C1C0F166-E2CA-4092-A707-982D236639F3}" srcId="{C4203742-6640-46D6-A0DD-4D13009FE82B}" destId="{3FF5D69F-9866-4E59-93C2-D9ED755B61F0}" srcOrd="1" destOrd="0" parTransId="{D0403FB2-4333-4C81-9254-3CA872FE5004}" sibTransId="{8F605E1A-E71F-4B64-BFA9-631752EB3957}"/>
    <dgm:cxn modelId="{2D5B546B-30EB-4DAE-8B89-13247C07535F}" type="presOf" srcId="{E76434E8-682A-4413-91CA-E11FD06E1D9C}" destId="{EDDE48B1-D903-4C94-8D14-8810D8B2C0EF}" srcOrd="0" destOrd="0" presId="urn:microsoft.com/office/officeart/2005/8/layout/default"/>
    <dgm:cxn modelId="{D4B7F3AB-15BF-47E1-B4A3-C1B79F9F36F5}" type="presOf" srcId="{C4203742-6640-46D6-A0DD-4D13009FE82B}" destId="{EFB1FA88-648D-4D5F-9EC4-8F9D624DDB08}" srcOrd="0" destOrd="0" presId="urn:microsoft.com/office/officeart/2005/8/layout/default"/>
    <dgm:cxn modelId="{B9322FB5-BFFC-44F4-9BFC-0F7B757C3052}" srcId="{C4203742-6640-46D6-A0DD-4D13009FE82B}" destId="{D666760A-B803-49A7-944D-3CDB9A1F313A}" srcOrd="0" destOrd="0" parTransId="{A6B575F2-2AE0-4091-8C7D-D12B3020847C}" sibTransId="{36080131-0BA0-48E2-92E6-43763D46CF21}"/>
    <dgm:cxn modelId="{674547E0-B123-428C-855B-84641249F5F8}" type="presOf" srcId="{D666760A-B803-49A7-944D-3CDB9A1F313A}" destId="{221C286A-0360-4234-AE53-77F37828AE55}" srcOrd="0" destOrd="0" presId="urn:microsoft.com/office/officeart/2005/8/layout/default"/>
    <dgm:cxn modelId="{F24B12AF-90AF-4BFD-811E-DC5ACDDFC43A}" type="presParOf" srcId="{EFB1FA88-648D-4D5F-9EC4-8F9D624DDB08}" destId="{221C286A-0360-4234-AE53-77F37828AE55}" srcOrd="0" destOrd="0" presId="urn:microsoft.com/office/officeart/2005/8/layout/default"/>
    <dgm:cxn modelId="{FE874AAD-2268-417F-A057-4AA9AFCEC19C}" type="presParOf" srcId="{EFB1FA88-648D-4D5F-9EC4-8F9D624DDB08}" destId="{DA4BF037-2D14-4739-8678-9897AB8A8661}" srcOrd="1" destOrd="0" presId="urn:microsoft.com/office/officeart/2005/8/layout/default"/>
    <dgm:cxn modelId="{7E887F84-A23E-43F9-855E-45B53AD0445D}" type="presParOf" srcId="{EFB1FA88-648D-4D5F-9EC4-8F9D624DDB08}" destId="{2E171CA8-BBD5-417E-9102-0444E988B2C2}" srcOrd="2" destOrd="0" presId="urn:microsoft.com/office/officeart/2005/8/layout/default"/>
    <dgm:cxn modelId="{7768DA90-29EF-4B18-BD91-DF321AB7F523}" type="presParOf" srcId="{EFB1FA88-648D-4D5F-9EC4-8F9D624DDB08}" destId="{BE475BEE-3098-42E8-9354-4128DA349218}" srcOrd="3" destOrd="0" presId="urn:microsoft.com/office/officeart/2005/8/layout/default"/>
    <dgm:cxn modelId="{0902C802-3520-40F6-8756-F8626DAE593B}" type="presParOf" srcId="{EFB1FA88-648D-4D5F-9EC4-8F9D624DDB08}" destId="{EDDE48B1-D903-4C94-8D14-8810D8B2C0E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03742-6640-46D6-A0DD-4D13009FE8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B1FA88-648D-4D5F-9EC4-8F9D624DDB08}" type="pres">
      <dgm:prSet presAssocID="{C4203742-6640-46D6-A0DD-4D13009FE82B}" presName="diagram" presStyleCnt="0">
        <dgm:presLayoutVars>
          <dgm:dir/>
          <dgm:resizeHandles val="exact"/>
        </dgm:presLayoutVars>
      </dgm:prSet>
      <dgm:spPr/>
    </dgm:pt>
  </dgm:ptLst>
  <dgm:cxnLst>
    <dgm:cxn modelId="{BE5A4039-301C-4B6F-A19F-8241ADF95FD5}" type="presOf" srcId="{C4203742-6640-46D6-A0DD-4D13009FE82B}" destId="{EFB1FA88-648D-4D5F-9EC4-8F9D624DDB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03742-6640-46D6-A0DD-4D13009FE8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B1FA88-648D-4D5F-9EC4-8F9D624DDB08}" type="pres">
      <dgm:prSet presAssocID="{C4203742-6640-46D6-A0DD-4D13009FE82B}" presName="diagram" presStyleCnt="0">
        <dgm:presLayoutVars>
          <dgm:dir/>
          <dgm:resizeHandles val="exact"/>
        </dgm:presLayoutVars>
      </dgm:prSet>
      <dgm:spPr/>
    </dgm:pt>
  </dgm:ptLst>
  <dgm:cxnLst>
    <dgm:cxn modelId="{BE5A4039-301C-4B6F-A19F-8241ADF95FD5}" type="presOf" srcId="{C4203742-6640-46D6-A0DD-4D13009FE82B}" destId="{EFB1FA88-648D-4D5F-9EC4-8F9D624DDB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23AA6-2C8D-4FB5-96B9-2F3DDED5F249}">
      <dsp:nvSpPr>
        <dsp:cNvPr id="0" name=""/>
        <dsp:cNvSpPr/>
      </dsp:nvSpPr>
      <dsp:spPr>
        <a:xfrm>
          <a:off x="1591992" y="185575"/>
          <a:ext cx="1188405" cy="794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E55D-260A-4A67-9DC2-1026433DDB06}">
      <dsp:nvSpPr>
        <dsp:cNvPr id="0" name=""/>
        <dsp:cNvSpPr/>
      </dsp:nvSpPr>
      <dsp:spPr>
        <a:xfrm>
          <a:off x="1262486" y="1048364"/>
          <a:ext cx="1793906" cy="58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Most health and public services  services moved to telephone contacts only</a:t>
          </a:r>
          <a:endParaRPr lang="en-GB" sz="1400" b="0" kern="1200" dirty="0">
            <a:latin typeface="Calibri" panose="020F0502020204030204"/>
            <a:ea typeface="+mn-ea"/>
            <a:cs typeface="+mn-cs"/>
          </a:endParaRPr>
        </a:p>
      </dsp:txBody>
      <dsp:txXfrm>
        <a:off x="1262486" y="1048364"/>
        <a:ext cx="1793906" cy="588494"/>
      </dsp:txXfrm>
    </dsp:sp>
    <dsp:sp modelId="{406AD792-7F4B-4807-8653-A35BE5329B64}">
      <dsp:nvSpPr>
        <dsp:cNvPr id="0" name=""/>
        <dsp:cNvSpPr/>
      </dsp:nvSpPr>
      <dsp:spPr>
        <a:xfrm>
          <a:off x="3894984" y="23425"/>
          <a:ext cx="1240518" cy="9686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31B98-C94E-40B6-9980-35BAC793F4AA}">
      <dsp:nvSpPr>
        <dsp:cNvPr id="0" name=""/>
        <dsp:cNvSpPr/>
      </dsp:nvSpPr>
      <dsp:spPr>
        <a:xfrm>
          <a:off x="3837213" y="752745"/>
          <a:ext cx="1351862" cy="66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GB" sz="1400" kern="1200" dirty="0">
              <a:latin typeface="Calibri" panose="020F0502020204030204"/>
              <a:ea typeface="+mn-ea"/>
              <a:cs typeface="+mn-cs"/>
            </a:rPr>
            <a:t>Email communication is not routinely offered  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3837213" y="752745"/>
        <a:ext cx="1351862" cy="663696"/>
      </dsp:txXfrm>
    </dsp:sp>
    <dsp:sp modelId="{8F3A8E02-E041-4749-9B4F-A3E43BBE2D49}">
      <dsp:nvSpPr>
        <dsp:cNvPr id="0" name=""/>
        <dsp:cNvSpPr/>
      </dsp:nvSpPr>
      <dsp:spPr>
        <a:xfrm>
          <a:off x="5925153" y="1526"/>
          <a:ext cx="1007347" cy="11168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2B758-6A7A-43AB-9B54-1504052DBA1C}">
      <dsp:nvSpPr>
        <dsp:cNvPr id="0" name=""/>
        <dsp:cNvSpPr/>
      </dsp:nvSpPr>
      <dsp:spPr>
        <a:xfrm>
          <a:off x="5909106" y="1135179"/>
          <a:ext cx="1105664" cy="54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Video Telehealth  appointments not often offered and captioning is not enabled </a:t>
          </a:r>
        </a:p>
      </dsp:txBody>
      <dsp:txXfrm>
        <a:off x="5909106" y="1135179"/>
        <a:ext cx="1105664" cy="541602"/>
      </dsp:txXfrm>
    </dsp:sp>
    <dsp:sp modelId="{BE31DBBB-D201-41CE-A552-A096C381FD70}">
      <dsp:nvSpPr>
        <dsp:cNvPr id="0" name=""/>
        <dsp:cNvSpPr/>
      </dsp:nvSpPr>
      <dsp:spPr>
        <a:xfrm>
          <a:off x="7698333" y="0"/>
          <a:ext cx="1185176" cy="12734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000" r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A4761-C076-40C2-BFCD-2FC49F535CCF}">
      <dsp:nvSpPr>
        <dsp:cNvPr id="0" name=""/>
        <dsp:cNvSpPr/>
      </dsp:nvSpPr>
      <dsp:spPr>
        <a:xfrm>
          <a:off x="7848570" y="1305070"/>
          <a:ext cx="1105664" cy="54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Two way conversation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SMS rarely offered</a:t>
          </a:r>
        </a:p>
      </dsp:txBody>
      <dsp:txXfrm>
        <a:off x="7848570" y="1305070"/>
        <a:ext cx="1105664" cy="541602"/>
      </dsp:txXfrm>
    </dsp:sp>
    <dsp:sp modelId="{6428A754-8F3A-4D19-A7A4-B0D291DF507B}">
      <dsp:nvSpPr>
        <dsp:cNvPr id="0" name=""/>
        <dsp:cNvSpPr/>
      </dsp:nvSpPr>
      <dsp:spPr>
        <a:xfrm>
          <a:off x="9728371" y="257390"/>
          <a:ext cx="1681103" cy="9982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BABCC-AC4A-42FA-B4FC-516A939460F5}">
      <dsp:nvSpPr>
        <dsp:cNvPr id="0" name=""/>
        <dsp:cNvSpPr/>
      </dsp:nvSpPr>
      <dsp:spPr>
        <a:xfrm>
          <a:off x="9947540" y="1149016"/>
          <a:ext cx="1461931" cy="106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Some businesses offer webchats  </a:t>
          </a:r>
        </a:p>
      </dsp:txBody>
      <dsp:txXfrm>
        <a:off x="9947540" y="1149016"/>
        <a:ext cx="1461931" cy="1067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C286A-0360-4234-AE53-77F37828AE55}">
      <dsp:nvSpPr>
        <dsp:cNvPr id="0" name=""/>
        <dsp:cNvSpPr/>
      </dsp:nvSpPr>
      <dsp:spPr>
        <a:xfrm>
          <a:off x="183596" y="1178"/>
          <a:ext cx="2753190" cy="16519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48312"/>
            </a:buClr>
            <a:buFont typeface="Wingdings" panose="05000000000000000000" pitchFamily="2" charset="2"/>
            <a:buNone/>
          </a:pPr>
          <a:r>
            <a:rPr lang="en-GB" sz="2000" kern="1200" dirty="0">
              <a:solidFill>
                <a:schemeClr val="bg1"/>
              </a:solidFill>
              <a:latin typeface="+mj-lt"/>
            </a:rPr>
            <a:t>Events/ work meetings/ teaching moved online, and often do not use services of professional captioners</a:t>
          </a:r>
        </a:p>
      </dsp:txBody>
      <dsp:txXfrm>
        <a:off x="183596" y="1178"/>
        <a:ext cx="2753190" cy="1651914"/>
      </dsp:txXfrm>
    </dsp:sp>
    <dsp:sp modelId="{2E171CA8-BBD5-417E-9102-0444E988B2C2}">
      <dsp:nvSpPr>
        <dsp:cNvPr id="0" name=""/>
        <dsp:cNvSpPr/>
      </dsp:nvSpPr>
      <dsp:spPr>
        <a:xfrm>
          <a:off x="3212106" y="1178"/>
          <a:ext cx="2753190" cy="165191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48312"/>
            </a:buClr>
            <a:buFont typeface="Wingdings" panose="05000000000000000000" pitchFamily="2" charset="2"/>
            <a:buNone/>
          </a:pPr>
          <a:r>
            <a:rPr lang="en-GB" sz="2000" kern="1200" dirty="0">
              <a:solidFill>
                <a:schemeClr val="bg1"/>
              </a:solidFill>
              <a:latin typeface="+mj-lt"/>
            </a:rPr>
            <a:t>Lack of awareness of online platforms accessibility features left many people struggling to participate fully</a:t>
          </a:r>
        </a:p>
      </dsp:txBody>
      <dsp:txXfrm>
        <a:off x="3212106" y="1178"/>
        <a:ext cx="2753190" cy="1651914"/>
      </dsp:txXfrm>
    </dsp:sp>
    <dsp:sp modelId="{EDDE48B1-D903-4C94-8D14-8810D8B2C0EF}">
      <dsp:nvSpPr>
        <dsp:cNvPr id="0" name=""/>
        <dsp:cNvSpPr/>
      </dsp:nvSpPr>
      <dsp:spPr>
        <a:xfrm>
          <a:off x="1697851" y="1928412"/>
          <a:ext cx="2753190" cy="165191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48312"/>
            </a:buClr>
            <a:buFont typeface="Wingdings" panose="05000000000000000000" pitchFamily="2" charset="2"/>
            <a:buNone/>
          </a:pPr>
          <a:r>
            <a:rPr lang="en-GB" sz="20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Only some online platforms are offering automated captioning</a:t>
          </a:r>
        </a:p>
      </dsp:txBody>
      <dsp:txXfrm>
        <a:off x="1697851" y="1928412"/>
        <a:ext cx="2753190" cy="1651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9173B-90F9-48EB-B879-A7561EA59A7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D61F-E098-41EF-800D-EC16629B7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mailto:hani.eskandar@itu.int" TargetMode="Externa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*divider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DD6C-8824-4069-918B-AB365F6AA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26" y="2335697"/>
            <a:ext cx="9322526" cy="141167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F272C-E2D6-44EE-A436-4736A9F5A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26" y="4091989"/>
            <a:ext cx="9322526" cy="122629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rgbClr val="5557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70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ver Half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661DF-A93A-FC47-9CDB-AEF591E6D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225" y="6425952"/>
            <a:ext cx="2088232" cy="322531"/>
          </a:xfrm>
        </p:spPr>
        <p:txBody>
          <a:bodyPr anchor="ctr">
            <a:noAutofit/>
          </a:bodyPr>
          <a:lstStyle>
            <a:lvl1pPr algn="r">
              <a:defRPr sz="8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Organization</a:t>
            </a:r>
            <a:endParaRPr lang="de-DE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D7E08CC-822C-A747-A271-58C89295CF8A}"/>
              </a:ext>
            </a:extLst>
          </p:cNvPr>
          <p:cNvSpPr txBox="1">
            <a:spLocks/>
          </p:cNvSpPr>
          <p:nvPr userDrawn="1"/>
        </p:nvSpPr>
        <p:spPr>
          <a:xfrm>
            <a:off x="9696400" y="6453336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63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F295-46E5-994C-AB73-CAB39CC8452E}"/>
              </a:ext>
            </a:extLst>
          </p:cNvPr>
          <p:cNvSpPr txBox="1"/>
          <p:nvPr userDrawn="1"/>
        </p:nvSpPr>
        <p:spPr>
          <a:xfrm>
            <a:off x="2404533" y="-110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90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1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4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0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2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7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7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7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C730-8267-427D-A5FB-8E13AB54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10" y="248479"/>
            <a:ext cx="9849678" cy="13417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3E768-6460-4420-B2D4-0334B1E94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010" y="1590261"/>
            <a:ext cx="4611756" cy="4532243"/>
          </a:xfrm>
          <a:prstGeom prst="rect">
            <a:avLst/>
          </a:prstGeom>
        </p:spPr>
        <p:txBody>
          <a:bodyPr/>
          <a:lstStyle>
            <a:lvl1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600"/>
            </a:lvl1pPr>
            <a:lvl2pPr marL="685800" indent="-3381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43FE1-E866-4808-82B5-EFCF17706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4026" y="1590261"/>
            <a:ext cx="4830417" cy="4532243"/>
          </a:xfrm>
          <a:prstGeom prst="rect">
            <a:avLst/>
          </a:prstGeom>
        </p:spPr>
        <p:txBody>
          <a:bodyPr/>
          <a:lstStyle>
            <a:lvl1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600"/>
            </a:lvl1pPr>
            <a:lvl2pPr marL="685800" indent="-3381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8082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9C49-1263-4DDC-BA0C-DF291689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8540"/>
            <a:ext cx="9844777" cy="13716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ABC141-1A6B-49AD-A89A-8C560CC1F7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610141"/>
            <a:ext cx="9844777" cy="4552120"/>
          </a:xfrm>
          <a:prstGeom prst="rect">
            <a:avLst/>
          </a:prstGeom>
        </p:spPr>
        <p:txBody>
          <a:bodyPr/>
          <a:lstStyle>
            <a:lvl1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10347325" algn="r"/>
              </a:tabLst>
              <a:defRPr sz="2600"/>
            </a:lvl1pPr>
            <a:lvl2pPr marL="804863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249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A890-CE56-4117-B314-49D3964B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1"/>
            <a:ext cx="10303565" cy="137159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3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/vertical color bar *BLANK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4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EA777-BF7D-4C36-A980-4851E1CD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5F0F1A-638E-4358-ADCD-F1D3581B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2834A5-EA5F-45CC-B8A0-9E53C0D1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23A2-A870-46D3-BAB6-4F314BC64FA7}" type="datetime1">
              <a:rPr lang="de-DE" smtClean="0"/>
              <a:t>04.05.2021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52744-BC09-4BE4-AA72-D3334B8AF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6994" y="6176963"/>
            <a:ext cx="1422398" cy="64890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E86E64-6D85-4FEC-A706-7FF7D85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BB145-A93D-43E0-A6E9-085D07DE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249E-FD7B-4A50-B925-544890FE16F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9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pening/Closing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451E-EF3E-4EBE-8C67-8B5D69A59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26" y="2335697"/>
            <a:ext cx="9322526" cy="1411674"/>
          </a:xfrm>
          <a:prstGeom prst="rect">
            <a:avLst/>
          </a:prstGeom>
        </p:spPr>
        <p:txBody>
          <a:bodyPr anchor="ctr"/>
          <a:lstStyle>
            <a:lvl1pPr algn="l">
              <a:defRPr sz="40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1E38A-79D4-452C-97B1-77B0E9037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26" y="4091989"/>
            <a:ext cx="9322526" cy="12262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>
                <a:solidFill>
                  <a:srgbClr val="5557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6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D1A7F73D-3E95-6E45-97D1-00790A9FF54B}"/>
              </a:ext>
            </a:extLst>
          </p:cNvPr>
          <p:cNvSpPr/>
          <p:nvPr userDrawn="1"/>
        </p:nvSpPr>
        <p:spPr>
          <a:xfrm flipH="1" flipV="1">
            <a:off x="767408" y="0"/>
            <a:ext cx="11424592" cy="6021288"/>
          </a:xfrm>
          <a:prstGeom prst="round1Rect">
            <a:avLst>
              <a:gd name="adj" fmla="val 6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398440"/>
            <a:ext cx="10754924" cy="1534616"/>
          </a:xfrm>
        </p:spPr>
        <p:txBody>
          <a:bodyPr>
            <a:normAutofit/>
          </a:bodyPr>
          <a:lstStyle>
            <a:lvl1pPr>
              <a:defRPr sz="4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456363" y="4033530"/>
            <a:ext cx="5281992" cy="1987758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200" b="1" dirty="0"/>
              <a:t>Person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/>
              <a:t>Position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/>
              <a:t>Organization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 err="1"/>
              <a:t>OrganizationInter</a:t>
            </a:r>
            <a:endParaRPr lang="en-US" sz="1400" dirty="0"/>
          </a:p>
          <a:p>
            <a:pPr>
              <a:lnSpc>
                <a:spcPct val="114000"/>
              </a:lnSpc>
              <a:spcBef>
                <a:spcPts val="600"/>
              </a:spcBef>
              <a:tabLst>
                <a:tab pos="528638" algn="l"/>
              </a:tabLst>
            </a:pPr>
            <a:r>
              <a:rPr lang="en-US" sz="1400" dirty="0"/>
              <a:t>e: 	</a:t>
            </a:r>
            <a:r>
              <a:rPr lang="en-US" sz="1400" dirty="0">
                <a:hlinkClick r:id="rId2"/>
              </a:rPr>
              <a:t>email</a:t>
            </a:r>
            <a:r>
              <a:rPr lang="en-US" sz="1400" dirty="0"/>
              <a:t>  |  email</a:t>
            </a:r>
            <a:br>
              <a:rPr lang="en-US" sz="1400" dirty="0"/>
            </a:br>
            <a:r>
              <a:rPr lang="en-US" sz="1400" dirty="0"/>
              <a:t>www: 	website</a:t>
            </a:r>
          </a:p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D89EAA-E208-E142-BE21-A8F5E29C8F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225" y="6425952"/>
            <a:ext cx="2088232" cy="322531"/>
          </a:xfrm>
        </p:spPr>
        <p:txBody>
          <a:bodyPr anchor="ctr">
            <a:noAutofit/>
          </a:bodyPr>
          <a:lstStyle>
            <a:lvl1pPr algn="r">
              <a:defRPr sz="8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Organization</a:t>
            </a:r>
            <a:endParaRPr lang="de-DE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699FDB4-2F53-204A-8B75-B71BD177F25F}"/>
              </a:ext>
            </a:extLst>
          </p:cNvPr>
          <p:cNvSpPr txBox="1">
            <a:spLocks/>
          </p:cNvSpPr>
          <p:nvPr userDrawn="1"/>
        </p:nvSpPr>
        <p:spPr>
          <a:xfrm>
            <a:off x="9696400" y="6453336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63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|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560323-1470-3745-8706-6285D98105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14520" y="2110587"/>
            <a:ext cx="3888433" cy="332572"/>
          </a:xfrm>
        </p:spPr>
        <p:txBody>
          <a:bodyPr anchor="ctr">
            <a:noAutofit/>
          </a:bodyPr>
          <a:lstStyle>
            <a:lvl1pPr algn="r">
              <a:defRPr lang="en-US" sz="2200" b="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84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D871C7DB-2438-6E44-A1F7-6C42CCAF0C22}"/>
              </a:ext>
            </a:extLst>
          </p:cNvPr>
          <p:cNvSpPr/>
          <p:nvPr userDrawn="1"/>
        </p:nvSpPr>
        <p:spPr>
          <a:xfrm flipH="1" flipV="1">
            <a:off x="767408" y="0"/>
            <a:ext cx="11424592" cy="6021288"/>
          </a:xfrm>
          <a:prstGeom prst="round1Rect">
            <a:avLst>
              <a:gd name="adj" fmla="val 6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983432" y="1219199"/>
            <a:ext cx="10754923" cy="51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14520" y="2110587"/>
            <a:ext cx="3888433" cy="332572"/>
          </a:xfrm>
        </p:spPr>
        <p:txBody>
          <a:bodyPr anchor="ctr">
            <a:noAutofit/>
          </a:bodyPr>
          <a:lstStyle>
            <a:lvl1pPr algn="r">
              <a:defRPr lang="en-US" sz="2200" b="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661DF-A93A-FC47-9CDB-AEF591E6D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225" y="6425952"/>
            <a:ext cx="2088232" cy="322531"/>
          </a:xfrm>
        </p:spPr>
        <p:txBody>
          <a:bodyPr anchor="ctr">
            <a:noAutofit/>
          </a:bodyPr>
          <a:lstStyle>
            <a:lvl1pPr algn="r">
              <a:defRPr sz="8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Organization</a:t>
            </a:r>
            <a:endParaRPr lang="de-DE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D7E08CC-822C-A747-A271-58C89295CF8A}"/>
              </a:ext>
            </a:extLst>
          </p:cNvPr>
          <p:cNvSpPr txBox="1">
            <a:spLocks/>
          </p:cNvSpPr>
          <p:nvPr userDrawn="1"/>
        </p:nvSpPr>
        <p:spPr>
          <a:xfrm>
            <a:off x="9696400" y="6453336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63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F295-46E5-994C-AB73-CAB39CC8452E}"/>
              </a:ext>
            </a:extLst>
          </p:cNvPr>
          <p:cNvSpPr txBox="1"/>
          <p:nvPr userDrawn="1"/>
        </p:nvSpPr>
        <p:spPr>
          <a:xfrm>
            <a:off x="2404533" y="-110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23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90B45-E51F-437B-AE31-15EC9B5B3B2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1C64B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5335" y="0"/>
            <a:ext cx="661255" cy="6858001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4" dirty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3432" y="404664"/>
            <a:ext cx="10754924" cy="814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43109" y="1399977"/>
            <a:ext cx="45719" cy="39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80576" y="6445502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272465" y="6415910"/>
            <a:ext cx="1368152" cy="332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983432" y="1219200"/>
            <a:ext cx="10754924" cy="5095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57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1828755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orient="horz" pos="2296">
          <p15:clr>
            <a:srgbClr val="F26B43"/>
          </p15:clr>
        </p15:guide>
        <p15:guide id="4" pos="3976">
          <p15:clr>
            <a:srgbClr val="F26B43"/>
          </p15:clr>
        </p15:guide>
        <p15:guide id="5" pos="40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9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mailto:best.lidia@gmail.com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oydsbank.com/assets/media/pdfs/banking_with_us/whats-happening/LB-Consumer-Digital-Index-2018-Report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Source%20:%20https:/www.who.int/news-room/fact-sheets/detail/deafness-and-hearing-los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tu.int/pub/publications.aspx?lang=en&amp;parent=T-TUT-FSTP-2019-ACC.RC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954965-91D2-447A-8EC7-5647A2A2C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Accessibility situation for Persons who are hard of hearing during the pandemic.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2E0235-CBA4-44DD-99B6-A14FC316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Lidia Best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Vice  Chairman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ITU Joint Coordinating Activities on Accessibility and Human Factors</a:t>
            </a:r>
          </a:p>
        </p:txBody>
      </p:sp>
    </p:spTree>
    <p:extLst>
      <p:ext uri="{BB962C8B-B14F-4D97-AF65-F5344CB8AC3E}">
        <p14:creationId xmlns:p14="http://schemas.microsoft.com/office/powerpoint/2010/main" val="338349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Building back a better future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C8975A5-99F7-4E1E-8864-0C9BCA37E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089536"/>
              </p:ext>
            </p:extLst>
          </p:nvPr>
        </p:nvGraphicFramePr>
        <p:xfrm>
          <a:off x="490331" y="1899805"/>
          <a:ext cx="6148893" cy="358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664603-0152-407E-959A-039573B0344F}"/>
              </a:ext>
            </a:extLst>
          </p:cNvPr>
          <p:cNvSpPr txBox="1"/>
          <p:nvPr/>
        </p:nvSpPr>
        <p:spPr>
          <a:xfrm>
            <a:off x="490331" y="1984135"/>
            <a:ext cx="10614816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Accessibility solutions exist, they must be made available to build an inclusive, accessible society</a:t>
            </a:r>
          </a:p>
          <a:p>
            <a:pPr marL="347663" marR="0" lvl="0" indent="-3476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There is heightened awareness of lack of ICT accessibility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347663" marR="0" lvl="0" indent="-3476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o translate those points into actual progress:</a:t>
            </a:r>
          </a:p>
          <a:p>
            <a:pPr marL="685800" marR="0" lvl="1" indent="-338138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Involve Persons with Disabilities in national ICT accessibility policy making and development of services</a:t>
            </a:r>
          </a:p>
          <a:p>
            <a:pPr marL="685800" marR="0" lvl="1" indent="-338138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latin typeface="+mj-lt"/>
                <a:cs typeface="Calibri Light" panose="020F0302020204030204" pitchFamily="34" charset="0"/>
              </a:rPr>
              <a:t>Ensure diversity of user's representation in policy development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685800" marR="0" lvl="1" indent="-338138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Adoption of accessibility standards and procurement policies – a must</a:t>
            </a:r>
          </a:p>
        </p:txBody>
      </p:sp>
    </p:spTree>
    <p:extLst>
      <p:ext uri="{BB962C8B-B14F-4D97-AF65-F5344CB8AC3E}">
        <p14:creationId xmlns:p14="http://schemas.microsoft.com/office/powerpoint/2010/main" val="90223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C8975A5-99F7-4E1E-8864-0C9BCA37E8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331" y="1899805"/>
          <a:ext cx="6148893" cy="358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664603-0152-407E-959A-039573B0344F}"/>
              </a:ext>
            </a:extLst>
          </p:cNvPr>
          <p:cNvSpPr txBox="1"/>
          <p:nvPr/>
        </p:nvSpPr>
        <p:spPr>
          <a:xfrm>
            <a:off x="490331" y="2308988"/>
            <a:ext cx="10614816" cy="213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BFB2B-5C08-4550-A77E-A3FCC0CB857A}"/>
              </a:ext>
            </a:extLst>
          </p:cNvPr>
          <p:cNvSpPr txBox="1"/>
          <p:nvPr/>
        </p:nvSpPr>
        <p:spPr>
          <a:xfrm>
            <a:off x="838200" y="5899555"/>
            <a:ext cx="493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Email contact : 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best.lidia@gmail.com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FC91-C0F7-4F51-BA44-3FF1B180BE2A}"/>
              </a:ext>
            </a:extLst>
          </p:cNvPr>
          <p:cNvSpPr txBox="1"/>
          <p:nvPr/>
        </p:nvSpPr>
        <p:spPr>
          <a:xfrm>
            <a:off x="791817" y="567082"/>
            <a:ext cx="10608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0" dirty="0">
                <a:effectLst/>
                <a:latin typeface="+mj-lt"/>
              </a:rPr>
              <a:t>Accessibility of ICT’s during the Covid-19 Pandemic  </a:t>
            </a:r>
            <a:endParaRPr lang="en-GB" sz="4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9721C-E791-4756-919F-4024F60C6EC9}"/>
              </a:ext>
            </a:extLst>
          </p:cNvPr>
          <p:cNvSpPr txBox="1"/>
          <p:nvPr/>
        </p:nvSpPr>
        <p:spPr>
          <a:xfrm>
            <a:off x="1157640" y="1863800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During COVID-19, reliance on virtual environments, remote services and digital information has grown exponentially – Web sites, virtual meetings, mobile apps and services, television, telecommunication, and information</a:t>
            </a: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trend excludes one billion Persons with Disabilities who experience a variety of barriers to perceive, understand and interact with digital environments</a:t>
            </a: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 solutions and standards exist to overcome most digital barriers, their implementation is still limited around the world</a:t>
            </a: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Impacts COVID-19 related services, education, employment, e-government, telecommunication, health and emergency services and ultimately the realization of the SDG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7631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CB9D-6C62-42D2-A9A1-A5ADF1E3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Access to public services during pandemic?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CF9C1F4B-1A8E-4C36-B18A-BE028DF75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27972"/>
              </p:ext>
            </p:extLst>
          </p:nvPr>
        </p:nvGraphicFramePr>
        <p:xfrm>
          <a:off x="-1" y="1825625"/>
          <a:ext cx="11993217" cy="22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15C967-245F-4B65-AF77-EC5744C06816}"/>
              </a:ext>
            </a:extLst>
          </p:cNvPr>
          <p:cNvSpPr/>
          <p:nvPr/>
        </p:nvSpPr>
        <p:spPr>
          <a:xfrm>
            <a:off x="599205" y="5314122"/>
            <a:ext cx="10651891" cy="1031321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</a:rPr>
              <a:t>During the pandemic, people over the age of 70, were deemed as having a greater risk for severe illness after contracting COVID-19 : many live alone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447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CB9D-6C62-42D2-A9A1-A5ADF1E3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Is current system matching users needs?</a:t>
            </a:r>
          </a:p>
        </p:txBody>
      </p:sp>
      <p:pic>
        <p:nvPicPr>
          <p:cNvPr id="5" name="Picture 4" descr="Statistics graph&#10;">
            <a:extLst>
              <a:ext uri="{FF2B5EF4-FFF2-40B4-BE49-F238E27FC236}">
                <a16:creationId xmlns:a16="http://schemas.microsoft.com/office/drawing/2014/main" id="{EE7FE830-9CF8-44B3-9D3D-6C83A4E5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34" y="1637131"/>
            <a:ext cx="5018165" cy="3583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1EEBC0D-3560-4A2F-B51C-167A000CF91D}"/>
              </a:ext>
            </a:extLst>
          </p:cNvPr>
          <p:cNvGrpSpPr/>
          <p:nvPr/>
        </p:nvGrpSpPr>
        <p:grpSpPr>
          <a:xfrm>
            <a:off x="425948" y="5586118"/>
            <a:ext cx="11130046" cy="947425"/>
            <a:chOff x="0" y="1445899"/>
            <a:chExt cx="9670990" cy="11793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164E960-E239-41DB-BA10-5A8A7B0164DF}"/>
                </a:ext>
              </a:extLst>
            </p:cNvPr>
            <p:cNvSpPr/>
            <p:nvPr/>
          </p:nvSpPr>
          <p:spPr>
            <a:xfrm>
              <a:off x="0" y="1445899"/>
              <a:ext cx="9670990" cy="1179360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1BAFFD41-C81F-48A2-B549-046E15EFC568}"/>
                </a:ext>
              </a:extLst>
            </p:cNvPr>
            <p:cNvSpPr txBox="1"/>
            <p:nvPr/>
          </p:nvSpPr>
          <p:spPr>
            <a:xfrm>
              <a:off x="347457" y="1677834"/>
              <a:ext cx="9115624" cy="7397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l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76% of those with zero basic digital skills aged over 65 years in 2018  </a:t>
              </a:r>
              <a:r>
                <a:rPr kumimoji="0" lang="en-US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 source UK ONS </a:t>
              </a:r>
              <a:r>
                <a:rPr kumimoji="0" lang="en-US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(PDF, 3.16MB)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190C507-7F10-4E0F-8FDB-439A935DBBB3}"/>
              </a:ext>
            </a:extLst>
          </p:cNvPr>
          <p:cNvSpPr txBox="1"/>
          <p:nvPr/>
        </p:nvSpPr>
        <p:spPr>
          <a:xfrm>
            <a:off x="425948" y="3861456"/>
            <a:ext cx="536917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Approximately one third of people over 65 years of age are affected by disabling hearing loss.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WHO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8" name="Picture 17" descr="Older couples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DAB6C9CD-3F33-46E6-918D-9222552C6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08" y="1677799"/>
            <a:ext cx="288365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B04D-2CA9-459B-A93D-7B39ECD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833252"/>
            <a:ext cx="11009243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de-DE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Do hard of hearing people need captioned telephone services?</a:t>
            </a:r>
            <a:br>
              <a:rPr kumimoji="0" lang="de-DE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2EC8C-D635-4294-B651-82BB43F5E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28" y="5233456"/>
            <a:ext cx="4069235" cy="132556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62F1D-187E-4DB1-B6A3-8A933B7A6904}"/>
              </a:ext>
            </a:extLst>
          </p:cNvPr>
          <p:cNvSpPr txBox="1"/>
          <p:nvPr/>
        </p:nvSpPr>
        <p:spPr>
          <a:xfrm>
            <a:off x="344557" y="1841321"/>
            <a:ext cx="6776831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It is often assumed that all hard of hearing and deafened  people rely on amplified phones and hearing </a:t>
            </a:r>
            <a:r>
              <a:rPr lang="en-GB" sz="2400" dirty="0">
                <a:latin typeface="+mj-lt"/>
              </a:rPr>
              <a:t>devices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alone.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Hearing loss and how it affects an individual may change over their lifetime.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Accents, strangers’ voices and misunderstanding callers’ messages are familiar issues hard of hearing people deal with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n older person talking on the phone&#10;">
            <a:extLst>
              <a:ext uri="{FF2B5EF4-FFF2-40B4-BE49-F238E27FC236}">
                <a16:creationId xmlns:a16="http://schemas.microsoft.com/office/drawing/2014/main" id="{78DCE988-EEBA-491C-A351-7D053188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74" y="1965636"/>
            <a:ext cx="4441064" cy="297309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DC0FC0-0301-4A48-9994-735E2A7EAB54}"/>
              </a:ext>
            </a:extLst>
          </p:cNvPr>
          <p:cNvSpPr/>
          <p:nvPr/>
        </p:nvSpPr>
        <p:spPr>
          <a:xfrm>
            <a:off x="7860662" y="5464437"/>
            <a:ext cx="3645175" cy="863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NO, with a few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exceptions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F225E-4D00-4225-87DA-5546AF6410D8}"/>
              </a:ext>
            </a:extLst>
          </p:cNvPr>
          <p:cNvSpPr txBox="1"/>
          <p:nvPr/>
        </p:nvSpPr>
        <p:spPr>
          <a:xfrm>
            <a:off x="686163" y="5111407"/>
            <a:ext cx="6093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</a:t>
            </a:r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Are persons who are deafened or hard of hearing in UK and elsewhere able to use the telephone in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same unrestricted manner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as hearing people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? 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4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B04D-2CA9-459B-A93D-7B39ECD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66"/>
            <a:ext cx="10515600" cy="109261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What is the solution?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1E956-D2AD-4151-9049-5A16A7DC63B6}"/>
              </a:ext>
            </a:extLst>
          </p:cNvPr>
          <p:cNvSpPr txBox="1"/>
          <p:nvPr/>
        </p:nvSpPr>
        <p:spPr>
          <a:xfrm>
            <a:off x="838200" y="1457740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Captioned Telephones follow Universal Design principles by supporting wide range of users:</a:t>
            </a:r>
          </a:p>
          <a:p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Those who struggle to understand callers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Those struggling with digital skills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Using telecare and public services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Those with cognitive issues and disabilities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People experiencing memory loss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Combats loneliness 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Improves employability and independence</a:t>
            </a:r>
          </a:p>
          <a:p>
            <a:pPr marL="457200" indent="-457200">
              <a:buFontTx/>
              <a:buChar char="-"/>
            </a:pPr>
            <a:endParaRPr lang="en-GB" sz="2800" dirty="0">
              <a:solidFill>
                <a:prstClr val="white"/>
              </a:solidFill>
              <a:latin typeface="Trebuchet MS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53090-E1DF-4A65-A309-57BFB3BD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328" y="1825625"/>
            <a:ext cx="3615241" cy="287146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3EF362-2A5E-4C47-9BB6-E663B433E790}"/>
              </a:ext>
            </a:extLst>
          </p:cNvPr>
          <p:cNvSpPr/>
          <p:nvPr/>
        </p:nvSpPr>
        <p:spPr>
          <a:xfrm>
            <a:off x="483705" y="5910469"/>
            <a:ext cx="11125199" cy="7012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Provision of captioned telephony benefits society, employers and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1343774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B04D-2CA9-459B-A93D-7B39ECD9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Implementing captioned relay services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AED027-9D5C-42C0-BB25-FA78863269BA}"/>
              </a:ext>
            </a:extLst>
          </p:cNvPr>
          <p:cNvGrpSpPr/>
          <p:nvPr/>
        </p:nvGrpSpPr>
        <p:grpSpPr>
          <a:xfrm>
            <a:off x="838200" y="1778642"/>
            <a:ext cx="5968749" cy="3772801"/>
            <a:chOff x="0" y="-284665"/>
            <a:chExt cx="5968749" cy="37728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E11E72-3716-45DF-BB11-E6C22B5D6363}"/>
                </a:ext>
              </a:extLst>
            </p:cNvPr>
            <p:cNvSpPr/>
            <p:nvPr/>
          </p:nvSpPr>
          <p:spPr>
            <a:xfrm>
              <a:off x="0" y="-284665"/>
              <a:ext cx="5968749" cy="358124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7FE999-58AB-45C1-9F95-D3506F091DED}"/>
                </a:ext>
              </a:extLst>
            </p:cNvPr>
            <p:cNvSpPr txBox="1"/>
            <p:nvPr/>
          </p:nvSpPr>
          <p:spPr>
            <a:xfrm>
              <a:off x="0" y="-93113"/>
              <a:ext cx="5968749" cy="3581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kern="1200" baseline="0" dirty="0">
                  <a:latin typeface="+mj-lt"/>
                </a:rPr>
                <a:t>Development of funding models (</a:t>
              </a:r>
              <a:r>
                <a:rPr lang="en-GB" sz="2400" b="0" i="1" kern="1200" baseline="0" dirty="0">
                  <a:latin typeface="+mj-lt"/>
                </a:rPr>
                <a:t>no additional cost to users</a:t>
              </a:r>
              <a:r>
                <a:rPr lang="en-GB" sz="2400" b="0" i="0" kern="1200" baseline="0" dirty="0">
                  <a:latin typeface="+mj-lt"/>
                </a:rPr>
                <a:t>)</a:t>
              </a:r>
              <a:endParaRPr lang="en-US" sz="2400" kern="1200" dirty="0">
                <a:latin typeface="+mj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kern="1200" baseline="0" dirty="0">
                  <a:latin typeface="+mj-lt"/>
                </a:rPr>
                <a:t>Relay Services provision enshrined in the national laws</a:t>
              </a:r>
              <a:endParaRPr lang="en-US" sz="2400" kern="1200" dirty="0">
                <a:latin typeface="+mj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kern="1200" baseline="0" dirty="0">
                  <a:latin typeface="+mj-lt"/>
                </a:rPr>
                <a:t>Services developed with user's involvement 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dirty="0">
                  <a:latin typeface="+mj-lt"/>
                </a:rPr>
                <a:t>Development of relay services KPI’s including usability – making and receiving calls </a:t>
              </a:r>
              <a:endParaRPr lang="en-US" sz="2400" kern="1200" dirty="0"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FAF11E2-1A27-40E6-B46F-62F8C7C527D7}"/>
              </a:ext>
            </a:extLst>
          </p:cNvPr>
          <p:cNvSpPr txBox="1"/>
          <p:nvPr/>
        </p:nvSpPr>
        <p:spPr>
          <a:xfrm>
            <a:off x="7436614" y="2297220"/>
            <a:ext cx="3048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ITU-T Recommendation</a:t>
            </a:r>
            <a:b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F.930</a:t>
            </a:r>
            <a:r>
              <a:rPr lang="en-US" sz="24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en-US" b="0" i="1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Multimedia Telecommunication Relay </a:t>
            </a:r>
          </a:p>
          <a:p>
            <a:r>
              <a:rPr kumimoji="0" lang="en-US" b="0" i="1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Services</a:t>
            </a:r>
          </a:p>
          <a:p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GB" sz="14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EB57EA-98D7-4D1D-AA80-A24D6978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985" y="2845766"/>
            <a:ext cx="1119808" cy="1166467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8B0C256-6EB0-4E9B-B294-BC87F501C508}"/>
              </a:ext>
            </a:extLst>
          </p:cNvPr>
          <p:cNvSpPr/>
          <p:nvPr/>
        </p:nvSpPr>
        <p:spPr>
          <a:xfrm>
            <a:off x="6767832" y="3229898"/>
            <a:ext cx="620218" cy="5864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AFB5F3-2658-4CE9-9A79-368CBAE24C77}"/>
              </a:ext>
            </a:extLst>
          </p:cNvPr>
          <p:cNvSpPr/>
          <p:nvPr/>
        </p:nvSpPr>
        <p:spPr>
          <a:xfrm>
            <a:off x="567208" y="5551443"/>
            <a:ext cx="11057586" cy="11111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Calibri Light" panose="020F0302020204030204" pitchFamily="34" charset="0"/>
              </a:rPr>
              <a:t>Beware of providing Automated Speech Recognition ( ASR) without any human intervention. It can fail minimum accuracy needed for a successful call.</a:t>
            </a:r>
          </a:p>
        </p:txBody>
      </p:sp>
    </p:spTree>
    <p:extLst>
      <p:ext uri="{BB962C8B-B14F-4D97-AF65-F5344CB8AC3E}">
        <p14:creationId xmlns:p14="http://schemas.microsoft.com/office/powerpoint/2010/main" val="337390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Work and education is now online….</a:t>
            </a:r>
            <a:endParaRPr lang="en-GB" b="1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C8975A5-99F7-4E1E-8864-0C9BCA37E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046322"/>
              </p:ext>
            </p:extLst>
          </p:nvPr>
        </p:nvGraphicFramePr>
        <p:xfrm>
          <a:off x="490332" y="2095243"/>
          <a:ext cx="6148893" cy="358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ubtitles outline">
            <a:extLst>
              <a:ext uri="{FF2B5EF4-FFF2-40B4-BE49-F238E27FC236}">
                <a16:creationId xmlns:a16="http://schemas.microsoft.com/office/drawing/2014/main" id="{9A392F7D-4CAF-4D24-8854-04BDFF860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39225" y="1456880"/>
            <a:ext cx="4858232" cy="4858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A3E47-7F57-4978-A437-7830B8B0DFC2}"/>
              </a:ext>
            </a:extLst>
          </p:cNvPr>
          <p:cNvSpPr txBox="1"/>
          <p:nvPr/>
        </p:nvSpPr>
        <p:spPr>
          <a:xfrm>
            <a:off x="2062024" y="5897217"/>
            <a:ext cx="948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atin typeface="+mj-lt"/>
              </a:rPr>
              <a:t>…solutions and guidance exist</a:t>
            </a:r>
          </a:p>
        </p:txBody>
      </p:sp>
    </p:spTree>
    <p:extLst>
      <p:ext uri="{BB962C8B-B14F-4D97-AF65-F5344CB8AC3E}">
        <p14:creationId xmlns:p14="http://schemas.microsoft.com/office/powerpoint/2010/main" val="346946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15EDC0-9881-4845-BD9D-4420811E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0984327" cy="1325563"/>
          </a:xfrm>
        </p:spPr>
        <p:txBody>
          <a:bodyPr/>
          <a:lstStyle/>
          <a:p>
            <a:r>
              <a:rPr lang="en-GB" b="1" dirty="0"/>
              <a:t>ITU-T accessibility guidance – technical papers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2BA8C-EA0E-44B4-B7A3-C81D1DB0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2" y="1715328"/>
            <a:ext cx="5183188" cy="943597"/>
          </a:xfrm>
        </p:spPr>
        <p:txBody>
          <a:bodyPr>
            <a:normAutofit fontScale="92500" lnSpcReduction="10000"/>
          </a:bodyPr>
          <a:lstStyle/>
          <a:p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FSTP-ACC-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RemPart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Guidelines for</a:t>
            </a:r>
            <a:b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remote participation in meetings for all</a:t>
            </a:r>
            <a:endParaRPr lang="en-GB" sz="2000" b="0" i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6BC594-FFD3-4B75-B1B0-745A3C70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212" y="2808287"/>
            <a:ext cx="5157787" cy="3684588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Specifies the requirements for ensuring that meetings  are accessible to all remote participants including Persons with Disabilities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for chairs and moderators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for participants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on inclusion of persons with disabilities and those using assistive technologies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follow up actions – provision of transcript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992B7-82CA-4B86-9258-1EB976FD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>
            <a:normAutofit fontScale="92500" lnSpcReduction="10000"/>
          </a:bodyPr>
          <a:lstStyle/>
          <a:p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FSTP-ACC-RCS -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Overview of remote captioning services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j-cs"/>
              </a:rPr>
              <a:t> </a:t>
            </a:r>
            <a:endParaRPr lang="en-GB" sz="1800" b="0" i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F401C-DED6-40B0-839A-B3EBDE2D6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8287"/>
            <a:ext cx="5183188" cy="3684588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Outlines the benefits of remote captioning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Covers the technical aspects of remote-captioning equipment.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Data-protection regulation compliance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Encryption and security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Defines the quality of remote captioning including minimum accuracy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45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HITE w/vertical bar edg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C PPTX slide template BLANK_061020.pptx" id="{735BE3EE-5267-4C79-ADDF-BAF8AACEBBA5}" vid="{DEA97E7B-6F16-4980-B838-F37C6CBF3771}"/>
    </a:ext>
  </a:extLst>
</a:theme>
</file>

<file path=ppt/theme/theme2.xml><?xml version="1.0" encoding="utf-8"?>
<a:theme xmlns:a="http://schemas.openxmlformats.org/drawingml/2006/main" name="2_Office Theme">
  <a:themeElements>
    <a:clrScheme name="CUSTOM M!">
      <a:dk1>
        <a:srgbClr val="00001B"/>
      </a:dk1>
      <a:lt1>
        <a:srgbClr val="FFFFFF"/>
      </a:lt1>
      <a:dk2>
        <a:srgbClr val="44547F"/>
      </a:dk2>
      <a:lt2>
        <a:srgbClr val="E7E6E7"/>
      </a:lt2>
      <a:accent1>
        <a:srgbClr val="0B1A9A"/>
      </a:accent1>
      <a:accent2>
        <a:srgbClr val="3333FF"/>
      </a:accent2>
      <a:accent3>
        <a:srgbClr val="FF4200"/>
      </a:accent3>
      <a:accent4>
        <a:srgbClr val="FFC000"/>
      </a:accent4>
      <a:accent5>
        <a:srgbClr val="00AC7F"/>
      </a:accent5>
      <a:accent6>
        <a:srgbClr val="8FDEFF"/>
      </a:accent6>
      <a:hlink>
        <a:srgbClr val="91AAFF"/>
      </a:hlink>
      <a:folHlink>
        <a:srgbClr val="91AA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Europe_PPT" id="{38162F2E-481B-094D-ADAA-E177308C030A}" vid="{34C05B2F-13C8-E34C-8D57-B496241E3FF1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A7710EC0152459CD54D1C80338A63" ma:contentTypeVersion="2" ma:contentTypeDescription="Create a new document." ma:contentTypeScope="" ma:versionID="0a49aa8e677467ee82fa0ac477e6654c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7669a0de88b2ae686171c3652f8df146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B699FB-0E37-4CB6-8422-964E140B7AF8}"/>
</file>

<file path=customXml/itemProps2.xml><?xml version="1.0" encoding="utf-8"?>
<ds:datastoreItem xmlns:ds="http://schemas.openxmlformats.org/officeDocument/2006/customXml" ds:itemID="{926DF88E-A11E-4F01-8F23-8C834E1C11BC}"/>
</file>

<file path=customXml/itemProps3.xml><?xml version="1.0" encoding="utf-8"?>
<ds:datastoreItem xmlns:ds="http://schemas.openxmlformats.org/officeDocument/2006/customXml" ds:itemID="{20F0850F-0CBB-47AC-8F04-CBF6EC9C65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743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Helvetica Neue Light</vt:lpstr>
      <vt:lpstr>Trebuchet MS</vt:lpstr>
      <vt:lpstr>Wingdings</vt:lpstr>
      <vt:lpstr>WHITE w/vertical bar edging</vt:lpstr>
      <vt:lpstr>2_Office Theme</vt:lpstr>
      <vt:lpstr>Office Theme</vt:lpstr>
      <vt:lpstr>Accessibility situation for Persons who are hard of hearing during the pandemic.</vt:lpstr>
      <vt:lpstr> </vt:lpstr>
      <vt:lpstr>Access to public services during pandemic?</vt:lpstr>
      <vt:lpstr>Is current system matching users needs?</vt:lpstr>
      <vt:lpstr>Do hard of hearing people need captioned telephone services?  </vt:lpstr>
      <vt:lpstr>What is the solution? </vt:lpstr>
      <vt:lpstr>Implementing captioned relay services</vt:lpstr>
      <vt:lpstr>Work and education is now online….</vt:lpstr>
      <vt:lpstr>ITU-T accessibility guidance – technical papers</vt:lpstr>
      <vt:lpstr>Building back a better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Lidia Best</dc:creator>
  <cp:lastModifiedBy>Lidia Best</cp:lastModifiedBy>
  <cp:revision>52</cp:revision>
  <dcterms:created xsi:type="dcterms:W3CDTF">2013-07-15T20:25:18Z</dcterms:created>
  <dcterms:modified xsi:type="dcterms:W3CDTF">2021-05-04T19:49:17Z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0x0101000DCA7710EC0152459CD54D1C80338A63</vt:lpwstr>
  </property>
</Properties>
</file>