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344" r:id="rId4"/>
    <p:sldId id="348" r:id="rId5"/>
    <p:sldId id="349" r:id="rId6"/>
    <p:sldId id="332" r:id="rId7"/>
    <p:sldId id="350" r:id="rId8"/>
    <p:sldId id="351" r:id="rId9"/>
    <p:sldId id="347" r:id="rId10"/>
    <p:sldId id="323" r:id="rId11"/>
    <p:sldId id="333" r:id="rId12"/>
    <p:sldId id="334" r:id="rId13"/>
    <p:sldId id="329" r:id="rId14"/>
    <p:sldId id="346" r:id="rId15"/>
    <p:sldId id="336" r:id="rId16"/>
    <p:sldId id="339" r:id="rId17"/>
    <p:sldId id="338" r:id="rId18"/>
    <p:sldId id="340" r:id="rId19"/>
    <p:sldId id="343" r:id="rId20"/>
    <p:sldId id="327" r:id="rId21"/>
    <p:sldId id="345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3657" userDrawn="1">
          <p15:clr>
            <a:srgbClr val="A4A3A4"/>
          </p15:clr>
        </p15:guide>
        <p15:guide id="8" pos="3839">
          <p15:clr>
            <a:srgbClr val="A4A3A4"/>
          </p15:clr>
        </p15:guide>
        <p15:guide id="9" pos="981" userDrawn="1">
          <p15:clr>
            <a:srgbClr val="A4A3A4"/>
          </p15:clr>
        </p15:guide>
        <p15:guide id="10" pos="6923" userDrawn="1">
          <p15:clr>
            <a:srgbClr val="A4A3A4"/>
          </p15:clr>
        </p15:guide>
        <p15:guide id="11" pos="5699" userDrawn="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392" userDrawn="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6" autoAdjust="0"/>
    <p:restoredTop sz="94660"/>
  </p:normalViewPr>
  <p:slideViewPr>
    <p:cSldViewPr>
      <p:cViewPr varScale="1">
        <p:scale>
          <a:sx n="158" d="100"/>
          <a:sy n="158" d="100"/>
        </p:scale>
        <p:origin x="1200" y="184"/>
      </p:cViewPr>
      <p:guideLst>
        <p:guide orient="horz" pos="2160"/>
        <p:guide orient="horz" pos="981"/>
        <p:guide orient="horz" pos="1344"/>
        <p:guide orient="horz" pos="3929"/>
        <p:guide orient="horz" pos="3067"/>
        <p:guide orient="horz" pos="572"/>
        <p:guide orient="horz" pos="3657"/>
        <p:guide pos="3839"/>
        <p:guide pos="981"/>
        <p:guide pos="6923"/>
        <p:guide pos="5699"/>
        <p:guide pos="7247"/>
        <p:guide pos="3695"/>
        <p:guide pos="392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sv-SE"/>
              <a:t>2018-03-15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sv-SE"/>
              <a:t>2018-03-15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00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8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49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02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33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83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78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06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6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51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96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84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61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4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76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65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97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v-SE"/>
              <a:t>2018-03-15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sv-SE"/>
              <a:pPr/>
              <a:t>2018-03-15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nwise.s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wise.se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nwise.s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nwise.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nwise.s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ise.s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ise.s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mailto:bkleeb@procom-deaf.ch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com-deaf.ch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com-deaf.c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com-deaf.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nwise.s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ise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2204419"/>
            <a:ext cx="9753600" cy="3048001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4400" b="0" i="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Communication Access </a:t>
            </a:r>
            <a:br>
              <a:rPr lang="sv-SE" sz="4400" b="0" i="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sv-SE" sz="4400" b="0" i="0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through</a:t>
            </a:r>
            <a:r>
              <a:rPr lang="sv-SE" sz="4400" b="0" i="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</a:t>
            </a:r>
            <a:br>
              <a:rPr lang="sv-SE" sz="4400" b="0" i="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</a:br>
            <a:r>
              <a:rPr lang="sv-SE" sz="4400" b="0" i="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Telephone </a:t>
            </a:r>
            <a:r>
              <a:rPr lang="sv-SE" sz="4400" b="0" i="0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sz="4400" b="0" i="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</a:t>
            </a:r>
          </a:p>
        </p:txBody>
      </p:sp>
      <p:pic>
        <p:nvPicPr>
          <p:cNvPr id="1028" name="Picture 4" descr="Bildergebnis für flagge schweiz bilder">
            <a:extLst>
              <a:ext uri="{FF2B5EF4-FFF2-40B4-BE49-F238E27FC236}">
                <a16:creationId xmlns:a16="http://schemas.microsoft.com/office/drawing/2014/main" id="{7A5D3F13-91D5-4346-A1DD-55576007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51" y="2383111"/>
            <a:ext cx="345761" cy="2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90A16B-7B97-3A45-8FB7-C1B03C1A3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887058"/>
            <a:ext cx="234381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150094"/>
            <a:ext cx="10058398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Accessible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Services</a:t>
            </a:r>
            <a:endParaRPr lang="sv-SE" sz="4000" b="0" i="0" cap="none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1628800"/>
            <a:ext cx="9753600" cy="4543400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 err="1">
                <a:solidFill>
                  <a:srgbClr val="545454"/>
                </a:solidFill>
                <a:latin typeface="Century Gothic"/>
              </a:rPr>
              <a:t>Financed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by Swisscom –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based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on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equal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rights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for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PwD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 err="1">
                <a:solidFill>
                  <a:srgbClr val="545454"/>
                </a:solidFill>
                <a:latin typeface="Century Gothic"/>
              </a:rPr>
              <a:t>Accessible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for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free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to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everyone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in Switzerland </a:t>
            </a: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 err="1">
                <a:solidFill>
                  <a:srgbClr val="545454"/>
                </a:solidFill>
                <a:latin typeface="Century Gothic"/>
              </a:rPr>
              <a:t>Registration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not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necessary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if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customers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use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the web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applications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(text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and video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) and SMS-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relay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 err="1">
                <a:solidFill>
                  <a:srgbClr val="545454"/>
                </a:solidFill>
                <a:latin typeface="Century Gothic"/>
              </a:rPr>
              <a:t>Registered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customers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can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download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apps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and get an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individual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telephone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number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950" y="150094"/>
            <a:ext cx="10058398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Individual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Telephone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Numbers</a:t>
            </a:r>
            <a:endParaRPr lang="sv-SE" sz="4000" b="0" i="0" cap="none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1828800"/>
            <a:ext cx="9753600" cy="4343400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A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telephone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number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is an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important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identity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: it is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used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to make and to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receive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calls</a:t>
            </a: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Telephone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numbers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provided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free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of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charge to Deaf and Hard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of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hearing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consumers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45720" indent="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None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Calls to/from hearing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people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are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automatically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connected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to the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preferred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Service as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selected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during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registration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:   Text or Video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with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Sign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Language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Interpreter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6215" y="136526"/>
            <a:ext cx="10058398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Calling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Made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Easy</a:t>
            </a:r>
            <a:endParaRPr lang="sv-SE" cap="non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405" y="3490781"/>
            <a:ext cx="4821271" cy="303456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47253" y="1462088"/>
            <a:ext cx="9753600" cy="4343400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 err="1">
                <a:solidFill>
                  <a:srgbClr val="545454"/>
                </a:solidFill>
                <a:latin typeface="Century Gothic"/>
              </a:rPr>
              <a:t>Menu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adjusted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for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language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and service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preferences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	  as given in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Registration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Call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directly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using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the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dial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pad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or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phone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book</a:t>
            </a:r>
            <a:endParaRPr lang="sv-SE" sz="20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sz="2400" dirty="0">
                <a:solidFill>
                  <a:srgbClr val="545454"/>
                </a:solidFill>
                <a:latin typeface="Century Gothic"/>
              </a:rPr>
              <a:t>Calls from hearing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people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are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re-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directed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to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services</a:t>
            </a: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2000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8EC64E-0E07-E84F-8C43-F21BFEE48B66}"/>
              </a:ext>
            </a:extLst>
          </p:cNvPr>
          <p:cNvSpPr txBox="1"/>
          <p:nvPr/>
        </p:nvSpPr>
        <p:spPr>
          <a:xfrm>
            <a:off x="9880380" y="6126818"/>
            <a:ext cx="215475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Picture: </a:t>
            </a:r>
            <a:r>
              <a:rPr lang="de-DE" sz="1400" dirty="0" err="1"/>
              <a:t>www.nwise.se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098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692A3D-EFAD-0D4D-BEEC-6C15A3D9F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340" y="1510328"/>
            <a:ext cx="5997402" cy="449805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5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6215" y="136526"/>
            <a:ext cx="10058398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Total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Conversation</a:t>
            </a:r>
            <a:endParaRPr lang="sv-SE" cap="non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57338" y="1772816"/>
            <a:ext cx="3384946" cy="3695104"/>
          </a:xfrm>
        </p:spPr>
        <p:txBody>
          <a:bodyPr>
            <a:noAutofit/>
          </a:bodyPr>
          <a:lstStyle/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Full adaption to different forms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of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communication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 err="1">
                <a:solidFill>
                  <a:srgbClr val="545454"/>
                </a:solidFill>
                <a:latin typeface="Century Gothic"/>
              </a:rPr>
              <a:t>Simultaneous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use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of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45720" indent="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None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 	- video</a:t>
            </a:r>
          </a:p>
          <a:p>
            <a:pPr marL="45720" indent="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None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	- text </a:t>
            </a:r>
          </a:p>
          <a:p>
            <a:pPr marL="45720" indent="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None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	- sound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299FCE-A1D9-6D4B-9658-246DFA320A16}"/>
              </a:ext>
            </a:extLst>
          </p:cNvPr>
          <p:cNvSpPr txBox="1"/>
          <p:nvPr/>
        </p:nvSpPr>
        <p:spPr>
          <a:xfrm>
            <a:off x="9864741" y="6156783"/>
            <a:ext cx="20938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Picture: </a:t>
            </a:r>
            <a:r>
              <a:rPr lang="de-DE" sz="1400" dirty="0" err="1"/>
              <a:t>www.nwise.se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220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3489" y="158352"/>
            <a:ext cx="10058398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SMS Service for Simple Access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61493" y="1557338"/>
            <a:ext cx="9943252" cy="3217751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Customers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write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simple SMS from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their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cellphones</a:t>
            </a:r>
            <a:endParaRPr lang="sv-SE" sz="24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>
                <a:solidFill>
                  <a:srgbClr val="545454"/>
                </a:solidFill>
                <a:latin typeface="Century Gothic"/>
              </a:rPr>
              <a:t>Text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(TRS)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receives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the text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message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and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takes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</a:p>
          <a:p>
            <a:pPr marL="274320" lvl="1" indent="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None/>
            </a:pPr>
            <a:r>
              <a:rPr lang="sv-SE" sz="2400" dirty="0">
                <a:solidFill>
                  <a:srgbClr val="545454"/>
                </a:solidFill>
                <a:latin typeface="Century Gothic"/>
              </a:rPr>
              <a:t>  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necessary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action (call 112, call a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number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, etc.)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>
                <a:solidFill>
                  <a:srgbClr val="545454"/>
                </a:solidFill>
                <a:latin typeface="Century Gothic"/>
              </a:rPr>
              <a:t>The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customer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is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contacted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back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with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the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answer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/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further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action</a:t>
            </a: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2000" dirty="0">
              <a:solidFill>
                <a:srgbClr val="545454"/>
              </a:solidFill>
              <a:latin typeface="Century Gothic"/>
            </a:endParaRPr>
          </a:p>
        </p:txBody>
      </p:sp>
      <p:pic>
        <p:nvPicPr>
          <p:cNvPr id="1026" name="Picture 2" descr="ildresultat för picture send s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440" y="4545825"/>
            <a:ext cx="3385207" cy="18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	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6215" y="117653"/>
            <a:ext cx="10058398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Text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and Video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Combined</a:t>
            </a:r>
            <a:endParaRPr lang="sv-SE" cap="non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46215" y="1772816"/>
            <a:ext cx="9753600" cy="3887886"/>
          </a:xfrm>
        </p:spPr>
        <p:txBody>
          <a:bodyPr>
            <a:noAutofit/>
          </a:bodyPr>
          <a:lstStyle/>
          <a:p>
            <a:pPr marL="45720" indent="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None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Same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platform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is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used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for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both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services</a:t>
            </a:r>
          </a:p>
          <a:p>
            <a:pPr marL="45720" indent="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None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Training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and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customer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support is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easier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to be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provided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Customers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can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use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Total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Conversation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apps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to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dial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to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both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services.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When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VRS is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closed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,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automatic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switch to TRS</a:t>
            </a: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dirty="0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9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6215" y="148823"/>
            <a:ext cx="10058398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Text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05442" y="1733487"/>
            <a:ext cx="4896544" cy="3217751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None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All calls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are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connected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to the same agent position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>
                <a:solidFill>
                  <a:srgbClr val="545454"/>
                </a:solidFill>
                <a:latin typeface="Century Gothic"/>
              </a:rPr>
              <a:t>SMS-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, Text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, calls to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emergency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services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Queue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priority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defines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which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calls come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first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– special alert for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emergency</a:t>
            </a:r>
            <a:endParaRPr lang="sv-SE" sz="2400" dirty="0">
              <a:solidFill>
                <a:srgbClr val="545454"/>
              </a:solidFill>
              <a:latin typeface="Century Gothic"/>
            </a:endParaRPr>
          </a:p>
        </p:txBody>
      </p:sp>
      <p:pic>
        <p:nvPicPr>
          <p:cNvPr id="11" name="Bild 13" descr="call established 1 14020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0436" y="1600200"/>
            <a:ext cx="5194717" cy="30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07B361-43FD-8E4A-AB6B-8438810E8880}"/>
              </a:ext>
            </a:extLst>
          </p:cNvPr>
          <p:cNvSpPr txBox="1"/>
          <p:nvPr/>
        </p:nvSpPr>
        <p:spPr>
          <a:xfrm>
            <a:off x="9550796" y="6041194"/>
            <a:ext cx="20938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Picture: </a:t>
            </a:r>
            <a:r>
              <a:rPr lang="de-DE" sz="1400" dirty="0" err="1"/>
              <a:t>www.nwise.se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48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4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6215" y="143228"/>
            <a:ext cx="10058398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Video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13892" y="1828800"/>
            <a:ext cx="5557136" cy="3832448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None/>
            </a:pPr>
            <a:r>
              <a:rPr lang="sv-SE" sz="2600" dirty="0" err="1">
                <a:solidFill>
                  <a:srgbClr val="545454"/>
                </a:solidFill>
                <a:latin typeface="Century Gothic"/>
              </a:rPr>
              <a:t>One</a:t>
            </a:r>
            <a:r>
              <a:rPr lang="sv-SE" sz="2600" dirty="0">
                <a:solidFill>
                  <a:srgbClr val="545454"/>
                </a:solidFill>
                <a:latin typeface="Century Gothic"/>
              </a:rPr>
              <a:t> workstation is </a:t>
            </a:r>
            <a:r>
              <a:rPr lang="sv-SE" sz="2600" dirty="0" err="1">
                <a:solidFill>
                  <a:srgbClr val="545454"/>
                </a:solidFill>
                <a:latin typeface="Century Gothic"/>
              </a:rPr>
              <a:t>used</a:t>
            </a:r>
            <a:endParaRPr lang="sv-SE" sz="26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Few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keystrokes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are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necessary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–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ergonomic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for the interpreter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>
                <a:solidFill>
                  <a:srgbClr val="545454"/>
                </a:solidFill>
                <a:latin typeface="Century Gothic"/>
              </a:rPr>
              <a:t>All information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needed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is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available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in the same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window</a:t>
            </a:r>
            <a:endParaRPr lang="sv-SE" sz="2400" dirty="0">
              <a:solidFill>
                <a:srgbClr val="545454"/>
              </a:solidFill>
              <a:latin typeface="Century Gothic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Queue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information, agents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logged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in,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other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sz="2400" dirty="0" err="1">
                <a:solidFill>
                  <a:srgbClr val="545454"/>
                </a:solidFill>
                <a:latin typeface="Century Gothic"/>
              </a:rPr>
              <a:t>important</a:t>
            </a:r>
            <a:r>
              <a:rPr lang="sv-SE" sz="2400" dirty="0">
                <a:solidFill>
                  <a:srgbClr val="545454"/>
                </a:solidFill>
                <a:latin typeface="Century Gothic"/>
              </a:rPr>
              <a:t> information</a:t>
            </a: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2000" dirty="0">
              <a:solidFill>
                <a:srgbClr val="545454"/>
              </a:solidFill>
              <a:latin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16" y="1606402"/>
            <a:ext cx="4454294" cy="37668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3EED698-E817-0748-AA12-F3F50648DF7D}"/>
              </a:ext>
            </a:extLst>
          </p:cNvPr>
          <p:cNvSpPr txBox="1"/>
          <p:nvPr/>
        </p:nvSpPr>
        <p:spPr>
          <a:xfrm>
            <a:off x="9550796" y="6021288"/>
            <a:ext cx="20938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Picture: </a:t>
            </a:r>
            <a:r>
              <a:rPr lang="de-DE" sz="1400" dirty="0" err="1"/>
              <a:t>www.nwise.se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352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918" y="96673"/>
            <a:ext cx="10286999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380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Post-call </a:t>
            </a:r>
            <a:r>
              <a:rPr lang="sv-SE" sz="3800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Reporting</a:t>
            </a:r>
            <a:endParaRPr lang="sv-SE" sz="3800" b="0" i="0" cap="non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29654" y="6533857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3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882978" y="1806346"/>
            <a:ext cx="3843282" cy="4343400"/>
          </a:xfrm>
        </p:spPr>
        <p:txBody>
          <a:bodyPr>
            <a:normAutofit/>
          </a:bodyPr>
          <a:lstStyle/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r>
              <a:rPr lang="en-US" altLang="en-US" sz="2400" dirty="0"/>
              <a:t>Follow up of call types and quality parameters</a:t>
            </a:r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endParaRPr lang="en-US" altLang="en-US" sz="800" dirty="0"/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r>
              <a:rPr lang="en-US" altLang="en-US" sz="2400" dirty="0"/>
              <a:t>Understand trends in usage of relay services</a:t>
            </a:r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endParaRPr lang="en-US" altLang="en-US" sz="800" dirty="0"/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r>
              <a:rPr lang="en-US" altLang="en-US" sz="2400" dirty="0"/>
              <a:t>Gain from experience!</a:t>
            </a:r>
          </a:p>
          <a:p>
            <a:pPr marL="1376363" lvl="2" indent="-342900">
              <a:lnSpc>
                <a:spcPct val="110000"/>
              </a:lnSpc>
              <a:buSzPct val="100000"/>
              <a:buFont typeface="Wingdings" charset="2"/>
              <a:buChar char="ü"/>
            </a:pPr>
            <a:endParaRPr lang="en-US" altLang="en-US" sz="2000" dirty="0"/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34" name="Bild 7" descr="interface 140131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62526" y="1828800"/>
            <a:ext cx="5927737" cy="36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450" y="2565335"/>
            <a:ext cx="4540834" cy="2525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FA58FE-F759-D145-9C1C-395DC5695EDF}"/>
              </a:ext>
            </a:extLst>
          </p:cNvPr>
          <p:cNvSpPr txBox="1"/>
          <p:nvPr/>
        </p:nvSpPr>
        <p:spPr>
          <a:xfrm>
            <a:off x="9550796" y="6006630"/>
            <a:ext cx="20938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Picture: </a:t>
            </a:r>
            <a:r>
              <a:rPr lang="de-DE" sz="1400" dirty="0" err="1"/>
              <a:t>www.nwise.se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555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291" y="1757032"/>
            <a:ext cx="6120680" cy="4072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46973"/>
            <a:ext cx="10286999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3800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Accessibility</a:t>
            </a:r>
            <a:r>
              <a:rPr lang="sv-SE" sz="380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, </a:t>
            </a:r>
            <a:r>
              <a:rPr lang="sv-SE" sz="3800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Capacity</a:t>
            </a:r>
            <a:r>
              <a:rPr lang="sv-SE" sz="380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and </a:t>
            </a:r>
            <a:r>
              <a:rPr lang="sv-SE" sz="3800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Scalability</a:t>
            </a:r>
            <a:endParaRPr lang="sv-SE" sz="3800" b="0" i="0" cap="non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29654" y="6533857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814426" y="1621462"/>
            <a:ext cx="4781905" cy="4343400"/>
          </a:xfrm>
        </p:spPr>
        <p:txBody>
          <a:bodyPr>
            <a:normAutofit/>
          </a:bodyPr>
          <a:lstStyle/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r>
              <a:rPr lang="en-US" altLang="en-US" sz="2400" dirty="0"/>
              <a:t>Cluster solution -  no downtime if sides are changed</a:t>
            </a:r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endParaRPr lang="en-US" altLang="en-US" sz="800" dirty="0"/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r>
              <a:rPr lang="en-US" altLang="en-US" sz="2400" dirty="0"/>
              <a:t>Database is redundant and backed up</a:t>
            </a:r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endParaRPr lang="en-US" altLang="en-US" sz="800" dirty="0"/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r>
              <a:rPr lang="en-US" altLang="en-US" sz="2400" dirty="0"/>
              <a:t>Interpreters in different cities to ensure uptime</a:t>
            </a:r>
          </a:p>
          <a:p>
            <a:pPr marL="931863" lvl="1" indent="-342900">
              <a:lnSpc>
                <a:spcPct val="110000"/>
              </a:lnSpc>
              <a:buSzPct val="100000"/>
              <a:buFont typeface="Arial" charset="0"/>
              <a:buChar char="•"/>
            </a:pPr>
            <a:endParaRPr lang="en-US" altLang="en-US" sz="2400" dirty="0"/>
          </a:p>
          <a:p>
            <a:pPr marL="1376363" lvl="2" indent="-342900">
              <a:lnSpc>
                <a:spcPct val="110000"/>
              </a:lnSpc>
              <a:buSzPct val="100000"/>
              <a:buFont typeface="Wingdings" charset="2"/>
              <a:buChar char="ü"/>
            </a:pPr>
            <a:endParaRPr lang="en-US" altLang="en-US" sz="2000" dirty="0"/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45896F-2F82-844B-9723-4CE150FC8C01}"/>
              </a:ext>
            </a:extLst>
          </p:cNvPr>
          <p:cNvSpPr txBox="1"/>
          <p:nvPr/>
        </p:nvSpPr>
        <p:spPr>
          <a:xfrm>
            <a:off x="9478788" y="5970673"/>
            <a:ext cx="20938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400" dirty="0"/>
              <a:t>Picture: </a:t>
            </a:r>
            <a:r>
              <a:rPr lang="de-DE" sz="1400" dirty="0" err="1"/>
              <a:t>www.nwise.se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18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476672"/>
            <a:ext cx="8712968" cy="994430"/>
          </a:xfrm>
        </p:spPr>
        <p:txBody>
          <a:bodyPr>
            <a:noAutofit/>
          </a:bodyPr>
          <a:lstStyle/>
          <a:p>
            <a:pPr defTabSz="685983"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Deaf and Hard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of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Hearing</a:t>
            </a:r>
            <a:endParaRPr lang="sv-S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413892" y="1562223"/>
            <a:ext cx="9289032" cy="498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Font typeface="Arial"/>
              <a:buChar char="•"/>
              <a:defRPr sz="1650">
                <a:solidFill>
                  <a:srgbClr val="545454"/>
                </a:solidFill>
                <a:latin typeface="Century Gothic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Invisible Disability – Largely Underestimated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World wide: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800" dirty="0"/>
          </a:p>
          <a:p>
            <a:pPr marL="457200" lvl="1" indent="0">
              <a:buNone/>
            </a:pPr>
            <a:r>
              <a:rPr lang="en-US" altLang="en-US" sz="2400" dirty="0"/>
              <a:t>	- 70 Millions Deaf Persons</a:t>
            </a:r>
          </a:p>
          <a:p>
            <a:pPr marL="457200" lvl="1" indent="0">
              <a:buNone/>
            </a:pPr>
            <a:endParaRPr lang="en-US" altLang="en-US" sz="800" dirty="0"/>
          </a:p>
          <a:p>
            <a:pPr marL="457200" lvl="1" indent="0">
              <a:buNone/>
            </a:pPr>
            <a:r>
              <a:rPr lang="en-US" altLang="en-US" sz="2400" dirty="0"/>
              <a:t>	- 466 Millions Hard of Hearing Persons</a:t>
            </a:r>
          </a:p>
          <a:p>
            <a:pPr marL="457200" lvl="1" indent="0">
              <a:buNone/>
            </a:pPr>
            <a:r>
              <a:rPr lang="en-US" altLang="en-US" sz="2400" dirty="0"/>
              <a:t>	   or about 15+% of population</a:t>
            </a:r>
          </a:p>
          <a:p>
            <a:pPr marL="457200" lvl="1" indent="0">
              <a:buNone/>
            </a:pPr>
            <a:endParaRPr lang="en-US" altLang="en-US" sz="800" dirty="0"/>
          </a:p>
          <a:p>
            <a:pPr marL="457200" lvl="1" indent="0">
              <a:buNone/>
            </a:pPr>
            <a:r>
              <a:rPr lang="de-CH" sz="2400" dirty="0"/>
              <a:t>	- 1.1 </a:t>
            </a:r>
            <a:r>
              <a:rPr lang="de-CH" sz="2400" dirty="0" err="1"/>
              <a:t>billion</a:t>
            </a:r>
            <a:r>
              <a:rPr lang="de-CH" sz="2400" dirty="0"/>
              <a:t> </a:t>
            </a:r>
            <a:r>
              <a:rPr lang="de-CH" sz="2400" dirty="0" err="1"/>
              <a:t>young</a:t>
            </a:r>
            <a:r>
              <a:rPr lang="de-CH" sz="2400" dirty="0"/>
              <a:t> </a:t>
            </a:r>
            <a:r>
              <a:rPr lang="de-CH" sz="2400" dirty="0" err="1"/>
              <a:t>people</a:t>
            </a:r>
            <a:r>
              <a:rPr lang="de-CH" sz="2400" dirty="0"/>
              <a:t> at </a:t>
            </a:r>
            <a:r>
              <a:rPr lang="de-CH" sz="2400" dirty="0" err="1"/>
              <a:t>risk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hearing</a:t>
            </a:r>
            <a:r>
              <a:rPr lang="de-CH" sz="2400" dirty="0"/>
              <a:t> </a:t>
            </a:r>
            <a:r>
              <a:rPr lang="de-CH" sz="2400" dirty="0" err="1"/>
              <a:t>loss</a:t>
            </a:r>
            <a:r>
              <a:rPr lang="de-CH" sz="2400" dirty="0"/>
              <a:t> </a:t>
            </a:r>
          </a:p>
          <a:p>
            <a:pPr marL="457200" lvl="1" indent="0">
              <a:buNone/>
            </a:pPr>
            <a:r>
              <a:rPr lang="de-CH" sz="2400" dirty="0"/>
              <a:t>	   due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exposure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noise</a:t>
            </a:r>
            <a:r>
              <a:rPr lang="de-CH" sz="2400" dirty="0"/>
              <a:t> in </a:t>
            </a:r>
            <a:r>
              <a:rPr lang="de-CH" sz="2400" dirty="0" err="1"/>
              <a:t>recreational</a:t>
            </a:r>
            <a:r>
              <a:rPr lang="de-CH" sz="2400" dirty="0"/>
              <a:t> </a:t>
            </a:r>
            <a:r>
              <a:rPr lang="de-CH" sz="2400" dirty="0" err="1"/>
              <a:t>settings</a:t>
            </a:r>
            <a:r>
              <a:rPr lang="de-CH" sz="2400" dirty="0"/>
              <a:t>.</a:t>
            </a:r>
            <a:endParaRPr lang="en-US" alt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27C9FD-F45D-2349-87E0-DAB21890F047}"/>
              </a:ext>
            </a:extLst>
          </p:cNvPr>
          <p:cNvSpPr/>
          <p:nvPr/>
        </p:nvSpPr>
        <p:spPr>
          <a:xfrm>
            <a:off x="9197759" y="5616796"/>
            <a:ext cx="1858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https://</a:t>
            </a:r>
            <a:r>
              <a:rPr lang="de-DE" sz="1400" dirty="0" err="1"/>
              <a:t>wfdeaf.org</a:t>
            </a:r>
            <a:r>
              <a:rPr lang="de-DE" sz="1400" dirty="0"/>
              <a:t>/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E59904-CB37-B949-94FE-07BB7D3BB463}"/>
              </a:ext>
            </a:extLst>
          </p:cNvPr>
          <p:cNvSpPr/>
          <p:nvPr/>
        </p:nvSpPr>
        <p:spPr>
          <a:xfrm>
            <a:off x="6238428" y="5970675"/>
            <a:ext cx="5152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err="1"/>
              <a:t>www.who.int</a:t>
            </a:r>
            <a:r>
              <a:rPr lang="de-DE" sz="1400" dirty="0"/>
              <a:t>/</a:t>
            </a:r>
            <a:r>
              <a:rPr lang="de-DE" sz="1400" dirty="0" err="1"/>
              <a:t>mediacentre</a:t>
            </a:r>
            <a:r>
              <a:rPr lang="de-DE" sz="1400" dirty="0"/>
              <a:t>/</a:t>
            </a:r>
            <a:r>
              <a:rPr lang="de-DE" sz="1400" dirty="0" err="1"/>
              <a:t>factsheets</a:t>
            </a:r>
            <a:r>
              <a:rPr lang="de-DE" sz="1400" dirty="0"/>
              <a:t>/fs300/en/</a:t>
            </a:r>
          </a:p>
        </p:txBody>
      </p:sp>
    </p:spTree>
    <p:extLst>
      <p:ext uri="{BB962C8B-B14F-4D97-AF65-F5344CB8AC3E}">
        <p14:creationId xmlns:p14="http://schemas.microsoft.com/office/powerpoint/2010/main" val="21755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959"/>
            <a:ext cx="10286999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3800" b="0" i="0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Contact Information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29654" y="6533857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3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652585" y="1621462"/>
            <a:ext cx="10194355" cy="4343400"/>
          </a:xfrm>
        </p:spPr>
        <p:txBody>
          <a:bodyPr>
            <a:normAutofit/>
          </a:bodyPr>
          <a:lstStyle/>
          <a:p>
            <a:pPr marL="1376363" lvl="2" indent="-342900">
              <a:lnSpc>
                <a:spcPct val="110000"/>
              </a:lnSpc>
              <a:buSzPct val="100000"/>
              <a:buFont typeface="Wingdings" charset="2"/>
              <a:buChar char="ü"/>
            </a:pPr>
            <a:endParaRPr lang="en-US" altLang="en-US" sz="2000" dirty="0"/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5D18993B-464B-7E4E-AC0D-86AD634C1A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407" y="3742607"/>
            <a:ext cx="2397919" cy="55074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7756117-B469-3E44-8694-B7B67839F8E7}"/>
              </a:ext>
            </a:extLst>
          </p:cNvPr>
          <p:cNvSpPr txBox="1"/>
          <p:nvPr/>
        </p:nvSpPr>
        <p:spPr>
          <a:xfrm>
            <a:off x="4642825" y="1546549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400" dirty="0"/>
              <a:t>Beat Kleeb</a:t>
            </a:r>
          </a:p>
          <a:p>
            <a:pPr>
              <a:lnSpc>
                <a:spcPct val="90000"/>
              </a:lnSpc>
            </a:pPr>
            <a:endParaRPr lang="de-CH" sz="1400" dirty="0"/>
          </a:p>
          <a:p>
            <a:pPr>
              <a:lnSpc>
                <a:spcPct val="90000"/>
              </a:lnSpc>
            </a:pPr>
            <a:r>
              <a:rPr lang="de-CH" sz="2400" dirty="0"/>
              <a:t>Expert Group on </a:t>
            </a:r>
            <a:r>
              <a:rPr lang="de-CH" sz="2400" dirty="0" err="1"/>
              <a:t>Accessibility</a:t>
            </a:r>
            <a:endParaRPr lang="de-CH" sz="2400" dirty="0"/>
          </a:p>
          <a:p>
            <a:pPr>
              <a:lnSpc>
                <a:spcPct val="90000"/>
              </a:lnSpc>
            </a:pPr>
            <a:r>
              <a:rPr lang="de-CH" sz="2400" dirty="0"/>
              <a:t>World </a:t>
            </a:r>
            <a:r>
              <a:rPr lang="de-CH" sz="2400" dirty="0" err="1"/>
              <a:t>Federation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Deaf WFD</a:t>
            </a:r>
          </a:p>
          <a:p>
            <a:pPr>
              <a:lnSpc>
                <a:spcPct val="90000"/>
              </a:lnSpc>
            </a:pPr>
            <a:endParaRPr lang="de-CH" sz="1400" dirty="0"/>
          </a:p>
          <a:p>
            <a:pPr>
              <a:lnSpc>
                <a:spcPct val="90000"/>
              </a:lnSpc>
            </a:pPr>
            <a:r>
              <a:rPr lang="de-CH" sz="2400" dirty="0" err="1"/>
              <a:t>President</a:t>
            </a:r>
            <a:r>
              <a:rPr lang="de-CH" sz="2400" dirty="0"/>
              <a:t> procom</a:t>
            </a:r>
          </a:p>
          <a:p>
            <a:pPr>
              <a:lnSpc>
                <a:spcPct val="90000"/>
              </a:lnSpc>
            </a:pPr>
            <a:r>
              <a:rPr lang="de-CH" sz="2400" dirty="0"/>
              <a:t>Swiss </a:t>
            </a:r>
            <a:r>
              <a:rPr lang="de-CH" sz="2400" dirty="0" err="1"/>
              <a:t>Telephone</a:t>
            </a:r>
            <a:r>
              <a:rPr lang="de-CH" sz="2400" dirty="0"/>
              <a:t> Relay Service</a:t>
            </a:r>
          </a:p>
          <a:p>
            <a:pPr>
              <a:lnSpc>
                <a:spcPct val="90000"/>
              </a:lnSpc>
            </a:pPr>
            <a:endParaRPr lang="de-CH" sz="1400" dirty="0"/>
          </a:p>
          <a:p>
            <a:pPr>
              <a:lnSpc>
                <a:spcPct val="90000"/>
              </a:lnSpc>
            </a:pPr>
            <a:r>
              <a:rPr lang="de-CH" sz="2400" dirty="0"/>
              <a:t>Tannwaldstrasse 2, CH-4600 Olten</a:t>
            </a:r>
          </a:p>
          <a:p>
            <a:pPr>
              <a:lnSpc>
                <a:spcPct val="90000"/>
              </a:lnSpc>
            </a:pPr>
            <a:endParaRPr lang="de-CH" sz="1200" dirty="0"/>
          </a:p>
          <a:p>
            <a:pPr>
              <a:lnSpc>
                <a:spcPct val="90000"/>
              </a:lnSpc>
            </a:pPr>
            <a:r>
              <a:rPr lang="de-CH" sz="2400" dirty="0">
                <a:hlinkClick r:id="rId5"/>
              </a:rPr>
              <a:t>bkleeb@procom-deaf.ch</a:t>
            </a:r>
            <a:endParaRPr lang="de-CH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871883-6B1F-2144-BD6E-F66C3722970A}"/>
              </a:ext>
            </a:extLst>
          </p:cNvPr>
          <p:cNvSpPr txBox="1"/>
          <p:nvPr/>
        </p:nvSpPr>
        <p:spPr>
          <a:xfrm>
            <a:off x="1485900" y="5207732"/>
            <a:ext cx="869821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Total </a:t>
            </a:r>
            <a:r>
              <a:rPr lang="de-DE" sz="2400" dirty="0" err="1"/>
              <a:t>Conversation</a:t>
            </a:r>
            <a:r>
              <a:rPr lang="de-DE" sz="2400" dirty="0"/>
              <a:t> Relay </a:t>
            </a:r>
            <a:r>
              <a:rPr lang="de-DE" sz="2400" dirty="0" err="1"/>
              <a:t>platform</a:t>
            </a:r>
            <a:r>
              <a:rPr lang="de-DE" sz="2400" dirty="0"/>
              <a:t> MMX 7 </a:t>
            </a:r>
            <a:r>
              <a:rPr lang="de-DE" sz="2400" dirty="0" err="1"/>
              <a:t>developed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 err="1"/>
              <a:t>nWise</a:t>
            </a:r>
            <a:r>
              <a:rPr lang="de-DE" sz="2400" dirty="0"/>
              <a:t> AB, </a:t>
            </a:r>
            <a:r>
              <a:rPr lang="de-CH" sz="2400" dirty="0"/>
              <a:t>SE-753 30 Uppsala / </a:t>
            </a:r>
            <a:r>
              <a:rPr lang="de-CH" sz="2400" dirty="0" err="1"/>
              <a:t>Sweden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856B23-3446-5145-9580-32BF0EA6E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306" y="1569970"/>
            <a:ext cx="2705504" cy="17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476672"/>
            <a:ext cx="8712968" cy="994430"/>
          </a:xfrm>
        </p:spPr>
        <p:txBody>
          <a:bodyPr>
            <a:noAutofit/>
          </a:bodyPr>
          <a:lstStyle/>
          <a:p>
            <a:pPr defTabSz="685983"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Deaf and Hard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of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Hearing</a:t>
            </a:r>
            <a:endParaRPr lang="sv-S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413892" y="1562223"/>
            <a:ext cx="9289032" cy="498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Font typeface="Arial"/>
              <a:buChar char="•"/>
              <a:defRPr sz="1650">
                <a:solidFill>
                  <a:srgbClr val="545454"/>
                </a:solidFill>
                <a:latin typeface="Century Gothic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lvl="1" indent="0">
              <a:buNone/>
            </a:pPr>
            <a:endParaRPr lang="en-US" altLang="en-US" sz="2600" dirty="0"/>
          </a:p>
          <a:p>
            <a:pPr marL="457200" lvl="1" indent="0">
              <a:buNone/>
            </a:pPr>
            <a:r>
              <a:rPr lang="en-US" altLang="en-US" sz="2600" dirty="0"/>
              <a:t>Consequences of Hearing loss:</a:t>
            </a:r>
          </a:p>
          <a:p>
            <a:pPr marL="457200" lvl="1" indent="0">
              <a:buNone/>
            </a:pPr>
            <a:endParaRPr lang="en-US" altLang="en-US" sz="1000" dirty="0"/>
          </a:p>
          <a:p>
            <a:pPr marL="457200" lvl="1" indent="0">
              <a:buNone/>
            </a:pPr>
            <a:r>
              <a:rPr lang="en-US" altLang="en-US" sz="2600" dirty="0"/>
              <a:t>Closed out from  	- communication</a:t>
            </a:r>
          </a:p>
          <a:p>
            <a:pPr marL="457200" lvl="1" indent="0">
              <a:buNone/>
            </a:pPr>
            <a:r>
              <a:rPr lang="en-US" altLang="en-US" sz="2600" dirty="0"/>
              <a:t>			     	- information</a:t>
            </a:r>
          </a:p>
          <a:p>
            <a:pPr marL="457200" lvl="1" indent="0">
              <a:buNone/>
            </a:pPr>
            <a:r>
              <a:rPr lang="en-US" altLang="en-US" sz="2600" dirty="0"/>
              <a:t>			     	- education</a:t>
            </a:r>
          </a:p>
          <a:p>
            <a:pPr marL="457200" lvl="1" indent="0">
              <a:buNone/>
            </a:pPr>
            <a:r>
              <a:rPr lang="en-US" altLang="en-US" sz="2600" dirty="0"/>
              <a:t>			     	- job opportunities</a:t>
            </a:r>
          </a:p>
          <a:p>
            <a:pPr marL="457200" lvl="1" indent="0">
              <a:buNone/>
            </a:pPr>
            <a:r>
              <a:rPr lang="en-US" altLang="en-US" sz="2600" dirty="0"/>
              <a:t>			     	- entertainment</a:t>
            </a:r>
          </a:p>
          <a:p>
            <a:pPr marL="457200" lvl="1" indent="0">
              <a:buNone/>
            </a:pPr>
            <a:r>
              <a:rPr lang="en-US" altLang="en-US" sz="2600" dirty="0"/>
              <a:t>				- social inclusion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476672"/>
            <a:ext cx="8712968" cy="994430"/>
          </a:xfrm>
        </p:spPr>
        <p:txBody>
          <a:bodyPr>
            <a:noAutofit/>
          </a:bodyPr>
          <a:lstStyle/>
          <a:p>
            <a:pPr defTabSz="685983">
              <a:spcBef>
                <a:spcPts val="0"/>
              </a:spcBef>
            </a:pP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Deaf and Hard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of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Hearing</a:t>
            </a:r>
            <a:endParaRPr lang="sv-S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413892" y="1562223"/>
            <a:ext cx="9289032" cy="498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Font typeface="Arial"/>
              <a:buChar char="•"/>
              <a:defRPr sz="1650">
                <a:solidFill>
                  <a:srgbClr val="545454"/>
                </a:solidFill>
                <a:latin typeface="Century Gothic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57200" lvl="1" indent="0">
              <a:buNone/>
            </a:pPr>
            <a:r>
              <a:rPr lang="en-US" altLang="en-US" dirty="0"/>
              <a:t>Visual Tools for Accessibility:</a:t>
            </a:r>
          </a:p>
          <a:p>
            <a:pPr marL="457200" lvl="1" indent="0">
              <a:buNone/>
            </a:pPr>
            <a:endParaRPr lang="en-US" altLang="en-US" sz="1600" dirty="0"/>
          </a:p>
          <a:p>
            <a:pPr lvl="1">
              <a:buFont typeface="Wingdings" pitchFamily="2" charset="2"/>
              <a:buChar char="ü"/>
            </a:pPr>
            <a:r>
              <a:rPr lang="en-US" altLang="en-US" sz="2600" dirty="0"/>
              <a:t>  Sign language interpreters live/Video/TV</a:t>
            </a:r>
          </a:p>
          <a:p>
            <a:pPr lvl="1">
              <a:buFont typeface="Wingdings" pitchFamily="2" charset="2"/>
              <a:buChar char="v"/>
            </a:pPr>
            <a:endParaRPr lang="en-US" altLang="en-US" sz="1400" dirty="0"/>
          </a:p>
          <a:p>
            <a:pPr lvl="1">
              <a:buFont typeface="Wingdings" pitchFamily="2" charset="2"/>
              <a:buChar char="ü"/>
            </a:pPr>
            <a:r>
              <a:rPr lang="en-US" altLang="en-US" sz="2600" dirty="0"/>
              <a:t>  Captioning/Subtitling live/Video/TV</a:t>
            </a:r>
          </a:p>
          <a:p>
            <a:pPr lvl="1">
              <a:buFont typeface="Wingdings" pitchFamily="2" charset="2"/>
              <a:buChar char="v"/>
            </a:pPr>
            <a:endParaRPr lang="en-US" altLang="en-US" sz="1400" dirty="0"/>
          </a:p>
          <a:p>
            <a:pPr lvl="1">
              <a:buFont typeface="Wingdings" pitchFamily="2" charset="2"/>
              <a:buChar char="ü"/>
            </a:pPr>
            <a:r>
              <a:rPr lang="en-US" altLang="en-US" sz="2600" dirty="0"/>
              <a:t>  Telephone Relay Services for Sign language </a:t>
            </a:r>
          </a:p>
          <a:p>
            <a:pPr marL="457200" lvl="1" indent="0">
              <a:buNone/>
            </a:pPr>
            <a:r>
              <a:rPr lang="en-US" altLang="en-US" sz="2600" dirty="0"/>
              <a:t>     and for Text</a:t>
            </a:r>
          </a:p>
          <a:p>
            <a:pPr marL="457200" lvl="1" indent="0">
              <a:buNone/>
            </a:pPr>
            <a:endParaRPr lang="en-US" altLang="en-US" sz="1400" dirty="0"/>
          </a:p>
          <a:p>
            <a:pPr marL="457200" lvl="1" indent="0">
              <a:buNone/>
            </a:pPr>
            <a:r>
              <a:rPr lang="en-US" altLang="en-US" sz="3200" dirty="0">
                <a:solidFill>
                  <a:srgbClr val="545454"/>
                </a:solidFill>
              </a:rPr>
              <a:t>👎🏿</a:t>
            </a:r>
            <a:r>
              <a:rPr lang="en-US" altLang="en-US" sz="2400" dirty="0"/>
              <a:t>	Avatars or Signing Robots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329" y="477336"/>
            <a:ext cx="8712968" cy="994430"/>
          </a:xfrm>
        </p:spPr>
        <p:txBody>
          <a:bodyPr>
            <a:noAutofit/>
          </a:bodyPr>
          <a:lstStyle/>
          <a:p>
            <a:pPr defTabSz="685983">
              <a:spcBef>
                <a:spcPts val="0"/>
              </a:spcBef>
            </a:pP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Technical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Standards for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Services</a:t>
            </a:r>
            <a:endParaRPr lang="sv-S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413892" y="1562223"/>
            <a:ext cx="9289032" cy="498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Font typeface="Arial"/>
              <a:buChar char="•"/>
              <a:defRPr sz="1650">
                <a:solidFill>
                  <a:srgbClr val="545454"/>
                </a:solidFill>
                <a:latin typeface="Century Gothic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20049" lvl="1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</a:pP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International Telecommunication Union: ITU-T (F.700)</a:t>
            </a:r>
          </a:p>
          <a:p>
            <a:pPr marL="320049" lvl="1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</a:pP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European Telecom Standards Institute: ETSI TS 126 114</a:t>
            </a:r>
          </a:p>
          <a:p>
            <a:pPr marL="320049" lvl="1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</a:pPr>
            <a:r>
              <a:rPr lang="en-US" altLang="en-US" sz="2000" dirty="0">
                <a:solidFill>
                  <a:srgbClr val="545454"/>
                </a:solidFill>
              </a:rPr>
              <a:t>Standards RFC 3261for </a:t>
            </a: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SIP </a:t>
            </a:r>
            <a:r>
              <a:rPr lang="en-US" altLang="en-US" sz="2000" dirty="0">
                <a:solidFill>
                  <a:srgbClr val="545454"/>
                </a:solidFill>
              </a:rPr>
              <a:t>and RFC 4103 for text </a:t>
            </a: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using SIP </a:t>
            </a:r>
          </a:p>
          <a:p>
            <a:pPr marL="34299" lvl="1" indent="0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None/>
            </a:pPr>
            <a:endParaRPr lang="en-US" altLang="en-US" sz="800" dirty="0">
              <a:solidFill>
                <a:srgbClr val="545454"/>
              </a:solidFill>
              <a:latin typeface="Century Gothic"/>
            </a:endParaRPr>
          </a:p>
          <a:p>
            <a:pPr marL="34299" lvl="1" indent="0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None/>
            </a:pPr>
            <a:r>
              <a:rPr lang="en-US" altLang="en-US" sz="2200" dirty="0">
                <a:solidFill>
                  <a:srgbClr val="545454"/>
                </a:solidFill>
                <a:latin typeface="Century Gothic"/>
              </a:rPr>
              <a:t>Total Conversation </a:t>
            </a:r>
            <a:r>
              <a:rPr lang="en-US" altLang="en-US" sz="2200" dirty="0" err="1">
                <a:solidFill>
                  <a:srgbClr val="545454"/>
                </a:solidFill>
                <a:latin typeface="Century Gothic"/>
              </a:rPr>
              <a:t>Standards</a:t>
            </a:r>
            <a:r>
              <a:rPr lang="en-US" altLang="en-US" sz="2000" dirty="0" err="1">
                <a:solidFill>
                  <a:srgbClr val="545454"/>
                </a:solidFill>
                <a:latin typeface="Century Gothic"/>
              </a:rPr>
              <a:t>Video</a:t>
            </a: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: H.263, H.264, H.265, VP8</a:t>
            </a:r>
          </a:p>
          <a:p>
            <a:pPr marL="320049" lvl="1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</a:pP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Voice: G.711</a:t>
            </a:r>
            <a:r>
              <a:rPr lang="nl-NL" altLang="en-US" sz="2000" dirty="0">
                <a:solidFill>
                  <a:srgbClr val="545454"/>
                </a:solidFill>
              </a:rPr>
              <a:t> as </a:t>
            </a:r>
            <a:r>
              <a:rPr lang="nl-NL" altLang="en-US" sz="2000" dirty="0" err="1">
                <a:solidFill>
                  <a:srgbClr val="545454"/>
                </a:solidFill>
              </a:rPr>
              <a:t>adopted</a:t>
            </a:r>
            <a:r>
              <a:rPr lang="nl-NL" altLang="en-US" sz="2000" dirty="0">
                <a:solidFill>
                  <a:srgbClr val="545454"/>
                </a:solidFill>
              </a:rPr>
              <a:t> in RFC3550,</a:t>
            </a: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nl-NL" altLang="en-US" sz="2000" dirty="0">
                <a:solidFill>
                  <a:srgbClr val="545454"/>
                </a:solidFill>
                <a:latin typeface="Century Gothic"/>
              </a:rPr>
              <a:t>G.722, G.722.1</a:t>
            </a:r>
          </a:p>
          <a:p>
            <a:pPr marL="320049" lvl="1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</a:pPr>
            <a:r>
              <a:rPr lang="nl-NL" altLang="en-US" sz="2000" dirty="0" err="1">
                <a:solidFill>
                  <a:srgbClr val="545454"/>
                </a:solidFill>
                <a:latin typeface="Century Gothic"/>
              </a:rPr>
              <a:t>Text</a:t>
            </a:r>
            <a:r>
              <a:rPr lang="nl-NL" altLang="en-US" sz="2000" dirty="0">
                <a:solidFill>
                  <a:srgbClr val="545454"/>
                </a:solidFill>
                <a:latin typeface="Century Gothic"/>
              </a:rPr>
              <a:t>: RFC 4103, Real Time </a:t>
            </a:r>
            <a:r>
              <a:rPr lang="nl-NL" altLang="en-US" sz="2000" dirty="0" err="1">
                <a:solidFill>
                  <a:srgbClr val="545454"/>
                </a:solidFill>
                <a:latin typeface="Century Gothic"/>
              </a:rPr>
              <a:t>Text</a:t>
            </a:r>
            <a:r>
              <a:rPr lang="nl-NL" altLang="en-US" sz="2000" dirty="0">
                <a:solidFill>
                  <a:srgbClr val="545454"/>
                </a:solidFill>
                <a:latin typeface="Century Gothic"/>
              </a:rPr>
              <a:t>, Presentation </a:t>
            </a:r>
            <a:r>
              <a:rPr lang="nl-NL" altLang="en-US" sz="2000" dirty="0" err="1">
                <a:solidFill>
                  <a:srgbClr val="545454"/>
                </a:solidFill>
                <a:latin typeface="Century Gothic"/>
              </a:rPr>
              <a:t>according</a:t>
            </a:r>
            <a:r>
              <a:rPr lang="nl-NL" altLang="en-US" sz="20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nl-NL" altLang="en-US" sz="2000" dirty="0" err="1">
                <a:solidFill>
                  <a:srgbClr val="545454"/>
                </a:solidFill>
                <a:latin typeface="Century Gothic"/>
              </a:rPr>
              <a:t>to</a:t>
            </a:r>
            <a:r>
              <a:rPr lang="nl-NL" altLang="en-US" sz="2000" dirty="0">
                <a:solidFill>
                  <a:srgbClr val="545454"/>
                </a:solidFill>
                <a:latin typeface="Century Gothic"/>
              </a:rPr>
              <a:t> ITU-T T.140</a:t>
            </a:r>
            <a:endParaRPr lang="en-US" altLang="en-US" sz="2000" dirty="0">
              <a:solidFill>
                <a:srgbClr val="545454"/>
              </a:solidFill>
              <a:latin typeface="Century Gothic"/>
            </a:endParaRPr>
          </a:p>
          <a:p>
            <a:pPr marL="34299" lvl="1" indent="0" defTabSz="685983">
              <a:spcBef>
                <a:spcPts val="1350"/>
              </a:spcBef>
              <a:buClr>
                <a:srgbClr val="545454"/>
              </a:buClr>
              <a:buSzPct val="80000"/>
              <a:buNone/>
            </a:pPr>
            <a:endParaRPr lang="en-US" altLang="en-US" sz="800" dirty="0">
              <a:solidFill>
                <a:srgbClr val="545454"/>
              </a:solidFill>
              <a:latin typeface="Century Gothic"/>
            </a:endParaRPr>
          </a:p>
          <a:p>
            <a:pPr marL="34299" lvl="1" indent="0" defTabSz="685983">
              <a:spcBef>
                <a:spcPts val="1350"/>
              </a:spcBef>
              <a:buClr>
                <a:srgbClr val="545454"/>
              </a:buClr>
              <a:buSzPct val="80000"/>
              <a:buNone/>
            </a:pPr>
            <a:r>
              <a:rPr lang="en-US" altLang="en-US" sz="2200" dirty="0">
                <a:solidFill>
                  <a:srgbClr val="545454"/>
                </a:solidFill>
                <a:latin typeface="Century Gothic"/>
              </a:rPr>
              <a:t>Encryption: </a:t>
            </a:r>
            <a:r>
              <a:rPr lang="en-US" altLang="en-US" sz="2000" dirty="0">
                <a:solidFill>
                  <a:srgbClr val="545454"/>
                </a:solidFill>
                <a:latin typeface="Century Gothic"/>
              </a:rPr>
              <a:t>Secure audio and video communication protocol (SRTP), 			    RFC 3261, RFC 3711, RFC 4568 (Session description protocol) </a:t>
            </a:r>
            <a:endParaRPr lang="en-US" altLang="en-US" sz="2200" dirty="0">
              <a:solidFill>
                <a:srgbClr val="545454"/>
              </a:solidFill>
              <a:latin typeface="Century Gothic"/>
            </a:endParaRPr>
          </a:p>
          <a:p>
            <a:pPr lvl="1"/>
            <a:endParaRPr lang="en-US" altLang="en-US" sz="2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329" y="477336"/>
            <a:ext cx="8712968" cy="994430"/>
          </a:xfrm>
        </p:spPr>
        <p:txBody>
          <a:bodyPr>
            <a:noAutofit/>
          </a:bodyPr>
          <a:lstStyle/>
          <a:p>
            <a:pPr defTabSz="685983">
              <a:spcBef>
                <a:spcPts val="0"/>
              </a:spcBef>
            </a:pP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Operational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Standards for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Services</a:t>
            </a:r>
            <a:endParaRPr lang="sv-S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413892" y="1562223"/>
            <a:ext cx="9289032" cy="498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Font typeface="Arial"/>
              <a:buChar char="•"/>
              <a:defRPr sz="1650">
                <a:solidFill>
                  <a:srgbClr val="545454"/>
                </a:solidFill>
                <a:latin typeface="Century Gothic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lvl="1" indent="0">
              <a:buNone/>
            </a:pPr>
            <a:endParaRPr lang="en-US" altLang="en-US" sz="800" dirty="0"/>
          </a:p>
          <a:p>
            <a:pPr marL="457200" lvl="1" indent="0">
              <a:buNone/>
            </a:pPr>
            <a:r>
              <a:rPr lang="en-US" altLang="en-US" sz="2400" dirty="0"/>
              <a:t>Latest </a:t>
            </a:r>
            <a:r>
              <a:rPr lang="de-CH" sz="2400" dirty="0"/>
              <a:t>ITU-T </a:t>
            </a:r>
            <a:r>
              <a:rPr lang="de-CH" sz="2400" dirty="0" err="1"/>
              <a:t>Recommendation</a:t>
            </a:r>
            <a:r>
              <a:rPr lang="de-CH" sz="2400" dirty="0"/>
              <a:t> :</a:t>
            </a:r>
          </a:p>
          <a:p>
            <a:pPr marL="457200" lvl="1" indent="0">
              <a:buNone/>
            </a:pPr>
            <a:r>
              <a:rPr lang="de-CH" sz="2400" dirty="0"/>
              <a:t> F.930 </a:t>
            </a:r>
          </a:p>
          <a:p>
            <a:pPr marL="457200" lvl="1" indent="0">
              <a:buNone/>
            </a:pPr>
            <a:r>
              <a:rPr lang="de-CH" sz="2400" b="1" dirty="0"/>
              <a:t>«Multimedia </a:t>
            </a:r>
            <a:r>
              <a:rPr lang="de-CH" sz="2400" b="1" dirty="0" err="1"/>
              <a:t>telecommunication</a:t>
            </a:r>
            <a:r>
              <a:rPr lang="de-CH" sz="2400" b="1" dirty="0"/>
              <a:t> </a:t>
            </a:r>
            <a:r>
              <a:rPr lang="de-CH" sz="2400" b="1" dirty="0" err="1"/>
              <a:t>relay</a:t>
            </a:r>
            <a:r>
              <a:rPr lang="de-CH" sz="2400" b="1" dirty="0"/>
              <a:t> </a:t>
            </a:r>
            <a:r>
              <a:rPr lang="de-CH" sz="2400" b="1" dirty="0" err="1"/>
              <a:t>services</a:t>
            </a:r>
            <a:r>
              <a:rPr lang="de-CH" sz="2400" b="1" dirty="0"/>
              <a:t>»</a:t>
            </a:r>
          </a:p>
          <a:p>
            <a:pPr marL="457200" lvl="1" indent="0">
              <a:buNone/>
            </a:pPr>
            <a:r>
              <a:rPr lang="de-CH" sz="2400" dirty="0" err="1"/>
              <a:t>Consent</a:t>
            </a:r>
            <a:r>
              <a:rPr lang="de-CH" sz="2400" dirty="0"/>
              <a:t> </a:t>
            </a:r>
            <a:r>
              <a:rPr lang="de-CH" sz="2400" dirty="0" err="1"/>
              <a:t>date</a:t>
            </a:r>
            <a:r>
              <a:rPr lang="de-CH" sz="2400" dirty="0"/>
              <a:t> </a:t>
            </a:r>
            <a:r>
              <a:rPr lang="de-CH" sz="2400" dirty="0" err="1"/>
              <a:t>February</a:t>
            </a:r>
            <a:r>
              <a:rPr lang="de-CH" sz="2400" dirty="0"/>
              <a:t> 16, 2018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31D3AB2-1C8F-5643-9C82-35627681C5CD}"/>
              </a:ext>
            </a:extLst>
          </p:cNvPr>
          <p:cNvSpPr txBox="1"/>
          <p:nvPr/>
        </p:nvSpPr>
        <p:spPr>
          <a:xfrm>
            <a:off x="4510236" y="6062798"/>
            <a:ext cx="720581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200" dirty="0"/>
              <a:t>http://</a:t>
            </a:r>
            <a:r>
              <a:rPr lang="de-DE" sz="1200" dirty="0" err="1"/>
              <a:t>www.etsi.org</a:t>
            </a:r>
            <a:r>
              <a:rPr lang="de-DE" sz="1200" dirty="0"/>
              <a:t>/</a:t>
            </a:r>
            <a:r>
              <a:rPr lang="de-DE" sz="1200" dirty="0" err="1"/>
              <a:t>deliver</a:t>
            </a:r>
            <a:r>
              <a:rPr lang="de-DE" sz="1200" dirty="0"/>
              <a:t>/</a:t>
            </a:r>
            <a:r>
              <a:rPr lang="de-DE" sz="1200" dirty="0" err="1"/>
              <a:t>etsi_es</a:t>
            </a:r>
            <a:r>
              <a:rPr lang="de-DE" sz="1200" dirty="0"/>
              <a:t>/202900_202999/202975/02.01.01_60/es_202975v020101p.pdf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D7F7989-38C9-E94E-BB75-32DA066C1CD8}"/>
              </a:ext>
            </a:extLst>
          </p:cNvPr>
          <p:cNvSpPr/>
          <p:nvPr/>
        </p:nvSpPr>
        <p:spPr>
          <a:xfrm>
            <a:off x="1819202" y="3646149"/>
            <a:ext cx="82239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800" dirty="0"/>
          </a:p>
          <a:p>
            <a:r>
              <a:rPr lang="de-CH" sz="2400" dirty="0"/>
              <a:t>ETSI ES 202 975 </a:t>
            </a:r>
          </a:p>
          <a:p>
            <a:r>
              <a:rPr lang="de-CH" sz="2400" b="1" dirty="0"/>
              <a:t>«Human </a:t>
            </a:r>
            <a:r>
              <a:rPr lang="de-CH" sz="2400" b="1" dirty="0" err="1"/>
              <a:t>Factors</a:t>
            </a:r>
            <a:r>
              <a:rPr lang="de-CH" sz="2400" b="1" dirty="0"/>
              <a:t> (HF); </a:t>
            </a:r>
            <a:r>
              <a:rPr lang="de-CH" sz="2400" b="1" dirty="0" err="1"/>
              <a:t>Requirements</a:t>
            </a:r>
            <a:r>
              <a:rPr lang="de-CH" sz="2400" b="1" dirty="0"/>
              <a:t> </a:t>
            </a:r>
            <a:r>
              <a:rPr lang="de-CH" sz="2400" b="1" dirty="0" err="1"/>
              <a:t>for</a:t>
            </a:r>
            <a:r>
              <a:rPr lang="de-CH" sz="2400" b="1" dirty="0"/>
              <a:t> </a:t>
            </a:r>
            <a:r>
              <a:rPr lang="de-CH" sz="2400" b="1" dirty="0" err="1"/>
              <a:t>relay</a:t>
            </a:r>
            <a:r>
              <a:rPr lang="de-CH" sz="2400" b="1" dirty="0"/>
              <a:t> </a:t>
            </a:r>
            <a:r>
              <a:rPr lang="de-CH" sz="2400" b="1" dirty="0" err="1"/>
              <a:t>services</a:t>
            </a:r>
            <a:r>
              <a:rPr lang="de-CH" sz="2400" b="1" dirty="0"/>
              <a:t>»</a:t>
            </a:r>
          </a:p>
          <a:p>
            <a:endParaRPr lang="de-CH" sz="800" b="1" dirty="0"/>
          </a:p>
          <a:p>
            <a:r>
              <a:rPr lang="de-CH" sz="2400" dirty="0"/>
              <a:t>September 2015 (V2.1.1)</a:t>
            </a:r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C9E47E-9464-CC46-A24E-0129F20A642B}"/>
              </a:ext>
            </a:extLst>
          </p:cNvPr>
          <p:cNvSpPr txBox="1"/>
          <p:nvPr/>
        </p:nvSpPr>
        <p:spPr>
          <a:xfrm>
            <a:off x="8835539" y="5737277"/>
            <a:ext cx="27735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200" dirty="0"/>
              <a:t>https://</a:t>
            </a:r>
            <a:r>
              <a:rPr lang="de-DE" sz="1200" dirty="0" err="1"/>
              <a:t>www.itu.int</a:t>
            </a:r>
            <a:r>
              <a:rPr lang="de-DE" sz="1200" dirty="0"/>
              <a:t>/</a:t>
            </a:r>
            <a:r>
              <a:rPr lang="de-DE" sz="1200" dirty="0" err="1"/>
              <a:t>rec</a:t>
            </a:r>
            <a:r>
              <a:rPr lang="de-DE" sz="1200" dirty="0"/>
              <a:t>/T-REC-F.930</a:t>
            </a:r>
          </a:p>
        </p:txBody>
      </p:sp>
    </p:spTree>
    <p:extLst>
      <p:ext uri="{BB962C8B-B14F-4D97-AF65-F5344CB8AC3E}">
        <p14:creationId xmlns:p14="http://schemas.microsoft.com/office/powerpoint/2010/main" val="13849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329" y="477336"/>
            <a:ext cx="8712968" cy="994430"/>
          </a:xfrm>
        </p:spPr>
        <p:txBody>
          <a:bodyPr>
            <a:noAutofit/>
          </a:bodyPr>
          <a:lstStyle/>
          <a:p>
            <a:pPr defTabSz="685983">
              <a:spcBef>
                <a:spcPts val="0"/>
              </a:spcBef>
            </a:pP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Where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are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the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Services?</a:t>
            </a:r>
            <a:endParaRPr lang="sv-S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413892" y="2708919"/>
            <a:ext cx="2880320" cy="3836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Font typeface="Arial"/>
              <a:buChar char="•"/>
              <a:defRPr sz="1650">
                <a:solidFill>
                  <a:srgbClr val="545454"/>
                </a:solidFill>
                <a:latin typeface="Century Gothic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lvl="1" indent="0">
              <a:buNone/>
            </a:pPr>
            <a:endParaRPr lang="en-US" altLang="en-US" sz="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BF36CD-E62B-B741-8A07-66822B6BAB4A}"/>
              </a:ext>
            </a:extLst>
          </p:cNvPr>
          <p:cNvSpPr txBox="1"/>
          <p:nvPr/>
        </p:nvSpPr>
        <p:spPr>
          <a:xfrm>
            <a:off x="1509329" y="1814341"/>
            <a:ext cx="10416634" cy="430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/>
              <a:t>Despite</a:t>
            </a:r>
            <a:r>
              <a:rPr lang="de-DE" sz="2400" dirty="0"/>
              <a:t>  - international </a:t>
            </a:r>
            <a:r>
              <a:rPr lang="de-DE" sz="2400" dirty="0" err="1"/>
              <a:t>standards</a:t>
            </a:r>
            <a:endParaRPr lang="de-DE" sz="2400" dirty="0"/>
          </a:p>
          <a:p>
            <a:pPr>
              <a:lnSpc>
                <a:spcPct val="90000"/>
              </a:lnSpc>
            </a:pPr>
            <a:endParaRPr lang="de-DE" sz="800" dirty="0"/>
          </a:p>
          <a:p>
            <a:pPr>
              <a:lnSpc>
                <a:spcPct val="90000"/>
              </a:lnSpc>
            </a:pPr>
            <a:r>
              <a:rPr lang="de-DE" sz="2400" dirty="0"/>
              <a:t>	    - national </a:t>
            </a:r>
            <a:r>
              <a:rPr lang="de-DE" sz="2400" dirty="0" err="1"/>
              <a:t>laws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equal</a:t>
            </a:r>
            <a:r>
              <a:rPr lang="de-DE" sz="2400" dirty="0"/>
              <a:t> </a:t>
            </a:r>
            <a:r>
              <a:rPr lang="de-DE" sz="2400" dirty="0" err="1"/>
              <a:t>rights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persons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disabilities</a:t>
            </a:r>
            <a:endParaRPr lang="de-DE" sz="2400" dirty="0"/>
          </a:p>
          <a:p>
            <a:pPr>
              <a:lnSpc>
                <a:spcPct val="90000"/>
              </a:lnSpc>
            </a:pPr>
            <a:endParaRPr lang="de-DE" sz="800" dirty="0"/>
          </a:p>
          <a:p>
            <a:pPr>
              <a:lnSpc>
                <a:spcPct val="90000"/>
              </a:lnSpc>
            </a:pPr>
            <a:r>
              <a:rPr lang="de-DE" sz="2400" dirty="0"/>
              <a:t>	    - UN </a:t>
            </a:r>
            <a:r>
              <a:rPr lang="de-DE" sz="2400" dirty="0" err="1"/>
              <a:t>Convention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Rights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Persons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Disabilities</a:t>
            </a: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... </a:t>
            </a:r>
            <a:r>
              <a:rPr lang="de-DE" sz="2400" dirty="0" err="1"/>
              <a:t>there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worldwide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 national </a:t>
            </a:r>
            <a:r>
              <a:rPr lang="de-DE" sz="2400" dirty="0" err="1"/>
              <a:t>telephone</a:t>
            </a:r>
            <a:r>
              <a:rPr lang="de-DE" sz="2400" dirty="0"/>
              <a:t> </a:t>
            </a:r>
            <a:r>
              <a:rPr lang="de-DE" sz="2400" dirty="0" err="1"/>
              <a:t>relay</a:t>
            </a:r>
            <a:r>
              <a:rPr lang="de-DE" sz="2400" dirty="0"/>
              <a:t> </a:t>
            </a:r>
            <a:r>
              <a:rPr lang="de-DE" sz="2400" dirty="0" err="1"/>
              <a:t>services</a:t>
            </a:r>
            <a:r>
              <a:rPr lang="de-DE" sz="2400" dirty="0"/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functionality</a:t>
            </a: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e-DE" sz="2400" dirty="0" err="1"/>
              <a:t>Raise</a:t>
            </a:r>
            <a:r>
              <a:rPr lang="de-DE" sz="2400" dirty="0"/>
              <a:t> </a:t>
            </a:r>
            <a:r>
              <a:rPr lang="de-DE" sz="2400" dirty="0" err="1"/>
              <a:t>awareness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deaf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hard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hearing</a:t>
            </a:r>
            <a:r>
              <a:rPr lang="de-DE" sz="2400" dirty="0"/>
              <a:t> </a:t>
            </a:r>
            <a:r>
              <a:rPr lang="de-DE" sz="2400" dirty="0" err="1"/>
              <a:t>population</a:t>
            </a:r>
            <a:endParaRPr lang="de-DE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de-DE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de-DE" sz="2400" dirty="0" err="1"/>
              <a:t>Cooperate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organizations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deaf</a:t>
            </a: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961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476672"/>
            <a:ext cx="8712968" cy="994430"/>
          </a:xfrm>
        </p:spPr>
        <p:txBody>
          <a:bodyPr>
            <a:noAutofit/>
          </a:bodyPr>
          <a:lstStyle/>
          <a:p>
            <a:pPr defTabSz="685983">
              <a:spcBef>
                <a:spcPts val="0"/>
              </a:spcBef>
            </a:pP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History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of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Swiss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</a:t>
            </a:r>
            <a:endParaRPr lang="sv-SE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1413892" y="1562223"/>
            <a:ext cx="9289032" cy="498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defTabSz="685983">
              <a:lnSpc>
                <a:spcPct val="90000"/>
              </a:lnSpc>
              <a:spcBef>
                <a:spcPts val="1350"/>
              </a:spcBef>
              <a:buClr>
                <a:srgbClr val="545454"/>
              </a:buClr>
              <a:buSzPct val="80000"/>
              <a:buFont typeface="Arial"/>
              <a:buChar char="•"/>
              <a:defRPr sz="1650">
                <a:solidFill>
                  <a:srgbClr val="545454"/>
                </a:solidFill>
                <a:latin typeface="Century Gothic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lvl="1" indent="0">
              <a:buNone/>
            </a:pPr>
            <a:endParaRPr lang="en-US" altLang="en-US" sz="1200" dirty="0"/>
          </a:p>
          <a:p>
            <a:pPr marL="457200" lvl="1" indent="0">
              <a:buNone/>
            </a:pPr>
            <a:r>
              <a:rPr lang="en-US" altLang="en-US" sz="2400" dirty="0"/>
              <a:t>1985: Start of first Text Relay Service (TRS)</a:t>
            </a:r>
          </a:p>
          <a:p>
            <a:pPr marL="457200" lvl="1" indent="0">
              <a:buNone/>
            </a:pPr>
            <a:endParaRPr lang="en-US" altLang="en-US" sz="1200" dirty="0"/>
          </a:p>
          <a:p>
            <a:pPr marL="457200" lvl="1" indent="0">
              <a:buNone/>
            </a:pPr>
            <a:r>
              <a:rPr lang="en-US" altLang="en-US" sz="2400" dirty="0"/>
              <a:t>1998: TRS included in Swiss law on Telecommunication</a:t>
            </a:r>
          </a:p>
          <a:p>
            <a:pPr marL="457200" lvl="1" indent="0">
              <a:buNone/>
            </a:pPr>
            <a:endParaRPr lang="en-US" altLang="en-US" sz="1200" dirty="0"/>
          </a:p>
          <a:p>
            <a:pPr marL="457200" lvl="1" indent="0">
              <a:buNone/>
            </a:pPr>
            <a:r>
              <a:rPr lang="en-US" altLang="en-US" sz="2400" dirty="0"/>
              <a:t>2008: Video Relay Service (VRS) refused by Swiss OFCOM</a:t>
            </a:r>
          </a:p>
          <a:p>
            <a:pPr marL="457200" lvl="1" indent="0">
              <a:buNone/>
            </a:pPr>
            <a:endParaRPr lang="en-US" altLang="en-US" sz="1200" dirty="0"/>
          </a:p>
          <a:p>
            <a:pPr marL="457200" lvl="1" indent="0">
              <a:buNone/>
            </a:pPr>
            <a:r>
              <a:rPr lang="en-US" altLang="en-US" sz="2400" dirty="0"/>
              <a:t>2008 – 2017: Political lobbying + pilot trial to introduce VRS</a:t>
            </a:r>
          </a:p>
          <a:p>
            <a:pPr marL="457200" lvl="1" indent="0">
              <a:buNone/>
            </a:pPr>
            <a:endParaRPr lang="en-US" altLang="en-US" sz="1200" dirty="0"/>
          </a:p>
          <a:p>
            <a:pPr marL="457200" lvl="1" indent="0">
              <a:buNone/>
            </a:pPr>
            <a:r>
              <a:rPr lang="en-US" altLang="en-US" sz="2400" dirty="0"/>
              <a:t>2018: VRS included in revised law on Telecommunication</a:t>
            </a:r>
          </a:p>
          <a:p>
            <a:pPr marL="457200" lvl="1" indent="0">
              <a:buNone/>
            </a:pPr>
            <a:endParaRPr lang="en-US" altLang="en-US" sz="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A4C91-5248-7B47-A8BF-C1C9B96403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108" y="5851315"/>
            <a:ext cx="2298312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854" y="100288"/>
            <a:ext cx="10058398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v-SE" b="1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pro</a:t>
            </a:r>
            <a:r>
              <a:rPr lang="sv-SE" b="1" cap="none" dirty="0">
                <a:solidFill>
                  <a:srgbClr val="00B0F0"/>
                </a:solidFill>
                <a:latin typeface="Century Gothic"/>
              </a:rPr>
              <a:t>com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– Swiss </a:t>
            </a:r>
            <a:r>
              <a:rPr lang="sv-SE" cap="none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Relay</a:t>
            </a:r>
            <a:r>
              <a:rPr lang="sv-SE" cap="none" dirty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 Services</a:t>
            </a:r>
            <a:endParaRPr lang="sv-SE" sz="4000" b="0" i="0" cap="none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682" y="1484784"/>
            <a:ext cx="9753600" cy="457872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r>
              <a:rPr lang="sv-SE" dirty="0" err="1">
                <a:solidFill>
                  <a:srgbClr val="545454"/>
                </a:solidFill>
                <a:latin typeface="Century Gothic"/>
              </a:rPr>
              <a:t>Accessible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in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three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spoken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languages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>
                <a:solidFill>
                  <a:srgbClr val="545454"/>
                </a:solidFill>
              </a:rPr>
              <a:t>(German, </a:t>
            </a:r>
            <a:r>
              <a:rPr lang="sv-SE" dirty="0" err="1">
                <a:solidFill>
                  <a:srgbClr val="545454"/>
                </a:solidFill>
              </a:rPr>
              <a:t>French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and</a:t>
            </a:r>
          </a:p>
          <a:p>
            <a:pPr marL="45720" indent="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None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  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Italian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) and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three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corresponding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sign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languages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VRS:   Video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–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mornings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to late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evenings</a:t>
            </a:r>
            <a:endParaRPr lang="sv-SE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TRS:    Text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– 24/7</a:t>
            </a: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SMS:   SMS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Relay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– 24/7</a:t>
            </a:r>
          </a:p>
          <a:p>
            <a:pPr marL="45720" indent="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None/>
            </a:pPr>
            <a:endParaRPr lang="sv-SE" sz="800" dirty="0">
              <a:solidFill>
                <a:srgbClr val="545454"/>
              </a:solidFill>
              <a:latin typeface="Century Gothic"/>
            </a:endParaRPr>
          </a:p>
          <a:p>
            <a:pPr marL="45720" indent="0" algn="l" defTabSz="914400">
              <a:lnSpc>
                <a:spcPct val="110000"/>
              </a:lnSpc>
              <a:spcBef>
                <a:spcPts val="1200"/>
              </a:spcBef>
              <a:buClr>
                <a:srgbClr val="545454"/>
              </a:buClr>
              <a:buSzPct val="80000"/>
              <a:buNone/>
            </a:pPr>
            <a:r>
              <a:rPr lang="sv-SE" dirty="0">
                <a:solidFill>
                  <a:srgbClr val="545454"/>
                </a:solidFill>
                <a:latin typeface="Century Gothic"/>
              </a:rPr>
              <a:t>Call via the web (PC Windows and Mac), smartphones and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tablets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 (Android and </a:t>
            </a:r>
            <a:r>
              <a:rPr lang="sv-SE" dirty="0" err="1">
                <a:solidFill>
                  <a:srgbClr val="545454"/>
                </a:solidFill>
                <a:latin typeface="Century Gothic"/>
              </a:rPr>
              <a:t>iOS</a:t>
            </a:r>
            <a:r>
              <a:rPr lang="sv-SE" dirty="0">
                <a:solidFill>
                  <a:srgbClr val="545454"/>
                </a:solidFill>
                <a:latin typeface="Century Gothic"/>
              </a:rPr>
              <a:t>), Text-Telephones (EDT) and SMS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v-SE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37" y="6533857"/>
            <a:ext cx="12193562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/>
          </p:cNvSpPr>
          <p:nvPr/>
        </p:nvSpPr>
        <p:spPr bwMode="auto">
          <a:xfrm>
            <a:off x="84944" y="6525344"/>
            <a:ext cx="600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Copyright </a:t>
            </a:r>
            <a:r>
              <a:rPr lang="en-US" sz="1600" baseline="300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©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2018 procom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0043123" y="6568687"/>
            <a:ext cx="1915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Arial" charset="0"/>
                <a:hlinkClick r:id="rId4"/>
              </a:rPr>
              <a:t>www.procom-deaf.ch</a:t>
            </a:r>
            <a:endParaRPr lang="en-US" sz="1600" u="sng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A7710EC0152459CD54D1C80338A63" ma:contentTypeVersion="2" ma:contentTypeDescription="Create a new document." ma:contentTypeScope="" ma:versionID="0a49aa8e677467ee82fa0ac477e6654c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7669a0de88b2ae686171c3652f8df146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02A89-B7E1-42B6-BE6B-D5822305917A}"/>
</file>

<file path=customXml/itemProps2.xml><?xml version="1.0" encoding="utf-8"?>
<ds:datastoreItem xmlns:ds="http://schemas.openxmlformats.org/officeDocument/2006/customXml" ds:itemID="{E99FDE49-2C10-4F69-80BA-1CDD24D0EB05}"/>
</file>

<file path=customXml/itemProps3.xml><?xml version="1.0" encoding="utf-8"?>
<ds:datastoreItem xmlns:ds="http://schemas.openxmlformats.org/officeDocument/2006/customXml" ds:itemID="{C3D97B29-EF74-4BFD-8939-A8044EAD026E}"/>
</file>

<file path=docProps/app.xml><?xml version="1.0" encoding="utf-8"?>
<Properties xmlns="http://schemas.openxmlformats.org/officeDocument/2006/extended-properties" xmlns:vt="http://schemas.openxmlformats.org/officeDocument/2006/docPropsVTypes">
  <Template>Världskarteserien, presentation med världen (bredskärm)</Template>
  <TotalTime>0</TotalTime>
  <Words>998</Words>
  <Application>Microsoft Macintosh PowerPoint</Application>
  <PresentationFormat>Benutzerdefiniert</PresentationFormat>
  <Paragraphs>232</Paragraphs>
  <Slides>20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MS PGothic</vt:lpstr>
      <vt:lpstr>Arial</vt:lpstr>
      <vt:lpstr>Century Gothic</vt:lpstr>
      <vt:lpstr>Wingdings</vt:lpstr>
      <vt:lpstr>Continental_World_16x9</vt:lpstr>
      <vt:lpstr>Communication Access  through  Telephone Relay Service</vt:lpstr>
      <vt:lpstr>Deaf and Hard of Hearing</vt:lpstr>
      <vt:lpstr>Deaf and Hard of Hearing</vt:lpstr>
      <vt:lpstr>Deaf and Hard of Hearing</vt:lpstr>
      <vt:lpstr>Technical Standards for Relay Services</vt:lpstr>
      <vt:lpstr>Operational Standards for Relay Services</vt:lpstr>
      <vt:lpstr>Where are the Relay Services?</vt:lpstr>
      <vt:lpstr>History of Swiss Relay Service</vt:lpstr>
      <vt:lpstr>procom – Swiss Relay Services</vt:lpstr>
      <vt:lpstr>Accessible Relay Services</vt:lpstr>
      <vt:lpstr>Individual Telephone Numbers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Post-call Reporting</vt:lpstr>
      <vt:lpstr>Accessibility, Capacity and Scalability</vt:lpstr>
      <vt:lpstr>Contact Information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2017-07-25T02:41:09Z</cp:lastPrinted>
  <dcterms:created xsi:type="dcterms:W3CDTF">2016-09-06T20:02:17Z</dcterms:created>
  <dcterms:modified xsi:type="dcterms:W3CDTF">2018-03-15T16:58:29Z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  <property fmtid="{D5CDD505-2E9C-101B-9397-08002B2CF9AE}" pid="3" name="ContentTypeId">
    <vt:lpwstr>0x0101000DCA7710EC0152459CD54D1C80338A63</vt:lpwstr>
  </property>
</Properties>
</file>