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532" r:id="rId2"/>
    <p:sldId id="727" r:id="rId3"/>
    <p:sldId id="786" r:id="rId4"/>
    <p:sldId id="787" r:id="rId5"/>
    <p:sldId id="617" r:id="rId6"/>
    <p:sldId id="618" r:id="rId7"/>
    <p:sldId id="747" r:id="rId8"/>
    <p:sldId id="779" r:id="rId9"/>
    <p:sldId id="759" r:id="rId10"/>
    <p:sldId id="775" r:id="rId11"/>
    <p:sldId id="776" r:id="rId12"/>
    <p:sldId id="788" r:id="rId13"/>
    <p:sldId id="789" r:id="rId14"/>
    <p:sldId id="790" r:id="rId15"/>
    <p:sldId id="754" r:id="rId16"/>
    <p:sldId id="774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793" autoAdjust="0"/>
  </p:normalViewPr>
  <p:slideViewPr>
    <p:cSldViewPr>
      <p:cViewPr>
        <p:scale>
          <a:sx n="66" d="100"/>
          <a:sy n="66" d="100"/>
        </p:scale>
        <p:origin x="-2094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157AE-7F33-4C4D-A5F2-61AE6E05D2B9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5AD5C-5C48-4852-A382-BFBA05AF93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502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ITU-T/recommendations/rec.aspx?rec=12624&amp;lang=en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itu.int/pub/T-TUT-FSTP-2015-AM" TargetMode="External"/><Relationship Id="rId5" Type="http://schemas.openxmlformats.org/officeDocument/2006/relationships/hyperlink" Target="http://www.itu.int/pub/T-TUT-FSTP-2015-ACC" TargetMode="External"/><Relationship Id="rId4" Type="http://schemas.openxmlformats.org/officeDocument/2006/relationships/hyperlink" Target="http://www.itu.int/ITU-T/recommendations/rec.aspx?rec=12648&amp;lang=en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5AD5C-5C48-4852-A382-BFBA05AF93F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24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ITU-T F.791 (11/2015) Accessibility terms and definitions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consented UN standalone recommendation giving the correct definitions  based on the UNCRD  with consultation with persons with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disabilites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be used by standard writers and others to be used in all respective documents in English.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ITU-T H.702 (11/2015) Accessibility profiles for IPTV systems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recommendation makes it possible for accessibility features like captioning, sign language, and audio description to be added to Internet Protocol TV and that this can be deployed globally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interoperably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FSTP-ACC-</a:t>
            </a:r>
            <a:r>
              <a:rPr kumimoji="1" lang="en-US" altLang="ja-JP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RemPart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 - Guidelines for supporting remote participation in meetings for all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approved  UN standalone technical paper giving  instructions on how to organize and run  an accessible remote participation  meetings to include persons with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disabilites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taking into account both the accessible and in accessible aspects of the existing remote participation tools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FSTP-AM - Guidelines for accessible meetings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approved UN standalone technical paper giving instructions on how to organize and run an accessible meetings to include persons with disabilities. 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5AD5C-5C48-4852-A382-BFBA05AF93F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154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25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42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99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456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21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308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040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725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566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12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02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46646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 defTabSz="457200"/>
            <a:fld id="{283C63E4-F9BE-C24A-B4FF-309EB18BA564}" type="slidenum">
              <a:rPr kumimoji="0"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 defTabSz="457200"/>
              <a:t>‹#›</a:t>
            </a:fld>
            <a:endParaRPr kumimoji="0" lang="en-US" dirty="0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8" name="フローチャート: 処理 7"/>
          <p:cNvSpPr/>
          <p:nvPr userDrawn="1"/>
        </p:nvSpPr>
        <p:spPr>
          <a:xfrm>
            <a:off x="274621" y="6030455"/>
            <a:ext cx="1584176" cy="827545"/>
          </a:xfrm>
          <a:prstGeom prst="flowChartProcess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10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4016" y="1484784"/>
            <a:ext cx="8820472" cy="2115666"/>
          </a:xfrm>
        </p:spPr>
        <p:txBody>
          <a:bodyPr>
            <a:normAutofit/>
          </a:bodyPr>
          <a:lstStyle/>
          <a:p>
            <a:r>
              <a:rPr lang="en-US" altLang="ja-JP" sz="3600" b="0" dirty="0"/>
              <a:t>Standardization efforts at ITU for </a:t>
            </a:r>
            <a:r>
              <a:rPr lang="en-US" altLang="ja-JP" sz="3600" b="0" dirty="0" smtClean="0"/>
              <a:t>Inclusive ICT Society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Masahito </a:t>
            </a:r>
            <a:r>
              <a:rPr lang="en-US" altLang="ja-JP" dirty="0" err="1" smtClean="0"/>
              <a:t>Kawamori</a:t>
            </a:r>
            <a:endParaRPr lang="en-US" altLang="ja-JP" dirty="0" smtClean="0"/>
          </a:p>
          <a:p>
            <a:r>
              <a:rPr lang="en-US" altLang="ja-JP" sz="2200" dirty="0" smtClean="0"/>
              <a:t>Keio University</a:t>
            </a:r>
          </a:p>
          <a:p>
            <a:r>
              <a:rPr kumimoji="1" lang="en-US" altLang="ja-JP" sz="2200" dirty="0" smtClean="0"/>
              <a:t>ITU-T SG16 Q26, Rapporteur</a:t>
            </a:r>
          </a:p>
          <a:p>
            <a:r>
              <a:rPr kumimoji="1" lang="en-US" altLang="ja-JP" sz="2200" dirty="0" smtClean="0"/>
              <a:t>ITU </a:t>
            </a:r>
            <a:r>
              <a:rPr kumimoji="1" lang="en-US" altLang="ja-JP" sz="2200" dirty="0" err="1" smtClean="0"/>
              <a:t>Intersector</a:t>
            </a:r>
            <a:r>
              <a:rPr kumimoji="1" lang="en-US" altLang="ja-JP" sz="2200" dirty="0" smtClean="0"/>
              <a:t> Rapporteur Group on Audio-Visual Accessibility</a:t>
            </a:r>
            <a:endParaRPr kumimoji="1" lang="en-US" altLang="ja-JP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41386" y="188594"/>
            <a:ext cx="79730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World Summit on the Information Society</a:t>
            </a:r>
          </a:p>
          <a:p>
            <a:r>
              <a:rPr lang="en-US" altLang="ja-JP" i="1" dirty="0" smtClean="0"/>
              <a:t>Achieving </a:t>
            </a:r>
            <a:r>
              <a:rPr lang="en-US" altLang="ja-JP" i="1" dirty="0"/>
              <a:t>an inclusive society by designing and implementing accessible ICTs</a:t>
            </a:r>
          </a:p>
          <a:p>
            <a:pPr algn="r"/>
            <a:r>
              <a:rPr lang="en-US" altLang="ja-JP" dirty="0" smtClean="0"/>
              <a:t>22 March 2018, Geneva, Switzerland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076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1143000"/>
          </a:xfrm>
        </p:spPr>
        <p:txBody>
          <a:bodyPr>
            <a:noAutofit/>
          </a:bodyPr>
          <a:lstStyle/>
          <a:p>
            <a:r>
              <a:rPr kumimoji="1" lang="en-US" altLang="ja-JP" sz="3200" dirty="0" smtClean="0"/>
              <a:t>ITU-T Rec. F.921</a:t>
            </a:r>
            <a:br>
              <a:rPr kumimoji="1" lang="en-US" altLang="ja-JP" sz="3200" dirty="0" smtClean="0"/>
            </a:br>
            <a:r>
              <a:rPr kumimoji="1" lang="en-US" altLang="ja-JP" sz="2800" dirty="0"/>
              <a:t>Audio-based network navigation system for persons with vision impairment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3831167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Describes how </a:t>
            </a:r>
            <a:r>
              <a:rPr lang="en-US" altLang="ja-JP" dirty="0"/>
              <a:t>audio-based network navigation systems can be designed to ensure that they are inclusive and meet the needs of persons with visual impairments</a:t>
            </a:r>
            <a:r>
              <a:rPr lang="en-US" altLang="ja-JP" dirty="0" smtClean="0"/>
              <a:t>.</a:t>
            </a:r>
          </a:p>
          <a:p>
            <a:r>
              <a:rPr kumimoji="1" lang="en-US" altLang="ja-JP" dirty="0" smtClean="0"/>
              <a:t>Targeted especially for indoor-navigation, which cannot depend on GPS.</a:t>
            </a:r>
          </a:p>
          <a:p>
            <a:r>
              <a:rPr kumimoji="1" lang="en-US" altLang="ja-JP" dirty="0" smtClean="0"/>
              <a:t>Based on contributions from </a:t>
            </a:r>
            <a:r>
              <a:rPr kumimoji="1" lang="en-US" altLang="ja-JP" i="1" dirty="0" err="1" smtClean="0"/>
              <a:t>Wayfindr</a:t>
            </a:r>
            <a:r>
              <a:rPr kumimoji="1" lang="en-US" altLang="ja-JP" dirty="0" smtClean="0"/>
              <a:t>, which is currently used in London underground,</a:t>
            </a:r>
          </a:p>
          <a:p>
            <a:r>
              <a:rPr kumimoji="1" lang="en-US" altLang="ja-JP" dirty="0" smtClean="0"/>
              <a:t>More follow up documents are expected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255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ITU-T Rec. F.930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4536504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Recommendation on the Framework of Telephone Relay Service.</a:t>
            </a:r>
          </a:p>
          <a:p>
            <a:r>
              <a:rPr kumimoji="1" lang="en-US" altLang="ja-JP" sz="2800" dirty="0" smtClean="0"/>
              <a:t>Describes the basic framework for making telephone services accessible</a:t>
            </a:r>
          </a:p>
          <a:p>
            <a:r>
              <a:rPr kumimoji="1" lang="en-US" altLang="ja-JP" sz="2800" dirty="0" smtClean="0"/>
              <a:t>Several related works such as Key Performance Indicator for Relay Services are also being discussed</a:t>
            </a:r>
          </a:p>
          <a:p>
            <a:endParaRPr kumimoji="1" lang="en-US" altLang="ja-JP" sz="2800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214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Importance of Interoperability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Interoperable ICT allows persons with specific needs to participate in the society more easily </a:t>
            </a:r>
          </a:p>
          <a:p>
            <a:r>
              <a:rPr kumimoji="1" lang="en-US" altLang="ja-JP" dirty="0" smtClean="0"/>
              <a:t>Interoperability requires standards</a:t>
            </a:r>
          </a:p>
          <a:p>
            <a:r>
              <a:rPr kumimoji="1" lang="en-US" altLang="ja-JP" dirty="0" smtClean="0"/>
              <a:t>Therefore Inclusive ICT should be based on standards as much as possible</a:t>
            </a:r>
          </a:p>
          <a:p>
            <a:r>
              <a:rPr kumimoji="1" lang="en-US" altLang="ja-JP" dirty="0" smtClean="0"/>
              <a:t>Coordination among standardization efforts is necessary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3910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/>
              <a:t>Standard-based </a:t>
            </a:r>
            <a:r>
              <a:rPr kumimoji="1" lang="en-US" altLang="ja-JP" sz="3600" dirty="0" smtClean="0"/>
              <a:t>policy for Inclusive Society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412776"/>
            <a:ext cx="8424936" cy="4608512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Design and planning of an inclusive society should be done with standard ICT in mind</a:t>
            </a:r>
          </a:p>
          <a:p>
            <a:pPr lvl="1"/>
            <a:r>
              <a:rPr kumimoji="1" lang="en-US" altLang="ja-JP" dirty="0" smtClean="0"/>
              <a:t>E.g., standardized IPTV will give PWDs better access to ICT, </a:t>
            </a:r>
          </a:p>
          <a:p>
            <a:r>
              <a:rPr kumimoji="1" lang="en-US" altLang="ja-JP" dirty="0" smtClean="0"/>
              <a:t>Standard-based policy will enhance reasonable accommodation in Society</a:t>
            </a:r>
          </a:p>
          <a:p>
            <a:r>
              <a:rPr kumimoji="1" lang="en-US" altLang="ja-JP" dirty="0" smtClean="0"/>
              <a:t>With standards, reduced inefficiency in part of society will improve efficiency in other parts</a:t>
            </a:r>
          </a:p>
          <a:p>
            <a:r>
              <a:rPr kumimoji="1" lang="en-US" altLang="ja-JP" dirty="0" smtClean="0"/>
              <a:t>Inclusive, “smart” society need standards-based  policy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3259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2682" y="32229"/>
            <a:ext cx="9144000" cy="1143000"/>
          </a:xfrm>
        </p:spPr>
        <p:txBody>
          <a:bodyPr/>
          <a:lstStyle/>
          <a:p>
            <a:r>
              <a:rPr kumimoji="1" lang="en-US" altLang="ja-JP" dirty="0" smtClean="0"/>
              <a:t>Proposed actions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08720"/>
            <a:ext cx="8964488" cy="5760640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Cooperation and coordination among ICT SDOs</a:t>
            </a:r>
          </a:p>
          <a:p>
            <a:pPr lvl="1"/>
            <a:r>
              <a:rPr kumimoji="1" lang="en-US" altLang="ja-JP" dirty="0" smtClean="0"/>
              <a:t>E.g. Agreement on vocabulary</a:t>
            </a:r>
          </a:p>
          <a:p>
            <a:r>
              <a:rPr kumimoji="1" lang="en-US" altLang="ja-JP" sz="2800" dirty="0" smtClean="0"/>
              <a:t>Creation of “Inclusive ICT Society” index, the KPI to show how inclusive a society/community/country is, taking UN-CRPD as the first reference</a:t>
            </a:r>
          </a:p>
          <a:p>
            <a:pPr lvl="1"/>
            <a:r>
              <a:rPr kumimoji="1" lang="en-US" altLang="ja-JP" dirty="0" smtClean="0"/>
              <a:t>E.g. whether a country has </a:t>
            </a:r>
            <a:r>
              <a:rPr kumimoji="1" lang="en-US" altLang="ja-JP" dirty="0" err="1" smtClean="0"/>
              <a:t>atelephone</a:t>
            </a:r>
            <a:r>
              <a:rPr kumimoji="1" lang="en-US" altLang="ja-JP" dirty="0" smtClean="0"/>
              <a:t> relay service for its citizens</a:t>
            </a:r>
          </a:p>
          <a:p>
            <a:pPr lvl="1"/>
            <a:r>
              <a:rPr kumimoji="1" lang="en-US" altLang="ja-JP" dirty="0" smtClean="0"/>
              <a:t>Whether a community supports a navigation guidance for those with visual impairment</a:t>
            </a:r>
          </a:p>
          <a:p>
            <a:pPr lvl="1"/>
            <a:r>
              <a:rPr kumimoji="1" lang="en-US" altLang="ja-JP" dirty="0" smtClean="0"/>
              <a:t>Whether a country has a standard-based policy </a:t>
            </a:r>
            <a:r>
              <a:rPr kumimoji="1" lang="en-US" altLang="ja-JP" smtClean="0"/>
              <a:t>on ICT-inclusive </a:t>
            </a:r>
            <a:r>
              <a:rPr kumimoji="1" lang="en-US" altLang="ja-JP" dirty="0" smtClean="0"/>
              <a:t>society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58001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4536504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ITU is creating global standards for an </a:t>
            </a:r>
            <a:r>
              <a:rPr kumimoji="1" lang="en-US" altLang="ja-JP" dirty="0"/>
              <a:t>accessible global </a:t>
            </a:r>
            <a:r>
              <a:rPr kumimoji="1" lang="en-US" altLang="ja-JP" dirty="0" smtClean="0"/>
              <a:t>future</a:t>
            </a:r>
          </a:p>
          <a:p>
            <a:r>
              <a:rPr kumimoji="1" lang="en-US" altLang="ja-JP" dirty="0" smtClean="0"/>
              <a:t>Standards provide better interoperability, thus better accessibility</a:t>
            </a:r>
            <a:endParaRPr kumimoji="1" lang="en-US" altLang="ja-JP" dirty="0"/>
          </a:p>
          <a:p>
            <a:r>
              <a:rPr kumimoji="1" lang="en-US" altLang="ja-JP" dirty="0" smtClean="0"/>
              <a:t>These standards provide good ways to satisfy “reasonable accommodation” required by UN-CRPD</a:t>
            </a:r>
          </a:p>
          <a:p>
            <a:r>
              <a:rPr kumimoji="1" lang="en-US" altLang="ja-JP" dirty="0" smtClean="0"/>
              <a:t>Standard-based policy is important for inclusive society</a:t>
            </a:r>
          </a:p>
          <a:p>
            <a:r>
              <a:rPr kumimoji="1" lang="en-US" altLang="ja-JP" dirty="0" smtClean="0"/>
              <a:t>Coordination among standardization efforts should be promoted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3881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smtClean="0">
              <a:ea typeface="ＭＳ Ｐゴシック" pitchFamily="50" charset="-128"/>
            </a:endParaRPr>
          </a:p>
        </p:txBody>
      </p:sp>
      <p:sp>
        <p:nvSpPr>
          <p:cNvPr id="7065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Thank you!!</a:t>
            </a:r>
          </a:p>
          <a:p>
            <a:pPr lvl="1"/>
            <a:r>
              <a:rPr kumimoji="1" lang="en-US" altLang="ja-JP" dirty="0" smtClean="0">
                <a:ea typeface="ＭＳ Ｐゴシック" pitchFamily="50" charset="-128"/>
              </a:rPr>
              <a:t>Contact: </a:t>
            </a:r>
          </a:p>
          <a:p>
            <a:pPr marL="914400" lvl="2" indent="0">
              <a:buNone/>
            </a:pPr>
            <a:r>
              <a:rPr kumimoji="1" lang="en-US" altLang="ja-JP" b="1" dirty="0" smtClean="0">
                <a:latin typeface="Courier New" pitchFamily="49" charset="0"/>
                <a:ea typeface="Arial Unicode MS" pitchFamily="50" charset="-128"/>
                <a:cs typeface="Courier New" pitchFamily="49" charset="0"/>
              </a:rPr>
              <a:t>kawamori@sfc.wide.ad.jp</a:t>
            </a:r>
          </a:p>
        </p:txBody>
      </p:sp>
      <p:sp>
        <p:nvSpPr>
          <p:cNvPr id="70661" name="スライド番号プレースホルダー 4"/>
          <p:cNvSpPr>
            <a:spLocks noGrp="1"/>
          </p:cNvSpPr>
          <p:nvPr>
            <p:ph type="sldNum" sz="quarter" idx="4294967295"/>
          </p:nvPr>
        </p:nvSpPr>
        <p:spPr>
          <a:xfrm>
            <a:off x="7308850" y="6237288"/>
            <a:ext cx="1366838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2EBB33AA-0835-4BB3-80C6-87867596DBB3}" type="slidenum">
              <a:rPr lang="en-US" altLang="ja-JP" sz="1400" smtClean="0">
                <a:solidFill>
                  <a:schemeClr val="tx1"/>
                </a:solidFill>
                <a:ea typeface="ＭＳ Ｐゴシック" pitchFamily="50" charset="-128"/>
              </a:rPr>
              <a:pPr>
                <a:spcBef>
                  <a:spcPct val="0"/>
                </a:spcBef>
                <a:buSzTx/>
                <a:buFontTx/>
                <a:buNone/>
              </a:pPr>
              <a:t>16</a:t>
            </a:fld>
            <a:endParaRPr lang="en-US" altLang="ja-JP" sz="1400" smtClean="0">
              <a:solidFill>
                <a:schemeClr val="tx1"/>
              </a:solidFill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471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sz="3200" dirty="0">
                <a:ea typeface="ＭＳ Ｐゴシック" pitchFamily="50" charset="-128"/>
              </a:rPr>
              <a:t/>
            </a:r>
            <a:br>
              <a:rPr kumimoji="1" lang="en-US" altLang="ja-JP" sz="3200" dirty="0">
                <a:ea typeface="ＭＳ Ｐゴシック" pitchFamily="50" charset="-128"/>
              </a:rPr>
            </a:br>
            <a:r>
              <a:rPr kumimoji="1" lang="en-US" altLang="ja-JP" sz="3200" dirty="0">
                <a:ea typeface="ＭＳ Ｐゴシック" pitchFamily="50" charset="-128"/>
              </a:rPr>
              <a:t>Why is </a:t>
            </a:r>
            <a:r>
              <a:rPr kumimoji="1" lang="en-US" altLang="ja-JP" sz="3200" dirty="0" smtClean="0">
                <a:ea typeface="ＭＳ Ｐゴシック" pitchFamily="50" charset="-128"/>
              </a:rPr>
              <a:t>standardization of Accessibility </a:t>
            </a:r>
            <a:r>
              <a:rPr kumimoji="1" lang="en-US" altLang="ja-JP" sz="3200" dirty="0">
                <a:ea typeface="ＭＳ Ｐゴシック" pitchFamily="50" charset="-128"/>
              </a:rPr>
              <a:t>important? </a:t>
            </a:r>
            <a:br>
              <a:rPr kumimoji="1" lang="en-US" altLang="ja-JP" sz="3200" dirty="0">
                <a:ea typeface="ＭＳ Ｐゴシック" pitchFamily="50" charset="-128"/>
              </a:rPr>
            </a:br>
            <a:endParaRPr kumimoji="1" lang="ja-JP" altLang="en-US" sz="3200" dirty="0" smtClean="0">
              <a:ea typeface="ＭＳ Ｐゴシック" pitchFamily="50" charset="-128"/>
            </a:endParaRPr>
          </a:p>
        </p:txBody>
      </p:sp>
      <p:sp>
        <p:nvSpPr>
          <p:cNvPr id="1229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052736"/>
            <a:ext cx="8712200" cy="5183187"/>
          </a:xfrm>
        </p:spPr>
        <p:txBody>
          <a:bodyPr>
            <a:noAutofit/>
          </a:bodyPr>
          <a:lstStyle/>
          <a:p>
            <a:pPr lvl="1"/>
            <a:r>
              <a:rPr kumimoji="1" lang="en-US" altLang="ja-JP" sz="2400" dirty="0" smtClean="0">
                <a:ea typeface="ＭＳ Ｐゴシック" pitchFamily="50" charset="-128"/>
              </a:rPr>
              <a:t>Improved Interoperability</a:t>
            </a:r>
          </a:p>
          <a:p>
            <a:pPr lvl="2"/>
            <a:r>
              <a:rPr kumimoji="1" lang="en-US" altLang="ja-JP" dirty="0" smtClean="0">
                <a:ea typeface="ＭＳ Ｐゴシック" pitchFamily="50" charset="-128"/>
              </a:rPr>
              <a:t>Products from different companies, countries can be used in the same way</a:t>
            </a:r>
          </a:p>
          <a:p>
            <a:pPr lvl="2"/>
            <a:r>
              <a:rPr kumimoji="1" lang="en-US" altLang="ja-JP" dirty="0" smtClean="0">
                <a:ea typeface="ＭＳ Ｐゴシック" pitchFamily="50" charset="-128"/>
              </a:rPr>
              <a:t>Especially important in  </a:t>
            </a:r>
            <a:r>
              <a:rPr kumimoji="1" lang="en-US" altLang="ja-JP" dirty="0">
                <a:ea typeface="ＭＳ Ｐゴシック" pitchFamily="50" charset="-128"/>
              </a:rPr>
              <a:t>time of </a:t>
            </a:r>
            <a:r>
              <a:rPr kumimoji="1" lang="en-US" altLang="ja-JP" dirty="0" smtClean="0">
                <a:ea typeface="ＭＳ Ｐゴシック" pitchFamily="50" charset="-128"/>
              </a:rPr>
              <a:t>emergency</a:t>
            </a:r>
          </a:p>
          <a:p>
            <a:pPr lvl="1"/>
            <a:r>
              <a:rPr kumimoji="1" lang="en-US" altLang="ja-JP" sz="2400" dirty="0" smtClean="0">
                <a:ea typeface="ＭＳ Ｐゴシック" pitchFamily="50" charset="-128"/>
              </a:rPr>
              <a:t>Better accessibility to services</a:t>
            </a:r>
          </a:p>
          <a:p>
            <a:pPr lvl="2"/>
            <a:r>
              <a:rPr kumimoji="1" lang="en-US" altLang="ja-JP" dirty="0" smtClean="0">
                <a:ea typeface="ＭＳ Ｐゴシック" pitchFamily="50" charset="-128"/>
              </a:rPr>
              <a:t>Standardized ICT will be easier to use, without peculiar “surprises”</a:t>
            </a:r>
          </a:p>
          <a:p>
            <a:pPr lvl="1"/>
            <a:r>
              <a:rPr kumimoji="1" lang="en-US" altLang="ja-JP" sz="2400" dirty="0" smtClean="0">
                <a:ea typeface="ＭＳ Ｐゴシック" pitchFamily="50" charset="-128"/>
              </a:rPr>
              <a:t>Lowered cost of operation, purchase, etc.</a:t>
            </a:r>
            <a:endParaRPr kumimoji="1" lang="en-US" altLang="ja-JP" sz="2400" dirty="0">
              <a:ea typeface="ＭＳ Ｐゴシック" pitchFamily="50" charset="-128"/>
            </a:endParaRPr>
          </a:p>
          <a:p>
            <a:pPr lvl="2"/>
            <a:r>
              <a:rPr kumimoji="1" lang="en-US" altLang="ja-JP" dirty="0" smtClean="0">
                <a:ea typeface="ＭＳ Ｐゴシック" pitchFamily="50" charset="-128"/>
              </a:rPr>
              <a:t>More competition makes prices go down</a:t>
            </a:r>
          </a:p>
          <a:p>
            <a:pPr lvl="2"/>
            <a:r>
              <a:rPr kumimoji="1" lang="en-US" altLang="ja-JP" dirty="0" smtClean="0">
                <a:ea typeface="ＭＳ Ｐゴシック" pitchFamily="50" charset="-128"/>
              </a:rPr>
              <a:t>More affordable to the user</a:t>
            </a:r>
          </a:p>
          <a:p>
            <a:pPr lvl="1"/>
            <a:r>
              <a:rPr kumimoji="1" lang="en-US" altLang="ja-JP" sz="2400" dirty="0" smtClean="0">
                <a:ea typeface="ＭＳ Ｐゴシック" pitchFamily="50" charset="-128"/>
              </a:rPr>
              <a:t>Lowered barrier to development and market entry</a:t>
            </a:r>
          </a:p>
          <a:p>
            <a:pPr lvl="2"/>
            <a:r>
              <a:rPr kumimoji="1" lang="en-US" altLang="ja-JP" dirty="0" smtClean="0">
                <a:ea typeface="ＭＳ Ｐゴシック" pitchFamily="50" charset="-128"/>
              </a:rPr>
              <a:t>A wider market</a:t>
            </a:r>
          </a:p>
          <a:p>
            <a:pPr lvl="2"/>
            <a:r>
              <a:rPr kumimoji="1" lang="en-US" altLang="ja-JP" dirty="0" smtClean="0">
                <a:ea typeface="ＭＳ Ｐゴシック" pitchFamily="50" charset="-128"/>
              </a:rPr>
              <a:t>More availability</a:t>
            </a: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4294967295"/>
          </p:nvPr>
        </p:nvSpPr>
        <p:spPr>
          <a:xfrm>
            <a:off x="7308850" y="6237288"/>
            <a:ext cx="1366838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0000"/>
              <a:buFont typeface="ZapfDingbats BT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70000"/>
              <a:buFont typeface="ZapfDingbats BT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6C71A7B1-B92D-485B-8C2B-BF5971509099}" type="slidenum">
              <a:rPr lang="en-US" altLang="ja-JP" sz="1400" smtClean="0">
                <a:solidFill>
                  <a:schemeClr val="tx1"/>
                </a:solidFill>
                <a:ea typeface="ＭＳ Ｐゴシック" pitchFamily="50" charset="-128"/>
              </a:rPr>
              <a:pPr>
                <a:spcBef>
                  <a:spcPct val="0"/>
                </a:spcBef>
                <a:buSzTx/>
                <a:buFontTx/>
                <a:buNone/>
              </a:pPr>
              <a:t>2</a:t>
            </a:fld>
            <a:endParaRPr lang="en-US" altLang="ja-JP" sz="1400" smtClean="0">
              <a:solidFill>
                <a:schemeClr val="tx1"/>
              </a:solidFill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388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Some New </a:t>
            </a:r>
            <a:r>
              <a:rPr kumimoji="1" lang="en-US" altLang="ja-JP" dirty="0" smtClean="0"/>
              <a:t>Recommendations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4536504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ITU-T F.791 </a:t>
            </a:r>
            <a:r>
              <a:rPr kumimoji="1" lang="en-US" altLang="ja-JP" sz="2800" dirty="0"/>
              <a:t>(11/2015) 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en-US" altLang="ja-JP" sz="2800" dirty="0"/>
              <a:t>	</a:t>
            </a:r>
            <a:r>
              <a:rPr kumimoji="1" lang="en-US" altLang="ja-JP" sz="2800" dirty="0" smtClean="0"/>
              <a:t>Accessibility </a:t>
            </a:r>
            <a:r>
              <a:rPr kumimoji="1" lang="en-US" altLang="ja-JP" sz="2800" dirty="0"/>
              <a:t>terms and definitions </a:t>
            </a:r>
          </a:p>
          <a:p>
            <a:r>
              <a:rPr kumimoji="1" lang="en-US" altLang="ja-JP" sz="2800" dirty="0"/>
              <a:t>ITU-T H.702 (11/2015) 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en-US" altLang="ja-JP" sz="2800" dirty="0"/>
              <a:t>	</a:t>
            </a:r>
            <a:r>
              <a:rPr kumimoji="1" lang="en-US" altLang="ja-JP" sz="2800" dirty="0" smtClean="0"/>
              <a:t>Accessibility </a:t>
            </a:r>
            <a:r>
              <a:rPr kumimoji="1" lang="en-US" altLang="ja-JP" sz="2800" dirty="0"/>
              <a:t>profiles for IPTV systems  </a:t>
            </a:r>
            <a:endParaRPr kumimoji="1" lang="en-US" altLang="ja-JP" sz="2800" dirty="0" smtClean="0"/>
          </a:p>
          <a:p>
            <a:r>
              <a:rPr kumimoji="1" lang="en-US" altLang="ja-JP" sz="2800" dirty="0"/>
              <a:t>ITU-T </a:t>
            </a:r>
            <a:r>
              <a:rPr kumimoji="1" lang="en-US" altLang="ja-JP" sz="2800" dirty="0" smtClean="0"/>
              <a:t>F.921 (03/17</a:t>
            </a:r>
            <a:r>
              <a:rPr kumimoji="1" lang="en-US" altLang="ja-JP" sz="2800" dirty="0"/>
              <a:t>)</a:t>
            </a:r>
            <a:br>
              <a:rPr kumimoji="1" lang="en-US" altLang="ja-JP" sz="2800" dirty="0"/>
            </a:br>
            <a:r>
              <a:rPr kumimoji="1" lang="en-US" altLang="ja-JP" sz="2800" dirty="0"/>
              <a:t>Audio-based network navigation system for persons with vision </a:t>
            </a:r>
            <a:r>
              <a:rPr kumimoji="1" lang="en-US" altLang="ja-JP" sz="2800" dirty="0" smtClean="0"/>
              <a:t>impairment</a:t>
            </a:r>
          </a:p>
          <a:p>
            <a:r>
              <a:rPr kumimoji="1" lang="en-US" altLang="ja-JP" sz="2800" dirty="0"/>
              <a:t>ITU-T Rec. </a:t>
            </a:r>
            <a:r>
              <a:rPr kumimoji="1" lang="en-US" altLang="ja-JP" sz="2800" dirty="0" smtClean="0"/>
              <a:t>F.930 (2/18) </a:t>
            </a:r>
          </a:p>
          <a:p>
            <a:pPr marL="0" indent="0">
              <a:buNone/>
            </a:pPr>
            <a:r>
              <a:rPr kumimoji="1" lang="en-US" altLang="ja-JP" sz="2800" dirty="0" smtClean="0"/>
              <a:t>  	Multimedia </a:t>
            </a:r>
            <a:r>
              <a:rPr kumimoji="1" lang="en-US" altLang="ja-JP" sz="2800" dirty="0"/>
              <a:t>telecommunication relay services</a:t>
            </a:r>
            <a:endParaRPr kumimoji="1" lang="en-US" altLang="ja-JP" sz="2800" dirty="0" smtClean="0"/>
          </a:p>
          <a:p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096274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3387" y="260648"/>
            <a:ext cx="9144000" cy="1143000"/>
          </a:xfrm>
        </p:spPr>
        <p:txBody>
          <a:bodyPr/>
          <a:lstStyle/>
          <a:p>
            <a:r>
              <a:rPr kumimoji="1" lang="en-US" altLang="ja-JP" dirty="0" smtClean="0"/>
              <a:t>ITU-T Rec. F.790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340768"/>
            <a:ext cx="8820472" cy="468052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general </a:t>
            </a:r>
            <a:r>
              <a:rPr lang="en-US" altLang="ja-JP" dirty="0"/>
              <a:t>guidelines for </a:t>
            </a:r>
            <a:r>
              <a:rPr lang="en-US" altLang="ja-JP" dirty="0" smtClean="0"/>
              <a:t>planning, developing</a:t>
            </a:r>
            <a:r>
              <a:rPr lang="en-US" altLang="ja-JP" dirty="0"/>
              <a:t>, designing and distributing </a:t>
            </a:r>
            <a:r>
              <a:rPr lang="en-US" altLang="ja-JP" dirty="0" smtClean="0"/>
              <a:t>telecommunications equipment, software and services </a:t>
            </a:r>
            <a:r>
              <a:rPr lang="en-US" altLang="ja-JP" dirty="0"/>
              <a:t>to </a:t>
            </a:r>
            <a:r>
              <a:rPr lang="en-US" altLang="ja-JP" dirty="0" smtClean="0"/>
              <a:t>ensure accessibility </a:t>
            </a:r>
            <a:r>
              <a:rPr lang="en-US" altLang="ja-JP" dirty="0"/>
              <a:t>for people with </a:t>
            </a:r>
            <a:r>
              <a:rPr lang="en-US" altLang="ja-JP" dirty="0" smtClean="0"/>
              <a:t>various </a:t>
            </a:r>
            <a:r>
              <a:rPr lang="en-US" altLang="ja-JP" dirty="0"/>
              <a:t>abilities. </a:t>
            </a:r>
            <a:endParaRPr lang="en-US" altLang="ja-JP" dirty="0" smtClean="0"/>
          </a:p>
          <a:p>
            <a:r>
              <a:rPr lang="en-US" altLang="ja-JP" dirty="0" smtClean="0"/>
              <a:t>gives </a:t>
            </a:r>
            <a:r>
              <a:rPr lang="en-US" altLang="ja-JP" dirty="0"/>
              <a:t>guidance on </a:t>
            </a:r>
            <a:r>
              <a:rPr lang="en-US" altLang="ja-JP" dirty="0" smtClean="0"/>
              <a:t>.. </a:t>
            </a:r>
            <a:r>
              <a:rPr lang="en-US" altLang="ja-JP" dirty="0"/>
              <a:t>the </a:t>
            </a:r>
            <a:r>
              <a:rPr lang="en-US" altLang="ja-JP" dirty="0" smtClean="0"/>
              <a:t>ways that </a:t>
            </a:r>
            <a:r>
              <a:rPr lang="en-US" altLang="ja-JP" dirty="0"/>
              <a:t>accessibility may be incorporated in products and services</a:t>
            </a:r>
            <a:r>
              <a:rPr lang="en-US" altLang="ja-JP" dirty="0" smtClean="0"/>
              <a:t>.</a:t>
            </a:r>
          </a:p>
          <a:p>
            <a:r>
              <a:rPr kumimoji="1" lang="en-US" altLang="ja-JP" dirty="0" smtClean="0"/>
              <a:t>Harmonized with ISO (</a:t>
            </a:r>
            <a:r>
              <a:rPr lang="en-US" altLang="ja-JP" dirty="0"/>
              <a:t>ISO </a:t>
            </a:r>
            <a:r>
              <a:rPr lang="en-US" altLang="ja-JP" dirty="0" smtClean="0"/>
              <a:t>13407) and ETSI standards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949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 smtClean="0">
                <a:ea typeface="ＭＳ Ｐゴシック" pitchFamily="50" charset="-128"/>
              </a:rPr>
              <a:t>ITU-T Rec. H.702</a:t>
            </a:r>
            <a:r>
              <a:rPr kumimoji="1" lang="ja-JP" altLang="en-US" sz="3600" dirty="0" smtClean="0">
                <a:ea typeface="ＭＳ Ｐゴシック" pitchFamily="50" charset="-128"/>
              </a:rPr>
              <a:t>　</a:t>
            </a:r>
          </a:p>
        </p:txBody>
      </p:sp>
      <p:sp>
        <p:nvSpPr>
          <p:cNvPr id="2662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24386" y="1340768"/>
            <a:ext cx="9144000" cy="4752975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>
                <a:ea typeface="ＭＳ Ｐゴシック" pitchFamily="50" charset="-128"/>
              </a:rPr>
              <a:t>Defines the basic functions of accessibility services on IPTV</a:t>
            </a:r>
          </a:p>
          <a:p>
            <a:r>
              <a:rPr kumimoji="1" lang="en-US" altLang="ja-JP" sz="2800" dirty="0" smtClean="0">
                <a:ea typeface="ＭＳ Ｐゴシック" pitchFamily="50" charset="-128"/>
              </a:rPr>
              <a:t>Includes actual implementation examples using available ITU-T Standards</a:t>
            </a:r>
          </a:p>
          <a:p>
            <a:r>
              <a:rPr kumimoji="1" lang="en-US" altLang="ja-JP" sz="2800" dirty="0">
                <a:ea typeface="ＭＳ Ｐゴシック" pitchFamily="50" charset="-128"/>
              </a:rPr>
              <a:t>The world’s first global standard for accessibility services for IPTV </a:t>
            </a:r>
            <a:r>
              <a:rPr kumimoji="1" lang="en-US" altLang="ja-JP" sz="2800" dirty="0" smtClean="0">
                <a:ea typeface="ＭＳ Ｐゴシック" pitchFamily="50" charset="-128"/>
              </a:rPr>
              <a:t>-- Approved in 2015</a:t>
            </a:r>
            <a:endParaRPr kumimoji="1" lang="en-US" altLang="ja-JP" sz="2800" dirty="0">
              <a:ea typeface="ＭＳ Ｐゴシック" pitchFamily="50" charset="-128"/>
            </a:endParaRPr>
          </a:p>
          <a:p>
            <a:r>
              <a:rPr kumimoji="1" lang="en-US" altLang="ja-JP" sz="2800" dirty="0">
                <a:ea typeface="ＭＳ Ｐゴシック" pitchFamily="50" charset="-128"/>
              </a:rPr>
              <a:t>Defines the 3 profiles (Main, Enhanced, and Basic) for captioning, sign-language, and audio description</a:t>
            </a:r>
          </a:p>
          <a:p>
            <a:r>
              <a:rPr kumimoji="1" lang="en-US" altLang="ja-JP" sz="2800" dirty="0" smtClean="0">
                <a:ea typeface="ＭＳ Ｐゴシック" pitchFamily="50" charset="-128"/>
              </a:rPr>
              <a:t>With European Broadcasting Union and ITU-R, it is communicated to be adopted by broadcasting and cable TV standard</a:t>
            </a:r>
          </a:p>
        </p:txBody>
      </p:sp>
      <p:sp>
        <p:nvSpPr>
          <p:cNvPr id="26628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7308850" y="6237288"/>
            <a:ext cx="1366838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0000"/>
              <a:buFont typeface="ZapfDingbats BT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70000"/>
              <a:buFont typeface="ZapfDingbats BT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FC35AC28-3148-40D1-8CAB-77474C10601D}" type="slidenum">
              <a:rPr lang="en-US" altLang="ja-JP" sz="1400" smtClean="0">
                <a:solidFill>
                  <a:schemeClr val="tx1"/>
                </a:solidFill>
                <a:ea typeface="ＭＳ Ｐゴシック" pitchFamily="50" charset="-128"/>
              </a:rPr>
              <a:pPr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US" altLang="ja-JP" sz="1400" smtClean="0">
              <a:solidFill>
                <a:schemeClr val="tx1"/>
              </a:solidFill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910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タイトル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143000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>
                <a:ea typeface="ＭＳ Ｐゴシック" pitchFamily="50" charset="-128"/>
              </a:rPr>
              <a:t>ITU-T Rec. H.702 (cont.) </a:t>
            </a:r>
            <a:endParaRPr kumimoji="1" lang="ja-JP" altLang="en-US" sz="3600" dirty="0" smtClean="0">
              <a:ea typeface="ＭＳ Ｐゴシック" pitchFamily="50" charset="-128"/>
            </a:endParaRPr>
          </a:p>
        </p:txBody>
      </p:sp>
      <p:sp>
        <p:nvSpPr>
          <p:cNvPr id="2765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824512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>
                <a:ea typeface="ＭＳ Ｐゴシック" pitchFamily="50" charset="-128"/>
              </a:rPr>
              <a:t>Basic profile defines the accessibility services that can immediately be provided by IPTV terminals available in the market</a:t>
            </a:r>
          </a:p>
          <a:p>
            <a:pPr lvl="1"/>
            <a:r>
              <a:rPr kumimoji="1" lang="en-US" altLang="ja-JP" sz="2400" dirty="0" smtClean="0">
                <a:ea typeface="ＭＳ Ｐゴシック" pitchFamily="50" charset="-128"/>
              </a:rPr>
              <a:t>E.g. changing the size, color, position, of captions;</a:t>
            </a:r>
          </a:p>
          <a:p>
            <a:pPr lvl="1"/>
            <a:r>
              <a:rPr kumimoji="1" lang="en-US" altLang="ja-JP" sz="2400" dirty="0" smtClean="0">
                <a:ea typeface="ＭＳ Ｐゴシック" pitchFamily="50" charset="-128"/>
              </a:rPr>
              <a:t>Providing multiple captions (e.g., Slovene and English; easy Slovene for the Intellectually challenged)</a:t>
            </a:r>
          </a:p>
          <a:p>
            <a:pPr lvl="1"/>
            <a:r>
              <a:rPr kumimoji="1" lang="en-US" altLang="ja-JP" sz="2400" dirty="0" smtClean="0">
                <a:ea typeface="ＭＳ Ｐゴシック" pitchFamily="50" charset="-128"/>
              </a:rPr>
              <a:t>Personalized service </a:t>
            </a:r>
          </a:p>
          <a:p>
            <a:r>
              <a:rPr kumimoji="1" lang="en-US" altLang="ja-JP" sz="2800" dirty="0" smtClean="0">
                <a:ea typeface="ＭＳ Ｐゴシック" pitchFamily="50" charset="-128"/>
              </a:rPr>
              <a:t>“Do now what can be done now”</a:t>
            </a:r>
          </a:p>
          <a:p>
            <a:endParaRPr kumimoji="1" lang="ja-JP" altLang="en-US" sz="2800" dirty="0" smtClean="0">
              <a:ea typeface="ＭＳ Ｐゴシック" pitchFamily="50" charset="-128"/>
            </a:endParaRPr>
          </a:p>
        </p:txBody>
      </p:sp>
      <p:sp>
        <p:nvSpPr>
          <p:cNvPr id="27652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7308850" y="6237288"/>
            <a:ext cx="1366838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0000"/>
              <a:buFont typeface="ZapfDingbats BT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70000"/>
              <a:buFont typeface="ZapfDingbats BT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F4262FEC-EA65-4CF2-80FD-820446C9903D}" type="slidenum">
              <a:rPr lang="en-US" altLang="ja-JP" sz="1400" smtClean="0">
                <a:solidFill>
                  <a:schemeClr val="tx1"/>
                </a:solidFill>
                <a:ea typeface="ＭＳ Ｐゴシック" pitchFamily="50" charset="-128"/>
              </a:rPr>
              <a:pPr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ja-JP" sz="1400" smtClean="0">
              <a:solidFill>
                <a:schemeClr val="tx1"/>
              </a:solidFill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961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IPTV Accessibility features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484785"/>
            <a:ext cx="8608888" cy="4691648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ITU-T standard IPTV and H.702 can support many Accessibility features:</a:t>
            </a:r>
          </a:p>
          <a:p>
            <a:pPr lvl="1"/>
            <a:r>
              <a:rPr kumimoji="1" lang="en-US" altLang="ja-JP" dirty="0" smtClean="0"/>
              <a:t>Closed captioning in multiple languages</a:t>
            </a:r>
          </a:p>
          <a:p>
            <a:pPr lvl="2"/>
            <a:r>
              <a:rPr kumimoji="1" lang="en-US" altLang="ja-JP" dirty="0" smtClean="0"/>
              <a:t>With different font size, positions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and colors</a:t>
            </a:r>
          </a:p>
          <a:p>
            <a:pPr lvl="1"/>
            <a:r>
              <a:rPr kumimoji="1" lang="en-US" altLang="ja-JP" dirty="0" smtClean="0"/>
              <a:t>Audio guidance (audible Electronic Program Guide)</a:t>
            </a:r>
          </a:p>
          <a:p>
            <a:pPr lvl="1"/>
            <a:r>
              <a:rPr kumimoji="1" lang="en-US" altLang="ja-JP" dirty="0" smtClean="0"/>
              <a:t>Audio description</a:t>
            </a:r>
          </a:p>
          <a:p>
            <a:pPr lvl="1"/>
            <a:r>
              <a:rPr kumimoji="1" lang="en-US" altLang="ja-JP" dirty="0" smtClean="0"/>
              <a:t>Accessible Emergency alert over live-channel as well as Video-On-Demand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6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ea typeface="ＭＳ Ｐゴシック" pitchFamily="50" charset="-128"/>
              </a:rPr>
              <a:t>ITU-T Rec. H.702</a:t>
            </a:r>
            <a:r>
              <a:rPr kumimoji="1" lang="ja-JP" altLang="en-US" dirty="0">
                <a:ea typeface="ＭＳ Ｐゴシック" pitchFamily="50" charset="-128"/>
              </a:rPr>
              <a:t>　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392488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ea typeface="ＭＳ Ｐゴシック" pitchFamily="50" charset="-128"/>
              </a:rPr>
              <a:t>ITU-T Rec. </a:t>
            </a:r>
            <a:r>
              <a:rPr kumimoji="1" lang="en-US" altLang="ja-JP" dirty="0" smtClean="0">
                <a:ea typeface="ＭＳ Ｐゴシック" pitchFamily="50" charset="-128"/>
              </a:rPr>
              <a:t>H.702 has already been implemented as TV sets and set-top boxes</a:t>
            </a:r>
          </a:p>
          <a:p>
            <a:r>
              <a:rPr kumimoji="1" lang="en-US" altLang="ja-JP" dirty="0" smtClean="0">
                <a:ea typeface="ＭＳ Ｐゴシック" pitchFamily="50" charset="-128"/>
              </a:rPr>
              <a:t>It has already been adopted by some governments (e.g., Mongolia, Ecuador, Japan) and is expected to be globally adopted</a:t>
            </a:r>
          </a:p>
          <a:p>
            <a:r>
              <a:rPr lang="en-US" altLang="ja-JP" dirty="0" smtClean="0"/>
              <a:t>Presented at United Nations Head Quarters New York </a:t>
            </a:r>
            <a:r>
              <a:rPr lang="en-US" altLang="ja-JP" dirty="0"/>
              <a:t>on 1 Dec </a:t>
            </a:r>
            <a:r>
              <a:rPr lang="en-US" altLang="ja-JP" dirty="0" smtClean="0"/>
              <a:t>2017 as part of the </a:t>
            </a:r>
            <a:r>
              <a:rPr lang="en-US" altLang="ja-JP" dirty="0"/>
              <a:t>International Day of Persons with </a:t>
            </a:r>
            <a:r>
              <a:rPr lang="en-US" altLang="ja-JP" dirty="0" smtClean="0"/>
              <a:t>Disabilities.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9335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STB for H.702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40152" y="1268760"/>
            <a:ext cx="3203848" cy="4824536"/>
          </a:xfrm>
        </p:spPr>
        <p:txBody>
          <a:bodyPr>
            <a:normAutofit/>
          </a:bodyPr>
          <a:lstStyle/>
          <a:p>
            <a:r>
              <a:rPr kumimoji="1" lang="en-US" altLang="ja-JP" sz="2400" dirty="0" smtClean="0"/>
              <a:t>H.702 requires closed signing and IPTV enables this</a:t>
            </a:r>
          </a:p>
          <a:p>
            <a:r>
              <a:rPr kumimoji="1" lang="en-US" altLang="ja-JP" sz="2400" dirty="0" smtClean="0"/>
              <a:t>Mongolia government has decided to adopt H.702 </a:t>
            </a:r>
          </a:p>
          <a:p>
            <a:r>
              <a:rPr kumimoji="1" lang="en-US" altLang="ja-JP" sz="2400" dirty="0" smtClean="0"/>
              <a:t>Test service is expected to start early 2018</a:t>
            </a:r>
            <a:endParaRPr kumimoji="1" lang="ja-JP" altLang="en-US" sz="2400" dirty="0"/>
          </a:p>
        </p:txBody>
      </p:sp>
      <p:pic>
        <p:nvPicPr>
          <p:cNvPr id="1027" name="Picture 3" descr="C:\Users\kawamori@W3C\Documents\Mongolia\mnb-demo-IMG_58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85" y="1578181"/>
            <a:ext cx="5976664" cy="421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4840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CA7710EC0152459CD54D1C80338A63" ma:contentTypeVersion="2" ma:contentTypeDescription="Create a new document." ma:contentTypeScope="" ma:versionID="0a49aa8e677467ee82fa0ac477e6654c">
  <xsd:schema xmlns:xsd="http://www.w3.org/2001/XMLSchema" xmlns:xs="http://www.w3.org/2001/XMLSchema" xmlns:p="http://schemas.microsoft.com/office/2006/metadata/properties" xmlns:ns1="http://schemas.microsoft.com/sharepoint/v3" xmlns:ns2="07f874d8-1985-4211-bd75-0b16975e87a8" targetNamespace="http://schemas.microsoft.com/office/2006/metadata/properties" ma:root="true" ma:fieldsID="7669a0de88b2ae686171c3652f8df146" ns1:_="" ns2:_="">
    <xsd:import namespace="http://schemas.microsoft.com/sharepoint/v3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CA697D0-1994-445E-8EDF-A826958BFE29}"/>
</file>

<file path=customXml/itemProps2.xml><?xml version="1.0" encoding="utf-8"?>
<ds:datastoreItem xmlns:ds="http://schemas.openxmlformats.org/officeDocument/2006/customXml" ds:itemID="{B5AF9C37-0AA9-4D03-BB31-742A07D60436}"/>
</file>

<file path=customXml/itemProps3.xml><?xml version="1.0" encoding="utf-8"?>
<ds:datastoreItem xmlns:ds="http://schemas.openxmlformats.org/officeDocument/2006/customXml" ds:itemID="{368EE439-49FB-410B-9487-9DA21987EFD5}"/>
</file>

<file path=docProps/app.xml><?xml version="1.0" encoding="utf-8"?>
<Properties xmlns="http://schemas.openxmlformats.org/officeDocument/2006/extended-properties" xmlns:vt="http://schemas.openxmlformats.org/officeDocument/2006/docPropsVTypes">
  <TotalTime>9632</TotalTime>
  <Words>967</Words>
  <Application>Microsoft Office PowerPoint</Application>
  <PresentationFormat>画面に合わせる (4:3)</PresentationFormat>
  <Paragraphs>107</Paragraphs>
  <Slides>16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Office Theme</vt:lpstr>
      <vt:lpstr>Standardization efforts at ITU for Inclusive ICT Society</vt:lpstr>
      <vt:lpstr> Why is standardization of Accessibility important?  </vt:lpstr>
      <vt:lpstr>Some New Recommendations</vt:lpstr>
      <vt:lpstr>ITU-T Rec. F.790</vt:lpstr>
      <vt:lpstr>ITU-T Rec. H.702　</vt:lpstr>
      <vt:lpstr>ITU-T Rec. H.702 (cont.) </vt:lpstr>
      <vt:lpstr>IPTV Accessibility features</vt:lpstr>
      <vt:lpstr>ITU-T Rec. H.702　</vt:lpstr>
      <vt:lpstr>STB for H.702</vt:lpstr>
      <vt:lpstr>ITU-T Rec. F.921 Audio-based network navigation system for persons with vision impairment</vt:lpstr>
      <vt:lpstr>ITU-T Rec. F.930</vt:lpstr>
      <vt:lpstr>Importance of Interoperability</vt:lpstr>
      <vt:lpstr>Standard-based policy for Inclusive Society</vt:lpstr>
      <vt:lpstr>Proposed actions</vt:lpstr>
      <vt:lpstr>Conclusion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ITU-T Smart City Initiatives: Standardization Activities at ITU-T</dc:title>
  <dc:creator>kawamori@W3C</dc:creator>
  <cp:lastModifiedBy>kawamori@W3C</cp:lastModifiedBy>
  <cp:revision>782</cp:revision>
  <dcterms:created xsi:type="dcterms:W3CDTF">2015-04-15T00:38:00Z</dcterms:created>
  <dcterms:modified xsi:type="dcterms:W3CDTF">2018-03-22T05:23:34Z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0x0101000DCA7710EC0152459CD54D1C80338A63</vt:lpwstr>
  </property>
</Properties>
</file>