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  <p:sldMasterId id="2147483650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72" r:id="rId5"/>
    <p:sldId id="273" r:id="rId6"/>
    <p:sldId id="274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2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2CC13-3F75-4C3C-A41D-A2265EA02036}" type="datetimeFigureOut">
              <a:rPr lang="en-US" smtClean="0"/>
              <a:pPr/>
              <a:t>12/02/2018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1C58A-900B-406B-B8EB-C1E55168BF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64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4C3BF-5A01-49B9-889C-D5B035E312ED}" type="datetimeFigureOut">
              <a:rPr lang="en-US" smtClean="0"/>
              <a:pPr/>
              <a:t>12/02/2018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2E52F-DCC4-4447-9CA3-03E0B08A06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99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2E52F-DCC4-4447-9CA3-03E0B08A068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52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2E52F-DCC4-4447-9CA3-03E0B08A068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49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2E52F-DCC4-4447-9CA3-03E0B08A068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981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2E52F-DCC4-4447-9CA3-03E0B08A068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97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2E52F-DCC4-4447-9CA3-03E0B08A068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487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E13-C591-44E4-BED4-6FF445D755C8}" type="datetime1">
              <a:rPr lang="en-US" smtClean="0"/>
              <a:pPr/>
              <a:t>12/02/2018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3E47EA-4ACE-4CED-BC82-207E03160F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2E340-225B-46E8-BE14-0D9A0FDF62B0}" type="datetime1">
              <a:rPr lang="en-US" smtClean="0"/>
              <a:pPr/>
              <a:t>12/02/2018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BA56-1007-474A-B641-65C916699C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C2FE9-DDD4-4F60-8538-99EB9D3D4691}" type="datetime1">
              <a:rPr lang="en-US" smtClean="0"/>
              <a:pPr/>
              <a:t>12/02/2018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E47EA-4ACE-4CED-BC82-207E03160F3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200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21"/>
            <a:ext cx="1142999" cy="68397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04F7A-B0E0-4CDF-8D59-16555A96EFD9}" type="datetime1">
              <a:rPr lang="en-US" smtClean="0"/>
              <a:pPr/>
              <a:t>12/02/2018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8BA56-1007-474A-B641-65C916699C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pp.readspeaker.com/demos/viewdemo.php?demo_id=60050&amp;md5=6475a4c1a59b548daf40f2fbc5485a9b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78452" y="1752600"/>
            <a:ext cx="7620000" cy="1754326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w Cen MT" pitchFamily="34" charset="0"/>
                <a:ea typeface="Verdana" pitchFamily="34" charset="0"/>
                <a:cs typeface="Verdana" pitchFamily="34" charset="0"/>
              </a:rPr>
              <a:t>ACCESSIBILITY ON ITU PP-18 WEBSITE</a:t>
            </a:r>
            <a:endParaRPr lang="en-US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w Cen MT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2" y="5155049"/>
            <a:ext cx="80867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By  the Information Services Department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6324600"/>
            <a:ext cx="4010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/>
              <a:t>Geneva, 12 February 2018, by Kodjo </a:t>
            </a:r>
            <a:r>
              <a:rPr lang="en-GB" sz="1400" i="1" dirty="0" err="1" smtClean="0"/>
              <a:t>Tchioffo</a:t>
            </a:r>
            <a:endParaRPr lang="en-US" sz="14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4038600"/>
            <a:ext cx="6896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"/>
            </a:pPr>
            <a:r>
              <a:rPr lang="en-US" sz="20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GB" sz="20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Accessibility principles</a:t>
            </a:r>
            <a:endParaRPr lang="en-US" sz="2000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"/>
            </a:pPr>
            <a:r>
              <a:rPr lang="en-US" sz="20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Accessibility approach</a:t>
            </a:r>
          </a:p>
          <a:p>
            <a:pPr>
              <a:buFont typeface="Wingdings" pitchFamily="2" charset="2"/>
              <a:buChar char=""/>
            </a:pPr>
            <a:r>
              <a:rPr lang="en-GB" sz="2000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Tools and techniques</a:t>
            </a:r>
            <a:endParaRPr lang="en-GB" sz="200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sz="2000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1143000" y="2463"/>
            <a:ext cx="7010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Accessibility principles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745" y="1870181"/>
            <a:ext cx="74676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buBlip>
                <a:blip r:embed="rId3"/>
              </a:buBlip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  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PP-18 </a:t>
            </a: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Website </a:t>
            </a:r>
            <a:r>
              <a:rPr lang="en-GB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</a:t>
            </a: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GB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People with disabilities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Visual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Hearing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Physical/Motor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,Speech , Cognitive, Neurological, Aging-related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conditions, etc.)</a:t>
            </a:r>
          </a:p>
          <a:p>
            <a:pPr lvl="1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GB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Internationalisation and localization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Website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is available </a:t>
            </a:r>
            <a:r>
              <a:rPr lang="en-GB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ITU 6 official languages  </a:t>
            </a:r>
            <a:r>
              <a:rPr lang="en-GB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and served to the user in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 language </a:t>
            </a:r>
            <a:r>
              <a:rPr lang="en-GB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he/she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understands)</a:t>
            </a:r>
          </a:p>
          <a:p>
            <a:r>
              <a:rPr lang="en-GB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PP-18 Website on all devices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PCs and Desktops </a:t>
            </a:r>
            <a:r>
              <a:rPr lang="en-GB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(using classic web browsers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Þ"/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Mobile devices and tablets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(using mobile browsers)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745" y="840663"/>
            <a:ext cx="762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Guiding principle: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PP-18 Website must be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accessible for all on all devices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based on W3C WCAG 2.0 Level AA guidelines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1371600" y="11853"/>
            <a:ext cx="7010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Accessibility approach (1/2)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0663"/>
            <a:ext cx="74676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buBlip>
                <a:blip r:embed="rId3"/>
              </a:buBlip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  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PP-18 Web </a:t>
            </a:r>
            <a:r>
              <a:rPr lang="en-US" b="1" dirty="0" smtClean="0"/>
              <a:t>Accessibility is not:</a:t>
            </a: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Building a Text-only version of the website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Building separate ‘accessible versions’ for contents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Overloading PP-18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Website with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‘widgets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’</a:t>
            </a: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Overcrowding web pages with images and multimedia content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PP-18 </a:t>
            </a: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 Accessibility is about making the site: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GB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Perceivable - 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Information and user interface components must be presentable to users in ways they can </a:t>
            </a:r>
            <a:r>
              <a:rPr lang="en-US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perceive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(with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alternative and description for images, audio and video contents).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GB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Adaptable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dirty="0" smtClean="0"/>
              <a:t>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content can be presented in different formats and layouts without losing information (resizable based on screen size, use consistent heading  and content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structures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dirty="0"/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9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1371600" y="11853"/>
            <a:ext cx="7010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Accessibility approach (2/2)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0663"/>
            <a:ext cx="74676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buBlip>
                <a:blip r:embed="rId3"/>
              </a:buBlip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PP-18 </a:t>
            </a:r>
            <a:r>
              <a:rPr lang="en-GB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 Accessibility is about making the site: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GB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Operable  - </a:t>
            </a:r>
            <a:r>
              <a:rPr lang="en-US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User interface components and navigation must be functional </a:t>
            </a:r>
            <a:r>
              <a:rPr lang="en-GB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(Navigable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sitemap,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Keyboard browsing,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responsiveness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Understandable </a:t>
            </a:r>
            <a:r>
              <a:rPr lang="en-GB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dirty="0" smtClean="0"/>
              <a:t> 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Information and the operation of user interface must be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readable and logically organized (Page languages, consistent abbreviations, error notifications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800100" lvl="1" indent="-342900">
              <a:buFont typeface="Symbol" panose="05050102010706020507" pitchFamily="18" charset="2"/>
              <a:buChar char="Þ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Þ"/>
            </a:pP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Robust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Website must be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compatible and interpreted reliably by a wide variety of user agents, including assistive technologies (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start and end tags, HTML 5 standards)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40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 txBox="1">
            <a:spLocks noChangeArrowheads="1"/>
          </p:cNvSpPr>
          <p:nvPr/>
        </p:nvSpPr>
        <p:spPr>
          <a:xfrm>
            <a:off x="1371600" y="11853"/>
            <a:ext cx="7010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Tools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ea typeface="Tahoma" pitchFamily="34" charset="0"/>
                <a:cs typeface="Tahoma" pitchFamily="34" charset="0"/>
              </a:rPr>
              <a:t> and Techniques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2382" y="685800"/>
            <a:ext cx="7467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buBlip>
                <a:blip r:embed="rId3"/>
              </a:buBlip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PP-18 website uses </a:t>
            </a:r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Semantic </a:t>
            </a:r>
            <a:r>
              <a:rPr lang="en-GB" sz="16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</a:t>
            </a:r>
            <a:r>
              <a:rPr lang="en-GB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arkup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GB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HTML elements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are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used according to their intended purpose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Using Bootstrap 3, there is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separation of content and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presentation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PP-18 website is </a:t>
            </a:r>
            <a:r>
              <a: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UAAG 2.0 and </a:t>
            </a:r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section 508 </a:t>
            </a:r>
            <a:r>
              <a: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compliant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GB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PP-18 website is full keyboard navigable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PP-18 Website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follows User Agent Accessibility Guidelines (UAAG)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2.0 guidelines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(Perceivable,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Operable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, Understandable, Facilitate programmatic access, Comply with applicable specifications and conventions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r>
              <a:rPr lang="en-GB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PP-18 website 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envisions to use </a:t>
            </a:r>
            <a:r>
              <a: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Text-to-Speech (TTS) </a:t>
            </a:r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cloud service </a:t>
            </a:r>
            <a:r>
              <a:rPr lang="en-GB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Readspeaker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en-GB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ReadSpeaker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allows the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content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website to be read out loud to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users automatically or on the press of a keyboard key (accessibility for some disable users)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It reads the information in all 6 ITU official languages without the downloading any software on your device</a:t>
            </a:r>
          </a:p>
          <a:p>
            <a:pPr marL="800100" lvl="1" indent="-342900">
              <a:buFont typeface="Symbol" panose="05050102010706020507" pitchFamily="18" charset="2"/>
              <a:buChar char="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Demo on PP-18 Website here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app.readspeaker.com/demos/viewdemo.php?demo_id=60050&amp;md5=6475a4c1a59b548daf40f2fbc5485a9b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"/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Font typeface="Symbol" panose="05050102010706020507" pitchFamily="18" charset="2"/>
              <a:buChar char="Þ"/>
            </a:pP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74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447800" y="990600"/>
            <a:ext cx="743426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algn="ctr">
              <a:defRPr/>
            </a:pPr>
            <a:r>
              <a:rPr lang="en-US" altLang="zh-CN" sz="7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宋体"/>
              </a:rPr>
              <a:t>Thank you for your kind attention.</a:t>
            </a:r>
          </a:p>
        </p:txBody>
      </p:sp>
      <p:pic>
        <p:nvPicPr>
          <p:cNvPr id="6" name="Picture 14" descr="moteu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357694"/>
            <a:ext cx="2667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Microsoft Office PowerPoint</Application>
  <PresentationFormat>On-screen Show (4:3)</PresentationFormat>
  <Paragraphs>50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宋体</vt:lpstr>
      <vt:lpstr>Tw Cen MT</vt:lpstr>
      <vt:lpstr>Arial</vt:lpstr>
      <vt:lpstr>Arial Black</vt:lpstr>
      <vt:lpstr>Calibri</vt:lpstr>
      <vt:lpstr>Symbol</vt:lpstr>
      <vt:lpstr>Tahoma</vt:lpstr>
      <vt:lpstr>Verdana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TSB</cp:lastModifiedBy>
  <cp:revision>24</cp:revision>
  <dcterms:created xsi:type="dcterms:W3CDTF">2013-05-12T19:14:27Z</dcterms:created>
  <dcterms:modified xsi:type="dcterms:W3CDTF">2018-02-12T08:56:27Z</dcterms:modified>
</cp:coreProperties>
</file>