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82" r:id="rId2"/>
    <p:sldId id="280" r:id="rId3"/>
    <p:sldId id="283" r:id="rId4"/>
    <p:sldId id="278" r:id="rId5"/>
  </p:sldIdLst>
  <p:sldSz cx="9144000" cy="6858000" type="screen4x3"/>
  <p:notesSz cx="6794500" cy="9906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C9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63854" autoAdjust="0"/>
  </p:normalViewPr>
  <p:slideViewPr>
    <p:cSldViewPr>
      <p:cViewPr varScale="1">
        <p:scale>
          <a:sx n="77" d="100"/>
          <a:sy n="77" d="100"/>
        </p:scale>
        <p:origin x="-8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49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101" y="1"/>
            <a:ext cx="2944813" cy="49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47191A-4E8A-40A5-966F-4A0839457D82}" type="datetimeFigureOut">
              <a:rPr lang="en-US" smtClean="0"/>
              <a:t>11/02/18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38250"/>
            <a:ext cx="44577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67738"/>
            <a:ext cx="5435600" cy="39000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08800"/>
            <a:ext cx="2944813" cy="49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101" y="9408800"/>
            <a:ext cx="2944813" cy="49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0B78AD-40B7-4EC1-AC43-318A17892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124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0B78AD-40B7-4EC1-AC43-318A17892C2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776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0B78AD-40B7-4EC1-AC43-318A17892C2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7768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0B78AD-40B7-4EC1-AC43-318A17892C2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7768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endParaRPr lang="en-US" dirty="0" smtClean="0"/>
          </a:p>
          <a:p>
            <a:pPr marL="171450" indent="-171450">
              <a:buFont typeface="Arial"/>
              <a:buChar char="•"/>
            </a:pPr>
            <a:endParaRPr lang="en-US" dirty="0" smtClean="0"/>
          </a:p>
          <a:p>
            <a:pPr marL="171450" indent="-171450">
              <a:buFont typeface="Arial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0B78AD-40B7-4EC1-AC43-318A17892C2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924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374-7CCD-4DDB-A734-FCB515EA9439}" type="datetimeFigureOut">
              <a:rPr lang="en-US" smtClean="0"/>
              <a:pPr/>
              <a:t>11/02/18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E26EB-60E6-41CD-9300-B19FFC1424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548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374-7CCD-4DDB-A734-FCB515EA9439}" type="datetimeFigureOut">
              <a:rPr lang="en-US" smtClean="0"/>
              <a:pPr/>
              <a:t>11/02/18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E26EB-60E6-41CD-9300-B19FFC1424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576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374-7CCD-4DDB-A734-FCB515EA9439}" type="datetimeFigureOut">
              <a:rPr lang="en-US" smtClean="0"/>
              <a:pPr/>
              <a:t>11/02/18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E26EB-60E6-41CD-9300-B19FFC1424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069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374-7CCD-4DDB-A734-FCB515EA9439}" type="datetimeFigureOut">
              <a:rPr lang="en-US" smtClean="0"/>
              <a:pPr/>
              <a:t>11/02/18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E26EB-60E6-41CD-9300-B19FFC1424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677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374-7CCD-4DDB-A734-FCB515EA9439}" type="datetimeFigureOut">
              <a:rPr lang="en-US" smtClean="0"/>
              <a:pPr/>
              <a:t>11/02/18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E26EB-60E6-41CD-9300-B19FFC1424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403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374-7CCD-4DDB-A734-FCB515EA9439}" type="datetimeFigureOut">
              <a:rPr lang="en-US" smtClean="0"/>
              <a:pPr/>
              <a:t>11/02/18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E26EB-60E6-41CD-9300-B19FFC1424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269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374-7CCD-4DDB-A734-FCB515EA9439}" type="datetimeFigureOut">
              <a:rPr lang="en-US" smtClean="0"/>
              <a:pPr/>
              <a:t>11/02/18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E26EB-60E6-41CD-9300-B19FFC1424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265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374-7CCD-4DDB-A734-FCB515EA9439}" type="datetimeFigureOut">
              <a:rPr lang="en-US" smtClean="0"/>
              <a:pPr/>
              <a:t>11/02/18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E26EB-60E6-41CD-9300-B19FFC1424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246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374-7CCD-4DDB-A734-FCB515EA9439}" type="datetimeFigureOut">
              <a:rPr lang="en-US" smtClean="0"/>
              <a:pPr/>
              <a:t>11/02/18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E26EB-60E6-41CD-9300-B19FFC1424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577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374-7CCD-4DDB-A734-FCB515EA9439}" type="datetimeFigureOut">
              <a:rPr lang="en-US" smtClean="0"/>
              <a:pPr/>
              <a:t>11/02/18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E26EB-60E6-41CD-9300-B19FFC1424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548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374-7CCD-4DDB-A734-FCB515EA9439}" type="datetimeFigureOut">
              <a:rPr lang="en-US" smtClean="0"/>
              <a:pPr/>
              <a:t>11/02/18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E26EB-60E6-41CD-9300-B19FFC1424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238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H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FD374-7CCD-4DDB-A734-FCB515EA9439}" type="datetimeFigureOut">
              <a:rPr lang="en-US" smtClean="0"/>
              <a:pPr/>
              <a:t>11/02/18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E26EB-60E6-41CD-9300-B19FFC1424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809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n.org/en/events/disabilitiesday/" TargetMode="External"/><Relationship Id="rId4" Type="http://schemas.openxmlformats.org/officeDocument/2006/relationships/hyperlink" Target="ITUNews%20article" TargetMode="External"/><Relationship Id="rId5" Type="http://schemas.openxmlformats.org/officeDocument/2006/relationships/hyperlink" Target="https://www.itu.int/en/publications/Pages/Epub.aspx" TargetMode="External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C9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292586"/>
            <a:ext cx="489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Avenir Black"/>
                <a:cs typeface="Avenir Black"/>
              </a:rPr>
              <a:t>ITU </a:t>
            </a:r>
            <a:r>
              <a:rPr lang="en-US" sz="2000" cap="all" dirty="0" smtClean="0">
                <a:solidFill>
                  <a:schemeClr val="bg1"/>
                </a:solidFill>
                <a:latin typeface="Avenir Black"/>
                <a:cs typeface="Avenir Black"/>
              </a:rPr>
              <a:t>accessible publications</a:t>
            </a:r>
            <a:endParaRPr lang="en-US" sz="2000" cap="all" dirty="0">
              <a:solidFill>
                <a:schemeClr val="bg1"/>
              </a:solidFill>
              <a:latin typeface="Avenir Black"/>
              <a:cs typeface="Avenir Black"/>
            </a:endParaRPr>
          </a:p>
        </p:txBody>
      </p:sp>
      <p:pic>
        <p:nvPicPr>
          <p:cNvPr id="18" name="Picture 17" descr="4-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222336"/>
            <a:ext cx="3685580" cy="36706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59632" y="1340768"/>
            <a:ext cx="583264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rgbClr val="FFFFFF"/>
                </a:solidFill>
              </a:rPr>
              <a:t>Request for accessibility</a:t>
            </a:r>
          </a:p>
          <a:p>
            <a:pPr marL="742950" lvl="1" indent="-285750">
              <a:buFont typeface="Arial"/>
              <a:buChar char="•"/>
            </a:pPr>
            <a:r>
              <a:rPr lang="fr-CH" sz="2000" dirty="0" smtClean="0">
                <a:solidFill>
                  <a:srgbClr val="FFFFFF"/>
                </a:solidFill>
              </a:rPr>
              <a:t>Resolution </a:t>
            </a:r>
            <a:r>
              <a:rPr lang="fr-CH" sz="2000" dirty="0" smtClean="0">
                <a:solidFill>
                  <a:srgbClr val="FFFFFF"/>
                </a:solidFill>
              </a:rPr>
              <a:t>175 (PP10)</a:t>
            </a:r>
          </a:p>
          <a:p>
            <a:pPr marL="742950" lvl="1" indent="-285750">
              <a:buFont typeface="Arial"/>
              <a:buChar char="•"/>
            </a:pPr>
            <a:r>
              <a:rPr lang="fr-CH" sz="2000" dirty="0" smtClean="0">
                <a:solidFill>
                  <a:srgbClr val="FFFFFF"/>
                </a:solidFill>
              </a:rPr>
              <a:t>ITU Accessibility policy for persons with disabilities (Council 2013)</a:t>
            </a:r>
            <a:endParaRPr lang="en-US" sz="2000" dirty="0" smtClean="0">
              <a:solidFill>
                <a:srgbClr val="FFFFFF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rgbClr val="FFFFFF"/>
                </a:solidFill>
              </a:rPr>
              <a:t>What level of functionality</a:t>
            </a:r>
            <a:endParaRPr lang="en-US" sz="2000" dirty="0" smtClean="0">
              <a:solidFill>
                <a:srgbClr val="FFFFFF"/>
              </a:solidFill>
            </a:endParaRPr>
          </a:p>
          <a:p>
            <a:pPr marL="742950" lvl="1" indent="-285750">
              <a:buFont typeface="Arial"/>
              <a:buChar char="•"/>
            </a:pPr>
            <a:r>
              <a:rPr lang="en-US" sz="2000" dirty="0" smtClean="0">
                <a:solidFill>
                  <a:srgbClr val="FFFFFF"/>
                </a:solidFill>
              </a:rPr>
              <a:t>Keep up with technologies</a:t>
            </a:r>
            <a:endParaRPr lang="en-US" sz="2000" dirty="0" smtClean="0">
              <a:solidFill>
                <a:srgbClr val="FFFFFF"/>
              </a:solidFill>
            </a:endParaRPr>
          </a:p>
          <a:p>
            <a:pPr marL="742950" lvl="1" indent="-285750">
              <a:buFont typeface="Arial"/>
              <a:buChar char="•"/>
            </a:pPr>
            <a:r>
              <a:rPr lang="en-US" sz="2000" dirty="0" smtClean="0">
                <a:solidFill>
                  <a:srgbClr val="FFFFFF"/>
                </a:solidFill>
              </a:rPr>
              <a:t>New medias</a:t>
            </a:r>
          </a:p>
          <a:p>
            <a:pPr marL="742950" lvl="1" indent="-285750">
              <a:buFont typeface="Arial"/>
              <a:buChar char="•"/>
            </a:pPr>
            <a:r>
              <a:rPr lang="en-US" sz="2000" dirty="0" smtClean="0">
                <a:solidFill>
                  <a:srgbClr val="FFFFFF"/>
                </a:solidFill>
              </a:rPr>
              <a:t>Pc</a:t>
            </a:r>
            <a:r>
              <a:rPr lang="en-US" sz="2000" dirty="0" smtClean="0">
                <a:solidFill>
                  <a:srgbClr val="FFFFFF"/>
                </a:solidFill>
              </a:rPr>
              <a:t>, Mac, tablets, </a:t>
            </a:r>
            <a:r>
              <a:rPr lang="en-US" sz="2000" dirty="0" smtClean="0">
                <a:solidFill>
                  <a:srgbClr val="FFFFFF"/>
                </a:solidFill>
              </a:rPr>
              <a:t>smartphones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rgbClr val="FFFFFF"/>
                </a:solidFill>
              </a:rPr>
              <a:t>How do/will people access our publications</a:t>
            </a:r>
          </a:p>
          <a:p>
            <a:pPr marL="742950" lvl="1" indent="-285750">
              <a:buFont typeface="Arial"/>
              <a:buChar char="•"/>
            </a:pPr>
            <a:r>
              <a:rPr lang="en-US" sz="2000" dirty="0" smtClean="0">
                <a:solidFill>
                  <a:srgbClr val="FFFFFF"/>
                </a:solidFill>
              </a:rPr>
              <a:t>Broader reach</a:t>
            </a:r>
          </a:p>
          <a:p>
            <a:pPr marL="742950" lvl="1" indent="-285750">
              <a:buFont typeface="Arial"/>
              <a:buChar char="•"/>
            </a:pPr>
            <a:endParaRPr lang="en-US" sz="2000" dirty="0">
              <a:solidFill>
                <a:srgbClr val="FFFFFF"/>
              </a:solidFill>
            </a:endParaRPr>
          </a:p>
          <a:p>
            <a:pPr marL="742950" lvl="1" indent="-285750">
              <a:buFont typeface="Arial"/>
              <a:buChar char="•"/>
            </a:pPr>
            <a:endParaRPr lang="en-US" sz="2000" dirty="0" smtClean="0">
              <a:solidFill>
                <a:srgbClr val="FFFFFF"/>
              </a:solidFill>
            </a:endParaRPr>
          </a:p>
          <a:p>
            <a:r>
              <a:rPr lang="en-US" sz="2000" dirty="0" smtClean="0">
                <a:solidFill>
                  <a:srgbClr val="FFFFFF"/>
                </a:solidFill>
              </a:rPr>
              <a:t>Accessibility,</a:t>
            </a: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FFFFFF"/>
                </a:solidFill>
              </a:rPr>
              <a:t>usability</a:t>
            </a: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FFFFFF"/>
                </a:solidFill>
              </a:rPr>
              <a:t>and availability </a:t>
            </a:r>
            <a:endParaRPr lang="en-US" sz="2000" dirty="0">
              <a:solidFill>
                <a:srgbClr val="FFFFFF"/>
              </a:solidFill>
            </a:endParaRPr>
          </a:p>
          <a:p>
            <a:endParaRPr lang="en-US" sz="2000" dirty="0" smtClean="0">
              <a:solidFill>
                <a:srgbClr val="FFFFFF"/>
              </a:solidFill>
            </a:endParaRPr>
          </a:p>
          <a:p>
            <a:endParaRPr lang="en-US" sz="2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33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C9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728" y="1556792"/>
            <a:ext cx="9143272" cy="6326517"/>
            <a:chOff x="729" y="1556792"/>
            <a:chExt cx="9143272" cy="6326517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9" y="3442222"/>
              <a:ext cx="1306182" cy="170899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911" y="1556792"/>
              <a:ext cx="1306182" cy="2336901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3092" y="3442222"/>
              <a:ext cx="1306182" cy="305489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4953" y="2281298"/>
              <a:ext cx="1350503" cy="5602011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5456" y="3442222"/>
              <a:ext cx="1306182" cy="1905557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1638" y="2282049"/>
              <a:ext cx="1306182" cy="1594335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7819" y="3442222"/>
              <a:ext cx="1306182" cy="2033869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>
            <a:off x="1979712" y="344850"/>
            <a:ext cx="489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Avenir Black"/>
                <a:cs typeface="Avenir Black"/>
              </a:rPr>
              <a:t>ITU </a:t>
            </a:r>
            <a:r>
              <a:rPr lang="en-US" sz="2000" cap="all" dirty="0" smtClean="0">
                <a:solidFill>
                  <a:schemeClr val="bg1"/>
                </a:solidFill>
                <a:latin typeface="Avenir Black"/>
                <a:cs typeface="Avenir Black"/>
              </a:rPr>
              <a:t>accessible publications </a:t>
            </a:r>
            <a:r>
              <a:rPr lang="en-US" sz="2000" cap="all" dirty="0" smtClean="0">
                <a:solidFill>
                  <a:schemeClr val="bg1"/>
                </a:solidFill>
                <a:latin typeface="Avenir Black"/>
                <a:cs typeface="Avenir Black"/>
              </a:rPr>
              <a:t>project </a:t>
            </a:r>
            <a:r>
              <a:rPr lang="en-US" sz="2000" cap="all" dirty="0" smtClean="0">
                <a:solidFill>
                  <a:schemeClr val="bg1"/>
                </a:solidFill>
                <a:latin typeface="Avenir Black"/>
                <a:cs typeface="Avenir Black"/>
              </a:rPr>
              <a:t>TIMELINE</a:t>
            </a:r>
            <a:endParaRPr lang="en-US" sz="2000" cap="all" dirty="0">
              <a:solidFill>
                <a:schemeClr val="bg1"/>
              </a:solidFill>
              <a:latin typeface="Avenir Black"/>
              <a:cs typeface="Avenir Black"/>
            </a:endParaRPr>
          </a:p>
        </p:txBody>
      </p:sp>
    </p:spTree>
    <p:extLst>
      <p:ext uri="{BB962C8B-B14F-4D97-AF65-F5344CB8AC3E}">
        <p14:creationId xmlns:p14="http://schemas.microsoft.com/office/powerpoint/2010/main" val="122808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252520" cy="1340768"/>
          </a:xfrm>
          <a:prstGeom prst="rect">
            <a:avLst/>
          </a:prstGeom>
          <a:solidFill>
            <a:srgbClr val="5EC9E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-15364" y="4509120"/>
            <a:ext cx="9252520" cy="2348880"/>
          </a:xfrm>
          <a:prstGeom prst="rect">
            <a:avLst/>
          </a:prstGeom>
          <a:solidFill>
            <a:srgbClr val="5EC9E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979712" y="344850"/>
            <a:ext cx="489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Avenir Black"/>
                <a:cs typeface="Avenir Black"/>
              </a:rPr>
              <a:t>ITU </a:t>
            </a:r>
            <a:r>
              <a:rPr lang="en-US" sz="2000" cap="all" dirty="0" smtClean="0">
                <a:solidFill>
                  <a:schemeClr val="bg1"/>
                </a:solidFill>
                <a:latin typeface="Avenir Black"/>
                <a:cs typeface="Avenir Black"/>
              </a:rPr>
              <a:t>accessible publications </a:t>
            </a:r>
            <a:endParaRPr lang="en-US" sz="2000" cap="all" dirty="0">
              <a:solidFill>
                <a:schemeClr val="bg1"/>
              </a:solidFill>
              <a:latin typeface="Avenir Black"/>
              <a:cs typeface="Avenir Black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19672" y="4815150"/>
            <a:ext cx="58326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hlinkClick r:id="rId3"/>
              </a:rPr>
              <a:t>International </a:t>
            </a:r>
            <a:r>
              <a:rPr lang="en-US" sz="2000" dirty="0">
                <a:solidFill>
                  <a:schemeClr val="bg1"/>
                </a:solidFill>
                <a:hlinkClick r:id="rId3"/>
              </a:rPr>
              <a:t>Day of Persons with </a:t>
            </a:r>
            <a:r>
              <a:rPr lang="en-US" sz="2000" dirty="0" smtClean="0">
                <a:solidFill>
                  <a:schemeClr val="bg1"/>
                </a:solidFill>
                <a:hlinkClick r:id="rId3"/>
              </a:rPr>
              <a:t>Disabilities</a:t>
            </a:r>
            <a:r>
              <a:rPr lang="en-US" sz="2000" dirty="0" smtClean="0">
                <a:solidFill>
                  <a:schemeClr val="bg1"/>
                </a:solidFill>
              </a:rPr>
              <a:t/>
            </a:r>
            <a:br>
              <a:rPr lang="en-US" sz="2000" dirty="0" smtClean="0">
                <a:solidFill>
                  <a:schemeClr val="bg1"/>
                </a:solidFill>
              </a:rPr>
            </a:br>
            <a:endParaRPr lang="en-US" sz="2000" dirty="0" smtClean="0">
              <a:solidFill>
                <a:schemeClr val="bg1"/>
              </a:solidFill>
            </a:endParaRPr>
          </a:p>
          <a:p>
            <a:pPr algn="ctr"/>
            <a:r>
              <a:rPr lang="en-US" sz="2000" u="sng" dirty="0" smtClean="0">
                <a:hlinkClick r:id="rId4" action="ppaction://hlinkfile"/>
              </a:rPr>
              <a:t>ITUNews article</a:t>
            </a:r>
            <a:r>
              <a:rPr lang="en-US" sz="2000" u="sng" dirty="0" smtClean="0"/>
              <a:t/>
            </a:r>
            <a:br>
              <a:rPr lang="en-US" sz="2000" u="sng" dirty="0" smtClean="0"/>
            </a:br>
            <a:endParaRPr lang="en-US" sz="2000" u="sng" dirty="0" smtClean="0"/>
          </a:p>
          <a:p>
            <a:pPr algn="ctr"/>
            <a:r>
              <a:rPr lang="en-US" sz="2000" dirty="0" smtClean="0">
                <a:solidFill>
                  <a:schemeClr val="bg1"/>
                </a:solidFill>
                <a:hlinkClick r:id="rId5"/>
              </a:rPr>
              <a:t>60+ fully accessible publications</a:t>
            </a:r>
            <a:endParaRPr lang="en-US" sz="2000" dirty="0">
              <a:solidFill>
                <a:schemeClr val="bg1"/>
              </a:solidFill>
            </a:endParaRPr>
          </a:p>
          <a:p>
            <a:pPr algn="ctr"/>
            <a:r>
              <a:rPr lang="en-US" sz="2000" dirty="0">
                <a:solidFill>
                  <a:srgbClr val="FFFFFF"/>
                </a:solidFill>
              </a:rPr>
              <a:t> </a:t>
            </a:r>
          </a:p>
          <a:p>
            <a:pPr marL="742950" lvl="1" indent="-285750" algn="ctr">
              <a:buFont typeface="Arial"/>
              <a:buChar char="•"/>
            </a:pPr>
            <a:r>
              <a:rPr lang="en-US" sz="2000" dirty="0" smtClean="0">
                <a:solidFill>
                  <a:srgbClr val="FFFFFF"/>
                </a:solidFill>
              </a:rPr>
              <a:t> </a:t>
            </a:r>
            <a:endParaRPr lang="en-US" sz="2000" dirty="0">
              <a:solidFill>
                <a:srgbClr val="FFFFFF"/>
              </a:solidFill>
            </a:endParaRPr>
          </a:p>
          <a:p>
            <a:pPr algn="ctr"/>
            <a:endParaRPr lang="en-US" sz="2000" dirty="0" smtClean="0">
              <a:solidFill>
                <a:srgbClr val="FFFFFF"/>
              </a:solidFill>
            </a:endParaRPr>
          </a:p>
          <a:p>
            <a:pPr algn="ctr"/>
            <a:endParaRPr lang="en-US" sz="2000" dirty="0">
              <a:solidFill>
                <a:srgbClr val="FFFFFF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3767" y="1412776"/>
            <a:ext cx="4032449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00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C9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052375"/>
            <a:ext cx="2265098" cy="265467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637" y="2815339"/>
            <a:ext cx="2509973" cy="144699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375" y="1151676"/>
            <a:ext cx="1772564" cy="188387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965564"/>
            <a:ext cx="1872208" cy="287557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088" y="3719145"/>
            <a:ext cx="4464496" cy="23657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721" y="357615"/>
            <a:ext cx="4118998" cy="303964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79712" y="332656"/>
            <a:ext cx="489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cap="all" dirty="0" smtClean="0">
                <a:solidFill>
                  <a:schemeClr val="bg1"/>
                </a:solidFill>
                <a:latin typeface="Avenir Black"/>
                <a:cs typeface="Avenir Black"/>
              </a:rPr>
              <a:t>ITU accessible publications </a:t>
            </a:r>
            <a:br>
              <a:rPr lang="en-US" sz="2000" cap="all" dirty="0" smtClean="0">
                <a:solidFill>
                  <a:schemeClr val="bg1"/>
                </a:solidFill>
                <a:latin typeface="Avenir Black"/>
                <a:cs typeface="Avenir Black"/>
              </a:rPr>
            </a:br>
            <a:r>
              <a:rPr lang="en-US" sz="2000" cap="all" dirty="0" smtClean="0">
                <a:solidFill>
                  <a:schemeClr val="bg1"/>
                </a:solidFill>
                <a:latin typeface="Avenir Black"/>
                <a:cs typeface="Avenir Black"/>
              </a:rPr>
              <a:t>OUTPUT GENERATION</a:t>
            </a:r>
            <a:endParaRPr lang="en-US" sz="2000" cap="all" dirty="0">
              <a:solidFill>
                <a:schemeClr val="bg1"/>
              </a:solidFill>
              <a:latin typeface="Avenir Black"/>
              <a:cs typeface="Avenir Black"/>
            </a:endParaRPr>
          </a:p>
        </p:txBody>
      </p:sp>
    </p:spTree>
    <p:extLst>
      <p:ext uri="{BB962C8B-B14F-4D97-AF65-F5344CB8AC3E}">
        <p14:creationId xmlns:p14="http://schemas.microsoft.com/office/powerpoint/2010/main" val="4198198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3749</TotalTime>
  <Words>75</Words>
  <Application>Microsoft Macintosh PowerPoint</Application>
  <PresentationFormat>On-screen Show (4:3)</PresentationFormat>
  <Paragraphs>26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ITU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Accessible publishing in ITU</dc:title>
  <dc:creator>denicola</dc:creator>
  <cp:lastModifiedBy>Simon De Nicola</cp:lastModifiedBy>
  <cp:revision>141</cp:revision>
  <cp:lastPrinted>2015-06-23T16:35:18Z</cp:lastPrinted>
  <dcterms:created xsi:type="dcterms:W3CDTF">2012-04-24T13:28:56Z</dcterms:created>
  <dcterms:modified xsi:type="dcterms:W3CDTF">2018-02-11T14:46:44Z</dcterms:modified>
</cp:coreProperties>
</file>