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311" r:id="rId5"/>
    <p:sldId id="331" r:id="rId6"/>
    <p:sldId id="364" r:id="rId7"/>
    <p:sldId id="371" r:id="rId8"/>
    <p:sldId id="386" r:id="rId9"/>
    <p:sldId id="373" r:id="rId10"/>
    <p:sldId id="383" r:id="rId11"/>
    <p:sldId id="375" r:id="rId12"/>
    <p:sldId id="377" r:id="rId13"/>
    <p:sldId id="378" r:id="rId14"/>
    <p:sldId id="380" r:id="rId15"/>
    <p:sldId id="387" r:id="rId16"/>
    <p:sldId id="388" r:id="rId17"/>
  </p:sldIdLst>
  <p:sldSz cx="9144000" cy="6858000" type="screen4x3"/>
  <p:notesSz cx="6858000" cy="90662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aryfj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471F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69" autoAdjust="0"/>
  </p:normalViewPr>
  <p:slideViewPr>
    <p:cSldViewPr snapToGrid="0">
      <p:cViewPr varScale="1">
        <p:scale>
          <a:sx n="72" d="100"/>
          <a:sy n="72" d="100"/>
        </p:scale>
        <p:origin x="-1277" y="-77"/>
      </p:cViewPr>
      <p:guideLst>
        <p:guide orient="horz" pos="146"/>
        <p:guide orient="horz" pos="1253"/>
        <p:guide orient="horz" pos="2576"/>
        <p:guide pos="398"/>
        <p:guide pos="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732"/>
    </p:cViewPr>
  </p:sorterViewPr>
  <p:notesViewPr>
    <p:cSldViewPr snapToGrid="0">
      <p:cViewPr varScale="1">
        <p:scale>
          <a:sx n="78" d="100"/>
          <a:sy n="78" d="100"/>
        </p:scale>
        <p:origin x="-2069" y="-67"/>
      </p:cViewPr>
      <p:guideLst>
        <p:guide orient="horz" pos="285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E270226C-25FA-4E41-96A3-AB9A34A510C6}" type="datetime8">
              <a:rPr lang="en-US"/>
              <a:pPr/>
              <a:t>1/20/2017 12:17 PM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21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121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206E5132-B5B6-4864-8AEB-729A058B6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2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fld id="{408AC559-6E93-499A-96FB-477EABF8BDF2}" type="datetime8">
              <a:rPr lang="en-US"/>
              <a:pPr/>
              <a:t>1/20/2017 12:17 PM</a:t>
            </a:fld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fld id="{EF81DE89-D209-43FF-9A0E-A412932B7F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26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lnSpc>
        <a:spcPct val="9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0675" indent="-18415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493713" indent="-17145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679450" indent="-169863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852488" indent="-17145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9B4EA-C3D5-476B-9680-17DE47A50860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282575"/>
            <a:ext cx="4533900" cy="340042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6" y="3897213"/>
            <a:ext cx="6221413" cy="5008453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900" b="1"/>
              <a:t>PURPOSE OF SLIDE</a:t>
            </a:r>
            <a:r>
              <a:rPr lang="en-US" sz="900"/>
              <a:t> – FY05 Director commitments</a:t>
            </a:r>
          </a:p>
          <a:p>
            <a:pPr marL="228600" indent="-228600">
              <a:lnSpc>
                <a:spcPct val="80000"/>
              </a:lnSpc>
            </a:pPr>
            <a:endParaRPr lang="en-US" sz="9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5B6CE-0459-4B6C-9925-A70A07EB927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5B6CE-0459-4B6C-9925-A70A07EB927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5B6CE-0459-4B6C-9925-A70A07EB927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8AC559-6E93-499A-96FB-477EABF8BDF2}" type="datetime8">
              <a:rPr lang="en-US" smtClean="0"/>
              <a:pPr/>
              <a:t>1/20/2017 12:17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1DE89-D209-43FF-9A0E-A412932B7F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466975"/>
            <a:ext cx="7675563" cy="6953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1350" y="4591050"/>
            <a:ext cx="7667625" cy="506413"/>
          </a:xfrm>
        </p:spPr>
        <p:txBody>
          <a:bodyPr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570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50047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933450"/>
            <a:ext cx="2097088" cy="330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33450"/>
            <a:ext cx="6143625" cy="330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570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797142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570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67139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570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56462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20900"/>
            <a:ext cx="4117975" cy="212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120900"/>
            <a:ext cx="4117975" cy="212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570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83550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570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66769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570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54507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570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66226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697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4898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57044"/>
            <a:ext cx="2019300" cy="726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13306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33450"/>
            <a:ext cx="83931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20900"/>
            <a:ext cx="83883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39738" indent="-439738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57188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479550" indent="-334963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8176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2748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7320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1892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6464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who.int/pbd/deafness/world-hearing-day/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07" b="27298"/>
          <a:stretch/>
        </p:blipFill>
        <p:spPr bwMode="auto">
          <a:xfrm>
            <a:off x="2580689" y="2080825"/>
            <a:ext cx="4133082" cy="34688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8768" y="726710"/>
            <a:ext cx="8583768" cy="147002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Make Listening Safe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14" y="5665565"/>
            <a:ext cx="2829232" cy="10181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1568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etallic silver edge aqua cor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524375" y="1017588"/>
            <a:ext cx="4251325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metallic silver edge green cor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79388" y="1017588"/>
            <a:ext cx="4251325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narrow white logo box fa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219199"/>
            <a:ext cx="4178300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narrow white logo box fa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108075"/>
            <a:ext cx="4178300" cy="50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3777" y="108697"/>
            <a:ext cx="8393113" cy="7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Research and risk criteria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65981" y="2419107"/>
            <a:ext cx="3658394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GB" b="1" dirty="0"/>
              <a:t>Standardized protocol for assessment of recreational NIHL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142706" y="2844761"/>
            <a:ext cx="3658394" cy="1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GB" b="1" dirty="0" smtClean="0"/>
              <a:t>Risk </a:t>
            </a:r>
            <a:r>
              <a:rPr lang="en-GB" b="1" dirty="0"/>
              <a:t>assessment and definitions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2602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4" name="Picture 24" descr="silver edge - clear soft-edge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56225"/>
            <a:ext cx="941070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3" name="Picture 23" descr="oval clear pillow embo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296988"/>
            <a:ext cx="71628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688" name="Picture 8" descr="4 connected ov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9" y="810665"/>
            <a:ext cx="8523791" cy="47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697" name="Rectangle 17"/>
          <p:cNvSpPr>
            <a:spLocks noChangeArrowheads="1"/>
          </p:cNvSpPr>
          <p:nvPr/>
        </p:nvSpPr>
        <p:spPr bwMode="auto">
          <a:xfrm>
            <a:off x="3986530" y="4380540"/>
            <a:ext cx="174625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Users</a:t>
            </a:r>
            <a:endParaRPr lang="en-US" alt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698" name="Rectangle 18"/>
          <p:cNvSpPr>
            <a:spLocks noChangeArrowheads="1"/>
          </p:cNvSpPr>
          <p:nvPr/>
        </p:nvSpPr>
        <p:spPr bwMode="auto">
          <a:xfrm>
            <a:off x="5511800" y="2438861"/>
            <a:ext cx="26416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Advisory groups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699" name="Rectangle 19"/>
          <p:cNvSpPr>
            <a:spLocks noChangeArrowheads="1"/>
          </p:cNvSpPr>
          <p:nvPr/>
        </p:nvSpPr>
        <p:spPr bwMode="auto">
          <a:xfrm>
            <a:off x="2599056" y="1283335"/>
            <a:ext cx="3127374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All stakeholders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00" name="Rectangle 20"/>
          <p:cNvSpPr>
            <a:spLocks noChangeArrowheads="1"/>
          </p:cNvSpPr>
          <p:nvPr/>
        </p:nvSpPr>
        <p:spPr bwMode="auto">
          <a:xfrm>
            <a:off x="817563" y="2441982"/>
            <a:ext cx="2748597" cy="119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ITU</a:t>
            </a:r>
          </a:p>
          <a:p>
            <a:pPr algn="ctr">
              <a:lnSpc>
                <a:spcPct val="85000"/>
              </a:lnSpc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Standardization organizations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01" name="Rectangle 21"/>
          <p:cNvSpPr>
            <a:spLocks noChangeArrowheads="1"/>
          </p:cNvSpPr>
          <p:nvPr/>
        </p:nvSpPr>
        <p:spPr bwMode="auto">
          <a:xfrm>
            <a:off x="1249680" y="5720690"/>
            <a:ext cx="6078220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Collaborative approach</a:t>
            </a:r>
            <a:endParaRPr lang="en-US" alt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83777" y="97030"/>
            <a:ext cx="8393113" cy="7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are we working?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380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20900"/>
            <a:ext cx="8388350" cy="1914370"/>
          </a:xfrm>
        </p:spPr>
        <p:txBody>
          <a:bodyPr/>
          <a:lstStyle/>
          <a:p>
            <a:r>
              <a:rPr lang="en-GB" dirty="0" smtClean="0"/>
              <a:t>WHO-ITU Consultation on Safe listening Devices: 6-7 March 2017 at WHO HQ, Geneva, Switzerland.</a:t>
            </a:r>
          </a:p>
          <a:p>
            <a:r>
              <a:rPr lang="en-GB" dirty="0" smtClean="0"/>
              <a:t>World Hearing Day: 3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72134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18" y="1050173"/>
            <a:ext cx="3968197" cy="5299912"/>
          </a:xfrm>
        </p:spPr>
        <p:txBody>
          <a:bodyPr/>
          <a:lstStyle/>
          <a:p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World Hearing Day 2017 (3 March)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 for hearing loss: make a sound investment</a:t>
            </a:r>
            <a:br>
              <a:rPr lang="en-GB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 messages on cost of unaddressed hearing loss and cost effectiveness of interventions.</a:t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u="sng" dirty="0">
                <a:hlinkClick r:id="rId2"/>
              </a:rPr>
              <a:t>http://www.who.int/pbd/deafness/world-hearing-day/en</a:t>
            </a:r>
            <a:r>
              <a:rPr lang="en-GB" sz="2000" u="sng" dirty="0" smtClean="0">
                <a:hlinkClick r:id="rId2"/>
              </a:rPr>
              <a:t>/</a:t>
            </a:r>
            <a:r>
              <a:rPr lang="en-GB" sz="2800" u="sng" dirty="0" smtClean="0"/>
              <a:t/>
            </a:r>
            <a:br>
              <a:rPr lang="en-GB" sz="2800" u="sng" dirty="0" smtClean="0"/>
            </a:br>
            <a:endParaRPr lang="en-GB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:\PDH\World Hearing Day\2017\Flyer\2006-BDD-Flier-20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8" y="967562"/>
            <a:ext cx="3863681" cy="54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5784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DH\Photos\Noise\Make Listening Safe dreamstime photos\Conc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652591"/>
            <a:ext cx="4084320" cy="272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8393113" cy="718658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Cause for concern*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" y="1157192"/>
            <a:ext cx="5127812" cy="1895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682" y="6174902"/>
            <a:ext cx="565673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_____________________________________</a:t>
            </a:r>
            <a:endParaRPr lang="en-GB" sz="1050" dirty="0" smtClean="0"/>
          </a:p>
          <a:p>
            <a:r>
              <a:rPr lang="en-GB" sz="1050" dirty="0" smtClean="0"/>
              <a:t>WHO, 2015</a:t>
            </a:r>
            <a:endParaRPr lang="en-GB" sz="105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7362" y="4017452"/>
            <a:ext cx="4090929" cy="1815882"/>
          </a:xfrm>
          <a:ln w="0">
            <a:solidFill>
              <a:srgbClr val="E7F6FF"/>
            </a:solidFill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</a:effectLst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2800" dirty="0" smtClean="0"/>
              <a:t>Loud volumes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2800" dirty="0" smtClean="0"/>
              <a:t>prolonged duration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2800" dirty="0" smtClean="0"/>
              <a:t>Regular/habitual exposure</a:t>
            </a:r>
            <a:endParaRPr lang="en-GB" sz="2800" dirty="0"/>
          </a:p>
        </p:txBody>
      </p:sp>
      <p:pic>
        <p:nvPicPr>
          <p:cNvPr id="2051" name="Picture 3" descr="D:\PDH\Photos\Noise\Make Listening Safe dreamstime photos\Karaok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r="37126"/>
          <a:stretch/>
        </p:blipFill>
        <p:spPr bwMode="auto">
          <a:xfrm>
            <a:off x="6331246" y="3037584"/>
            <a:ext cx="2529841" cy="2974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08" y="3272264"/>
            <a:ext cx="2769044" cy="313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7470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9282" y="81803"/>
            <a:ext cx="8393113" cy="718658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action required?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393" y="1230898"/>
            <a:ext cx="4117975" cy="4708981"/>
          </a:xfrm>
        </p:spPr>
        <p:txBody>
          <a:bodyPr/>
          <a:lstStyle/>
          <a:p>
            <a:r>
              <a:rPr lang="en-GB" sz="2400" dirty="0" smtClean="0"/>
              <a:t>It may be considered that prevention of hearing loss through safe listening practices is the responsibility of the individual. </a:t>
            </a:r>
          </a:p>
          <a:p>
            <a:r>
              <a:rPr lang="en-GB" sz="2400" dirty="0" smtClean="0"/>
              <a:t>However, the onus of raising awareness and creating an environment for safe listening lies with the parents, teachers, industry, governments, and other stakeholders. </a:t>
            </a:r>
          </a:p>
          <a:p>
            <a:endParaRPr lang="en-GB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05"/>
          <a:stretch/>
        </p:blipFill>
        <p:spPr bwMode="auto">
          <a:xfrm>
            <a:off x="4725057" y="1574052"/>
            <a:ext cx="3695095" cy="37447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3545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9282" y="81803"/>
            <a:ext cx="8393113" cy="718658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WHO doing?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7975" y="1379577"/>
            <a:ext cx="4646409" cy="5478423"/>
          </a:xfrm>
        </p:spPr>
        <p:txBody>
          <a:bodyPr/>
          <a:lstStyle/>
          <a:p>
            <a:r>
              <a:rPr lang="en-GB" dirty="0" smtClean="0"/>
              <a:t>Launched the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Make Listening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Safe </a:t>
            </a:r>
            <a:r>
              <a:rPr lang="en-GB" dirty="0" smtClean="0"/>
              <a:t>initiative with the aim </a:t>
            </a:r>
            <a:r>
              <a:rPr lang="en-GB" dirty="0"/>
              <a:t>to reduce the risk of hearing loss posed by unsafe listening </a:t>
            </a:r>
            <a:r>
              <a:rPr lang="en-GB" dirty="0" smtClean="0"/>
              <a:t>behaviour.</a:t>
            </a:r>
          </a:p>
          <a:p>
            <a:r>
              <a:rPr lang="en-GB" dirty="0" smtClean="0"/>
              <a:t>This initiative is part of WHO’s work in the field of prevention, identification and management of hearing loss.</a:t>
            </a:r>
            <a:endParaRPr lang="en-GB" dirty="0"/>
          </a:p>
          <a:p>
            <a:endParaRPr lang="en-GB" dirty="0"/>
          </a:p>
        </p:txBody>
      </p:sp>
      <p:sp>
        <p:nvSpPr>
          <p:cNvPr id="8" name="AutoShape 4" descr="https://upload.wikimedia.org/wikipedia/commons/a/a7/World_Hearing_Day-LOGO_high_de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t="13187" r="17950" b="9890"/>
          <a:stretch/>
        </p:blipFill>
        <p:spPr bwMode="auto">
          <a:xfrm>
            <a:off x="5471159" y="1905000"/>
            <a:ext cx="3213463" cy="374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944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2120900"/>
            <a:ext cx="8388350" cy="1505027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75000"/>
                  </a:schemeClr>
                </a:solidFill>
              </a:rPr>
              <a:t>People </a:t>
            </a:r>
            <a:r>
              <a:rPr lang="en-GB" sz="3600" dirty="0">
                <a:solidFill>
                  <a:schemeClr val="tx1">
                    <a:lumMod val="75000"/>
                  </a:schemeClr>
                </a:solidFill>
              </a:rPr>
              <a:t>of all ages can enjoy listening </a:t>
            </a:r>
            <a:r>
              <a:rPr lang="en-GB" sz="3600" dirty="0" smtClean="0">
                <a:solidFill>
                  <a:schemeClr val="tx1">
                    <a:lumMod val="75000"/>
                  </a:schemeClr>
                </a:solidFill>
              </a:rPr>
              <a:t>(to music) with </a:t>
            </a:r>
            <a:r>
              <a:rPr lang="en-GB" sz="3600" dirty="0">
                <a:solidFill>
                  <a:schemeClr val="tx1">
                    <a:lumMod val="75000"/>
                  </a:schemeClr>
                </a:solidFill>
              </a:rPr>
              <a:t>full protection of their </a:t>
            </a:r>
            <a:r>
              <a:rPr lang="en-GB" sz="3600" dirty="0" smtClean="0">
                <a:solidFill>
                  <a:schemeClr val="tx1">
                    <a:lumMod val="75000"/>
                  </a:schemeClr>
                </a:solidFill>
              </a:rPr>
              <a:t>hearing.</a:t>
            </a:r>
            <a:endParaRPr lang="en-US" alt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502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2" name="Picture 4" descr="three colored dis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59268"/>
            <a:ext cx="8191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3068638" y="2578299"/>
            <a:ext cx="287813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Technology</a:t>
            </a:r>
            <a:endParaRPr lang="en-US" alt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0855" name="Rectangle 7"/>
          <p:cNvSpPr>
            <a:spLocks noChangeArrowheads="1"/>
          </p:cNvSpPr>
          <p:nvPr/>
        </p:nvSpPr>
        <p:spPr bwMode="auto">
          <a:xfrm>
            <a:off x="4943471" y="3573780"/>
            <a:ext cx="3633417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Research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&amp; risk assessment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0858" name="Rectangle 10"/>
          <p:cNvSpPr>
            <a:spLocks noChangeArrowheads="1"/>
          </p:cNvSpPr>
          <p:nvPr/>
        </p:nvSpPr>
        <p:spPr bwMode="auto">
          <a:xfrm>
            <a:off x="925513" y="3573780"/>
            <a:ext cx="3789362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Health Communication</a:t>
            </a: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3777" y="108697"/>
            <a:ext cx="8393113" cy="7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Focus areas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733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hidden">
          <a:xfrm>
            <a:off x="0" y="1157288"/>
            <a:ext cx="9144000" cy="914400"/>
          </a:xfrm>
          <a:prstGeom prst="rect">
            <a:avLst/>
          </a:prstGeom>
          <a:gradFill rotWithShape="1">
            <a:gsLst>
              <a:gs pos="0">
                <a:srgbClr val="902A70">
                  <a:alpha val="75999"/>
                </a:srgbClr>
              </a:gs>
              <a:gs pos="100000">
                <a:srgbClr val="B16911">
                  <a:alpha val="58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hidden">
          <a:xfrm flipH="1">
            <a:off x="0" y="2271713"/>
            <a:ext cx="9144000" cy="914400"/>
          </a:xfrm>
          <a:prstGeom prst="rect">
            <a:avLst/>
          </a:prstGeom>
          <a:gradFill rotWithShape="1">
            <a:gsLst>
              <a:gs pos="0">
                <a:srgbClr val="299169">
                  <a:alpha val="75999"/>
                </a:srgbClr>
              </a:gs>
              <a:gs pos="100000">
                <a:srgbClr val="B16911">
                  <a:alpha val="58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hidden">
          <a:xfrm>
            <a:off x="0" y="3386138"/>
            <a:ext cx="9144000" cy="914400"/>
          </a:xfrm>
          <a:prstGeom prst="rect">
            <a:avLst/>
          </a:prstGeom>
          <a:gradFill rotWithShape="1">
            <a:gsLst>
              <a:gs pos="0">
                <a:srgbClr val="299169">
                  <a:alpha val="75999"/>
                </a:srgbClr>
              </a:gs>
              <a:gs pos="100000">
                <a:srgbClr val="A7A71B">
                  <a:alpha val="58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hidden">
          <a:xfrm flipH="1">
            <a:off x="0" y="4500563"/>
            <a:ext cx="9144000" cy="914400"/>
          </a:xfrm>
          <a:prstGeom prst="rect">
            <a:avLst/>
          </a:prstGeom>
          <a:gradFill rotWithShape="1">
            <a:gsLst>
              <a:gs pos="0">
                <a:srgbClr val="1D6F9D">
                  <a:alpha val="75999"/>
                </a:srgbClr>
              </a:gs>
              <a:gs pos="100000">
                <a:srgbClr val="A7A71B">
                  <a:alpha val="58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hidden">
          <a:xfrm>
            <a:off x="0" y="5616575"/>
            <a:ext cx="9144000" cy="914400"/>
          </a:xfrm>
          <a:prstGeom prst="rect">
            <a:avLst/>
          </a:prstGeom>
          <a:gradFill rotWithShape="1">
            <a:gsLst>
              <a:gs pos="0">
                <a:srgbClr val="902A70">
                  <a:alpha val="75999"/>
                </a:srgbClr>
              </a:gs>
              <a:gs pos="100000">
                <a:srgbClr val="B16911">
                  <a:alpha val="58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202067"/>
            <a:ext cx="9001125" cy="824841"/>
          </a:xfrm>
          <a:noFill/>
        </p:spPr>
        <p:txBody>
          <a:bodyPr anchor="ctr"/>
          <a:lstStyle/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loss can occur as a consequence of listening to loud volumes over prolonged periods of time.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hidden">
          <a:xfrm>
            <a:off x="0" y="1663700"/>
            <a:ext cx="1379538" cy="5194300"/>
          </a:xfrm>
          <a:prstGeom prst="rtTriangle">
            <a:avLst/>
          </a:prstGeom>
          <a:solidFill>
            <a:srgbClr val="000066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hidden">
          <a:xfrm flipH="1" flipV="1">
            <a:off x="7764463" y="0"/>
            <a:ext cx="1379537" cy="5194300"/>
          </a:xfrm>
          <a:prstGeom prst="rtTriangle">
            <a:avLst/>
          </a:prstGeom>
          <a:solidFill>
            <a:srgbClr val="000066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48388" y="2366010"/>
            <a:ext cx="81295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6635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unsafe use of personal audio devices poses a threat to the hearing of millions.</a:t>
            </a:r>
          </a:p>
          <a:p>
            <a:pPr marL="465138" indent="-465138" defTabSz="6635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704850" y="3409372"/>
            <a:ext cx="80010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6635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hearing loss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permanent but it can 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largely be prevented through safe listening practices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977900" y="4480708"/>
            <a:ext cx="7785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technology can help to reduce the risk of unsafe listening.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323975" y="5596722"/>
            <a:ext cx="74390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can help to raise awareness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catalyse behaviour change.</a:t>
            </a:r>
            <a:endParaRPr lang="en-GB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83777" y="123937"/>
            <a:ext cx="8960223" cy="7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Key considerations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522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37891" grpId="0" animBg="1"/>
      <p:bldP spid="37891" grpId="1" animBg="1"/>
      <p:bldP spid="37892" grpId="0" animBg="1"/>
      <p:bldP spid="37892" grpId="1" animBg="1"/>
      <p:bldP spid="37893" grpId="0" animBg="1"/>
      <p:bldP spid="37893" grpId="1" animBg="1"/>
      <p:bldP spid="37894" grpId="0" animBg="1"/>
      <p:bldP spid="37894" grpId="1" animBg="1"/>
      <p:bldP spid="37896" grpId="0" build="p"/>
      <p:bldP spid="37897" grpId="0" animBg="1"/>
      <p:bldP spid="37898" grpId="0" animBg="1"/>
      <p:bldP spid="37899" grpId="0"/>
      <p:bldP spid="37900" grpId="0"/>
      <p:bldP spid="37901" grpId="0"/>
      <p:bldP spid="379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etallic silver edge aqua cor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524375" y="1017588"/>
            <a:ext cx="4251325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metallic silver edge green cor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79388" y="1017588"/>
            <a:ext cx="4251325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narrow white logo box fa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89759"/>
            <a:ext cx="4178300" cy="41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narrow white logo box fa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889759"/>
            <a:ext cx="4178300" cy="41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3777" y="108697"/>
            <a:ext cx="8393113" cy="7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Technology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52263" y="2475221"/>
            <a:ext cx="382807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personal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 system (device with earphone)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compliance with standards which serve to minimise the users' risk of acquiring hearing loss, (as a consequence of its use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Under development by ITU</a:t>
            </a:r>
            <a:endParaRPr lang="en-GB" sz="2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918496" y="2764530"/>
            <a:ext cx="3658394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users to monitor their listening level, time and dose; provide information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 of app expected in April 2017.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82587" y="1282177"/>
            <a:ext cx="399774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Standards for Safe Listening Devices</a:t>
            </a:r>
            <a:endParaRPr lang="en-GB" sz="32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766337" y="1282176"/>
            <a:ext cx="399774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Safe Listening media player app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958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etallic silver edge aqua cor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524375" y="1017588"/>
            <a:ext cx="4251325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metallic silver edge green cor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79388" y="1017588"/>
            <a:ext cx="4251325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narrow white logo box fa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08075"/>
            <a:ext cx="4178300" cy="50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narrow white logo box fa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108075"/>
            <a:ext cx="4178300" cy="50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392806" y="4845241"/>
            <a:ext cx="6900530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dirty="0" smtClean="0"/>
              <a:t>In collaboration with Department of Health communications, University of Luzern</a:t>
            </a:r>
            <a:endParaRPr lang="en-US" altLang="en-US" sz="2400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142706" y="2818600"/>
            <a:ext cx="3658394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800" dirty="0" smtClean="0"/>
              <a:t>Targeted messages/</a:t>
            </a:r>
          </a:p>
          <a:p>
            <a:pPr>
              <a:lnSpc>
                <a:spcPct val="85000"/>
              </a:lnSpc>
            </a:pPr>
            <a:r>
              <a:rPr lang="en-US" altLang="en-US" sz="2800" dirty="0" smtClean="0"/>
              <a:t>principles for integration into standards.</a:t>
            </a:r>
            <a:endParaRPr lang="en-US" alt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3777" y="108697"/>
            <a:ext cx="8393113" cy="7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Health communication</a:t>
            </a:r>
            <a:endParaRPr lang="en-GB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21939" y="2635473"/>
            <a:ext cx="3658394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</a:rPr>
              <a:t>Overall communication strategy to raise awareness on safe listening.</a:t>
            </a:r>
            <a:endParaRPr lang="en-US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311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template with blue-green">
  <a:themeElements>
    <a:clrScheme name="white template with blue-green 1">
      <a:dk1>
        <a:srgbClr val="333333"/>
      </a:dk1>
      <a:lt1>
        <a:srgbClr val="FFFFFF"/>
      </a:lt1>
      <a:dk2>
        <a:srgbClr val="322F6F"/>
      </a:dk2>
      <a:lt2>
        <a:srgbClr val="B2B2B2"/>
      </a:lt2>
      <a:accent1>
        <a:srgbClr val="28546A"/>
      </a:accent1>
      <a:accent2>
        <a:srgbClr val="1FA974"/>
      </a:accent2>
      <a:accent3>
        <a:srgbClr val="FFFFFF"/>
      </a:accent3>
      <a:accent4>
        <a:srgbClr val="2A2A2A"/>
      </a:accent4>
      <a:accent5>
        <a:srgbClr val="ACB3B9"/>
      </a:accent5>
      <a:accent6>
        <a:srgbClr val="1B9968"/>
      </a:accent6>
      <a:hlink>
        <a:srgbClr val="DE7432"/>
      </a:hlink>
      <a:folHlink>
        <a:srgbClr val="1A50C8"/>
      </a:folHlink>
    </a:clrScheme>
    <a:fontScheme name="white template with blue-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66275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66275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66275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66275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template with blue-green 1">
        <a:dk1>
          <a:srgbClr val="333333"/>
        </a:dk1>
        <a:lt1>
          <a:srgbClr val="FFFFFF"/>
        </a:lt1>
        <a:dk2>
          <a:srgbClr val="322F6F"/>
        </a:dk2>
        <a:lt2>
          <a:srgbClr val="B2B2B2"/>
        </a:lt2>
        <a:accent1>
          <a:srgbClr val="28546A"/>
        </a:accent1>
        <a:accent2>
          <a:srgbClr val="1FA974"/>
        </a:accent2>
        <a:accent3>
          <a:srgbClr val="FFFFFF"/>
        </a:accent3>
        <a:accent4>
          <a:srgbClr val="2A2A2A"/>
        </a:accent4>
        <a:accent5>
          <a:srgbClr val="ACB3B9"/>
        </a:accent5>
        <a:accent6>
          <a:srgbClr val="1B9968"/>
        </a:accent6>
        <a:hlink>
          <a:srgbClr val="DE7432"/>
        </a:hlink>
        <a:folHlink>
          <a:srgbClr val="1A50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A7710EC0152459CD54D1C80338A63" ma:contentTypeVersion="2" ma:contentTypeDescription="Create a new document." ma:contentTypeScope="" ma:versionID="0a49aa8e677467ee82fa0ac477e6654c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7669a0de88b2ae686171c3652f8df146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C00108-AF7B-4A04-864D-D7771E7D169B}"/>
</file>

<file path=customXml/itemProps2.xml><?xml version="1.0" encoding="utf-8"?>
<ds:datastoreItem xmlns:ds="http://schemas.openxmlformats.org/officeDocument/2006/customXml" ds:itemID="{86114F73-A72C-4017-8FE7-022334EDE27E}"/>
</file>

<file path=customXml/itemProps3.xml><?xml version="1.0" encoding="utf-8"?>
<ds:datastoreItem xmlns:ds="http://schemas.openxmlformats.org/officeDocument/2006/customXml" ds:itemID="{1C775B23-1C35-4406-9FD2-0ED96ED07E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6451</TotalTime>
  <Words>402</Words>
  <Application>Microsoft Office PowerPoint</Application>
  <PresentationFormat>On-screen Show (4:3)</PresentationFormat>
  <Paragraphs>57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white template with blue-green</vt:lpstr>
      <vt:lpstr>Make Listening Safe</vt:lpstr>
      <vt:lpstr>Cause for concern*</vt:lpstr>
      <vt:lpstr>Is action required?</vt:lpstr>
      <vt:lpstr>What is WHO doing?</vt:lpstr>
      <vt:lpstr>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up</vt:lpstr>
      <vt:lpstr>World Hearing Day 2017 (3 March)  Action for hearing loss: make a sound investment  Key messages on cost of unaddressed hearing loss and cost effectiveness of interventions.  http://www.who.int/pbd/deafness/world-hearing-day/en/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  Name Title Microsoft Corporation</dc:title>
  <dc:creator>CHADHA, Shelly</dc:creator>
  <dc:description>Template: Maryfj</dc:description>
  <cp:lastModifiedBy>CHADHA, Shelly</cp:lastModifiedBy>
  <cp:revision>214</cp:revision>
  <dcterms:created xsi:type="dcterms:W3CDTF">1999-05-18T16:51:05Z</dcterms:created>
  <dcterms:modified xsi:type="dcterms:W3CDTF">2017-01-20T12:21:27Z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0x0101000DCA7710EC0152459CD54D1C80338A63</vt:lpwstr>
  </property>
</Properties>
</file>