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15" r:id="rId24"/>
    <p:sldId id="336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0" d="100"/>
          <a:sy n="130" d="100"/>
        </p:scale>
        <p:origin x="91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2832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9B4CE-8FF0-1044-9FE5-7FD14161C1A7}" type="datetimeFigureOut">
              <a:rPr lang="en-US" smtClean="0"/>
              <a:t>19/01/2017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6C546-D353-454A-84D8-1961ADE8A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54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6C546-D353-454A-84D8-1961ADE8A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892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6C546-D353-454A-84D8-1961ADE8A49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8599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6C546-D353-454A-84D8-1961ADE8A49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859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7085-95D9-1047-AC4C-5107803E543E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82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30503-471E-FB44-B356-F9A0CB5ED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6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B95CC-4591-8D40-A2E6-B98FF0C8F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58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EC2-AC2B-F04E-92AD-C5D739E74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7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30503-471E-FB44-B356-F9A0CB5ED4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12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39E2D-F4AB-2546-AD0B-5C30DF622F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311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09306-D5B5-6645-BA6A-E3EE45118A5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27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E3018-765A-4946-8001-13C3F03D20E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34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62A9-9FCA-8741-BC4D-F8B086E34C0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19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6DF7-2A1A-D145-8AF5-F9B62D78E9F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760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7011B-30A6-BC43-BC92-6CF0FD9AED7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559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4F51D-201E-F549-8D2D-58E292E0FF2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59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39E2D-F4AB-2546-AD0B-5C30DF622F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444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6257-293B-9B4E-8A0A-789E45B8BE9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151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B95CC-4591-8D40-A2E6-B98FF0C8FEF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1990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EC2-AC2B-F04E-92AD-C5D739E743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39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09306-D5B5-6645-BA6A-E3EE45118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E3018-765A-4946-8001-13C3F03D2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97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62A9-9FCA-8741-BC4D-F8B086E34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68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6DF7-2A1A-D145-8AF5-F9B62D78E9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3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7011B-30A6-BC43-BC92-6CF0FD9A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7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4F51D-201E-F549-8D2D-58E292E0F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9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6257-293B-9B4E-8A0A-789E45B8B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87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01B9207E-485A-664C-95DE-D38EF80BF6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01B9207E-485A-664C-95DE-D38EF80BF6F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571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transition.fcc.gov/Daily_Releases/Daily_Business/2017/db0117/DA-17-76A1.pdf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cc.gov/general/hearing-aid-compatibility-and-volume-control" TargetMode="External"/><Relationship Id="rId5" Type="http://schemas.openxmlformats.org/officeDocument/2006/relationships/hyperlink" Target="https://www.access-board.gov/guidelines-and-standards/communications-and-it/about-the-ict-refresh/final-rule" TargetMode="External"/><Relationship Id="rId4" Type="http://schemas.openxmlformats.org/officeDocument/2006/relationships/hyperlink" Target="https://www.fcc.gov/document/adoption-real-time-text-rtt-rule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ap.gallaudet.edu/" TargetMode="External"/><Relationship Id="rId4" Type="http://schemas.openxmlformats.org/officeDocument/2006/relationships/hyperlink" Target="mailto:christian.vogler@gallaudet.ed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youtube.com/watch?v=tfmAblNvr8E&amp;t=143s" TargetMode="External"/><Relationship Id="rId4" Type="http://schemas.openxmlformats.org/officeDocument/2006/relationships/hyperlink" Target="https://www.youtube.com/watch?v=tfmAblNvr8E&amp;t=57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43840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cs typeface="+mj-cs"/>
              </a:rPr>
              <a:t>Updates on Accessibility Policy Activities in the United States</a:t>
            </a:r>
          </a:p>
        </p:txBody>
      </p:sp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191000"/>
            <a:ext cx="8001000" cy="12954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2800" dirty="0" smtClean="0">
                <a:latin typeface="Arial" charset="0"/>
                <a:cs typeface="+mn-cs"/>
              </a:rPr>
              <a:t>Christian Vogler</a:t>
            </a:r>
          </a:p>
          <a:p>
            <a:pPr algn="l" eaLnBrk="1" hangingPunct="1">
              <a:defRPr/>
            </a:pPr>
            <a:r>
              <a:rPr lang="en-US" sz="2800" dirty="0" smtClean="0">
                <a:latin typeface="Arial" charset="0"/>
                <a:cs typeface="+mn-cs"/>
              </a:rPr>
              <a:t>Associate Professor, Communication Studies</a:t>
            </a:r>
          </a:p>
          <a:p>
            <a:pPr algn="l" eaLnBrk="1" hangingPunct="1">
              <a:defRPr/>
            </a:pPr>
            <a:r>
              <a:rPr lang="en-US" sz="2800" dirty="0" smtClean="0">
                <a:latin typeface="Arial" charset="0"/>
                <a:cs typeface="+mn-cs"/>
              </a:rPr>
              <a:t>Director, Technology </a:t>
            </a:r>
            <a:r>
              <a:rPr lang="en-US" sz="2800" smtClean="0">
                <a:latin typeface="Arial" charset="0"/>
                <a:cs typeface="+mn-cs"/>
              </a:rPr>
              <a:t>Access Program (TAP)</a:t>
            </a:r>
            <a:endParaRPr lang="en-US" sz="2800" dirty="0" smtClean="0">
              <a:latin typeface="Arial" charset="0"/>
              <a:cs typeface="+mn-cs"/>
            </a:endParaRPr>
          </a:p>
          <a:p>
            <a:pPr algn="l" eaLnBrk="1" hangingPunct="1">
              <a:defRPr/>
            </a:pPr>
            <a:r>
              <a:rPr lang="en-US" sz="2800" dirty="0" smtClean="0">
                <a:latin typeface="Arial" charset="0"/>
                <a:cs typeface="+mn-cs"/>
              </a:rPr>
              <a:t>Gallaudet University, Washington DC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Section 508/255 Refresh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Section 508/255 specifies requirements for accessibility in federal procurements</a:t>
            </a:r>
          </a:p>
          <a:p>
            <a:pPr lvl="1">
              <a:defRPr/>
            </a:pPr>
            <a:r>
              <a:rPr lang="en-US" sz="2400" dirty="0" smtClean="0"/>
              <a:t>European counterpart is ETSI EN 301 549</a:t>
            </a:r>
          </a:p>
          <a:p>
            <a:pPr>
              <a:defRPr/>
            </a:pPr>
            <a:r>
              <a:rPr lang="en-US" sz="2800" dirty="0" smtClean="0"/>
              <a:t>Section 508 refresh was released in January, 2017</a:t>
            </a:r>
          </a:p>
          <a:p>
            <a:pPr lvl="1">
              <a:defRPr/>
            </a:pPr>
            <a:r>
              <a:rPr lang="en-US" sz="2400" dirty="0" smtClean="0"/>
              <a:t>Updates decades-old rules</a:t>
            </a:r>
          </a:p>
          <a:p>
            <a:pPr lvl="1">
              <a:defRPr/>
            </a:pPr>
            <a:r>
              <a:rPr lang="en-US" sz="2400" dirty="0" smtClean="0"/>
              <a:t>Designed to harmonize with EN 301 549 </a:t>
            </a:r>
          </a:p>
          <a:p>
            <a:pPr>
              <a:defRPr/>
            </a:pPr>
            <a:r>
              <a:rPr lang="en-US" sz="2800" dirty="0" smtClean="0"/>
              <a:t>Effective March 20, 2017, compliance required January 20, 2018</a:t>
            </a:r>
          </a:p>
        </p:txBody>
      </p:sp>
    </p:spTree>
    <p:extLst>
      <p:ext uri="{BB962C8B-B14F-4D97-AF65-F5344CB8AC3E}">
        <p14:creationId xmlns:p14="http://schemas.microsoft.com/office/powerpoint/2010/main" val="42786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Section 508: The Good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Updated functional criteria for covered ICT</a:t>
            </a:r>
          </a:p>
          <a:p>
            <a:pPr>
              <a:defRPr/>
            </a:pPr>
            <a:r>
              <a:rPr lang="en-US" sz="2800" dirty="0" smtClean="0"/>
              <a:t>Expanded coverage of devices, software, and documents</a:t>
            </a:r>
          </a:p>
          <a:p>
            <a:pPr>
              <a:defRPr/>
            </a:pPr>
            <a:r>
              <a:rPr lang="en-US" sz="2800" dirty="0" smtClean="0"/>
              <a:t>All software, public-facing web sites &amp; documents, and certain internal documents &amp; sites must comply with WCAG 2.0 Level A and AA</a:t>
            </a:r>
          </a:p>
          <a:p>
            <a:pPr lvl="1">
              <a:defRPr/>
            </a:pPr>
            <a:r>
              <a:rPr lang="en-US" sz="2400" dirty="0" smtClean="0"/>
              <a:t>Software &amp; apps are covered much better now</a:t>
            </a:r>
          </a:p>
          <a:p>
            <a:pPr>
              <a:defRPr/>
            </a:pPr>
            <a:r>
              <a:rPr lang="en-US" sz="2800" dirty="0" smtClean="0"/>
              <a:t>Authoring tools must support creation of accessible content</a:t>
            </a:r>
          </a:p>
        </p:txBody>
      </p:sp>
    </p:spTree>
    <p:extLst>
      <p:ext uri="{BB962C8B-B14F-4D97-AF65-F5344CB8AC3E}">
        <p14:creationId xmlns:p14="http://schemas.microsoft.com/office/powerpoint/2010/main" val="332887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Section 508: The Good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/>
              <a:t>Voice telecom requires wideband audio support, volume gain, and interference reduction &amp; magnetic coupling with hearing </a:t>
            </a:r>
            <a:r>
              <a:rPr lang="en-US" sz="2800" dirty="0" smtClean="0"/>
              <a:t>devices</a:t>
            </a:r>
          </a:p>
          <a:p>
            <a:pPr>
              <a:defRPr/>
            </a:pPr>
            <a:r>
              <a:rPr lang="en-US" sz="2800" dirty="0"/>
              <a:t>If </a:t>
            </a:r>
            <a:r>
              <a:rPr lang="en-US" sz="2800" dirty="0" smtClean="0"/>
              <a:t>video calling </a:t>
            </a:r>
            <a:r>
              <a:rPr lang="en-US" sz="2800" dirty="0"/>
              <a:t>is supported, video quality must be good enough for sign </a:t>
            </a:r>
            <a:r>
              <a:rPr lang="en-US" sz="2800" dirty="0" smtClean="0"/>
              <a:t>language</a:t>
            </a:r>
          </a:p>
          <a:p>
            <a:pPr>
              <a:defRPr/>
            </a:pPr>
            <a:r>
              <a:rPr lang="en-US" sz="2800" dirty="0" smtClean="0"/>
              <a:t>Closed captions and audio description are required for synchronized video</a:t>
            </a:r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90094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Section 508: The Bad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Got rid of TTYs – </a:t>
            </a:r>
            <a:r>
              <a:rPr lang="en-US" sz="2800" i="1" dirty="0" smtClean="0"/>
              <a:t>with no replacement</a:t>
            </a:r>
          </a:p>
          <a:p>
            <a:pPr lvl="1">
              <a:defRPr/>
            </a:pPr>
            <a:r>
              <a:rPr lang="en-US" sz="2400" dirty="0" smtClean="0"/>
              <a:t>The rulemaking had a section on RTT, which was removed in its entirety for the final rule</a:t>
            </a:r>
          </a:p>
          <a:p>
            <a:pPr>
              <a:defRPr/>
            </a:pPr>
            <a:r>
              <a:rPr lang="en-US" sz="2800" dirty="0" smtClean="0"/>
              <a:t>RTT is reserved for a future update</a:t>
            </a:r>
          </a:p>
          <a:p>
            <a:pPr>
              <a:defRPr/>
            </a:pPr>
            <a:r>
              <a:rPr lang="en-US" sz="2800" dirty="0" smtClean="0"/>
              <a:t>Until this happens, people who are deaf/hard of hearing are mostly left out of telecom access</a:t>
            </a:r>
          </a:p>
          <a:p>
            <a:pPr>
              <a:defRPr/>
            </a:pPr>
            <a:r>
              <a:rPr lang="en-US" sz="2800" dirty="0" smtClean="0"/>
              <a:t>Especially a concern in government agencies that currently allow only TTYs</a:t>
            </a:r>
            <a:endParaRPr lang="en-US" sz="2800" dirty="0"/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3745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Section 508: The Ugly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Wideband audio standards incorporated by reference are G.722.2 (AMR-WB) and RFC 6716 (Opus)</a:t>
            </a:r>
          </a:p>
          <a:p>
            <a:pPr lvl="1">
              <a:defRPr/>
            </a:pPr>
            <a:r>
              <a:rPr lang="en-US" sz="2400" dirty="0" smtClean="0"/>
              <a:t>Conspicuously missing: G.722 (for wideband interoperability) and G.711 (for narrowband interoperability)</a:t>
            </a:r>
          </a:p>
          <a:p>
            <a:pPr lvl="1">
              <a:defRPr/>
            </a:pPr>
            <a:r>
              <a:rPr lang="en-US" sz="2400" dirty="0" smtClean="0"/>
              <a:t>This has a ripple effect on requiring other standards to be updated for interworking – such as VRS standards, and the NENA i3 specification for next-gen emergency calling</a:t>
            </a:r>
          </a:p>
        </p:txBody>
      </p:sp>
    </p:spTree>
    <p:extLst>
      <p:ext uri="{BB962C8B-B14F-4D97-AF65-F5344CB8AC3E}">
        <p14:creationId xmlns:p14="http://schemas.microsoft.com/office/powerpoint/2010/main" val="260993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Hearing Aid Compatibility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Hearing Aid Compatibility (HAC):</a:t>
            </a:r>
          </a:p>
          <a:p>
            <a:pPr lvl="1">
              <a:defRPr/>
            </a:pPr>
            <a:r>
              <a:rPr lang="en-US" sz="2400" dirty="0" smtClean="0"/>
              <a:t>Minimum requirements for reduced interference when hearing device listens to phone in microphone mode</a:t>
            </a:r>
          </a:p>
          <a:p>
            <a:pPr lvl="1">
              <a:defRPr/>
            </a:pPr>
            <a:r>
              <a:rPr lang="en-US" sz="2400" dirty="0" smtClean="0"/>
              <a:t>Minimum requirements for magnetic coupling between phone and hearing device via the </a:t>
            </a:r>
            <a:r>
              <a:rPr lang="en-US" sz="2400" dirty="0" err="1" smtClean="0"/>
              <a:t>telecoil</a:t>
            </a:r>
            <a:endParaRPr lang="en-US" sz="2400" dirty="0" smtClean="0"/>
          </a:p>
          <a:p>
            <a:pPr>
              <a:defRPr/>
            </a:pPr>
            <a:r>
              <a:rPr lang="en-US" sz="2800" dirty="0" smtClean="0"/>
              <a:t>All </a:t>
            </a:r>
            <a:r>
              <a:rPr lang="en-US" sz="2800" dirty="0" err="1" smtClean="0"/>
              <a:t>wireline</a:t>
            </a:r>
            <a:r>
              <a:rPr lang="en-US" sz="2800" dirty="0" smtClean="0"/>
              <a:t> phones in the US must be HAC</a:t>
            </a:r>
          </a:p>
          <a:p>
            <a:pPr>
              <a:defRPr/>
            </a:pPr>
            <a:r>
              <a:rPr lang="en-US" sz="2800" dirty="0" smtClean="0"/>
              <a:t>Until recently, 33% of wireless phones from a manufacturer or carrier (but at least 2) must be HAC (as of 2003)</a:t>
            </a:r>
          </a:p>
          <a:p>
            <a:pPr lvl="1">
              <a:defRPr/>
            </a:pPr>
            <a:r>
              <a:rPr lang="en-US" sz="2400" dirty="0"/>
              <a:t>ANSI C63.19 is applicable standard</a:t>
            </a:r>
          </a:p>
          <a:p>
            <a:pPr marL="0" indent="0">
              <a:buNone/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49866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HAC Refresh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/>
              <a:t>Increase to 100</a:t>
            </a:r>
            <a:r>
              <a:rPr lang="en-US" sz="2800" dirty="0" smtClean="0"/>
              <a:t>% wireless HAC </a:t>
            </a:r>
            <a:r>
              <a:rPr lang="en-US" sz="2800" dirty="0"/>
              <a:t>has been </a:t>
            </a:r>
            <a:r>
              <a:rPr lang="en-US" sz="2800" dirty="0" smtClean="0"/>
              <a:t>goal of FCC proceeding since 2008, </a:t>
            </a:r>
            <a:r>
              <a:rPr lang="en-US" sz="2800" dirty="0"/>
              <a:t>but lack of </a:t>
            </a:r>
            <a:r>
              <a:rPr lang="en-US" sz="2800" dirty="0" smtClean="0"/>
              <a:t>action for 8 years</a:t>
            </a:r>
          </a:p>
          <a:p>
            <a:pPr>
              <a:defRPr/>
            </a:pPr>
            <a:r>
              <a:rPr lang="en-US" sz="2800" dirty="0" smtClean="0"/>
              <a:t>In 2016 consumers and industry came to voluntary agreement of new benchmarks for wireless HAC, adopted by FCC in August 2016:</a:t>
            </a:r>
          </a:p>
          <a:p>
            <a:pPr lvl="1">
              <a:defRPr/>
            </a:pPr>
            <a:r>
              <a:rPr lang="en-US" sz="2400" dirty="0" smtClean="0"/>
              <a:t>66% of offered phones must be HAC within 2 years</a:t>
            </a:r>
          </a:p>
          <a:p>
            <a:pPr lvl="1">
              <a:defRPr/>
            </a:pPr>
            <a:r>
              <a:rPr lang="en-US" sz="2400" dirty="0" smtClean="0"/>
              <a:t>85% of offered phones must be HAC within 5 years</a:t>
            </a:r>
          </a:p>
          <a:p>
            <a:pPr>
              <a:defRPr/>
            </a:pPr>
            <a:r>
              <a:rPr lang="en-US" sz="2800" dirty="0" smtClean="0"/>
              <a:t>More limited for entities with 5 or less handsets</a:t>
            </a:r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sz="2400" dirty="0" smtClean="0"/>
          </a:p>
          <a:p>
            <a:pPr>
              <a:defRPr/>
            </a:pPr>
            <a:endParaRPr lang="en-US" sz="2800" dirty="0"/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23130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HAC – </a:t>
            </a:r>
            <a:r>
              <a:rPr lang="en-US" sz="3600" dirty="0">
                <a:solidFill>
                  <a:schemeClr val="bg1"/>
                </a:solidFill>
                <a:cs typeface="+mj-cs"/>
              </a:rPr>
              <a:t>R</a:t>
            </a:r>
            <a:r>
              <a:rPr lang="en-US" sz="3600" dirty="0" smtClean="0">
                <a:solidFill>
                  <a:schemeClr val="bg1"/>
                </a:solidFill>
                <a:cs typeface="+mj-cs"/>
              </a:rPr>
              <a:t>emaining Work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No consensus on volume controls for wireless phones (</a:t>
            </a:r>
            <a:r>
              <a:rPr lang="en-US" sz="2800" dirty="0" err="1" smtClean="0"/>
              <a:t>wireline</a:t>
            </a:r>
            <a:r>
              <a:rPr lang="en-US" sz="2800" dirty="0" smtClean="0"/>
              <a:t> is required)</a:t>
            </a:r>
          </a:p>
          <a:p>
            <a:pPr>
              <a:defRPr/>
            </a:pPr>
            <a:r>
              <a:rPr lang="en-US" sz="2800" dirty="0" smtClean="0"/>
              <a:t>Updating ANSI C63.19 to latest revision in rules</a:t>
            </a:r>
          </a:p>
          <a:p>
            <a:pPr>
              <a:defRPr/>
            </a:pPr>
            <a:r>
              <a:rPr lang="en-US" sz="2800" dirty="0" smtClean="0"/>
              <a:t>Streamlining of incorporation of standards revisions for HAC</a:t>
            </a:r>
          </a:p>
          <a:p>
            <a:pPr lvl="1">
              <a:defRPr/>
            </a:pPr>
            <a:r>
              <a:rPr lang="en-US" sz="2400" dirty="0" smtClean="0"/>
              <a:t>Instead of setting a version of ANSI C63.19 in stone</a:t>
            </a:r>
          </a:p>
          <a:p>
            <a:pPr>
              <a:defRPr/>
            </a:pPr>
            <a:r>
              <a:rPr lang="en-US" sz="2800" dirty="0" smtClean="0"/>
              <a:t>Delegation of authority to FCC Consumer and Government Affairs Bureau</a:t>
            </a:r>
          </a:p>
          <a:p>
            <a:pPr>
              <a:defRPr/>
            </a:pPr>
            <a:r>
              <a:rPr lang="en-US" sz="2800" dirty="0" smtClean="0"/>
              <a:t>Consumer involvement in HAC standards process</a:t>
            </a:r>
            <a:endParaRPr lang="en-US" sz="2400" dirty="0" smtClean="0"/>
          </a:p>
          <a:p>
            <a:pPr>
              <a:defRPr/>
            </a:pPr>
            <a:endParaRPr lang="en-US" sz="2800" dirty="0"/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76729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HAC – </a:t>
            </a:r>
            <a:r>
              <a:rPr lang="en-US" sz="3600" dirty="0">
                <a:solidFill>
                  <a:schemeClr val="bg1"/>
                </a:solidFill>
                <a:cs typeface="+mj-cs"/>
              </a:rPr>
              <a:t>R</a:t>
            </a:r>
            <a:r>
              <a:rPr lang="en-US" sz="3600" dirty="0" smtClean="0">
                <a:solidFill>
                  <a:schemeClr val="bg1"/>
                </a:solidFill>
                <a:cs typeface="+mj-cs"/>
              </a:rPr>
              <a:t>emaining Work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These are on circulation, but their fate is uncertain with the changed political landscape</a:t>
            </a:r>
          </a:p>
          <a:p>
            <a:pPr>
              <a:defRPr/>
            </a:pPr>
            <a:endParaRPr lang="en-US" sz="2800" dirty="0"/>
          </a:p>
          <a:p>
            <a:pPr>
              <a:defRPr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3592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Personal Sound Amplification Products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PSAPs are consumer devices that amplify sound, not subject to regulation</a:t>
            </a:r>
          </a:p>
          <a:p>
            <a:pPr>
              <a:defRPr/>
            </a:pPr>
            <a:r>
              <a:rPr lang="en-US" sz="2400" dirty="0" smtClean="0"/>
              <a:t>Consumer Technology Association developed a </a:t>
            </a:r>
            <a:r>
              <a:rPr lang="en-US" sz="2400" dirty="0"/>
              <a:t>standard in </a:t>
            </a:r>
            <a:r>
              <a:rPr lang="en-US" sz="2400" dirty="0" smtClean="0"/>
              <a:t>R6WG20 (as discussed at September JCA-AHF meeting)</a:t>
            </a:r>
          </a:p>
          <a:p>
            <a:pPr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7069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Overview</a:t>
            </a:r>
            <a:endParaRPr lang="en-US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Real-time text</a:t>
            </a:r>
          </a:p>
          <a:p>
            <a:pPr>
              <a:defRPr/>
            </a:pPr>
            <a:r>
              <a:rPr lang="en-US" dirty="0" smtClean="0"/>
              <a:t>Section 508/255 refresh</a:t>
            </a:r>
          </a:p>
          <a:p>
            <a:pPr>
              <a:defRPr/>
            </a:pPr>
            <a:r>
              <a:rPr lang="en-US" dirty="0" smtClean="0"/>
              <a:t>Hearing Aid Compatibility Refresh</a:t>
            </a:r>
          </a:p>
          <a:p>
            <a:pPr>
              <a:defRPr/>
            </a:pPr>
            <a:r>
              <a:rPr lang="en-US" dirty="0" smtClean="0"/>
              <a:t>Personal Sound Amplification Products</a:t>
            </a:r>
          </a:p>
          <a:p>
            <a:pPr>
              <a:defRPr/>
            </a:pPr>
            <a:r>
              <a:rPr lang="en-US" dirty="0" smtClean="0"/>
              <a:t>Video Relay Service Interoperability</a:t>
            </a:r>
          </a:p>
        </p:txBody>
      </p:sp>
    </p:spTree>
    <p:extLst>
      <p:ext uri="{BB962C8B-B14F-4D97-AF65-F5344CB8AC3E}">
        <p14:creationId xmlns:p14="http://schemas.microsoft.com/office/powerpoint/2010/main" val="20378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0"/>
            <a:ext cx="5486400" cy="1143000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cs typeface="+mj-cs"/>
              </a:rPr>
              <a:t>Personal Sound Amplification Products</a:t>
            </a:r>
            <a:endParaRPr lang="en-US" sz="32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/>
              <a:t>Standard can be obtained from CTA via request in writing, and explanation for need, from: </a:t>
            </a:r>
          </a:p>
          <a:p>
            <a:pPr marL="0" indent="0">
              <a:buNone/>
              <a:defRPr/>
            </a:pPr>
            <a:r>
              <a:rPr lang="en-US" sz="1800" dirty="0"/>
              <a:t>Bill </a:t>
            </a:r>
            <a:r>
              <a:rPr lang="en-US" sz="1800" dirty="0" smtClean="0"/>
              <a:t>Belt</a:t>
            </a:r>
            <a:br>
              <a:rPr lang="en-US" sz="1800" dirty="0" smtClean="0"/>
            </a:br>
            <a:r>
              <a:rPr lang="en-US" sz="1800" dirty="0" smtClean="0"/>
              <a:t>Senior </a:t>
            </a:r>
            <a:r>
              <a:rPr lang="en-US" sz="1800" dirty="0"/>
              <a:t>Director, Technology &amp; </a:t>
            </a:r>
            <a:r>
              <a:rPr lang="en-US" sz="1800" dirty="0" smtClean="0"/>
              <a:t>Standards</a:t>
            </a:r>
            <a:br>
              <a:rPr lang="en-US" sz="1800" dirty="0" smtClean="0"/>
            </a:br>
            <a:r>
              <a:rPr lang="en-US" sz="1800" dirty="0" smtClean="0"/>
              <a:t>Consumer </a:t>
            </a:r>
            <a:r>
              <a:rPr lang="en-US" sz="1800" dirty="0"/>
              <a:t>Technology </a:t>
            </a:r>
            <a:r>
              <a:rPr lang="en-US" sz="1800" dirty="0" smtClean="0"/>
              <a:t>Association</a:t>
            </a:r>
            <a:br>
              <a:rPr lang="en-US" sz="1800" dirty="0" smtClean="0"/>
            </a:br>
            <a:r>
              <a:rPr lang="en-US" sz="1800" dirty="0" smtClean="0"/>
              <a:t>1919 </a:t>
            </a:r>
            <a:r>
              <a:rPr lang="en-US" sz="1800" dirty="0"/>
              <a:t>South Eads </a:t>
            </a:r>
            <a:r>
              <a:rPr lang="en-US" sz="1800" dirty="0" smtClean="0"/>
              <a:t>Street</a:t>
            </a:r>
            <a:br>
              <a:rPr lang="en-US" sz="1800" dirty="0" smtClean="0"/>
            </a:br>
            <a:r>
              <a:rPr lang="en-US" sz="1800" dirty="0" smtClean="0"/>
              <a:t>Arlington</a:t>
            </a:r>
            <a:r>
              <a:rPr lang="en-US" sz="1800" dirty="0"/>
              <a:t>, VA </a:t>
            </a:r>
            <a:r>
              <a:rPr lang="en-US" sz="1800" dirty="0" smtClean="0"/>
              <a:t>22202</a:t>
            </a:r>
            <a:br>
              <a:rPr lang="en-US" sz="1800" dirty="0" smtClean="0"/>
            </a:br>
            <a:r>
              <a:rPr lang="en-US" sz="1800" dirty="0" smtClean="0"/>
              <a:t>703</a:t>
            </a:r>
            <a:r>
              <a:rPr lang="en-US" sz="1800" dirty="0"/>
              <a:t>-907-5249 (desk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202</a:t>
            </a:r>
            <a:r>
              <a:rPr lang="en-US" sz="1800" dirty="0"/>
              <a:t>-255-1003 (mobile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Email</a:t>
            </a:r>
            <a:r>
              <a:rPr lang="en-US" sz="1800" dirty="0"/>
              <a:t>: </a:t>
            </a:r>
            <a:r>
              <a:rPr lang="en-US" sz="1800" dirty="0" err="1"/>
              <a:t>BBelt@cta.tech</a:t>
            </a:r>
            <a:endParaRPr lang="en-US" sz="1800" dirty="0"/>
          </a:p>
          <a:p>
            <a:pPr>
              <a:defRPr/>
            </a:pP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1800" dirty="0" err="1"/>
              <a:t>Kerrianne</a:t>
            </a:r>
            <a:r>
              <a:rPr lang="en-US" sz="1800" dirty="0"/>
              <a:t> </a:t>
            </a:r>
            <a:r>
              <a:rPr lang="en-US" sz="1800" dirty="0" err="1"/>
              <a:t>Haresign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>Manager, Technology and Standards</a:t>
            </a:r>
            <a:br>
              <a:rPr lang="en-US" sz="1800" dirty="0"/>
            </a:br>
            <a:r>
              <a:rPr lang="en-US" sz="1800" dirty="0"/>
              <a:t>Consumer Technology Association</a:t>
            </a:r>
            <a:br>
              <a:rPr lang="en-US" sz="1800" dirty="0"/>
            </a:br>
            <a:r>
              <a:rPr lang="en-US" sz="1800" dirty="0"/>
              <a:t>1919 S. Eads Street</a:t>
            </a:r>
            <a:br>
              <a:rPr lang="en-US" sz="1800" dirty="0"/>
            </a:br>
            <a:r>
              <a:rPr lang="en-US" sz="1800" dirty="0"/>
              <a:t>Arlington, VA 22202</a:t>
            </a:r>
            <a:br>
              <a:rPr lang="en-US" sz="1800" dirty="0"/>
            </a:br>
            <a:r>
              <a:rPr lang="en-US" sz="1800" dirty="0"/>
              <a:t>(703)907-5267 (desk) </a:t>
            </a:r>
            <a:br>
              <a:rPr lang="en-US" sz="1800" dirty="0"/>
            </a:br>
            <a:r>
              <a:rPr lang="en-US" sz="1800" dirty="0"/>
              <a:t>(703)298-0410 (mobile)</a:t>
            </a:r>
            <a:br>
              <a:rPr lang="en-US" sz="1800" dirty="0"/>
            </a:br>
            <a:r>
              <a:rPr lang="en-US" sz="1800" dirty="0"/>
              <a:t>Email: </a:t>
            </a:r>
            <a:r>
              <a:rPr lang="en-US" sz="1800" dirty="0" err="1"/>
              <a:t>kharesign@cta.tech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0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Video Relay Service Interoperability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FCC just released order on January 17, 2017 on video relay service interoperability, specifying:</a:t>
            </a:r>
          </a:p>
          <a:p>
            <a:pPr lvl="1">
              <a:defRPr/>
            </a:pPr>
            <a:r>
              <a:rPr lang="en-US" sz="2400" dirty="0" smtClean="0"/>
              <a:t>Providers must comply with the SIP interoperability profile within 120 days (incorporated into order by reference)</a:t>
            </a:r>
          </a:p>
          <a:p>
            <a:pPr lvl="1">
              <a:defRPr/>
            </a:pPr>
            <a:r>
              <a:rPr lang="en-US" sz="2400" dirty="0" smtClean="0"/>
              <a:t>Providers must comply with the Relay User Equipment specification within one year for the purpose of interoperating with the Accessible Communication for Everyone platform (incorporated by reference)</a:t>
            </a:r>
          </a:p>
          <a:p>
            <a:pPr lvl="1">
              <a:defRPr/>
            </a:pPr>
            <a:r>
              <a:rPr lang="en-US" sz="2400" dirty="0" smtClean="0"/>
              <a:t>Contact lists standards must be adhered to within 180 days (incorporated into order by reference)</a:t>
            </a:r>
          </a:p>
          <a:p>
            <a:pPr lvl="1">
              <a:defRPr/>
            </a:pPr>
            <a:endParaRPr lang="en-US" sz="2400" dirty="0" smtClean="0"/>
          </a:p>
          <a:p>
            <a:pPr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8277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Other References</a:t>
            </a:r>
            <a:endParaRPr lang="en-US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/>
              <a:t>RTT: </a:t>
            </a:r>
            <a:r>
              <a:rPr lang="en-US" sz="2400" dirty="0">
                <a:hlinkClick r:id="rId4"/>
              </a:rPr>
              <a:t>https://www.fcc.gov/document/adoption-real-time-text-rtt-</a:t>
            </a:r>
            <a:r>
              <a:rPr lang="en-US" sz="2400" dirty="0" smtClean="0">
                <a:hlinkClick r:id="rId4"/>
              </a:rPr>
              <a:t>rules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Section 508: </a:t>
            </a:r>
            <a:r>
              <a:rPr lang="en-US" sz="2400" dirty="0">
                <a:hlinkClick r:id="rId5"/>
              </a:rPr>
              <a:t>https://www.access-board.gov/guidelines-and-standards/communications-and-it/about-the-ict-refresh/final-</a:t>
            </a:r>
            <a:r>
              <a:rPr lang="en-US" sz="2400" dirty="0" smtClean="0">
                <a:hlinkClick r:id="rId5"/>
              </a:rPr>
              <a:t>rule</a:t>
            </a:r>
            <a:r>
              <a:rPr lang="en-US" sz="2400" dirty="0" smtClean="0"/>
              <a:t> </a:t>
            </a:r>
          </a:p>
          <a:p>
            <a:pPr>
              <a:defRPr/>
            </a:pPr>
            <a:r>
              <a:rPr lang="en-US" sz="2400" dirty="0"/>
              <a:t>HAC: </a:t>
            </a:r>
            <a:r>
              <a:rPr lang="en-US" sz="2400" dirty="0">
                <a:hlinkClick r:id="rId6"/>
              </a:rPr>
              <a:t>https://www.fcc.gov/general/hearing-aid-compatibility-and-volume-</a:t>
            </a:r>
            <a:r>
              <a:rPr lang="en-US" sz="2400" dirty="0" smtClean="0">
                <a:hlinkClick r:id="rId6"/>
              </a:rPr>
              <a:t>control</a:t>
            </a:r>
            <a:r>
              <a:rPr lang="en-US" sz="2400" dirty="0" smtClean="0"/>
              <a:t> </a:t>
            </a:r>
          </a:p>
          <a:p>
            <a:pPr>
              <a:defRPr/>
            </a:pPr>
            <a:r>
              <a:rPr lang="en-US" sz="2400" dirty="0"/>
              <a:t>VRS:</a:t>
            </a:r>
            <a:br>
              <a:rPr lang="en-US" sz="2400" dirty="0"/>
            </a:br>
            <a:r>
              <a:rPr lang="en-US" sz="2400" dirty="0">
                <a:hlinkClick r:id="rId7"/>
              </a:rPr>
              <a:t>http://transition.fcc.gov/Daily_Releases/Daily_Business</a:t>
            </a:r>
            <a:r>
              <a:rPr lang="en-US" sz="2400">
                <a:hlinkClick r:id="rId7"/>
              </a:rPr>
              <a:t>/2017/db0117/DA-17-76A1.</a:t>
            </a:r>
            <a:r>
              <a:rPr lang="en-US" sz="2400" smtClean="0">
                <a:hlinkClick r:id="rId7"/>
              </a:rPr>
              <a:t>pdf</a:t>
            </a:r>
            <a:r>
              <a:rPr lang="en-US" sz="2400" smtClean="0"/>
              <a:t> </a:t>
            </a:r>
            <a:endParaRPr lang="en-US" sz="2400" dirty="0" smtClean="0"/>
          </a:p>
          <a:p>
            <a:pPr lvl="1">
              <a:defRPr/>
            </a:pP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811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Contact us</a:t>
            </a:r>
            <a:endParaRPr lang="en-US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Contact us: </a:t>
            </a:r>
            <a:r>
              <a:rPr lang="en-US" dirty="0" smtClean="0">
                <a:hlinkClick r:id="rId4"/>
              </a:rPr>
              <a:t>christian.vogler@gallaudet.edu</a:t>
            </a:r>
            <a:r>
              <a:rPr lang="en-US" dirty="0" smtClean="0"/>
              <a:t> </a:t>
            </a:r>
          </a:p>
          <a:p>
            <a:pPr>
              <a:defRPr/>
            </a:pPr>
            <a:r>
              <a:rPr lang="en-US" dirty="0" smtClean="0">
                <a:hlinkClick r:id="rId5"/>
              </a:rPr>
              <a:t>http://tap.gallaudet.edu/</a:t>
            </a:r>
            <a:r>
              <a:rPr lang="en-US" dirty="0" smtClean="0"/>
              <a:t> </a:t>
            </a:r>
          </a:p>
          <a:p>
            <a:pPr>
              <a:defRPr/>
            </a:pPr>
            <a:r>
              <a:rPr lang="en-US" dirty="0" smtClean="0"/>
              <a:t>Twitter: @krischi</a:t>
            </a:r>
          </a:p>
          <a:p>
            <a:pPr>
              <a:defRPr/>
            </a:pPr>
            <a:r>
              <a:rPr lang="en-US" dirty="0" smtClean="0"/>
              <a:t>Facebook: cvogler</a:t>
            </a:r>
          </a:p>
          <a:p>
            <a:pPr marL="457200" lvl="1" indent="0">
              <a:buNone/>
              <a:defRPr/>
            </a:pPr>
            <a:endParaRPr lang="en-US" dirty="0" smtClean="0"/>
          </a:p>
          <a:p>
            <a:pPr lvl="1">
              <a:defRPr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65866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Real-</a:t>
            </a:r>
            <a:r>
              <a:rPr lang="en-US" dirty="0">
                <a:solidFill>
                  <a:schemeClr val="bg1"/>
                </a:solidFill>
                <a:cs typeface="+mj-cs"/>
              </a:rPr>
              <a:t>T</a:t>
            </a:r>
            <a:r>
              <a:rPr lang="en-US" dirty="0" smtClean="0">
                <a:solidFill>
                  <a:schemeClr val="bg1"/>
                </a:solidFill>
                <a:cs typeface="+mj-cs"/>
              </a:rPr>
              <a:t>ime Text</a:t>
            </a:r>
            <a:endParaRPr lang="en-US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What is Real-Time Text (RTT)?</a:t>
            </a:r>
          </a:p>
          <a:p>
            <a:pPr>
              <a:defRPr/>
            </a:pPr>
            <a:r>
              <a:rPr lang="en-US" sz="2800" dirty="0" smtClean="0"/>
              <a:t>Demo video with 2 use cases and UIs:</a:t>
            </a:r>
          </a:p>
          <a:p>
            <a:pPr lvl="1">
              <a:defRPr/>
            </a:pPr>
            <a:r>
              <a:rPr lang="en-US" sz="2400" dirty="0" smtClean="0"/>
              <a:t>Neighbor during tornado warning; split </a:t>
            </a:r>
            <a:r>
              <a:rPr lang="en-US" sz="2400" dirty="0" err="1" smtClean="0"/>
              <a:t>screen</a:t>
            </a:r>
            <a:r>
              <a:rPr lang="en-US" sz="2400" dirty="0" err="1" smtClean="0">
                <a:hlinkClick r:id="rId4"/>
              </a:rPr>
              <a:t>https</a:t>
            </a:r>
            <a:r>
              <a:rPr lang="en-US" sz="2400" dirty="0">
                <a:hlinkClick r:id="rId4"/>
              </a:rPr>
              <a:t>://www.youtube.com/watch?v=tfmAblNvr8E&amp;t=</a:t>
            </a:r>
            <a:r>
              <a:rPr lang="en-US" sz="2400" dirty="0" smtClean="0">
                <a:hlinkClick r:id="rId4"/>
              </a:rPr>
              <a:t>57s</a:t>
            </a:r>
            <a:r>
              <a:rPr lang="en-US" sz="2400" dirty="0" smtClean="0"/>
              <a:t> </a:t>
            </a:r>
          </a:p>
          <a:p>
            <a:pPr lvl="1">
              <a:defRPr/>
            </a:pPr>
            <a:r>
              <a:rPr lang="en-US" sz="2400" dirty="0" smtClean="0"/>
              <a:t>Making movie appointment; IM-style interface contrasting no RTT </a:t>
            </a:r>
            <a:r>
              <a:rPr lang="en-US" sz="2400" dirty="0" err="1" smtClean="0"/>
              <a:t>vs</a:t>
            </a:r>
            <a:r>
              <a:rPr lang="en-US" sz="2400" dirty="0" smtClean="0"/>
              <a:t> RTT, in familiar </a:t>
            </a:r>
            <a:r>
              <a:rPr lang="en-US" sz="2400" dirty="0"/>
              <a:t>user interface</a:t>
            </a:r>
            <a:br>
              <a:rPr lang="en-US" sz="2400" dirty="0"/>
            </a:br>
            <a:r>
              <a:rPr lang="en-US" sz="2400" dirty="0">
                <a:hlinkClick r:id="rId5"/>
              </a:rPr>
              <a:t>https://www.youtube.com/watch?v=tfmAblNvr8E&amp;t=</a:t>
            </a:r>
            <a:r>
              <a:rPr lang="en-US" sz="2400" dirty="0" smtClean="0">
                <a:hlinkClick r:id="rId5"/>
              </a:rPr>
              <a:t>143s</a:t>
            </a:r>
            <a:r>
              <a:rPr lang="en-US" sz="2400" dirty="0" smtClean="0"/>
              <a:t> </a:t>
            </a:r>
            <a:endParaRPr lang="en-US" sz="2400" dirty="0"/>
          </a:p>
          <a:p>
            <a:pPr marL="457200" lvl="1" indent="0"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354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RTT policy</a:t>
            </a:r>
            <a:endParaRPr lang="en-US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Federal Communications Commission released order on transition from wireless TTY to RTT on December 16, 2016</a:t>
            </a:r>
          </a:p>
          <a:p>
            <a:pPr lvl="1">
              <a:defRPr/>
            </a:pPr>
            <a:r>
              <a:rPr lang="en-US" sz="2400" dirty="0" smtClean="0"/>
              <a:t>Rulemaking asked about both </a:t>
            </a:r>
            <a:r>
              <a:rPr lang="en-US" sz="2400" dirty="0" err="1" smtClean="0"/>
              <a:t>wireline</a:t>
            </a:r>
            <a:r>
              <a:rPr lang="en-US" sz="2400" dirty="0" smtClean="0"/>
              <a:t> and wireless</a:t>
            </a:r>
          </a:p>
          <a:p>
            <a:pPr lvl="1">
              <a:defRPr/>
            </a:pPr>
            <a:r>
              <a:rPr lang="en-US" sz="2400" dirty="0" smtClean="0"/>
              <a:t>Final order has only wireless</a:t>
            </a:r>
          </a:p>
          <a:p>
            <a:pPr>
              <a:defRPr/>
            </a:pPr>
            <a:r>
              <a:rPr lang="en-US" sz="2800" dirty="0" smtClean="0"/>
              <a:t>Why: US elections changed political landscape, and unanimous consent from all FCC Commissioners was needed, instead of split vote</a:t>
            </a:r>
          </a:p>
          <a:p>
            <a:pPr lvl="1">
              <a:defRPr/>
            </a:pPr>
            <a:r>
              <a:rPr lang="en-US" sz="2400" dirty="0" smtClean="0"/>
              <a:t>Including </a:t>
            </a:r>
            <a:r>
              <a:rPr lang="en-US" sz="2400" dirty="0" err="1" smtClean="0"/>
              <a:t>wireline</a:t>
            </a:r>
            <a:r>
              <a:rPr lang="en-US" sz="2400" dirty="0" smtClean="0"/>
              <a:t> would have resulted in the order getting pulled from the FCC’s agenda</a:t>
            </a:r>
          </a:p>
          <a:p>
            <a:pPr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6519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/>
                </a:solidFill>
                <a:cs typeface="+mj-cs"/>
              </a:rPr>
              <a:t>RTT policy</a:t>
            </a:r>
            <a:endParaRPr lang="en-US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Key to getting unanimous consent:</a:t>
            </a:r>
          </a:p>
          <a:p>
            <a:pPr lvl="1">
              <a:defRPr/>
            </a:pPr>
            <a:r>
              <a:rPr lang="en-US" sz="2400" dirty="0" smtClean="0"/>
              <a:t>Framed as regulatory relief from onerous, and technically difficult wireless TTY support</a:t>
            </a:r>
          </a:p>
          <a:p>
            <a:pPr lvl="1">
              <a:defRPr/>
            </a:pPr>
            <a:r>
              <a:rPr lang="en-US" sz="2400" dirty="0" smtClean="0"/>
              <a:t>Giving carriers the </a:t>
            </a:r>
            <a:r>
              <a:rPr lang="en-US" sz="2400" i="1" dirty="0" smtClean="0"/>
              <a:t>option</a:t>
            </a:r>
            <a:r>
              <a:rPr lang="en-US" sz="2400" dirty="0" smtClean="0"/>
              <a:t> to do wireless TTY or RTT – in practice this means that everyone will do RTT</a:t>
            </a:r>
          </a:p>
          <a:p>
            <a:pPr lvl="1">
              <a:defRPr/>
            </a:pPr>
            <a:r>
              <a:rPr lang="en-US" sz="2400" dirty="0" smtClean="0"/>
              <a:t>Specifying RFC4103/T.140 as a safe harbor for interoperability make industry want the order as much as consumers did – this level of consensus is rare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843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Functional Requirements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RTT and voice must be supported as part of the same call</a:t>
            </a:r>
          </a:p>
          <a:p>
            <a:pPr>
              <a:defRPr/>
            </a:pPr>
            <a:r>
              <a:rPr lang="en-US" sz="2800" dirty="0" smtClean="0"/>
              <a:t>RTT calls can be dialed through 10-digit numbers on the wireless network</a:t>
            </a:r>
          </a:p>
          <a:p>
            <a:pPr>
              <a:defRPr/>
            </a:pPr>
            <a:r>
              <a:rPr lang="en-US" sz="2800" dirty="0" smtClean="0"/>
              <a:t>RTT calls must be able to connect to TTY calls and vice versa (including emergency calls to TTYs)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1367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RTT Timeline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12/2017: Tier-1 wireless carriers make RTT available on at least one phone or via a downloadable app</a:t>
            </a:r>
          </a:p>
          <a:p>
            <a:pPr>
              <a:defRPr/>
            </a:pPr>
            <a:r>
              <a:rPr lang="en-US" sz="2800" dirty="0" smtClean="0"/>
              <a:t>12/2019: Tier-1 wireless carriers make RTT available on all new phones</a:t>
            </a:r>
          </a:p>
          <a:p>
            <a:pPr>
              <a:defRPr/>
            </a:pPr>
            <a:r>
              <a:rPr lang="en-US" sz="2800" dirty="0" smtClean="0"/>
              <a:t>Smaller carriers follow suit in 6/2020 and 6/2021</a:t>
            </a:r>
          </a:p>
          <a:p>
            <a:pPr>
              <a:defRPr/>
            </a:pPr>
            <a:r>
              <a:rPr lang="en-US" sz="2800" dirty="0" smtClean="0"/>
              <a:t>US standards organization (ATIS) is currently working on device and service specifications</a:t>
            </a:r>
          </a:p>
          <a:p>
            <a:pPr>
              <a:defRPr/>
            </a:pPr>
            <a:r>
              <a:rPr lang="en-US" sz="2800" dirty="0" smtClean="0"/>
              <a:t>RTT is expected to be supported in the core IMS/</a:t>
            </a:r>
            <a:r>
              <a:rPr lang="en-US" sz="2800" dirty="0" err="1" smtClean="0"/>
              <a:t>VoLTE</a:t>
            </a:r>
            <a:r>
              <a:rPr lang="en-US" sz="2800" dirty="0" smtClean="0"/>
              <a:t> networks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130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RTT – Remaining Tasks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Work out </a:t>
            </a:r>
            <a:r>
              <a:rPr lang="en-US" sz="2800" dirty="0" err="1" smtClean="0"/>
              <a:t>wireline</a:t>
            </a:r>
            <a:r>
              <a:rPr lang="en-US" sz="2800" dirty="0" smtClean="0"/>
              <a:t> RTT support, so </a:t>
            </a:r>
            <a:r>
              <a:rPr lang="en-US" sz="2800" dirty="0" err="1" smtClean="0"/>
              <a:t>wireline</a:t>
            </a:r>
            <a:r>
              <a:rPr lang="en-US" sz="2800" dirty="0" smtClean="0"/>
              <a:t> TTYs can be phased out</a:t>
            </a:r>
          </a:p>
          <a:p>
            <a:pPr lvl="1">
              <a:defRPr/>
            </a:pPr>
            <a:r>
              <a:rPr lang="en-US" sz="2400" dirty="0" smtClean="0"/>
              <a:t>RTT is a service provided by carriers</a:t>
            </a:r>
          </a:p>
          <a:p>
            <a:pPr lvl="1">
              <a:defRPr/>
            </a:pPr>
            <a:r>
              <a:rPr lang="en-US" sz="2400" dirty="0" smtClean="0"/>
              <a:t>Goal is native RTT support</a:t>
            </a:r>
          </a:p>
          <a:p>
            <a:pPr lvl="1">
              <a:defRPr/>
            </a:pPr>
            <a:r>
              <a:rPr lang="en-US" sz="2400" dirty="0" smtClean="0"/>
              <a:t>But same standards could also be implemented in downloadable apps, as long as interworking to core networks is implemented</a:t>
            </a:r>
          </a:p>
          <a:p>
            <a:pPr>
              <a:defRPr/>
            </a:pPr>
            <a:r>
              <a:rPr lang="en-US" sz="2800" dirty="0" smtClean="0"/>
              <a:t>Update requirements for 711 relay service systems, so they can relay both TTY and RTT calls, and eventually phase out TTYs</a:t>
            </a:r>
          </a:p>
        </p:txBody>
      </p:sp>
    </p:spTree>
    <p:extLst>
      <p:ext uri="{BB962C8B-B14F-4D97-AF65-F5344CB8AC3E}">
        <p14:creationId xmlns:p14="http://schemas.microsoft.com/office/powerpoint/2010/main" val="243656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chemeClr val="bg1"/>
                </a:solidFill>
                <a:cs typeface="+mj-cs"/>
              </a:rPr>
              <a:t>RTT – Remaining Tasks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800" dirty="0" smtClean="0"/>
              <a:t>Update ETSI EN 301 549 and US Section 508/255 accessibility requirements to harmonize with RTT rollout and global RTT standards</a:t>
            </a:r>
          </a:p>
          <a:p>
            <a:pPr>
              <a:defRPr/>
            </a:pPr>
            <a:r>
              <a:rPr lang="en-US" sz="2800" dirty="0" smtClean="0"/>
              <a:t>Ensure that deployments of RTT on a global level are interoperable (in the wireless world, 3GPP already has a specification)</a:t>
            </a:r>
          </a:p>
        </p:txBody>
      </p:sp>
    </p:spTree>
    <p:extLst>
      <p:ext uri="{BB962C8B-B14F-4D97-AF65-F5344CB8AC3E}">
        <p14:creationId xmlns:p14="http://schemas.microsoft.com/office/powerpoint/2010/main" val="25339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8456</TotalTime>
  <Words>1181</Words>
  <Application>Microsoft Office PowerPoint</Application>
  <PresentationFormat>On-screen Show (4:3)</PresentationFormat>
  <Paragraphs>145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ＭＳ Ｐゴシック</vt:lpstr>
      <vt:lpstr>Arial</vt:lpstr>
      <vt:lpstr>Calibri</vt:lpstr>
      <vt:lpstr>Default Design</vt:lpstr>
      <vt:lpstr>1_Default Design</vt:lpstr>
      <vt:lpstr>Updates on Accessibility Policy Activities in the United States</vt:lpstr>
      <vt:lpstr>Overview</vt:lpstr>
      <vt:lpstr>Real-Time Text</vt:lpstr>
      <vt:lpstr>RTT policy</vt:lpstr>
      <vt:lpstr>RTT policy</vt:lpstr>
      <vt:lpstr>Functional Requirements</vt:lpstr>
      <vt:lpstr>RTT Timeline</vt:lpstr>
      <vt:lpstr>RTT – Remaining Tasks</vt:lpstr>
      <vt:lpstr>RTT – Remaining Tasks</vt:lpstr>
      <vt:lpstr>Section 508/255 Refresh</vt:lpstr>
      <vt:lpstr>Section 508: The Good</vt:lpstr>
      <vt:lpstr>Section 508: The Good</vt:lpstr>
      <vt:lpstr>Section 508: The Bad</vt:lpstr>
      <vt:lpstr>Section 508: The Ugly</vt:lpstr>
      <vt:lpstr>Hearing Aid Compatibility</vt:lpstr>
      <vt:lpstr>HAC Refresh</vt:lpstr>
      <vt:lpstr>HAC – Remaining Work</vt:lpstr>
      <vt:lpstr>HAC – Remaining Work</vt:lpstr>
      <vt:lpstr>Personal Sound Amplification Products</vt:lpstr>
      <vt:lpstr>Personal Sound Amplification Products</vt:lpstr>
      <vt:lpstr>Video Relay Service Interoperability</vt:lpstr>
      <vt:lpstr>Other References</vt:lpstr>
      <vt:lpstr>Contact us</vt:lpstr>
    </vt:vector>
  </TitlesOfParts>
  <Company>Gallaudet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zhou.fang</dc:creator>
  <cp:lastModifiedBy>Editor</cp:lastModifiedBy>
  <cp:revision>420</cp:revision>
  <dcterms:created xsi:type="dcterms:W3CDTF">2010-02-04T18:36:00Z</dcterms:created>
  <dcterms:modified xsi:type="dcterms:W3CDTF">2017-01-19T16:14:29Z</dcterms:modified>
</cp:coreProperties>
</file>