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1"/>
  </p:sldMasterIdLst>
  <p:notesMasterIdLst>
    <p:notesMasterId r:id="rId28"/>
  </p:notesMasterIdLst>
  <p:sldIdLst>
    <p:sldId id="259" r:id="rId2"/>
    <p:sldId id="273" r:id="rId3"/>
    <p:sldId id="274" r:id="rId4"/>
    <p:sldId id="281" r:id="rId5"/>
    <p:sldId id="282" r:id="rId6"/>
    <p:sldId id="283" r:id="rId7"/>
    <p:sldId id="284" r:id="rId8"/>
    <p:sldId id="285" r:id="rId9"/>
    <p:sldId id="286" r:id="rId10"/>
    <p:sldId id="287" r:id="rId11"/>
    <p:sldId id="292" r:id="rId12"/>
    <p:sldId id="289" r:id="rId13"/>
    <p:sldId id="291" r:id="rId14"/>
    <p:sldId id="288" r:id="rId15"/>
    <p:sldId id="290" r:id="rId16"/>
    <p:sldId id="293" r:id="rId17"/>
    <p:sldId id="294" r:id="rId18"/>
    <p:sldId id="300" r:id="rId19"/>
    <p:sldId id="295" r:id="rId20"/>
    <p:sldId id="296" r:id="rId21"/>
    <p:sldId id="297" r:id="rId22"/>
    <p:sldId id="298" r:id="rId23"/>
    <p:sldId id="301" r:id="rId24"/>
    <p:sldId id="302" r:id="rId25"/>
    <p:sldId id="299" r:id="rId26"/>
    <p:sldId id="280" r:id="rId27"/>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D8767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77" autoAdjust="0"/>
    <p:restoredTop sz="94652" autoAdjust="0"/>
  </p:normalViewPr>
  <p:slideViewPr>
    <p:cSldViewPr snapToGrid="0">
      <p:cViewPr varScale="1">
        <p:scale>
          <a:sx n="132" d="100"/>
          <a:sy n="132" d="100"/>
        </p:scale>
        <p:origin x="-96" y="-15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pitchFamily="34" charset="0"/>
                <a:cs typeface="+mn-cs"/>
              </a:defRPr>
            </a:lvl1pPr>
          </a:lstStyle>
          <a:p>
            <a:pPr>
              <a:defRPr/>
            </a:pPr>
            <a:endParaRPr lang="en-GB" dirty="0"/>
          </a:p>
        </p:txBody>
      </p:sp>
      <p:sp>
        <p:nvSpPr>
          <p:cNvPr id="317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pitchFamily="34" charset="0"/>
                <a:cs typeface="+mn-cs"/>
              </a:defRPr>
            </a:lvl1pPr>
          </a:lstStyle>
          <a:p>
            <a:pPr>
              <a:defRPr/>
            </a:pPr>
            <a:endParaRPr lang="en-GB" dirty="0"/>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17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pitchFamily="34" charset="0"/>
                <a:cs typeface="+mn-cs"/>
              </a:defRPr>
            </a:lvl1pPr>
          </a:lstStyle>
          <a:p>
            <a:pPr>
              <a:defRPr/>
            </a:pPr>
            <a:endParaRPr lang="en-GB" dirty="0"/>
          </a:p>
        </p:txBody>
      </p:sp>
      <p:sp>
        <p:nvSpPr>
          <p:cNvPr id="317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itchFamily="34" charset="0"/>
                <a:cs typeface="+mn-cs"/>
              </a:defRPr>
            </a:lvl1pPr>
          </a:lstStyle>
          <a:p>
            <a:pPr>
              <a:defRPr/>
            </a:pPr>
            <a:fld id="{E29B2532-8334-43BF-A469-D4C19C3A6679}" type="slidenum">
              <a:rPr lang="en-GB"/>
              <a:pPr>
                <a:defRPr/>
              </a:pPr>
              <a:t>‹#›</a:t>
            </a:fld>
            <a:endParaRPr lang="en-GB" dirty="0"/>
          </a:p>
        </p:txBody>
      </p:sp>
    </p:spTree>
    <p:extLst>
      <p:ext uri="{BB962C8B-B14F-4D97-AF65-F5344CB8AC3E}">
        <p14:creationId xmlns:p14="http://schemas.microsoft.com/office/powerpoint/2010/main" val="4086027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075C58F4-62D1-4625-8E81-6F79A57F0C9E}" type="datetime1">
              <a:rPr lang="en-GB" smtClean="0"/>
              <a:t>29/05/2014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97AC41FF-98F3-4599-8AA5-9D627CEFA020}" type="slidenum">
              <a:rPr lang="en-GB"/>
              <a:pPr>
                <a:defRPr/>
              </a:pPr>
              <a:t>‹#›</a:t>
            </a:fld>
            <a:endParaRPr lang="en-GB" dirty="0"/>
          </a:p>
        </p:txBody>
      </p:sp>
    </p:spTree>
    <p:extLst>
      <p:ext uri="{BB962C8B-B14F-4D97-AF65-F5344CB8AC3E}">
        <p14:creationId xmlns:p14="http://schemas.microsoft.com/office/powerpoint/2010/main" val="1911678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94690B3D-F479-419B-A1D1-9F73D5F5A5B8}" type="datetime1">
              <a:rPr lang="en-GB" smtClean="0"/>
              <a:t>29/05/2014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E73E22D7-FFBE-4885-93FB-9B3A06FF0F2A}" type="slidenum">
              <a:rPr lang="en-GB"/>
              <a:pPr>
                <a:defRPr/>
              </a:pPr>
              <a:t>‹#›</a:t>
            </a:fld>
            <a:endParaRPr lang="en-GB" dirty="0"/>
          </a:p>
        </p:txBody>
      </p:sp>
    </p:spTree>
    <p:extLst>
      <p:ext uri="{BB962C8B-B14F-4D97-AF65-F5344CB8AC3E}">
        <p14:creationId xmlns:p14="http://schemas.microsoft.com/office/powerpoint/2010/main" val="4106144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DE57F39E-02B6-4392-83EB-929CC7D229F3}" type="datetime1">
              <a:rPr lang="en-GB" smtClean="0"/>
              <a:t>29/05/2014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EF9BB428-8699-4BB0-AC6D-33AABA6857F0}" type="slidenum">
              <a:rPr lang="en-GB"/>
              <a:pPr>
                <a:defRPr/>
              </a:pPr>
              <a:t>‹#›</a:t>
            </a:fld>
            <a:endParaRPr lang="en-GB" dirty="0"/>
          </a:p>
        </p:txBody>
      </p:sp>
    </p:spTree>
    <p:extLst>
      <p:ext uri="{BB962C8B-B14F-4D97-AF65-F5344CB8AC3E}">
        <p14:creationId xmlns:p14="http://schemas.microsoft.com/office/powerpoint/2010/main" val="3876793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67E2065C-978B-4142-A26F-FA3754F864D7}" type="datetime1">
              <a:rPr lang="en-GB" smtClean="0"/>
              <a:t>29/05/2014</a:t>
            </a:fld>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F0BF46E1-E6D5-440F-A53C-A46FEE302196}" type="slidenum">
              <a:rPr lang="en-GB"/>
              <a:pPr>
                <a:defRPr/>
              </a:pPr>
              <a:t>‹#›</a:t>
            </a:fld>
            <a:endParaRPr lang="en-GB" dirty="0"/>
          </a:p>
        </p:txBody>
      </p:sp>
    </p:spTree>
    <p:extLst>
      <p:ext uri="{BB962C8B-B14F-4D97-AF65-F5344CB8AC3E}">
        <p14:creationId xmlns:p14="http://schemas.microsoft.com/office/powerpoint/2010/main" val="747355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A4B593EB-6206-49A0-9282-B22988808ED2}" type="datetime1">
              <a:rPr lang="en-GB" smtClean="0"/>
              <a:t>29/05/2014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8C2CBCF8-D580-4F93-A545-DD75B46A3337}" type="slidenum">
              <a:rPr lang="en-GB"/>
              <a:pPr>
                <a:defRPr/>
              </a:pPr>
              <a:t>‹#›</a:t>
            </a:fld>
            <a:endParaRPr lang="en-GB" dirty="0"/>
          </a:p>
        </p:txBody>
      </p:sp>
    </p:spTree>
    <p:extLst>
      <p:ext uri="{BB962C8B-B14F-4D97-AF65-F5344CB8AC3E}">
        <p14:creationId xmlns:p14="http://schemas.microsoft.com/office/powerpoint/2010/main" val="7181590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F647BF42-8F52-4B2F-9EBA-25FED729AA2D}" type="datetime1">
              <a:rPr lang="en-GB" smtClean="0"/>
              <a:t>29/05/2014</a:t>
            </a:fld>
            <a:endParaRPr lang="en-GB" dirty="0"/>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fld id="{54C003DD-CA37-4D44-A7EA-93E1520C4C54}" type="slidenum">
              <a:rPr lang="en-GB"/>
              <a:pPr>
                <a:defRPr/>
              </a:pPr>
              <a:t>‹#›</a:t>
            </a:fld>
            <a:endParaRPr lang="en-GB" dirty="0"/>
          </a:p>
        </p:txBody>
      </p:sp>
    </p:spTree>
    <p:extLst>
      <p:ext uri="{BB962C8B-B14F-4D97-AF65-F5344CB8AC3E}">
        <p14:creationId xmlns:p14="http://schemas.microsoft.com/office/powerpoint/2010/main" val="241310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A9CB4395-9CDC-4B60-A1AF-68F960DDB426}" type="datetime1">
              <a:rPr lang="en-GB" smtClean="0"/>
              <a:t>29/05/2014</a:t>
            </a:fld>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ADC8F1D5-CC57-40E8-872D-B02D25C45E2F}" type="slidenum">
              <a:rPr lang="en-GB"/>
              <a:pPr>
                <a:defRPr/>
              </a:pPr>
              <a:t>‹#›</a:t>
            </a:fld>
            <a:endParaRPr lang="en-GB" dirty="0"/>
          </a:p>
        </p:txBody>
      </p:sp>
    </p:spTree>
    <p:extLst>
      <p:ext uri="{BB962C8B-B14F-4D97-AF65-F5344CB8AC3E}">
        <p14:creationId xmlns:p14="http://schemas.microsoft.com/office/powerpoint/2010/main" val="2369889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fld id="{C200206B-4D3C-42D0-9269-F926E4ED21E0}" type="datetime1">
              <a:rPr lang="en-GB" smtClean="0"/>
              <a:t>29/05/2014</a:t>
            </a:fld>
            <a:endParaRPr lang="en-GB" dirty="0"/>
          </a:p>
        </p:txBody>
      </p:sp>
      <p:sp>
        <p:nvSpPr>
          <p:cNvPr id="8"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9" name="Rectangle 6"/>
          <p:cNvSpPr>
            <a:spLocks noGrp="1" noChangeArrowheads="1"/>
          </p:cNvSpPr>
          <p:nvPr>
            <p:ph type="sldNum" sz="quarter" idx="12"/>
          </p:nvPr>
        </p:nvSpPr>
        <p:spPr>
          <a:ln/>
        </p:spPr>
        <p:txBody>
          <a:bodyPr/>
          <a:lstStyle>
            <a:lvl1pPr>
              <a:defRPr/>
            </a:lvl1pPr>
          </a:lstStyle>
          <a:p>
            <a:pPr>
              <a:defRPr/>
            </a:pPr>
            <a:fld id="{A0D610B1-B33F-4556-B553-8B8AEB4BEEBB}" type="slidenum">
              <a:rPr lang="en-GB"/>
              <a:pPr>
                <a:defRPr/>
              </a:pPr>
              <a:t>‹#›</a:t>
            </a:fld>
            <a:endParaRPr lang="en-GB" dirty="0"/>
          </a:p>
        </p:txBody>
      </p:sp>
    </p:spTree>
    <p:extLst>
      <p:ext uri="{BB962C8B-B14F-4D97-AF65-F5344CB8AC3E}">
        <p14:creationId xmlns:p14="http://schemas.microsoft.com/office/powerpoint/2010/main" val="1375804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A2D018A4-DEAF-46A3-98AB-60D079378FF1}" type="datetime1">
              <a:rPr lang="en-GB" smtClean="0"/>
              <a:t>29/05/2014</a:t>
            </a:fld>
            <a:endParaRPr lang="en-GB" dirty="0"/>
          </a:p>
        </p:txBody>
      </p:sp>
      <p:sp>
        <p:nvSpPr>
          <p:cNvPr id="4"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5" name="Rectangle 6"/>
          <p:cNvSpPr>
            <a:spLocks noGrp="1" noChangeArrowheads="1"/>
          </p:cNvSpPr>
          <p:nvPr>
            <p:ph type="sldNum" sz="quarter" idx="12"/>
          </p:nvPr>
        </p:nvSpPr>
        <p:spPr>
          <a:ln/>
        </p:spPr>
        <p:txBody>
          <a:bodyPr/>
          <a:lstStyle>
            <a:lvl1pPr>
              <a:defRPr/>
            </a:lvl1pPr>
          </a:lstStyle>
          <a:p>
            <a:pPr>
              <a:defRPr/>
            </a:pPr>
            <a:fld id="{E8F15F77-23D6-4237-8B89-17F3732523FF}" type="slidenum">
              <a:rPr lang="en-GB"/>
              <a:pPr>
                <a:defRPr/>
              </a:pPr>
              <a:t>‹#›</a:t>
            </a:fld>
            <a:endParaRPr lang="en-GB" dirty="0"/>
          </a:p>
        </p:txBody>
      </p:sp>
    </p:spTree>
    <p:extLst>
      <p:ext uri="{BB962C8B-B14F-4D97-AF65-F5344CB8AC3E}">
        <p14:creationId xmlns:p14="http://schemas.microsoft.com/office/powerpoint/2010/main" val="1332249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81EA963-E227-46C4-A37A-38B45136E6F6}" type="datetime1">
              <a:rPr lang="en-GB" smtClean="0"/>
              <a:t>29/05/2014</a:t>
            </a:fld>
            <a:endParaRPr lang="en-GB" dirty="0"/>
          </a:p>
        </p:txBody>
      </p:sp>
      <p:sp>
        <p:nvSpPr>
          <p:cNvPr id="3"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4" name="Rectangle 6"/>
          <p:cNvSpPr>
            <a:spLocks noGrp="1" noChangeArrowheads="1"/>
          </p:cNvSpPr>
          <p:nvPr>
            <p:ph type="sldNum" sz="quarter" idx="12"/>
          </p:nvPr>
        </p:nvSpPr>
        <p:spPr>
          <a:ln/>
        </p:spPr>
        <p:txBody>
          <a:bodyPr/>
          <a:lstStyle>
            <a:lvl1pPr>
              <a:defRPr/>
            </a:lvl1pPr>
          </a:lstStyle>
          <a:p>
            <a:pPr>
              <a:defRPr/>
            </a:pPr>
            <a:fld id="{0BDD0FDC-8EA5-464D-89AC-D43C26645D9F}" type="slidenum">
              <a:rPr lang="en-GB"/>
              <a:pPr>
                <a:defRPr/>
              </a:pPr>
              <a:t>‹#›</a:t>
            </a:fld>
            <a:endParaRPr lang="en-GB" dirty="0"/>
          </a:p>
        </p:txBody>
      </p:sp>
    </p:spTree>
    <p:extLst>
      <p:ext uri="{BB962C8B-B14F-4D97-AF65-F5344CB8AC3E}">
        <p14:creationId xmlns:p14="http://schemas.microsoft.com/office/powerpoint/2010/main" val="3165659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F4E8C9D-DAB0-47D7-8F0D-457C8D5B1779}" type="datetime1">
              <a:rPr lang="en-GB" smtClean="0"/>
              <a:t>29/05/2014</a:t>
            </a:fld>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99F06527-3D0F-4059-A656-26CB4A589FBC}" type="slidenum">
              <a:rPr lang="en-GB"/>
              <a:pPr>
                <a:defRPr/>
              </a:pPr>
              <a:t>‹#›</a:t>
            </a:fld>
            <a:endParaRPr lang="en-GB" dirty="0"/>
          </a:p>
        </p:txBody>
      </p:sp>
    </p:spTree>
    <p:extLst>
      <p:ext uri="{BB962C8B-B14F-4D97-AF65-F5344CB8AC3E}">
        <p14:creationId xmlns:p14="http://schemas.microsoft.com/office/powerpoint/2010/main" val="1727902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B782B6D-8758-4C82-A13F-38D9F97661FC}" type="datetime1">
              <a:rPr lang="en-GB" smtClean="0"/>
              <a:t>29/05/2014</a:t>
            </a:fld>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r>
              <a:rPr lang="en-GB" dirty="0" smtClean="0"/>
              <a:t>ITU JCA-AHF 30 May 2014</a:t>
            </a: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D802A44C-8C46-48FD-A8F4-0613614E41D0}" type="slidenum">
              <a:rPr lang="en-GB"/>
              <a:pPr>
                <a:defRPr/>
              </a:pPr>
              <a:t>‹#›</a:t>
            </a:fld>
            <a:endParaRPr lang="en-GB" dirty="0"/>
          </a:p>
        </p:txBody>
      </p:sp>
    </p:spTree>
    <p:extLst>
      <p:ext uri="{BB962C8B-B14F-4D97-AF65-F5344CB8AC3E}">
        <p14:creationId xmlns:p14="http://schemas.microsoft.com/office/powerpoint/2010/main" val="216446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80900" name="Rectangle 4"/>
          <p:cNvSpPr>
            <a:spLocks noGrp="1" noChangeArrowheads="1"/>
          </p:cNvSpPr>
          <p:nvPr>
            <p:ph type="dt" sz="half" idx="2"/>
          </p:nvPr>
        </p:nvSpPr>
        <p:spPr bwMode="auto">
          <a:xfrm>
            <a:off x="457200" y="6453188"/>
            <a:ext cx="1090613"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cs typeface="+mn-cs"/>
              </a:defRPr>
            </a:lvl1pPr>
          </a:lstStyle>
          <a:p>
            <a:pPr>
              <a:defRPr/>
            </a:pPr>
            <a:fld id="{ECCF191C-B6CC-44DB-B656-2C61E95F8DD0}" type="datetime1">
              <a:rPr lang="en-GB" smtClean="0"/>
              <a:t>29/05/2014</a:t>
            </a:fld>
            <a:endParaRPr lang="en-GB" dirty="0"/>
          </a:p>
        </p:txBody>
      </p:sp>
      <p:sp>
        <p:nvSpPr>
          <p:cNvPr id="80901" name="Rectangle 5"/>
          <p:cNvSpPr>
            <a:spLocks noGrp="1" noChangeArrowheads="1"/>
          </p:cNvSpPr>
          <p:nvPr>
            <p:ph type="ftr" sz="quarter" idx="3"/>
          </p:nvPr>
        </p:nvSpPr>
        <p:spPr bwMode="auto">
          <a:xfrm>
            <a:off x="1692275" y="6453188"/>
            <a:ext cx="5759450"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cs typeface="+mn-cs"/>
              </a:defRPr>
            </a:lvl1pPr>
          </a:lstStyle>
          <a:p>
            <a:pPr>
              <a:defRPr/>
            </a:pPr>
            <a:r>
              <a:rPr lang="en-GB" dirty="0" smtClean="0"/>
              <a:t>ITU JCA-AHF 30 May 2014</a:t>
            </a:r>
            <a:endParaRPr lang="en-GB" dirty="0"/>
          </a:p>
        </p:txBody>
      </p:sp>
      <p:sp>
        <p:nvSpPr>
          <p:cNvPr id="80902" name="Rectangle 6"/>
          <p:cNvSpPr>
            <a:spLocks noGrp="1" noChangeArrowheads="1"/>
          </p:cNvSpPr>
          <p:nvPr>
            <p:ph type="sldNum" sz="quarter" idx="4"/>
          </p:nvPr>
        </p:nvSpPr>
        <p:spPr bwMode="auto">
          <a:xfrm>
            <a:off x="7596188" y="6453188"/>
            <a:ext cx="1090612"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cs typeface="+mn-cs"/>
              </a:defRPr>
            </a:lvl1pPr>
          </a:lstStyle>
          <a:p>
            <a:pPr>
              <a:defRPr/>
            </a:pPr>
            <a:fld id="{45D3A0B8-5570-48E2-96D9-8F443AA056A1}"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hf hdr="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defRPr>
      </a:lvl2pPr>
      <a:lvl3pPr algn="ctr" rtl="0" eaLnBrk="1" fontAlgn="base" hangingPunct="1">
        <a:spcBef>
          <a:spcPct val="0"/>
        </a:spcBef>
        <a:spcAft>
          <a:spcPct val="0"/>
        </a:spcAft>
        <a:defRPr sz="4400">
          <a:solidFill>
            <a:schemeClr val="tx2"/>
          </a:solidFill>
          <a:latin typeface="Arial" pitchFamily="34" charset="0"/>
        </a:defRPr>
      </a:lvl3pPr>
      <a:lvl4pPr algn="ctr" rtl="0" eaLnBrk="1" fontAlgn="base" hangingPunct="1">
        <a:spcBef>
          <a:spcPct val="0"/>
        </a:spcBef>
        <a:spcAft>
          <a:spcPct val="0"/>
        </a:spcAft>
        <a:defRPr sz="4400">
          <a:solidFill>
            <a:schemeClr val="tx2"/>
          </a:solidFill>
          <a:latin typeface="Arial" pitchFamily="34" charset="0"/>
        </a:defRPr>
      </a:lvl4pPr>
      <a:lvl5pPr algn="ctr" rtl="0" eaLnBrk="1" fontAlgn="base" hangingPunct="1">
        <a:spcBef>
          <a:spcPct val="0"/>
        </a:spcBef>
        <a:spcAft>
          <a:spcPct val="0"/>
        </a:spcAft>
        <a:defRPr sz="4400">
          <a:solidFill>
            <a:schemeClr val="tx2"/>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Grp="1" noChangeArrowheads="1"/>
          </p:cNvSpPr>
          <p:nvPr>
            <p:ph type="ctrTitle"/>
          </p:nvPr>
        </p:nvSpPr>
        <p:spPr>
          <a:xfrm>
            <a:off x="776287" y="1393182"/>
            <a:ext cx="7561263" cy="2546350"/>
          </a:xfrm>
        </p:spPr>
        <p:txBody>
          <a:bodyPr/>
          <a:lstStyle/>
          <a:p>
            <a:r>
              <a:rPr lang="en-GB" sz="4000" dirty="0"/>
              <a:t>Assistive Listing Devices (ALD) and the allocation of Mobile Phone Services in the 2.3-2.4 GHz </a:t>
            </a:r>
            <a:r>
              <a:rPr lang="en-GB" sz="4000" dirty="0" smtClean="0"/>
              <a:t>band</a:t>
            </a:r>
            <a:br>
              <a:rPr lang="en-GB" sz="4000" dirty="0" smtClean="0"/>
            </a:br>
            <a:r>
              <a:rPr lang="en-GB" sz="2800" b="1" dirty="0" smtClean="0"/>
              <a:t>Brian Copsey: Invited  Expert</a:t>
            </a:r>
            <a:endParaRPr lang="en-US" sz="2800" b="1" dirty="0" smtClean="0"/>
          </a:p>
        </p:txBody>
      </p:sp>
      <p:pic>
        <p:nvPicPr>
          <p:cNvPr id="2051" name="Picture 6" descr="CCC logo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4221163"/>
            <a:ext cx="2995612"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10</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History</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r>
              <a:rPr lang="en-US" sz="2800" b="1" dirty="0" smtClean="0"/>
              <a:t>Within ITU-R many still refer publicly to SRD as “gadgets”, not worthy of consideration at ITU level.</a:t>
            </a:r>
          </a:p>
          <a:p>
            <a:pPr marL="0" indent="0" algn="ctr">
              <a:buNone/>
            </a:pPr>
            <a:r>
              <a:rPr lang="en-US" sz="2800" b="1" dirty="0" smtClean="0"/>
              <a:t>But these “gadgets” have a great influence on improving or even saving the lives of those with disabilities, in addition to those previously mentioned: social alarms and medical devices including remote monitoring have a direct impact on citizens </a:t>
            </a:r>
          </a:p>
          <a:p>
            <a:pPr marL="0" indent="0" algn="ctr">
              <a:buFontTx/>
              <a:buNone/>
            </a:pPr>
            <a:endParaRPr lang="en-US" sz="2800" b="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3943883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11</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Solution for History?</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endParaRPr lang="en-US" sz="2800" b="1" i="1" dirty="0" smtClean="0"/>
          </a:p>
          <a:p>
            <a:pPr marL="0" indent="0" algn="ctr">
              <a:buFontTx/>
              <a:buNone/>
            </a:pPr>
            <a:r>
              <a:rPr lang="en-US" sz="2800" b="1" dirty="0" smtClean="0"/>
              <a:t>As with problem 1 communication and understanding will go a very long way in enabling a meaningful dialogue</a:t>
            </a:r>
          </a:p>
          <a:p>
            <a:pPr marL="0" indent="0" algn="ctr">
              <a:buFontTx/>
              <a:buNone/>
            </a:pPr>
            <a:endParaRPr lang="en-US" sz="2800" b="1" dirty="0" smtClean="0"/>
          </a:p>
          <a:p>
            <a:pPr marL="0" indent="0" algn="ctr">
              <a:buFontTx/>
              <a:buNone/>
            </a:pPr>
            <a:r>
              <a:rPr lang="en-US" sz="2800" b="1" dirty="0" smtClean="0"/>
              <a:t>From there it will depend on the members of ITU-R</a:t>
            </a:r>
          </a:p>
          <a:p>
            <a:pPr marL="0" indent="0" algn="ctr">
              <a:buFontTx/>
              <a:buNone/>
            </a:pPr>
            <a:endParaRPr lang="en-US" sz="2800" b="1" dirty="0"/>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8282103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12</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i="1" dirty="0" smtClean="0"/>
              <a:t>Background</a:t>
            </a:r>
          </a:p>
          <a:p>
            <a:pPr marL="0" indent="0" algn="ctr">
              <a:buNone/>
            </a:pPr>
            <a:r>
              <a:rPr lang="en-US" sz="2800" b="1" dirty="0"/>
              <a:t>The 2.3-2.4 GHz has been identified </a:t>
            </a:r>
            <a:r>
              <a:rPr lang="en-US" sz="2800" b="1" dirty="0" smtClean="0"/>
              <a:t> as </a:t>
            </a:r>
            <a:r>
              <a:rPr lang="en-US" sz="2800" b="1" dirty="0"/>
              <a:t>a mobile band </a:t>
            </a:r>
            <a:r>
              <a:rPr lang="en-US" sz="2800" b="1" dirty="0" smtClean="0"/>
              <a:t>using (most probably)Long Term Evolution Technology(LTE) or 4G, </a:t>
            </a:r>
            <a:r>
              <a:rPr lang="en-US" sz="2800" b="1" dirty="0"/>
              <a:t>this is already in place in a few </a:t>
            </a:r>
            <a:r>
              <a:rPr lang="en-US" sz="2800" b="1" dirty="0" smtClean="0"/>
              <a:t>countries.</a:t>
            </a:r>
          </a:p>
          <a:p>
            <a:pPr marL="0" indent="0" algn="ctr">
              <a:buNone/>
            </a:pPr>
            <a:r>
              <a:rPr lang="en-US" sz="2800" b="1" dirty="0" smtClean="0"/>
              <a:t>Other than Ofcom UK, I am unaware of any Administration which has carried out a risk assessment of testing with SRD</a:t>
            </a:r>
          </a:p>
          <a:p>
            <a:pPr marL="0" indent="0" algn="ctr">
              <a:buNone/>
            </a:pPr>
            <a:r>
              <a:rPr lang="en-US" sz="2800" b="1" dirty="0" smtClean="0"/>
              <a:t>BECAUSE:</a:t>
            </a:r>
            <a:endParaRPr lang="en-GB" sz="2800" b="1" dirty="0"/>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5375594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13</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endParaRPr lang="en-US" sz="2800" b="1" dirty="0" smtClean="0"/>
          </a:p>
          <a:p>
            <a:pPr marL="0" indent="0" algn="ctr">
              <a:buFontTx/>
              <a:buNone/>
            </a:pPr>
            <a:r>
              <a:rPr lang="en-US" sz="2800" b="1" dirty="0" smtClean="0"/>
              <a:t>For the reasons identified previously i.e.:</a:t>
            </a:r>
          </a:p>
          <a:p>
            <a:pPr marL="0" indent="0" algn="ctr">
              <a:buNone/>
            </a:pPr>
            <a:r>
              <a:rPr lang="en-US" sz="2800" b="1" dirty="0" smtClean="0"/>
              <a:t> “gadgets”, not worthy of consideration at ITU level.</a:t>
            </a:r>
          </a:p>
          <a:p>
            <a:pPr marL="0" indent="0" algn="ctr">
              <a:buNone/>
            </a:pPr>
            <a:r>
              <a:rPr lang="en-US" sz="2800" b="1" dirty="0" smtClean="0"/>
              <a:t>No work to identify any issues of interference to ALD has been undertaken at ITU level</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6729642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14</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The “</a:t>
            </a:r>
            <a:r>
              <a:rPr lang="en-US" sz="2800" b="1" i="1" dirty="0" smtClean="0"/>
              <a:t>gadgets</a:t>
            </a:r>
            <a:r>
              <a:rPr lang="en-US" sz="2800" b="1" dirty="0" smtClean="0"/>
              <a:t>” (SRDs) are afforded no protection nor must they cause interference to Primary Services</a:t>
            </a:r>
          </a:p>
          <a:p>
            <a:pPr marL="0" indent="0" algn="ctr">
              <a:buFontTx/>
              <a:buNone/>
            </a:pPr>
            <a:endParaRPr lang="en-US" sz="2800" b="1" dirty="0" smtClean="0"/>
          </a:p>
          <a:p>
            <a:pPr marL="0" indent="0" algn="ctr">
              <a:buFontTx/>
              <a:buNone/>
            </a:pPr>
            <a:r>
              <a:rPr lang="en-US" sz="2800" b="1" dirty="0" smtClean="0"/>
              <a:t>Even within the European Communication Committee (ECC)and CEPT which has an active and ongoing interest in SRD compatibility, no consideration of ALD appears to have taken place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59516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15</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r>
              <a:rPr lang="en-US" sz="2800" b="1" dirty="0" smtClean="0"/>
              <a:t>The problem :</a:t>
            </a:r>
          </a:p>
          <a:p>
            <a:pPr marL="0" indent="0" algn="ctr">
              <a:buNone/>
            </a:pPr>
            <a:r>
              <a:rPr lang="en-US" sz="2800" b="1" dirty="0" smtClean="0"/>
              <a:t>may be considered as a rock band practicing 24 hours a day moving next door to a previously quite house in the country side, </a:t>
            </a:r>
          </a:p>
          <a:p>
            <a:pPr marL="0" indent="0" algn="ctr">
              <a:buNone/>
            </a:pPr>
            <a:r>
              <a:rPr lang="en-US" sz="2800" b="1" dirty="0" smtClean="0"/>
              <a:t>This is referred to as Blocking in the radio world </a:t>
            </a:r>
          </a:p>
          <a:p>
            <a:pPr marL="0" indent="0" algn="ctr">
              <a:buNone/>
            </a:pPr>
            <a:r>
              <a:rPr lang="en-US" sz="2800" b="1" dirty="0" smtClean="0"/>
              <a:t>The second issue is “out of band energy” which can be compared with  one musician moving into the lower room of the house</a:t>
            </a:r>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980879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16</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buNone/>
            </a:pPr>
            <a:r>
              <a:rPr lang="en-US" sz="2800" b="1" i="1" dirty="0"/>
              <a:t>The Problem</a:t>
            </a:r>
            <a:endParaRPr lang="en-GB" sz="2800" b="1" i="1" dirty="0"/>
          </a:p>
          <a:p>
            <a:endParaRPr lang="en-GB" sz="2800" dirty="0"/>
          </a:p>
          <a:p>
            <a:pPr marL="0" indent="0">
              <a:buNone/>
            </a:pPr>
            <a:r>
              <a:rPr lang="en-US" sz="2800" b="1" dirty="0"/>
              <a:t>The mobile user equipment (UE) is likely to come into close physical contact with an ALD user or school classroom, or even be used by a person with an ALD, and whilst the most susceptible ALDs will be those operating on the 2.4GHz band the UE could also cause interference to ALDs using other </a:t>
            </a:r>
            <a:r>
              <a:rPr lang="en-US" sz="2800" b="1" dirty="0" smtClean="0"/>
              <a:t>frequencies or via the Bluetooth link used by many ALDs.</a:t>
            </a: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0714722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17</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endParaRPr lang="en-GB" sz="2800" dirty="0" smtClean="0"/>
          </a:p>
          <a:p>
            <a:endParaRPr lang="en-GB" sz="2800" dirty="0"/>
          </a:p>
          <a:p>
            <a:pPr marL="0" indent="0">
              <a:buNone/>
            </a:pPr>
            <a:r>
              <a:rPr lang="en-GB" sz="2800" dirty="0" smtClean="0"/>
              <a:t> </a:t>
            </a:r>
            <a:r>
              <a:rPr lang="en-US" sz="2800" dirty="0" smtClean="0"/>
              <a:t>. </a:t>
            </a:r>
            <a:r>
              <a:rPr lang="en-US" sz="2800" b="1" dirty="0"/>
              <a:t>A second problem for 2.4GHz equipment will be the unwanted energy from the UE appearing in the receiver reception bandwidth and the possibility of transmitter intermodulation</a:t>
            </a:r>
            <a:r>
              <a:rPr lang="en-US" sz="2800" dirty="0"/>
              <a:t>.</a:t>
            </a:r>
            <a:endParaRPr lang="en-GB" sz="2800" dirty="0"/>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789334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18</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The third problem is congestion:</a:t>
            </a:r>
          </a:p>
          <a:p>
            <a:pPr marL="0" indent="0" algn="ctr">
              <a:buFontTx/>
              <a:buNone/>
            </a:pPr>
            <a:r>
              <a:rPr lang="en-US" sz="2800" b="1" dirty="0" smtClean="0"/>
              <a:t>Currently most if not all SRDs in this band  use a polite protocol which allows them to share spectrum, which works well.</a:t>
            </a:r>
          </a:p>
          <a:p>
            <a:pPr marL="0" indent="0" algn="ctr">
              <a:buFontTx/>
              <a:buNone/>
            </a:pPr>
            <a:r>
              <a:rPr lang="en-US" sz="2800" b="1" dirty="0" smtClean="0"/>
              <a:t>However if the lower channels are unusable the spectrum left will have to cope with all the traffic previously spread out in all channels</a:t>
            </a:r>
          </a:p>
          <a:p>
            <a:pPr marL="0" indent="0" algn="ctr">
              <a:buFontTx/>
              <a:buNone/>
            </a:pPr>
            <a:r>
              <a:rPr lang="en-US" sz="2800" b="1" dirty="0" smtClean="0"/>
              <a:t>Considering schools: Wifi, radio microphones, AV equipment and Bluetooth plus possibly alarm systems and M2M are all in use in addition to ALD and cochlear implant systems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7560633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19</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r>
              <a:rPr lang="en-US" sz="2800" b="1" dirty="0" smtClean="0"/>
              <a:t>From the work carried out in CEPT it clearly states that the lower channels of the 2.4 GHz band will be impacted with an effective loss of channels when both mobile and RLAN (which will include ALD use)are in a similar physical location . This will affect the ability to channel hop and increase congestion or reduce quality (and possibly increase latency) especially when the band is congested by Mobile offload traffic</a:t>
            </a:r>
            <a:endParaRPr lang="en-GB" sz="2800" b="1" dirty="0" smtClean="0"/>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82851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2F61385-EA07-42B6-9A64-49C8EB21117A}" type="datetime1">
              <a:rPr lang="en-GB" smtClean="0"/>
              <a:t>29/05/2014</a:t>
            </a:fld>
            <a:endParaRPr lang="en-GB" dirty="0" smtClean="0"/>
          </a:p>
        </p:txBody>
      </p:sp>
      <p:sp>
        <p:nvSpPr>
          <p:cNvPr id="3075"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3076"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150737A-4825-4D8B-BEC1-9B2ADE47183E}" type="slidenum">
              <a:rPr lang="en-GB" smtClean="0"/>
              <a:pPr eaLnBrk="1" hangingPunct="1"/>
              <a:t>2</a:t>
            </a:fld>
            <a:endParaRPr lang="en-GB" dirty="0" smtClean="0"/>
          </a:p>
        </p:txBody>
      </p:sp>
      <p:sp>
        <p:nvSpPr>
          <p:cNvPr id="3077" name="Rectangle 2"/>
          <p:cNvSpPr>
            <a:spLocks noGrp="1" noChangeArrowheads="1"/>
          </p:cNvSpPr>
          <p:nvPr>
            <p:ph type="title"/>
          </p:nvPr>
        </p:nvSpPr>
        <p:spPr>
          <a:xfrm>
            <a:off x="1495425" y="0"/>
            <a:ext cx="7648575" cy="1196975"/>
          </a:xfrm>
        </p:spPr>
        <p:txBody>
          <a:bodyPr/>
          <a:lstStyle/>
          <a:p>
            <a:r>
              <a:rPr lang="en-US" b="1" i="1" dirty="0" smtClean="0"/>
              <a:t>Introduction</a:t>
            </a:r>
          </a:p>
        </p:txBody>
      </p:sp>
      <p:sp>
        <p:nvSpPr>
          <p:cNvPr id="3078" name="Rectangle 3"/>
          <p:cNvSpPr>
            <a:spLocks noGrp="1" noChangeArrowheads="1"/>
          </p:cNvSpPr>
          <p:nvPr>
            <p:ph type="body" idx="1"/>
          </p:nvPr>
        </p:nvSpPr>
        <p:spPr>
          <a:xfrm>
            <a:off x="576263" y="1465263"/>
            <a:ext cx="7631112" cy="4760912"/>
          </a:xfrm>
        </p:spPr>
        <p:txBody>
          <a:bodyPr/>
          <a:lstStyle/>
          <a:p>
            <a:pPr algn="ctr">
              <a:buFontTx/>
              <a:buNone/>
            </a:pPr>
            <a:r>
              <a:rPr lang="en-US" sz="4000" dirty="0" smtClean="0"/>
              <a:t>Since starting a conversation on this issue, an E-mail discussion has highlighted two fundamental problems which I believe need identification first: </a:t>
            </a:r>
            <a:r>
              <a:rPr lang="en-US" sz="4000" i="1" dirty="0" smtClean="0"/>
              <a:t>as they are the cause of the present problem </a:t>
            </a:r>
          </a:p>
        </p:txBody>
      </p:sp>
      <p:pic>
        <p:nvPicPr>
          <p:cNvPr id="3079" name="Picture 5"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Line 6"/>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20</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endParaRPr lang="en-US" sz="2800" dirty="0" smtClean="0"/>
          </a:p>
          <a:p>
            <a:pPr marL="0" indent="0" algn="ctr">
              <a:buNone/>
            </a:pPr>
            <a:r>
              <a:rPr lang="en-US" sz="2800" b="1" dirty="0" smtClean="0"/>
              <a:t>A </a:t>
            </a:r>
            <a:r>
              <a:rPr lang="en-US" sz="2800" b="1" dirty="0"/>
              <a:t>situation common in many schools and education establishments is that mobile network transmitters are located on school buildings, if the 2.3-2.4GHz band transmitters are mounted on the school, both base station and UE </a:t>
            </a:r>
            <a:r>
              <a:rPr lang="en-US" sz="2800" b="1" dirty="0" smtClean="0"/>
              <a:t>interference will be a probability</a:t>
            </a: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3346929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21</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i="1" dirty="0" smtClean="0"/>
              <a:t>Current Testing Results</a:t>
            </a:r>
          </a:p>
          <a:p>
            <a:pPr marL="0" indent="0" algn="ctr">
              <a:buFontTx/>
              <a:buNone/>
            </a:pPr>
            <a:r>
              <a:rPr lang="en-US" sz="2800" b="1" dirty="0" smtClean="0"/>
              <a:t>Ofcom UK have just closed a public consultation on the use of the 2.3-2.4 GHz band and recognizes the issue  :</a:t>
            </a:r>
          </a:p>
          <a:p>
            <a:pPr marL="0" indent="0" algn="ctr">
              <a:buFontTx/>
              <a:buNone/>
            </a:pPr>
            <a:r>
              <a:rPr lang="en-GB" sz="2400" b="1" i="1" dirty="0"/>
              <a:t>7.88 In the particular circumstance where hearing aids and ALDs are being used (i.e. in classroom and in home scenarios) we believe it is reasonable for users be made aware of the slight risk of interference from LTE mobile devices (e.g. phones and laptops). Most issues can be resolved by careful positioning of these LTE devices or by switching off mobile phones in the classroom</a:t>
            </a:r>
            <a:endParaRPr lang="en-US" sz="2400" b="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8128547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22</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The practicality of their solution is another matter: but to be fair to them this solution is often proposed for SRD interference issues</a:t>
            </a:r>
            <a:endParaRPr lang="en-US" sz="2800" b="1" dirty="0"/>
          </a:p>
          <a:p>
            <a:pPr marL="0" indent="0" algn="ctr">
              <a:buFontTx/>
              <a:buNone/>
            </a:pPr>
            <a:endParaRPr lang="en-US" sz="2800" b="1" dirty="0" smtClean="0"/>
          </a:p>
          <a:p>
            <a:pPr marL="0" indent="0" algn="ctr">
              <a:buFontTx/>
              <a:buNone/>
            </a:pPr>
            <a:r>
              <a:rPr lang="en-US" sz="2800" b="1" dirty="0" smtClean="0"/>
              <a:t>Following discussion with hearing aid manufacturers an extensive testing program has now been put in place by Ofcom UK  for June</a:t>
            </a:r>
          </a:p>
          <a:p>
            <a:pPr marL="0" indent="0" algn="ctr">
              <a:buFontTx/>
              <a:buNone/>
            </a:pPr>
            <a:r>
              <a:rPr lang="en-US" sz="2800" b="1" dirty="0" smtClean="0"/>
              <a:t>In addition: to protect all SRDs a 10MHz guard band has been put in place in their proposed band plan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8900954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23</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GB" sz="2400" dirty="0" smtClean="0"/>
              <a:t>Assistive Listing Devices (ALD) and the allocation of Mobile Phone Services in the 2.3-2.4 GHz band</a:t>
            </a:r>
            <a:endParaRPr lang="en-US" sz="2400" b="1" dirty="0" smtClean="0"/>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endParaRPr lang="en-US" sz="2800" b="1" i="1" dirty="0" smtClean="0"/>
          </a:p>
          <a:p>
            <a:pPr marL="0" indent="0" algn="ctr">
              <a:buFontTx/>
              <a:buNone/>
            </a:pPr>
            <a:r>
              <a:rPr lang="en-US" sz="2800" b="1" i="1" dirty="0" smtClean="0"/>
              <a:t>I hope this presentation has provided an overview of the issue facing ALDs and cochlear Implants , please contact me if I can help further</a:t>
            </a:r>
          </a:p>
          <a:p>
            <a:pPr marL="0" indent="0" algn="ctr">
              <a:buFontTx/>
              <a:buNone/>
            </a:pPr>
            <a:endParaRPr lang="en-US" sz="2800" b="1" i="1" dirty="0"/>
          </a:p>
          <a:p>
            <a:pPr marL="0" indent="0" algn="ctr">
              <a:buFontTx/>
              <a:buNone/>
            </a:pPr>
            <a:r>
              <a:rPr lang="en-US" sz="2800" b="1" i="1" dirty="0" smtClean="0"/>
              <a:t>BC@copsey-comms.com</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6164639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24</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Suggestions</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i="1" dirty="0" smtClean="0"/>
              <a:t>The problem has been identified in the LS-31 E from the JCA -AHF sent out on the 23May and suggestions made to review the interference issue after the testing has taken plane </a:t>
            </a:r>
          </a:p>
          <a:p>
            <a:pPr marL="0" indent="0" algn="ctr">
              <a:buFontTx/>
              <a:buNone/>
            </a:pPr>
            <a:r>
              <a:rPr lang="en-US" sz="2800" b="1" i="1" dirty="0" smtClean="0"/>
              <a:t>A second suggestion is to request an early warning system from ITU-R in order that JCA-AHF may investigate the issues with their members</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8390053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25</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Descriptions</a:t>
            </a:r>
          </a:p>
        </p:txBody>
      </p:sp>
      <p:sp>
        <p:nvSpPr>
          <p:cNvPr id="4102" name="Rectangle 3"/>
          <p:cNvSpPr>
            <a:spLocks noGrp="1" noChangeArrowheads="1"/>
          </p:cNvSpPr>
          <p:nvPr>
            <p:ph type="body" idx="1"/>
          </p:nvPr>
        </p:nvSpPr>
        <p:spPr>
          <a:xfrm>
            <a:off x="457200" y="1327150"/>
            <a:ext cx="8229600" cy="4799013"/>
          </a:xfrm>
        </p:spPr>
        <p:txBody>
          <a:bodyPr/>
          <a:lstStyle/>
          <a:p>
            <a:r>
              <a:rPr lang="en-GB" sz="2800" dirty="0" smtClean="0"/>
              <a:t>In radio, </a:t>
            </a:r>
            <a:r>
              <a:rPr lang="en-GB" sz="2800" dirty="0"/>
              <a:t>and </a:t>
            </a:r>
            <a:r>
              <a:rPr lang="en-GB" sz="2800" dirty="0" smtClean="0"/>
              <a:t>wireless communications in </a:t>
            </a:r>
            <a:r>
              <a:rPr lang="en-GB" sz="2800" dirty="0"/>
              <a:t>general, </a:t>
            </a:r>
            <a:r>
              <a:rPr lang="en-GB" sz="2800" b="1" dirty="0"/>
              <a:t>blocking</a:t>
            </a:r>
            <a:r>
              <a:rPr lang="en-GB" sz="2800" dirty="0"/>
              <a:t> is a condition in a </a:t>
            </a:r>
            <a:r>
              <a:rPr lang="en-GB" sz="2800" dirty="0" smtClean="0"/>
              <a:t>receiver </a:t>
            </a:r>
            <a:r>
              <a:rPr lang="en-GB" sz="2800" dirty="0"/>
              <a:t>in which an off-frequency signal (generally further off-frequency than the immediately adjacent channel) causes the signal of interest to be </a:t>
            </a:r>
            <a:r>
              <a:rPr lang="en-GB" sz="2800" dirty="0" smtClean="0"/>
              <a:t>suppressed</a:t>
            </a:r>
            <a:endParaRPr lang="en-GB" sz="2800" dirty="0"/>
          </a:p>
          <a:p>
            <a:r>
              <a:rPr lang="en-GB" sz="2800" dirty="0"/>
              <a:t>Blocking rejection is the ability of a receiver to tolerate an off-frequency signal and avoid blocking. </a:t>
            </a:r>
          </a:p>
          <a:p>
            <a:pPr marL="0" indent="0" algn="ctr">
              <a:buFontTx/>
              <a:buNone/>
            </a:pPr>
            <a:endParaRPr lang="en-US" sz="2800" b="1" i="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41978100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7ECD08C-A150-4D83-AE01-A3B8ED3A984C}" type="datetime1">
              <a:rPr lang="en-GB" smtClean="0"/>
              <a:t>29/05/2014</a:t>
            </a:fld>
            <a:endParaRPr lang="en-GB" dirty="0" smtClean="0"/>
          </a:p>
        </p:txBody>
      </p:sp>
      <p:sp>
        <p:nvSpPr>
          <p:cNvPr id="5123"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5124"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5039E12-DB20-4EBC-A512-BB2EDACB8E4E}" type="slidenum">
              <a:rPr lang="en-GB" smtClean="0"/>
              <a:pPr eaLnBrk="1" hangingPunct="1"/>
              <a:t>26</a:t>
            </a:fld>
            <a:endParaRPr lang="en-GB" dirty="0" smtClean="0"/>
          </a:p>
        </p:txBody>
      </p:sp>
      <p:sp>
        <p:nvSpPr>
          <p:cNvPr id="5125" name="Rectangle 3"/>
          <p:cNvSpPr>
            <a:spLocks noGrp="1" noChangeArrowheads="1"/>
          </p:cNvSpPr>
          <p:nvPr>
            <p:ph type="body" idx="1"/>
          </p:nvPr>
        </p:nvSpPr>
        <p:spPr>
          <a:xfrm>
            <a:off x="1660525" y="969963"/>
            <a:ext cx="5708650" cy="2376487"/>
          </a:xfrm>
        </p:spPr>
        <p:txBody>
          <a:bodyPr/>
          <a:lstStyle/>
          <a:p>
            <a:endParaRPr lang="en-GB" dirty="0" smtClean="0"/>
          </a:p>
          <a:p>
            <a:endParaRPr lang="en-GB" dirty="0"/>
          </a:p>
          <a:p>
            <a:r>
              <a:rPr lang="en-GB" dirty="0" smtClean="0"/>
              <a:t>Thank you for your attention</a:t>
            </a:r>
          </a:p>
          <a:p>
            <a:endParaRPr lang="en-GB" dirty="0" smtClean="0"/>
          </a:p>
        </p:txBody>
      </p:sp>
      <p:pic>
        <p:nvPicPr>
          <p:cNvPr id="5126" name="Picture 6" descr="CCC logo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3916363"/>
            <a:ext cx="2995612"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A864BFD-ECD9-40EB-BE74-8D713E74ECAC}"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3</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First Problem : 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Currently we can consider parts of the ITU Family as three separate towers with little if any understanding of each others detailed activities or problems:</a:t>
            </a:r>
          </a:p>
          <a:p>
            <a:pPr marL="0" indent="0" algn="ctr">
              <a:buFontTx/>
              <a:buNone/>
            </a:pPr>
            <a:endParaRPr lang="en-US" sz="2800" b="1" dirty="0" smtClean="0"/>
          </a:p>
          <a:p>
            <a:pPr marL="0" indent="0" algn="ctr">
              <a:buFontTx/>
              <a:buNone/>
            </a:pPr>
            <a:r>
              <a:rPr lang="en-US" sz="2800" b="1" dirty="0" smtClean="0"/>
              <a:t>Tower 1: Telecommunications </a:t>
            </a:r>
          </a:p>
          <a:p>
            <a:pPr marL="0" indent="0" algn="ctr">
              <a:buFontTx/>
              <a:buNone/>
            </a:pPr>
            <a:endParaRPr lang="en-US" sz="2800" b="1" dirty="0" smtClean="0"/>
          </a:p>
          <a:p>
            <a:pPr marL="0" indent="0" algn="ctr">
              <a:buFontTx/>
              <a:buNone/>
            </a:pPr>
            <a:r>
              <a:rPr lang="en-US" sz="2800" b="1" dirty="0" smtClean="0"/>
              <a:t>Tower 2: Radio </a:t>
            </a:r>
          </a:p>
          <a:p>
            <a:pPr marL="0" indent="0" algn="ctr">
              <a:buFontTx/>
              <a:buNone/>
            </a:pPr>
            <a:endParaRPr lang="en-US" sz="2800" b="1" dirty="0" smtClean="0"/>
          </a:p>
          <a:p>
            <a:pPr marL="0" indent="0" algn="ctr">
              <a:buFontTx/>
              <a:buNone/>
            </a:pPr>
            <a:r>
              <a:rPr lang="en-US" sz="2800" b="1" dirty="0" smtClean="0"/>
              <a:t>Tower 3: Disability groups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4</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400" b="1" dirty="0" smtClean="0"/>
              <a:t>All Towers communicate via Liaison Statements or have Liaison Officers </a:t>
            </a:r>
            <a:endParaRPr lang="en-US" sz="2400" b="1" dirty="0"/>
          </a:p>
          <a:p>
            <a:pPr marL="0" indent="0" algn="ctr">
              <a:buFontTx/>
              <a:buNone/>
            </a:pPr>
            <a:r>
              <a:rPr lang="en-US" sz="2400" b="1" dirty="0" smtClean="0"/>
              <a:t>BUT</a:t>
            </a:r>
          </a:p>
          <a:p>
            <a:pPr marL="0" indent="0" algn="ctr">
              <a:buFontTx/>
              <a:buNone/>
            </a:pPr>
            <a:r>
              <a:rPr lang="en-US" sz="2400" b="1" dirty="0" smtClean="0"/>
              <a:t>There are so many Study Groups and sub groups with a constantly changing membership that the message does not always get to the right place or is lost in translation from radio speak to disability speak to telecoms speak</a:t>
            </a:r>
          </a:p>
          <a:p>
            <a:pPr marL="0" indent="0" algn="ctr">
              <a:buFontTx/>
              <a:buNone/>
            </a:pPr>
            <a:r>
              <a:rPr lang="en-US" sz="2400" b="1" dirty="0" smtClean="0"/>
              <a:t>Each tower and SG has its own acronyms and language which is not always understood outside that SG</a:t>
            </a:r>
          </a:p>
          <a:p>
            <a:pPr marL="0" indent="0" algn="ctr">
              <a:buFontTx/>
              <a:buNone/>
            </a:pPr>
            <a:endParaRPr lang="en-US" sz="2800" b="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3709883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5</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endParaRPr lang="en-US" sz="2800" b="1" dirty="0" smtClean="0"/>
          </a:p>
          <a:p>
            <a:pPr marL="0" indent="0" algn="ctr">
              <a:buFontTx/>
              <a:buNone/>
            </a:pPr>
            <a:r>
              <a:rPr lang="en-US" sz="2800" b="1" dirty="0" smtClean="0"/>
              <a:t>Due to their history and obvious impact on Disability  Telecommunications Tower has better communication with the Disability Tower then either do with Radio Tower</a:t>
            </a:r>
          </a:p>
          <a:p>
            <a:pPr marL="0" indent="0" algn="ctr">
              <a:buFontTx/>
              <a:buNone/>
            </a:pPr>
            <a:r>
              <a:rPr lang="en-US" sz="2800" b="1" dirty="0" smtClean="0"/>
              <a:t>The Telecommunication and Radio Towers  are no longer stand alone!</a:t>
            </a:r>
          </a:p>
          <a:p>
            <a:pPr marL="0" indent="0" algn="ctr">
              <a:buFontTx/>
              <a:buNone/>
            </a:pPr>
            <a:r>
              <a:rPr lang="en-US" sz="2800" b="1" dirty="0" smtClean="0"/>
              <a:t>Technology has exploded in recent years to integrate some of  their respective  responsibilities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9982018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6</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 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None/>
            </a:pPr>
            <a:endParaRPr lang="en-US" sz="2800" b="1" dirty="0" smtClean="0"/>
          </a:p>
          <a:p>
            <a:pPr marL="0" indent="0" algn="ctr">
              <a:buNone/>
            </a:pPr>
            <a:endParaRPr lang="en-US" sz="2800" b="1" dirty="0"/>
          </a:p>
          <a:p>
            <a:pPr marL="0" indent="0" algn="ctr">
              <a:buNone/>
            </a:pPr>
            <a:r>
              <a:rPr lang="en-US" sz="2800" b="1" dirty="0" smtClean="0"/>
              <a:t>Classic examples are Mobile  and DECT phones:</a:t>
            </a:r>
          </a:p>
          <a:p>
            <a:pPr marL="0" indent="0" algn="ctr">
              <a:buNone/>
            </a:pPr>
            <a:endParaRPr lang="en-US" sz="2800" b="1" dirty="0" smtClean="0"/>
          </a:p>
          <a:p>
            <a:pPr marL="0" indent="0" algn="ctr">
              <a:buNone/>
            </a:pPr>
            <a:r>
              <a:rPr lang="en-US" sz="2800" b="1" i="1" dirty="0" smtClean="0"/>
              <a:t> Radio devices using the telecoms infrastructure</a:t>
            </a:r>
          </a:p>
          <a:p>
            <a:pPr marL="0" indent="0" algn="ctr">
              <a:buNone/>
            </a:pPr>
            <a:r>
              <a:rPr lang="en-US" sz="2800" b="1" i="1" dirty="0" smtClean="0"/>
              <a:t>There are many others</a:t>
            </a:r>
          </a:p>
          <a:p>
            <a:pPr marL="0" indent="0" algn="ctr">
              <a:buFontTx/>
              <a:buNone/>
            </a:pPr>
            <a:endParaRPr lang="en-US" sz="2800" b="1" dirty="0" smtClean="0"/>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3700894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7</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Solution for Communication?</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The first part of a solution is to identify the problem, I hope these few slides will start a new and wider debate which heads wiser than mine can find a way forward</a:t>
            </a:r>
          </a:p>
          <a:p>
            <a:pPr marL="0" indent="0" algn="ctr">
              <a:buFontTx/>
              <a:buNone/>
            </a:pPr>
            <a:endParaRPr lang="en-US" sz="2800" b="1" dirty="0" smtClean="0"/>
          </a:p>
          <a:p>
            <a:pPr marL="0" indent="0" algn="ctr">
              <a:buFontTx/>
              <a:buNone/>
            </a:pPr>
            <a:r>
              <a:rPr lang="en-US" sz="2800" b="1" dirty="0" smtClean="0"/>
              <a:t>A starting point is the JCA-AHF which could generate documents identifying the aspects of radio which impact the Disabled?</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41652051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8</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Second problem: History</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Historically ITU-R </a:t>
            </a:r>
            <a:r>
              <a:rPr lang="en-US" sz="2800" b="1" i="1" dirty="0" smtClean="0"/>
              <a:t>only</a:t>
            </a:r>
            <a:r>
              <a:rPr lang="en-US" sz="2800" b="1" dirty="0" smtClean="0"/>
              <a:t> considers Primary services when considering compatibility between services</a:t>
            </a:r>
          </a:p>
          <a:p>
            <a:pPr marL="0" indent="0" algn="ctr">
              <a:buFontTx/>
              <a:buNone/>
            </a:pPr>
            <a:r>
              <a:rPr lang="en-US" sz="2800" b="1" dirty="0" smtClean="0"/>
              <a:t>Primary Services are service such as Marine, Aeronautical, Broadcast  and Satellite</a:t>
            </a:r>
          </a:p>
          <a:p>
            <a:pPr marL="0" indent="0" algn="ctr">
              <a:buFontTx/>
              <a:buNone/>
            </a:pPr>
            <a:r>
              <a:rPr lang="en-US" sz="2800" b="1" dirty="0" smtClean="0"/>
              <a:t>But</a:t>
            </a:r>
          </a:p>
          <a:p>
            <a:pPr marL="0" indent="0" algn="ctr">
              <a:buFontTx/>
              <a:buNone/>
            </a:pPr>
            <a:r>
              <a:rPr lang="en-US" sz="2800" b="1" dirty="0" smtClean="0"/>
              <a:t>Since the1990s there has been a new kid on the block:</a:t>
            </a:r>
          </a:p>
          <a:p>
            <a:pPr marL="0" indent="0" algn="ctr">
              <a:buFontTx/>
              <a:buNone/>
            </a:pPr>
            <a:r>
              <a:rPr lang="en-US" sz="2800" b="1" i="1" dirty="0" smtClean="0"/>
              <a:t>Called Short Range Devices </a:t>
            </a:r>
          </a:p>
          <a:p>
            <a:pPr marL="0" indent="0" algn="ctr">
              <a:buFontTx/>
              <a:buNone/>
            </a:pPr>
            <a:r>
              <a:rPr lang="en-US" sz="2800" b="1" i="1" dirty="0" smtClean="0"/>
              <a:t>(SRD)</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4017303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99A2E1-2128-4EBD-9EF4-1A0C820C1B89}" type="datetime1">
              <a:rPr lang="en-GB" smtClean="0"/>
              <a:t>29/05/2014</a:t>
            </a:fld>
            <a:endParaRPr lang="en-GB" dirty="0" smtClean="0"/>
          </a:p>
        </p:txBody>
      </p:sp>
      <p:sp>
        <p:nvSpPr>
          <p:cNvPr id="4099" name="Footer Placeholder 4"/>
          <p:cNvSpPr>
            <a:spLocks noGrp="1"/>
          </p:cNvSpPr>
          <p:nvPr>
            <p:ph type="ftr" sz="quarter" idx="11"/>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dirty="0" smtClean="0"/>
              <a:t>ITU JCA-AHF 30 May 2014</a:t>
            </a:r>
          </a:p>
        </p:txBody>
      </p:sp>
      <p:sp>
        <p:nvSpPr>
          <p:cNvPr id="4100" name="Slide Number Placeholder 5"/>
          <p:cNvSpPr>
            <a:spLocks noGrp="1"/>
          </p:cNvSpPr>
          <p:nvPr>
            <p:ph type="sldNum" sz="quarter" idx="12"/>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373D94C-4320-4D3C-B58D-DB0FA4F7F016}" type="slidenum">
              <a:rPr lang="en-GB" smtClean="0"/>
              <a:pPr eaLnBrk="1" hangingPunct="1"/>
              <a:t>9</a:t>
            </a:fld>
            <a:endParaRPr lang="en-GB" dirty="0" smtClean="0"/>
          </a:p>
        </p:txBody>
      </p:sp>
      <p:sp>
        <p:nvSpPr>
          <p:cNvPr id="4101" name="Rectangle 2"/>
          <p:cNvSpPr>
            <a:spLocks noGrp="1" noChangeArrowheads="1"/>
          </p:cNvSpPr>
          <p:nvPr>
            <p:ph type="title"/>
          </p:nvPr>
        </p:nvSpPr>
        <p:spPr>
          <a:xfrm>
            <a:off x="1508125" y="0"/>
            <a:ext cx="7635875" cy="1173163"/>
          </a:xfrm>
        </p:spPr>
        <p:txBody>
          <a:bodyPr/>
          <a:lstStyle/>
          <a:p>
            <a:r>
              <a:rPr lang="en-US" sz="2400" b="1" dirty="0" smtClean="0"/>
              <a:t> History</a:t>
            </a:r>
          </a:p>
        </p:txBody>
      </p:sp>
      <p:sp>
        <p:nvSpPr>
          <p:cNvPr id="4102" name="Rectangle 3"/>
          <p:cNvSpPr>
            <a:spLocks noGrp="1" noChangeArrowheads="1"/>
          </p:cNvSpPr>
          <p:nvPr>
            <p:ph type="body" idx="1"/>
          </p:nvPr>
        </p:nvSpPr>
        <p:spPr>
          <a:xfrm>
            <a:off x="457200" y="1327150"/>
            <a:ext cx="8229600" cy="4799013"/>
          </a:xfrm>
        </p:spPr>
        <p:txBody>
          <a:bodyPr/>
          <a:lstStyle/>
          <a:p>
            <a:pPr marL="0" indent="0" algn="ctr">
              <a:buFontTx/>
              <a:buNone/>
            </a:pPr>
            <a:r>
              <a:rPr lang="en-US" sz="2800" b="1" dirty="0" smtClean="0"/>
              <a:t>Short Range Devices are not classed as a primary service but have become part of almost every citizens life either directly or indirectly, SRD now have more devices packed into their small amount of spectrum then probably any primary service </a:t>
            </a:r>
          </a:p>
          <a:p>
            <a:pPr marL="0" indent="0" algn="ctr">
              <a:buFontTx/>
              <a:buNone/>
            </a:pPr>
            <a:r>
              <a:rPr lang="en-US" sz="2800" b="1" dirty="0" smtClean="0"/>
              <a:t>The better known are radio local area networks or Wi-Fi and Bluetooth but among this vast family is included ALD, medical devices  and Cochlear implants </a:t>
            </a:r>
          </a:p>
        </p:txBody>
      </p:sp>
      <p:pic>
        <p:nvPicPr>
          <p:cNvPr id="4103" name="Picture 4"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60350"/>
            <a:ext cx="1258888"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Line 5"/>
          <p:cNvSpPr>
            <a:spLocks noChangeShapeType="1"/>
          </p:cNvSpPr>
          <p:nvPr/>
        </p:nvSpPr>
        <p:spPr bwMode="auto">
          <a:xfrm>
            <a:off x="0" y="1196975"/>
            <a:ext cx="9144000"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2577449912"/>
      </p:ext>
    </p:extLst>
  </p:cSld>
  <p:clrMapOvr>
    <a:masterClrMapping/>
  </p:clrMapOvr>
  <p:timing>
    <p:tnLst>
      <p:par>
        <p:cTn id="1" dur="indefinite" restart="never" nodeType="tmRoot"/>
      </p:par>
    </p:tnLst>
  </p:timing>
</p:sld>
</file>

<file path=ppt/theme/theme1.xml><?xml version="1.0" encoding="utf-8"?>
<a:theme xmlns:a="http://schemas.openxmlformats.org/drawingml/2006/main" name="CCC new">
  <a:themeElements>
    <a:clrScheme name="CCC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CC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CC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CC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CC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CC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CC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CC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CC presentatio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CC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CC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CC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CC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CC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CCC new</Template>
  <TotalTime>304</TotalTime>
  <Words>1673</Words>
  <Application>Microsoft Office PowerPoint</Application>
  <PresentationFormat>On-screen Show (4:3)</PresentationFormat>
  <Paragraphs>185</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CCC new</vt:lpstr>
      <vt:lpstr>Assistive Listing Devices (ALD) and the allocation of Mobile Phone Services in the 2.3-2.4 GHz band Brian Copsey: Invited  Expert</vt:lpstr>
      <vt:lpstr>Introduction</vt:lpstr>
      <vt:lpstr>First Problem : Communication</vt:lpstr>
      <vt:lpstr>Communication</vt:lpstr>
      <vt:lpstr>Communication</vt:lpstr>
      <vt:lpstr> Communication</vt:lpstr>
      <vt:lpstr>Solution for Communication?</vt:lpstr>
      <vt:lpstr>Second problem: History</vt:lpstr>
      <vt:lpstr> History</vt:lpstr>
      <vt:lpstr>History</vt:lpstr>
      <vt:lpstr>Solution for History?</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Assistive Listing Devices (ALD) and the allocation of Mobile Phone Services in the 2.3-2.4 GHz band</vt:lpstr>
      <vt:lpstr>Suggestions</vt:lpstr>
      <vt:lpstr>Descriptions</vt:lpstr>
      <vt:lpstr>PowerPoint Presentation</vt:lpstr>
    </vt:vector>
  </TitlesOfParts>
  <Manager>Brian Copsey</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Assistive Listing Devices (ALD) and the allocation of Mobile Phone Services in the 2.3-2.4 GHz band Brian Copsey: independent Expert</dc:title>
  <dc:subject>Digital Dividend</dc:subject>
  <dc:creator>BC</dc:creator>
  <cp:lastModifiedBy>Regan, Gabrielle</cp:lastModifiedBy>
  <cp:revision>24</cp:revision>
  <dcterms:created xsi:type="dcterms:W3CDTF">2014-05-27T10:36:38Z</dcterms:created>
  <dcterms:modified xsi:type="dcterms:W3CDTF">2014-05-29T09:04:30Z</dcterms:modified>
</cp:coreProperties>
</file>