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</p:sldMasterIdLst>
  <p:notesMasterIdLst>
    <p:notesMasterId r:id="rId3"/>
  </p:notesMasterIdLst>
  <p:handoutMasterIdLst>
    <p:handoutMasterId r:id="rId4"/>
  </p:handoutMasterIdLst>
  <p:sldIdLst>
    <p:sldId id="977" r:id="rId2"/>
  </p:sldIdLst>
  <p:sldSz cx="9144000" cy="6858000" type="screen4x3"/>
  <p:notesSz cx="6669088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buClr>
        <a:schemeClr val="tx1"/>
      </a:buClr>
      <a:buFont typeface="Arial" charset="0"/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Clr>
        <a:schemeClr val="tx1"/>
      </a:buClr>
      <a:buFont typeface="Arial" charset="0"/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Clr>
        <a:schemeClr val="tx1"/>
      </a:buClr>
      <a:buFont typeface="Arial" charset="0"/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Clr>
        <a:schemeClr val="tx1"/>
      </a:buClr>
      <a:buFont typeface="Arial" charset="0"/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Clr>
        <a:schemeClr val="tx1"/>
      </a:buClr>
      <a:buFont typeface="Arial" charset="0"/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6464"/>
    <a:srgbClr val="1B5BA2"/>
    <a:srgbClr val="5C5C5C"/>
    <a:srgbClr val="87BBE0"/>
    <a:srgbClr val="D9445A"/>
    <a:srgbClr val="0E438A"/>
    <a:srgbClr val="525152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29" autoAdjust="0"/>
    <p:restoredTop sz="94066" autoAdjust="0"/>
  </p:normalViewPr>
  <p:slideViewPr>
    <p:cSldViewPr>
      <p:cViewPr varScale="1">
        <p:scale>
          <a:sx n="102" d="100"/>
          <a:sy n="102" d="100"/>
        </p:scale>
        <p:origin x="183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1296"/>
    </p:cViewPr>
  </p:sorterViewPr>
  <p:notesViewPr>
    <p:cSldViewPr>
      <p:cViewPr varScale="1">
        <p:scale>
          <a:sx n="51" d="100"/>
          <a:sy n="51" d="100"/>
        </p:scale>
        <p:origin x="-1380" y="-102"/>
      </p:cViewPr>
      <p:guideLst>
        <p:guide orient="horz" pos="3127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 smtClean="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 smtClean="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 smtClean="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 smtClean="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fld id="{1CFBF601-24F9-4BE3-AED7-FA72E9B040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9298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 smtClean="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 smtClean="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5663" y="746125"/>
            <a:ext cx="4960937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 smtClean="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31338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 smtClean="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pPr>
              <a:defRPr/>
            </a:pPr>
            <a:fld id="{812C6193-BA22-4FD9-AF9E-754A00A57D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5847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5463" y="4718050"/>
            <a:ext cx="5905500" cy="50704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endParaRPr lang="en-US" altLang="en-US" sz="14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440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369300" y="6381750"/>
            <a:ext cx="358775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451938-B1DE-4622-81F7-EFAEC437F7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11906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369300" y="6381750"/>
            <a:ext cx="358775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C2514D1-D0F3-47B7-9DC1-11A9BE3DA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369300" y="6381750"/>
            <a:ext cx="358775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44044D-6B97-435A-96EF-F55B36625F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8681"/>
            <a:ext cx="9144000" cy="100811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369300" y="6381750"/>
            <a:ext cx="358775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848EA2-C250-48E5-9F76-F1ADC6AD9C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936104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46262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86024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46262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86024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369300" y="6381750"/>
            <a:ext cx="358775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1D9E22E-A958-4191-BF9F-87854D1938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69300" y="6381750"/>
            <a:ext cx="358775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7CF55D-568F-4844-AFD7-A8EA318515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369300" y="6381750"/>
            <a:ext cx="358775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1A3E19-1564-4D8E-BA3C-1ABAFF96C2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0" descr="Watermark"/>
          <p:cNvPicPr>
            <a:picLocks noChangeAspect="1" noChangeArrowheads="1"/>
          </p:cNvPicPr>
          <p:nvPr/>
        </p:nvPicPr>
        <p:blipFill>
          <a:blip r:embed="rId9" cstate="print"/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2" name="Line 68"/>
          <p:cNvSpPr>
            <a:spLocks noChangeShapeType="1"/>
          </p:cNvSpPr>
          <p:nvPr/>
        </p:nvSpPr>
        <p:spPr bwMode="auto">
          <a:xfrm flipH="1">
            <a:off x="395288" y="6524625"/>
            <a:ext cx="8280400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en-US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55650" y="2852738"/>
            <a:ext cx="7772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This cover slide could be in reverse colors….</a:t>
            </a:r>
          </a:p>
        </p:txBody>
      </p:sp>
      <p:sp>
        <p:nvSpPr>
          <p:cNvPr id="1097" name="Text Box 73"/>
          <p:cNvSpPr txBox="1">
            <a:spLocks noChangeArrowheads="1"/>
          </p:cNvSpPr>
          <p:nvPr/>
        </p:nvSpPr>
        <p:spPr bwMode="auto">
          <a:xfrm>
            <a:off x="4418013" y="404813"/>
            <a:ext cx="267493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buClrTx/>
              <a:buFontTx/>
              <a:buNone/>
              <a:defRPr/>
            </a:pPr>
            <a:r>
              <a:rPr lang="en-US" sz="1100" b="1">
                <a:solidFill>
                  <a:srgbClr val="1B5BA2"/>
                </a:solidFill>
                <a:latin typeface="Arial" pitchFamily="34" charset="0"/>
              </a:rPr>
              <a:t>Committed to Connecting the World</a:t>
            </a:r>
          </a:p>
        </p:txBody>
      </p:sp>
      <p:sp>
        <p:nvSpPr>
          <p:cNvPr id="1098" name="Line 74"/>
          <p:cNvSpPr>
            <a:spLocks noChangeShapeType="1"/>
          </p:cNvSpPr>
          <p:nvPr/>
        </p:nvSpPr>
        <p:spPr bwMode="auto">
          <a:xfrm flipH="1">
            <a:off x="395288" y="549275"/>
            <a:ext cx="4105275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en-US"/>
          </a:p>
        </p:txBody>
      </p:sp>
      <p:pic>
        <p:nvPicPr>
          <p:cNvPr id="1031" name="Picture 10" descr="itu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51725" y="44450"/>
            <a:ext cx="12477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Line 74"/>
          <p:cNvSpPr>
            <a:spLocks noChangeShapeType="1"/>
          </p:cNvSpPr>
          <p:nvPr/>
        </p:nvSpPr>
        <p:spPr bwMode="auto">
          <a:xfrm flipH="1">
            <a:off x="7092950" y="549275"/>
            <a:ext cx="503238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</p:sldLayoutIdLst>
  <p:transition>
    <p:fade/>
  </p:transition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E438A"/>
        </a:buClr>
        <a:buSzPct val="110000"/>
        <a:buFont typeface="Wingdings" pitchFamily="2" charset="2"/>
        <a:buChar char="§"/>
        <a:defRPr sz="3200">
          <a:solidFill>
            <a:srgbClr val="5C5C5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Ø"/>
        <a:defRPr sz="2800">
          <a:solidFill>
            <a:srgbClr val="5C5C5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§"/>
        <a:defRPr sz="2400">
          <a:solidFill>
            <a:srgbClr val="5C5C5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ralympic.or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tu.int/en/ITU-T/challenges/pages/iptv.aspx" TargetMode="External"/><Relationship Id="rId4" Type="http://schemas.openxmlformats.org/officeDocument/2006/relationships/hyperlink" Target="http://www.itu.int/en/ITU-T/challenges/iptv/Pages/3rd-IPTV-Challenge.asp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-396552" y="1124744"/>
            <a:ext cx="9972600" cy="1145183"/>
          </a:xfrm>
        </p:spPr>
        <p:txBody>
          <a:bodyPr>
            <a:noAutofit/>
          </a:bodyPr>
          <a:lstStyle/>
          <a:p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r>
              <a:rPr lang="en-US" sz="2000" b="1" dirty="0"/>
              <a:t>Joint ITU and IPC IPTV Application Challenge</a:t>
            </a:r>
            <a:br>
              <a:rPr lang="en-US" sz="2000" b="1" dirty="0"/>
            </a:br>
            <a:r>
              <a:rPr lang="en-US" sz="2800" b="1" dirty="0" smtClean="0"/>
              <a:t>"</a:t>
            </a:r>
            <a:r>
              <a:rPr lang="en-US" sz="2800" b="1" dirty="0"/>
              <a:t>Better Quality of Life with Global Standards: </a:t>
            </a:r>
            <a:br>
              <a:rPr lang="en-US" sz="2800" b="1" dirty="0"/>
            </a:br>
            <a:r>
              <a:rPr lang="en-US" sz="2800" b="1" dirty="0"/>
              <a:t>an Accessible World for All" </a:t>
            </a:r>
            <a:br>
              <a:rPr lang="en-US" sz="2800" b="1" dirty="0"/>
            </a:br>
            <a:r>
              <a:rPr lang="en-US" sz="2000" i="0" dirty="0" smtClean="0"/>
              <a:t/>
            </a:r>
            <a:br>
              <a:rPr lang="en-US" sz="2000" i="0" dirty="0" smtClean="0"/>
            </a:br>
            <a:r>
              <a:rPr lang="en-US" sz="2000" b="1" dirty="0" smtClean="0">
                <a:solidFill>
                  <a:schemeClr val="accent4"/>
                </a:solidFill>
              </a:rPr>
              <a:t/>
            </a:r>
            <a:br>
              <a:rPr lang="en-US" sz="2000" b="1" dirty="0" smtClean="0">
                <a:solidFill>
                  <a:schemeClr val="accent4"/>
                </a:solidFill>
              </a:rPr>
            </a:br>
            <a:endParaRPr lang="en-US" sz="2000" dirty="0">
              <a:effectLst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7300" y="2564904"/>
            <a:ext cx="80648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4"/>
                </a:solidFill>
                <a:latin typeface="+mn-lt"/>
              </a:rPr>
              <a:t>3rd ITU IPTV </a:t>
            </a:r>
            <a:r>
              <a:rPr lang="en-US" sz="2000" dirty="0">
                <a:solidFill>
                  <a:schemeClr val="accent4"/>
                </a:solidFill>
                <a:latin typeface="+mn-lt"/>
              </a:rPr>
              <a:t>Application Challenge </a:t>
            </a:r>
            <a:r>
              <a:rPr lang="en-US" sz="2000" dirty="0" smtClean="0">
                <a:solidFill>
                  <a:schemeClr val="accent4"/>
                </a:solidFill>
                <a:latin typeface="+mn-lt"/>
              </a:rPr>
              <a:t>will be launched jointly </a:t>
            </a:r>
            <a:r>
              <a:rPr lang="en-US" sz="2000" dirty="0">
                <a:solidFill>
                  <a:schemeClr val="accent4"/>
                </a:solidFill>
                <a:latin typeface="+mn-lt"/>
              </a:rPr>
              <a:t>with </a:t>
            </a:r>
            <a:r>
              <a:rPr lang="en-US" sz="2000" dirty="0">
                <a:solidFill>
                  <a:schemeClr val="accent4"/>
                </a:solidFill>
                <a:latin typeface="+mn-lt"/>
                <a:hlinkClick r:id="rId3"/>
              </a:rPr>
              <a:t>International Paralympics Committee (IPC)</a:t>
            </a:r>
            <a:r>
              <a:rPr lang="en-US" sz="2000" dirty="0">
                <a:solidFill>
                  <a:schemeClr val="accent4"/>
                </a:solidFill>
                <a:latin typeface="+mn-lt"/>
              </a:rPr>
              <a:t> </a:t>
            </a:r>
            <a:r>
              <a:rPr lang="en-US" sz="2000" dirty="0" smtClean="0">
                <a:solidFill>
                  <a:schemeClr val="accent4"/>
                </a:solidFill>
                <a:latin typeface="+mn-lt"/>
              </a:rPr>
              <a:t>to raise</a:t>
            </a:r>
            <a:r>
              <a:rPr lang="en-US" sz="20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awareness of the importance of multimedia and multimodal audiovisual accessibility for everyone</a:t>
            </a:r>
            <a:endParaRPr lang="en-US" sz="2000" dirty="0" smtClean="0">
              <a:solidFill>
                <a:schemeClr val="tx1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+mn-lt"/>
              </a:rPr>
              <a:t>Awards ceremony planned at Rio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Paralympics </a:t>
            </a:r>
            <a:r>
              <a:rPr lang="en-US" sz="2000" dirty="0" smtClean="0">
                <a:solidFill>
                  <a:schemeClr val="tx1"/>
                </a:solidFill>
                <a:latin typeface="+mn-lt"/>
              </a:rPr>
              <a:t>2016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+mj-lt"/>
              </a:rPr>
              <a:t>The Challenge will call for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concept notes on IPTV accessibility </a:t>
            </a:r>
            <a:r>
              <a:rPr lang="en-US" sz="2000" dirty="0" smtClean="0">
                <a:solidFill>
                  <a:schemeClr val="tx1"/>
                </a:solidFill>
                <a:latin typeface="+mj-lt"/>
              </a:rPr>
              <a:t>solution, then selected concepts  will be developed for actual deployment in the systems running over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ITU-T IPTV </a:t>
            </a:r>
            <a:r>
              <a:rPr lang="en-US" sz="2000" dirty="0" smtClean="0">
                <a:solidFill>
                  <a:schemeClr val="tx1"/>
                </a:solidFill>
                <a:latin typeface="+mj-lt"/>
              </a:rPr>
              <a:t>Standards</a:t>
            </a:r>
            <a:endParaRPr lang="en-US" sz="2000" dirty="0" smtClean="0">
              <a:solidFill>
                <a:schemeClr val="tx1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4"/>
                </a:solidFill>
                <a:latin typeface="+mn-lt"/>
                <a:hlinkClick r:id="rId4"/>
              </a:rPr>
              <a:t>Call </a:t>
            </a:r>
            <a:r>
              <a:rPr lang="en-US" sz="2000" dirty="0">
                <a:solidFill>
                  <a:schemeClr val="accent4"/>
                </a:solidFill>
                <a:latin typeface="+mn-lt"/>
                <a:hlinkClick r:id="rId4"/>
              </a:rPr>
              <a:t>for </a:t>
            </a:r>
            <a:r>
              <a:rPr lang="en-US" sz="2000" dirty="0" smtClean="0">
                <a:solidFill>
                  <a:schemeClr val="accent4"/>
                </a:solidFill>
                <a:latin typeface="+mn-lt"/>
                <a:hlinkClick r:id="rId4"/>
              </a:rPr>
              <a:t>Interest and Call for Sponsors</a:t>
            </a:r>
            <a:r>
              <a:rPr lang="en-US" sz="2000" dirty="0" smtClean="0">
                <a:solidFill>
                  <a:schemeClr val="accent4"/>
                </a:solidFill>
                <a:latin typeface="+mn-lt"/>
              </a:rPr>
              <a:t> </a:t>
            </a:r>
            <a:endParaRPr lang="en-US" sz="2000" dirty="0" smtClean="0">
              <a:solidFill>
                <a:schemeClr val="accent4"/>
              </a:solidFill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4"/>
                </a:solidFill>
                <a:latin typeface="+mn-lt"/>
                <a:hlinkClick r:id="rId5"/>
              </a:rPr>
              <a:t>Past </a:t>
            </a:r>
            <a:r>
              <a:rPr lang="en-US" sz="2000" dirty="0">
                <a:solidFill>
                  <a:schemeClr val="accent4"/>
                </a:solidFill>
                <a:latin typeface="+mn-lt"/>
                <a:hlinkClick r:id="rId5"/>
              </a:rPr>
              <a:t>ITU IPTV Application </a:t>
            </a:r>
            <a:r>
              <a:rPr lang="en-US" sz="2000" dirty="0" smtClean="0">
                <a:solidFill>
                  <a:schemeClr val="accent4"/>
                </a:solidFill>
                <a:latin typeface="+mn-lt"/>
                <a:hlinkClick r:id="rId5"/>
              </a:rPr>
              <a:t>Challenges</a:t>
            </a:r>
            <a:r>
              <a:rPr lang="en-US" sz="2000" dirty="0" smtClean="0">
                <a:solidFill>
                  <a:schemeClr val="accent4"/>
                </a:solidFill>
                <a:latin typeface="+mn-lt"/>
              </a:rPr>
              <a:t> </a:t>
            </a:r>
            <a:endParaRPr lang="en-US" sz="2000" dirty="0" smtClean="0">
              <a:solidFill>
                <a:schemeClr val="accent4"/>
              </a:solidFill>
              <a:latin typeface="+mn-lt"/>
            </a:endParaRPr>
          </a:p>
          <a:p>
            <a:pPr algn="ctr"/>
            <a:r>
              <a:rPr lang="en-US" sz="2000" dirty="0" smtClean="0">
                <a:solidFill>
                  <a:schemeClr val="accent4"/>
                </a:solidFill>
                <a:latin typeface="+mn-lt"/>
              </a:rPr>
              <a:t>Contact</a:t>
            </a:r>
            <a:r>
              <a:rPr lang="en-US" sz="2000" dirty="0" smtClean="0">
                <a:solidFill>
                  <a:schemeClr val="accent4"/>
                </a:solidFill>
                <a:latin typeface="+mn-lt"/>
              </a:rPr>
              <a:t>: </a:t>
            </a:r>
            <a:r>
              <a:rPr lang="en-US" sz="2000" dirty="0" smtClean="0">
                <a:solidFill>
                  <a:schemeClr val="accent4"/>
                </a:solidFill>
                <a:latin typeface="+mn-lt"/>
              </a:rPr>
              <a:t>iptvchallenge@itu.int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6352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ITU-e">
  <a:themeElements>
    <a:clrScheme name="2_ITU-e 4">
      <a:dk1>
        <a:srgbClr val="5C5C5C"/>
      </a:dk1>
      <a:lt1>
        <a:srgbClr val="FFFFFF"/>
      </a:lt1>
      <a:dk2>
        <a:srgbClr val="1B5BA2"/>
      </a:dk2>
      <a:lt2>
        <a:srgbClr val="808080"/>
      </a:lt2>
      <a:accent1>
        <a:srgbClr val="FFFFFF"/>
      </a:accent1>
      <a:accent2>
        <a:srgbClr val="3333CC"/>
      </a:accent2>
      <a:accent3>
        <a:srgbClr val="FFFFFF"/>
      </a:accent3>
      <a:accent4>
        <a:srgbClr val="4D4D4D"/>
      </a:accent4>
      <a:accent5>
        <a:srgbClr val="FFFFFF"/>
      </a:accent5>
      <a:accent6>
        <a:srgbClr val="2D2DB9"/>
      </a:accent6>
      <a:hlink>
        <a:srgbClr val="1B5BA2"/>
      </a:hlink>
      <a:folHlink>
        <a:srgbClr val="B2B2B2"/>
      </a:folHlink>
    </a:clrScheme>
    <a:fontScheme name="2_ITU-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00"/>
        </a:solidFill>
        <a:ln w="76200" cap="flat" cmpd="sng" algn="ctr">
          <a:solidFill>
            <a:srgbClr val="B2B2B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 typeface="Arial" charset="0"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00"/>
        </a:solidFill>
        <a:ln w="76200" cap="flat" cmpd="sng" algn="ctr">
          <a:solidFill>
            <a:srgbClr val="B2B2B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 typeface="Arial" charset="0"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2_ITU-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ITU-e 2">
        <a:dk1>
          <a:srgbClr val="5C5C5C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ITU-e 3">
        <a:dk1>
          <a:srgbClr val="5C5C5C"/>
        </a:dk1>
        <a:lt1>
          <a:srgbClr val="FFFFFF"/>
        </a:lt1>
        <a:dk2>
          <a:srgbClr val="1B5BA2"/>
        </a:dk2>
        <a:lt2>
          <a:srgbClr val="808080"/>
        </a:lt2>
        <a:accent1>
          <a:srgbClr val="FFFFFF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FFFFFF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ITU-e 4">
        <a:dk1>
          <a:srgbClr val="5C5C5C"/>
        </a:dk1>
        <a:lt1>
          <a:srgbClr val="FFFFFF"/>
        </a:lt1>
        <a:dk2>
          <a:srgbClr val="1B5BA2"/>
        </a:dk2>
        <a:lt2>
          <a:srgbClr val="808080"/>
        </a:lt2>
        <a:accent1>
          <a:srgbClr val="FFFFFF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FFFFFF"/>
        </a:accent5>
        <a:accent6>
          <a:srgbClr val="2D2DB9"/>
        </a:accent6>
        <a:hlink>
          <a:srgbClr val="1B5BA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ITU-e</Template>
  <TotalTime>22742</TotalTime>
  <Words>81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Times New Roman</vt:lpstr>
      <vt:lpstr>Verdana</vt:lpstr>
      <vt:lpstr>Wingdings</vt:lpstr>
      <vt:lpstr>2_ITU-e</vt:lpstr>
      <vt:lpstr>  Joint ITU and IPC IPTV Application Challenge "Better Quality of Life with Global Standards:  an Accessible World for All"    </vt:lpstr>
    </vt:vector>
  </TitlesOfParts>
  <Company>ITU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the Presentation</dc:title>
  <dc:creator>gaspari</dc:creator>
  <cp:lastModifiedBy>Mizuno, Kaoru</cp:lastModifiedBy>
  <cp:revision>792</cp:revision>
  <cp:lastPrinted>2014-03-24T12:45:20Z</cp:lastPrinted>
  <dcterms:created xsi:type="dcterms:W3CDTF">2006-05-30T12:53:59Z</dcterms:created>
  <dcterms:modified xsi:type="dcterms:W3CDTF">2014-05-16T11:01:53Z</dcterms:modified>
</cp:coreProperties>
</file>