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699" r:id="rId4"/>
    <p:sldMasterId id="2147483712" r:id="rId5"/>
    <p:sldMasterId id="2147483725" r:id="rId6"/>
    <p:sldMasterId id="2147483738" r:id="rId7"/>
    <p:sldMasterId id="2147483751" r:id="rId8"/>
    <p:sldMasterId id="2147483764" r:id="rId9"/>
    <p:sldMasterId id="2147483777" r:id="rId10"/>
  </p:sldMasterIdLst>
  <p:notesMasterIdLst>
    <p:notesMasterId r:id="rId21"/>
  </p:notesMasterIdLst>
  <p:sldIdLst>
    <p:sldId id="267" r:id="rId11"/>
    <p:sldId id="258" r:id="rId12"/>
    <p:sldId id="259" r:id="rId13"/>
    <p:sldId id="260" r:id="rId14"/>
    <p:sldId id="261" r:id="rId15"/>
    <p:sldId id="262" r:id="rId16"/>
    <p:sldId id="263" r:id="rId17"/>
    <p:sldId id="264" r:id="rId18"/>
    <p:sldId id="265" r:id="rId19"/>
    <p:sldId id="266" r:id="rId20"/>
  </p:sldIdLst>
  <p:sldSz cx="9144000" cy="5143500" type="screen16x9"/>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146" autoAdjust="0"/>
  </p:normalViewPr>
  <p:slideViewPr>
    <p:cSldViewPr>
      <p:cViewPr varScale="1">
        <p:scale>
          <a:sx n="86" d="100"/>
          <a:sy n="86" d="100"/>
        </p:scale>
        <p:origin x="-900"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DA7800-F2BE-422F-8F35-7C6228A1CF10}"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US"/>
        </a:p>
      </dgm:t>
    </dgm:pt>
    <dgm:pt modelId="{F6F0E235-5086-45F6-B0D4-17D1C6112AC8}">
      <dgm:prSet phldrT="[Text]"/>
      <dgm:spPr>
        <a:solidFill>
          <a:srgbClr val="1B5BA2"/>
        </a:solidFill>
        <a:ln>
          <a:noFill/>
        </a:ln>
      </dgm:spPr>
      <dgm:t>
        <a:bodyPr/>
        <a:lstStyle/>
        <a:p>
          <a:r>
            <a:rPr lang="en-US" dirty="0" smtClean="0">
              <a:sym typeface="Wingdings"/>
            </a:rPr>
            <a:t></a:t>
          </a:r>
          <a:endParaRPr lang="en-US" dirty="0"/>
        </a:p>
      </dgm:t>
    </dgm:pt>
    <dgm:pt modelId="{D0BF1CBC-5E2A-4378-8731-133120866B44}" type="parTrans" cxnId="{A2767880-7EC1-4898-840B-1E477FB69E69}">
      <dgm:prSet/>
      <dgm:spPr/>
      <dgm:t>
        <a:bodyPr/>
        <a:lstStyle/>
        <a:p>
          <a:endParaRPr lang="en-US"/>
        </a:p>
      </dgm:t>
    </dgm:pt>
    <dgm:pt modelId="{E407A0E6-FFFE-4093-8E56-DF873ADD74A1}" type="sibTrans" cxnId="{A2767880-7EC1-4898-840B-1E477FB69E69}">
      <dgm:prSet/>
      <dgm:spPr/>
      <dgm:t>
        <a:bodyPr/>
        <a:lstStyle/>
        <a:p>
          <a:endParaRPr lang="en-US"/>
        </a:p>
      </dgm:t>
    </dgm:pt>
    <dgm:pt modelId="{0D12511A-13B0-4D6A-B4C5-C7C8B38E3CD0}">
      <dgm:prSet phldrT="[Text]" custT="1"/>
      <dgm:spPr>
        <a:solidFill>
          <a:srgbClr val="1B5BA2"/>
        </a:solidFill>
        <a:ln>
          <a:noFill/>
        </a:ln>
      </dgm:spPr>
      <dgm:t>
        <a:bodyPr/>
        <a:lstStyle/>
        <a:p>
          <a:pPr algn="l"/>
          <a:r>
            <a:rPr lang="en-US" sz="4300" dirty="0" smtClean="0">
              <a:solidFill>
                <a:schemeClr val="bg1"/>
              </a:solidFill>
              <a:latin typeface="Calibri" panose="020F0502020204030204" pitchFamily="34" charset="0"/>
            </a:rPr>
            <a:t>1</a:t>
          </a:r>
          <a:r>
            <a:rPr lang="en-US" sz="4300" baseline="30000" dirty="0" smtClean="0">
              <a:solidFill>
                <a:schemeClr val="bg1"/>
              </a:solidFill>
              <a:latin typeface="Calibri" panose="020F0502020204030204" pitchFamily="34" charset="0"/>
            </a:rPr>
            <a:t>st</a:t>
          </a:r>
          <a:r>
            <a:rPr lang="en-US" sz="4300" dirty="0" smtClean="0">
              <a:solidFill>
                <a:schemeClr val="bg1"/>
              </a:solidFill>
              <a:latin typeface="Calibri" panose="020F0502020204030204" pitchFamily="34" charset="0"/>
            </a:rPr>
            <a:t> Policy </a:t>
          </a:r>
          <a:r>
            <a:rPr lang="en-US" sz="4400" dirty="0" smtClean="0">
              <a:solidFill>
                <a:schemeClr val="bg1"/>
              </a:solidFill>
              <a:latin typeface="Calibri" panose="020F0502020204030204" pitchFamily="34" charset="0"/>
            </a:rPr>
            <a:t>Approved</a:t>
          </a:r>
          <a:r>
            <a:rPr lang="en-US" sz="4300" dirty="0" smtClean="0">
              <a:solidFill>
                <a:schemeClr val="bg1"/>
              </a:solidFill>
              <a:latin typeface="Calibri" panose="020F0502020204030204" pitchFamily="34" charset="0"/>
            </a:rPr>
            <a:t> </a:t>
          </a:r>
          <a:endParaRPr lang="en-US" sz="4300" dirty="0">
            <a:solidFill>
              <a:schemeClr val="bg1"/>
            </a:solidFill>
            <a:latin typeface="Calibri" panose="020F0502020204030204" pitchFamily="34" charset="0"/>
          </a:endParaRPr>
        </a:p>
      </dgm:t>
      <dgm:extLst>
        <a:ext uri="{E40237B7-FDA0-4F09-8148-C483321AD2D9}">
          <dgm14:cNvPr xmlns:dgm14="http://schemas.microsoft.com/office/drawing/2010/diagram" id="0" name="" descr="There are 2 documents metnionned as an example of the recent outcomes. They are the following: the 1st policy approved and the pink report. Here displayed is a minil picture of them both. " title="Recent Outcomes"/>
        </a:ext>
      </dgm:extLst>
    </dgm:pt>
    <dgm:pt modelId="{9079E0A4-CC67-41B6-8B57-058B41F45C72}" type="parTrans" cxnId="{FF5A8B46-9066-4761-98D2-C77F2B624677}">
      <dgm:prSet/>
      <dgm:spPr/>
      <dgm:t>
        <a:bodyPr/>
        <a:lstStyle/>
        <a:p>
          <a:endParaRPr lang="en-US"/>
        </a:p>
      </dgm:t>
    </dgm:pt>
    <dgm:pt modelId="{86464532-0C61-4848-98D8-73AE67E5ED0A}" type="sibTrans" cxnId="{FF5A8B46-9066-4761-98D2-C77F2B624677}">
      <dgm:prSet/>
      <dgm:spPr/>
      <dgm:t>
        <a:bodyPr/>
        <a:lstStyle/>
        <a:p>
          <a:endParaRPr lang="en-US"/>
        </a:p>
      </dgm:t>
    </dgm:pt>
    <dgm:pt modelId="{4C67DC52-B0CE-417D-881D-CB1601974A72}">
      <dgm:prSet phldrT="[Text]"/>
      <dgm:spPr>
        <a:solidFill>
          <a:srgbClr val="1B5BA2"/>
        </a:solidFill>
        <a:ln>
          <a:noFill/>
        </a:ln>
      </dgm:spPr>
      <dgm:t>
        <a:bodyPr/>
        <a:lstStyle/>
        <a:p>
          <a:r>
            <a:rPr lang="en-US" dirty="0" smtClean="0">
              <a:sym typeface="Wingdings"/>
            </a:rPr>
            <a:t></a:t>
          </a:r>
          <a:endParaRPr lang="en-US" dirty="0"/>
        </a:p>
      </dgm:t>
    </dgm:pt>
    <dgm:pt modelId="{B8F90E66-EE6D-43D3-BDCD-D0F725EE640C}" type="parTrans" cxnId="{721F5485-9406-4C85-ADB5-BFB1E129E8FC}">
      <dgm:prSet/>
      <dgm:spPr/>
      <dgm:t>
        <a:bodyPr/>
        <a:lstStyle/>
        <a:p>
          <a:endParaRPr lang="en-US"/>
        </a:p>
      </dgm:t>
    </dgm:pt>
    <dgm:pt modelId="{E0000089-E4EE-4944-86AE-FEFE83BECBBC}" type="sibTrans" cxnId="{721F5485-9406-4C85-ADB5-BFB1E129E8FC}">
      <dgm:prSet/>
      <dgm:spPr/>
      <dgm:t>
        <a:bodyPr/>
        <a:lstStyle/>
        <a:p>
          <a:endParaRPr lang="en-US"/>
        </a:p>
      </dgm:t>
    </dgm:pt>
    <dgm:pt modelId="{804E6DE9-164C-4E14-B080-8B081F084C28}">
      <dgm:prSet custT="1"/>
      <dgm:spPr>
        <a:solidFill>
          <a:srgbClr val="1B5BA2"/>
        </a:solidFill>
        <a:ln>
          <a:noFill/>
        </a:ln>
      </dgm:spPr>
      <dgm:t>
        <a:bodyPr/>
        <a:lstStyle/>
        <a:p>
          <a:pPr algn="ctr"/>
          <a:r>
            <a:rPr lang="en-US" sz="4900" dirty="0" smtClean="0">
              <a:solidFill>
                <a:schemeClr val="bg1"/>
              </a:solidFill>
            </a:rPr>
            <a:t>   </a:t>
          </a:r>
          <a:r>
            <a:rPr lang="en-US" sz="4400" dirty="0" smtClean="0">
              <a:solidFill>
                <a:schemeClr val="bg1"/>
              </a:solidFill>
              <a:latin typeface="Calibri" panose="020F0502020204030204" pitchFamily="34" charset="0"/>
            </a:rPr>
            <a:t>Pink Report </a:t>
          </a:r>
          <a:endParaRPr lang="en-US" sz="4900" dirty="0">
            <a:solidFill>
              <a:schemeClr val="bg1"/>
            </a:solidFill>
            <a:latin typeface="Calibri" panose="020F0502020204030204" pitchFamily="34" charset="0"/>
          </a:endParaRPr>
        </a:p>
      </dgm:t>
    </dgm:pt>
    <dgm:pt modelId="{3583D9B4-CA16-4311-9B3A-580275254A18}" type="parTrans" cxnId="{8292E69B-568E-4A3E-A658-BB2335E01059}">
      <dgm:prSet/>
      <dgm:spPr/>
      <dgm:t>
        <a:bodyPr/>
        <a:lstStyle/>
        <a:p>
          <a:endParaRPr lang="en-US"/>
        </a:p>
      </dgm:t>
    </dgm:pt>
    <dgm:pt modelId="{0C08435F-E03B-4E4B-A191-398E8B42A5C5}" type="sibTrans" cxnId="{8292E69B-568E-4A3E-A658-BB2335E01059}">
      <dgm:prSet/>
      <dgm:spPr/>
      <dgm:t>
        <a:bodyPr/>
        <a:lstStyle/>
        <a:p>
          <a:endParaRPr lang="en-US"/>
        </a:p>
      </dgm:t>
    </dgm:pt>
    <dgm:pt modelId="{B154D5A1-2CA1-4A62-B69D-A782D132335C}" type="pres">
      <dgm:prSet presAssocID="{0EDA7800-F2BE-422F-8F35-7C6228A1CF10}" presName="list" presStyleCnt="0">
        <dgm:presLayoutVars>
          <dgm:dir/>
          <dgm:animLvl val="lvl"/>
        </dgm:presLayoutVars>
      </dgm:prSet>
      <dgm:spPr/>
      <dgm:t>
        <a:bodyPr/>
        <a:lstStyle/>
        <a:p>
          <a:endParaRPr lang="en-US"/>
        </a:p>
      </dgm:t>
    </dgm:pt>
    <dgm:pt modelId="{862B1303-06F3-42E6-B72F-C63894FE9B53}" type="pres">
      <dgm:prSet presAssocID="{F6F0E235-5086-45F6-B0D4-17D1C6112AC8}" presName="posSpace" presStyleCnt="0"/>
      <dgm:spPr/>
    </dgm:pt>
    <dgm:pt modelId="{D2DE55F3-46B6-40BF-B1BC-1E8A1832E0F8}" type="pres">
      <dgm:prSet presAssocID="{F6F0E235-5086-45F6-B0D4-17D1C6112AC8}" presName="vertFlow" presStyleCnt="0"/>
      <dgm:spPr/>
    </dgm:pt>
    <dgm:pt modelId="{E9F0AA9C-FE2F-4C5C-A030-E211FA9111E4}" type="pres">
      <dgm:prSet presAssocID="{F6F0E235-5086-45F6-B0D4-17D1C6112AC8}" presName="topSpace" presStyleCnt="0"/>
      <dgm:spPr/>
    </dgm:pt>
    <dgm:pt modelId="{791C7B45-BB98-47F3-ABA2-A1AB37B1F400}" type="pres">
      <dgm:prSet presAssocID="{F6F0E235-5086-45F6-B0D4-17D1C6112AC8}" presName="firstComp" presStyleCnt="0"/>
      <dgm:spPr/>
    </dgm:pt>
    <dgm:pt modelId="{2587E394-115B-402D-B6C4-396E27A12349}" type="pres">
      <dgm:prSet presAssocID="{F6F0E235-5086-45F6-B0D4-17D1C6112AC8}" presName="firstChild" presStyleLbl="bgAccFollowNode1" presStyleIdx="0" presStyleCnt="2" custScaleX="145598" custScaleY="133114" custLinFactY="-28460" custLinFactNeighborX="59964" custLinFactNeighborY="-100000"/>
      <dgm:spPr/>
      <dgm:t>
        <a:bodyPr/>
        <a:lstStyle/>
        <a:p>
          <a:endParaRPr lang="en-US"/>
        </a:p>
      </dgm:t>
    </dgm:pt>
    <dgm:pt modelId="{0286C516-C887-4CAF-AC10-594185E96135}" type="pres">
      <dgm:prSet presAssocID="{F6F0E235-5086-45F6-B0D4-17D1C6112AC8}" presName="firstChildTx" presStyleLbl="bgAccFollowNode1" presStyleIdx="0" presStyleCnt="2">
        <dgm:presLayoutVars>
          <dgm:bulletEnabled val="1"/>
        </dgm:presLayoutVars>
      </dgm:prSet>
      <dgm:spPr/>
      <dgm:t>
        <a:bodyPr/>
        <a:lstStyle/>
        <a:p>
          <a:endParaRPr lang="en-US"/>
        </a:p>
      </dgm:t>
    </dgm:pt>
    <dgm:pt modelId="{9A8B01EF-1FBF-4425-AEBA-3F46292D4667}" type="pres">
      <dgm:prSet presAssocID="{F6F0E235-5086-45F6-B0D4-17D1C6112AC8}" presName="negSpace" presStyleCnt="0"/>
      <dgm:spPr/>
    </dgm:pt>
    <dgm:pt modelId="{B77E9A49-2099-4300-A2C2-C5116736786E}" type="pres">
      <dgm:prSet presAssocID="{F6F0E235-5086-45F6-B0D4-17D1C6112AC8}" presName="circle" presStyleLbl="node1" presStyleIdx="0" presStyleCnt="2" custLinFactNeighborX="-34961" custLinFactNeighborY="-64442"/>
      <dgm:spPr/>
      <dgm:t>
        <a:bodyPr/>
        <a:lstStyle/>
        <a:p>
          <a:endParaRPr lang="en-US"/>
        </a:p>
      </dgm:t>
    </dgm:pt>
    <dgm:pt modelId="{F15C2C74-FF13-4367-8D29-E4481638D2D9}" type="pres">
      <dgm:prSet presAssocID="{E407A0E6-FFFE-4093-8E56-DF873ADD74A1}" presName="transSpace" presStyleCnt="0"/>
      <dgm:spPr/>
    </dgm:pt>
    <dgm:pt modelId="{27FA578A-E038-413B-BF21-96BB48D23E83}" type="pres">
      <dgm:prSet presAssocID="{4C67DC52-B0CE-417D-881D-CB1601974A72}" presName="posSpace" presStyleCnt="0"/>
      <dgm:spPr/>
    </dgm:pt>
    <dgm:pt modelId="{29D37F9E-5633-4918-98FD-E55024432AD6}" type="pres">
      <dgm:prSet presAssocID="{4C67DC52-B0CE-417D-881D-CB1601974A72}" presName="vertFlow" presStyleCnt="0"/>
      <dgm:spPr/>
    </dgm:pt>
    <dgm:pt modelId="{907F864F-A12F-4991-8D74-6C936C89855A}" type="pres">
      <dgm:prSet presAssocID="{4C67DC52-B0CE-417D-881D-CB1601974A72}" presName="topSpace" presStyleCnt="0"/>
      <dgm:spPr/>
    </dgm:pt>
    <dgm:pt modelId="{8D20236A-BD52-435C-8FCD-D4DDF398132F}" type="pres">
      <dgm:prSet presAssocID="{4C67DC52-B0CE-417D-881D-CB1601974A72}" presName="firstComp" presStyleCnt="0"/>
      <dgm:spPr/>
    </dgm:pt>
    <dgm:pt modelId="{2016F353-5281-4E95-9D27-B16E14029434}" type="pres">
      <dgm:prSet presAssocID="{4C67DC52-B0CE-417D-881D-CB1601974A72}" presName="firstChild" presStyleLbl="bgAccFollowNode1" presStyleIdx="1" presStyleCnt="2" custAng="10800000" custFlipVert="1" custScaleX="146933" custScaleY="133886" custLinFactX="-31863" custLinFactNeighborX="-100000" custLinFactNeighborY="34077"/>
      <dgm:spPr/>
      <dgm:t>
        <a:bodyPr/>
        <a:lstStyle/>
        <a:p>
          <a:endParaRPr lang="en-US"/>
        </a:p>
      </dgm:t>
    </dgm:pt>
    <dgm:pt modelId="{2C934033-719A-48F4-94F4-338B404CDB0D}" type="pres">
      <dgm:prSet presAssocID="{4C67DC52-B0CE-417D-881D-CB1601974A72}" presName="firstChildTx" presStyleLbl="bgAccFollowNode1" presStyleIdx="1" presStyleCnt="2">
        <dgm:presLayoutVars>
          <dgm:bulletEnabled val="1"/>
        </dgm:presLayoutVars>
      </dgm:prSet>
      <dgm:spPr>
        <a:solidFill>
          <a:srgbClr val="060515"/>
        </a:solidFill>
        <a:ln>
          <a:noFill/>
        </a:ln>
      </dgm:spPr>
      <dgm:t>
        <a:bodyPr/>
        <a:lstStyle/>
        <a:p>
          <a:endParaRPr lang="en-US"/>
        </a:p>
      </dgm:t>
    </dgm:pt>
    <dgm:pt modelId="{68AA0633-8882-4A07-8EF7-8296A928D72C}" type="pres">
      <dgm:prSet presAssocID="{4C67DC52-B0CE-417D-881D-CB1601974A72}" presName="negSpace" presStyleCnt="0"/>
      <dgm:spPr/>
    </dgm:pt>
    <dgm:pt modelId="{43A6431B-4DBF-4B37-B1A4-57ACAD69B5C1}" type="pres">
      <dgm:prSet presAssocID="{4C67DC52-B0CE-417D-881D-CB1601974A72}" presName="circle" presStyleLbl="node1" presStyleIdx="1" presStyleCnt="2" custLinFactX="-100000" custLinFactNeighborX="-162013" custLinFactNeighborY="80317"/>
      <dgm:spPr/>
      <dgm:t>
        <a:bodyPr/>
        <a:lstStyle/>
        <a:p>
          <a:endParaRPr lang="en-US"/>
        </a:p>
      </dgm:t>
    </dgm:pt>
  </dgm:ptLst>
  <dgm:cxnLst>
    <dgm:cxn modelId="{8B13C894-37E9-4A3F-B407-27CD4B370C8D}" type="presOf" srcId="{0EDA7800-F2BE-422F-8F35-7C6228A1CF10}" destId="{B154D5A1-2CA1-4A62-B69D-A782D132335C}" srcOrd="0" destOrd="0" presId="urn:microsoft.com/office/officeart/2005/8/layout/hList9"/>
    <dgm:cxn modelId="{6D7719C0-0027-46E5-9DA1-32FC203939C3}" type="presOf" srcId="{804E6DE9-164C-4E14-B080-8B081F084C28}" destId="{2016F353-5281-4E95-9D27-B16E14029434}" srcOrd="0" destOrd="0" presId="urn:microsoft.com/office/officeart/2005/8/layout/hList9"/>
    <dgm:cxn modelId="{FF5A8B46-9066-4761-98D2-C77F2B624677}" srcId="{F6F0E235-5086-45F6-B0D4-17D1C6112AC8}" destId="{0D12511A-13B0-4D6A-B4C5-C7C8B38E3CD0}" srcOrd="0" destOrd="0" parTransId="{9079E0A4-CC67-41B6-8B57-058B41F45C72}" sibTransId="{86464532-0C61-4848-98D8-73AE67E5ED0A}"/>
    <dgm:cxn modelId="{6EDA8B4D-04C9-46BD-8DDD-00737C9FFFE6}" type="presOf" srcId="{804E6DE9-164C-4E14-B080-8B081F084C28}" destId="{2C934033-719A-48F4-94F4-338B404CDB0D}" srcOrd="1" destOrd="0" presId="urn:microsoft.com/office/officeart/2005/8/layout/hList9"/>
    <dgm:cxn modelId="{8B9EE4D7-5A31-4B65-90CF-C7D3DB703C52}" type="presOf" srcId="{F6F0E235-5086-45F6-B0D4-17D1C6112AC8}" destId="{B77E9A49-2099-4300-A2C2-C5116736786E}" srcOrd="0" destOrd="0" presId="urn:microsoft.com/office/officeart/2005/8/layout/hList9"/>
    <dgm:cxn modelId="{A2767880-7EC1-4898-840B-1E477FB69E69}" srcId="{0EDA7800-F2BE-422F-8F35-7C6228A1CF10}" destId="{F6F0E235-5086-45F6-B0D4-17D1C6112AC8}" srcOrd="0" destOrd="0" parTransId="{D0BF1CBC-5E2A-4378-8731-133120866B44}" sibTransId="{E407A0E6-FFFE-4093-8E56-DF873ADD74A1}"/>
    <dgm:cxn modelId="{8292E69B-568E-4A3E-A658-BB2335E01059}" srcId="{4C67DC52-B0CE-417D-881D-CB1601974A72}" destId="{804E6DE9-164C-4E14-B080-8B081F084C28}" srcOrd="0" destOrd="0" parTransId="{3583D9B4-CA16-4311-9B3A-580275254A18}" sibTransId="{0C08435F-E03B-4E4B-A191-398E8B42A5C5}"/>
    <dgm:cxn modelId="{1CDF9CDE-9CAE-4838-9848-5AAA142A0B99}" type="presOf" srcId="{4C67DC52-B0CE-417D-881D-CB1601974A72}" destId="{43A6431B-4DBF-4B37-B1A4-57ACAD69B5C1}" srcOrd="0" destOrd="0" presId="urn:microsoft.com/office/officeart/2005/8/layout/hList9"/>
    <dgm:cxn modelId="{48C061A2-4595-42C7-B489-490869A3210E}" type="presOf" srcId="{0D12511A-13B0-4D6A-B4C5-C7C8B38E3CD0}" destId="{2587E394-115B-402D-B6C4-396E27A12349}" srcOrd="0" destOrd="0" presId="urn:microsoft.com/office/officeart/2005/8/layout/hList9"/>
    <dgm:cxn modelId="{49D62C43-B615-40F8-82C7-1C9964C28F36}" type="presOf" srcId="{0D12511A-13B0-4D6A-B4C5-C7C8B38E3CD0}" destId="{0286C516-C887-4CAF-AC10-594185E96135}" srcOrd="1" destOrd="0" presId="urn:microsoft.com/office/officeart/2005/8/layout/hList9"/>
    <dgm:cxn modelId="{721F5485-9406-4C85-ADB5-BFB1E129E8FC}" srcId="{0EDA7800-F2BE-422F-8F35-7C6228A1CF10}" destId="{4C67DC52-B0CE-417D-881D-CB1601974A72}" srcOrd="1" destOrd="0" parTransId="{B8F90E66-EE6D-43D3-BDCD-D0F725EE640C}" sibTransId="{E0000089-E4EE-4944-86AE-FEFE83BECBBC}"/>
    <dgm:cxn modelId="{43EE83B0-5005-425E-AF1E-9F84BD0230CB}" type="presParOf" srcId="{B154D5A1-2CA1-4A62-B69D-A782D132335C}" destId="{862B1303-06F3-42E6-B72F-C63894FE9B53}" srcOrd="0" destOrd="0" presId="urn:microsoft.com/office/officeart/2005/8/layout/hList9"/>
    <dgm:cxn modelId="{02E85DD1-B2C5-4B15-A425-1D327B9F6D9B}" type="presParOf" srcId="{B154D5A1-2CA1-4A62-B69D-A782D132335C}" destId="{D2DE55F3-46B6-40BF-B1BC-1E8A1832E0F8}" srcOrd="1" destOrd="0" presId="urn:microsoft.com/office/officeart/2005/8/layout/hList9"/>
    <dgm:cxn modelId="{C81940AE-6C6A-4C8A-8DFE-2DE531193EA9}" type="presParOf" srcId="{D2DE55F3-46B6-40BF-B1BC-1E8A1832E0F8}" destId="{E9F0AA9C-FE2F-4C5C-A030-E211FA9111E4}" srcOrd="0" destOrd="0" presId="urn:microsoft.com/office/officeart/2005/8/layout/hList9"/>
    <dgm:cxn modelId="{F4E146ED-12A2-4027-B028-3930874CEA79}" type="presParOf" srcId="{D2DE55F3-46B6-40BF-B1BC-1E8A1832E0F8}" destId="{791C7B45-BB98-47F3-ABA2-A1AB37B1F400}" srcOrd="1" destOrd="0" presId="urn:microsoft.com/office/officeart/2005/8/layout/hList9"/>
    <dgm:cxn modelId="{4BB215E4-4214-46FC-B39D-C9FF4DF50D86}" type="presParOf" srcId="{791C7B45-BB98-47F3-ABA2-A1AB37B1F400}" destId="{2587E394-115B-402D-B6C4-396E27A12349}" srcOrd="0" destOrd="0" presId="urn:microsoft.com/office/officeart/2005/8/layout/hList9"/>
    <dgm:cxn modelId="{422677A6-1364-4BBB-85DD-EE27ED85D3D8}" type="presParOf" srcId="{791C7B45-BB98-47F3-ABA2-A1AB37B1F400}" destId="{0286C516-C887-4CAF-AC10-594185E96135}" srcOrd="1" destOrd="0" presId="urn:microsoft.com/office/officeart/2005/8/layout/hList9"/>
    <dgm:cxn modelId="{C8A888F2-6593-4ED7-88F0-2207E8149336}" type="presParOf" srcId="{B154D5A1-2CA1-4A62-B69D-A782D132335C}" destId="{9A8B01EF-1FBF-4425-AEBA-3F46292D4667}" srcOrd="2" destOrd="0" presId="urn:microsoft.com/office/officeart/2005/8/layout/hList9"/>
    <dgm:cxn modelId="{C64EF68C-A7F6-45DC-86B8-E35472F39303}" type="presParOf" srcId="{B154D5A1-2CA1-4A62-B69D-A782D132335C}" destId="{B77E9A49-2099-4300-A2C2-C5116736786E}" srcOrd="3" destOrd="0" presId="urn:microsoft.com/office/officeart/2005/8/layout/hList9"/>
    <dgm:cxn modelId="{ED5CD112-A299-4B51-86B9-65C4C0B84317}" type="presParOf" srcId="{B154D5A1-2CA1-4A62-B69D-A782D132335C}" destId="{F15C2C74-FF13-4367-8D29-E4481638D2D9}" srcOrd="4" destOrd="0" presId="urn:microsoft.com/office/officeart/2005/8/layout/hList9"/>
    <dgm:cxn modelId="{6A9B1D10-1190-4FD1-9176-F1EBA8A587F3}" type="presParOf" srcId="{B154D5A1-2CA1-4A62-B69D-A782D132335C}" destId="{27FA578A-E038-413B-BF21-96BB48D23E83}" srcOrd="5" destOrd="0" presId="urn:microsoft.com/office/officeart/2005/8/layout/hList9"/>
    <dgm:cxn modelId="{C451653B-8370-4243-B757-8CA66FC02D74}" type="presParOf" srcId="{B154D5A1-2CA1-4A62-B69D-A782D132335C}" destId="{29D37F9E-5633-4918-98FD-E55024432AD6}" srcOrd="6" destOrd="0" presId="urn:microsoft.com/office/officeart/2005/8/layout/hList9"/>
    <dgm:cxn modelId="{FC4A3605-8A2C-4589-9300-B875C3141453}" type="presParOf" srcId="{29D37F9E-5633-4918-98FD-E55024432AD6}" destId="{907F864F-A12F-4991-8D74-6C936C89855A}" srcOrd="0" destOrd="0" presId="urn:microsoft.com/office/officeart/2005/8/layout/hList9"/>
    <dgm:cxn modelId="{4D44A092-379D-4C5F-9860-513E12B068ED}" type="presParOf" srcId="{29D37F9E-5633-4918-98FD-E55024432AD6}" destId="{8D20236A-BD52-435C-8FCD-D4DDF398132F}" srcOrd="1" destOrd="0" presId="urn:microsoft.com/office/officeart/2005/8/layout/hList9"/>
    <dgm:cxn modelId="{11DDCD3E-46DD-4DE2-908A-3AB0656D1C27}" type="presParOf" srcId="{8D20236A-BD52-435C-8FCD-D4DDF398132F}" destId="{2016F353-5281-4E95-9D27-B16E14029434}" srcOrd="0" destOrd="0" presId="urn:microsoft.com/office/officeart/2005/8/layout/hList9"/>
    <dgm:cxn modelId="{50969E9D-2D7D-4E80-B8CF-9A1C95004FEB}" type="presParOf" srcId="{8D20236A-BD52-435C-8FCD-D4DDF398132F}" destId="{2C934033-719A-48F4-94F4-338B404CDB0D}" srcOrd="1" destOrd="0" presId="urn:microsoft.com/office/officeart/2005/8/layout/hList9"/>
    <dgm:cxn modelId="{77A91EA4-51FD-47E9-BC8F-B3BB20A9D3BA}" type="presParOf" srcId="{B154D5A1-2CA1-4A62-B69D-A782D132335C}" destId="{68AA0633-8882-4A07-8EF7-8296A928D72C}" srcOrd="7" destOrd="0" presId="urn:microsoft.com/office/officeart/2005/8/layout/hList9"/>
    <dgm:cxn modelId="{8858C9CC-35B6-43E5-A4B2-A0BA6F84501E}" type="presParOf" srcId="{B154D5A1-2CA1-4A62-B69D-A782D132335C}" destId="{43A6431B-4DBF-4B37-B1A4-57ACAD69B5C1}" srcOrd="8"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87E394-115B-402D-B6C4-396E27A12349}">
      <dsp:nvSpPr>
        <dsp:cNvPr id="0" name=""/>
        <dsp:cNvSpPr/>
      </dsp:nvSpPr>
      <dsp:spPr>
        <a:xfrm>
          <a:off x="1525694" y="0"/>
          <a:ext cx="4415104" cy="1849182"/>
        </a:xfrm>
        <a:prstGeom prst="rect">
          <a:avLst/>
        </a:prstGeom>
        <a:solidFill>
          <a:srgbClr val="1B5BA2"/>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0" tIns="305816" rIns="305816" bIns="305816" numCol="1" spcCol="1270" anchor="ctr" anchorCtr="0">
          <a:noAutofit/>
        </a:bodyPr>
        <a:lstStyle/>
        <a:p>
          <a:pPr lvl="0" algn="l" defTabSz="1911350">
            <a:lnSpc>
              <a:spcPct val="90000"/>
            </a:lnSpc>
            <a:spcBef>
              <a:spcPct val="0"/>
            </a:spcBef>
            <a:spcAft>
              <a:spcPct val="35000"/>
            </a:spcAft>
          </a:pPr>
          <a:r>
            <a:rPr lang="en-US" sz="4300" kern="1200" dirty="0" smtClean="0">
              <a:solidFill>
                <a:schemeClr val="bg1"/>
              </a:solidFill>
              <a:latin typeface="Calibri" panose="020F0502020204030204" pitchFamily="34" charset="0"/>
            </a:rPr>
            <a:t>1</a:t>
          </a:r>
          <a:r>
            <a:rPr lang="en-US" sz="4300" kern="1200" baseline="30000" dirty="0" smtClean="0">
              <a:solidFill>
                <a:schemeClr val="bg1"/>
              </a:solidFill>
              <a:latin typeface="Calibri" panose="020F0502020204030204" pitchFamily="34" charset="0"/>
            </a:rPr>
            <a:t>st</a:t>
          </a:r>
          <a:r>
            <a:rPr lang="en-US" sz="4300" kern="1200" dirty="0" smtClean="0">
              <a:solidFill>
                <a:schemeClr val="bg1"/>
              </a:solidFill>
              <a:latin typeface="Calibri" panose="020F0502020204030204" pitchFamily="34" charset="0"/>
            </a:rPr>
            <a:t> Policy </a:t>
          </a:r>
          <a:r>
            <a:rPr lang="en-US" sz="4400" kern="1200" dirty="0" smtClean="0">
              <a:solidFill>
                <a:schemeClr val="bg1"/>
              </a:solidFill>
              <a:latin typeface="Calibri" panose="020F0502020204030204" pitchFamily="34" charset="0"/>
            </a:rPr>
            <a:t>Approved</a:t>
          </a:r>
          <a:r>
            <a:rPr lang="en-US" sz="4300" kern="1200" dirty="0" smtClean="0">
              <a:solidFill>
                <a:schemeClr val="bg1"/>
              </a:solidFill>
              <a:latin typeface="Calibri" panose="020F0502020204030204" pitchFamily="34" charset="0"/>
            </a:rPr>
            <a:t> </a:t>
          </a:r>
          <a:endParaRPr lang="en-US" sz="4300" kern="1200" dirty="0">
            <a:solidFill>
              <a:schemeClr val="bg1"/>
            </a:solidFill>
            <a:latin typeface="Calibri" panose="020F0502020204030204" pitchFamily="34" charset="0"/>
          </a:endParaRPr>
        </a:p>
      </dsp:txBody>
      <dsp:txXfrm>
        <a:off x="2232111" y="0"/>
        <a:ext cx="3708687" cy="1849182"/>
      </dsp:txXfrm>
    </dsp:sp>
    <dsp:sp modelId="{B77E9A49-2099-4300-A2C2-C5116736786E}">
      <dsp:nvSpPr>
        <dsp:cNvPr id="0" name=""/>
        <dsp:cNvSpPr/>
      </dsp:nvSpPr>
      <dsp:spPr>
        <a:xfrm>
          <a:off x="200817" y="0"/>
          <a:ext cx="1388477" cy="1388477"/>
        </a:xfrm>
        <a:prstGeom prst="ellipse">
          <a:avLst/>
        </a:prstGeom>
        <a:solidFill>
          <a:srgbClr val="1B5BA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sym typeface="Wingdings"/>
            </a:rPr>
            <a:t></a:t>
          </a:r>
          <a:endParaRPr lang="en-US" sz="6500" kern="1200" dirty="0"/>
        </a:p>
      </dsp:txBody>
      <dsp:txXfrm>
        <a:off x="404155" y="203338"/>
        <a:ext cx="981801" cy="981801"/>
      </dsp:txXfrm>
    </dsp:sp>
    <dsp:sp modelId="{2016F353-5281-4E95-9D27-B16E14029434}">
      <dsp:nvSpPr>
        <dsp:cNvPr id="0" name=""/>
        <dsp:cNvSpPr/>
      </dsp:nvSpPr>
      <dsp:spPr>
        <a:xfrm rot="10800000" flipV="1">
          <a:off x="1475663" y="1908853"/>
          <a:ext cx="4496440" cy="1859906"/>
        </a:xfrm>
        <a:prstGeom prst="rect">
          <a:avLst/>
        </a:prstGeom>
        <a:solidFill>
          <a:srgbClr val="1B5BA2"/>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0" tIns="348488" rIns="348488" bIns="348488" numCol="1" spcCol="1270" anchor="ctr" anchorCtr="0">
          <a:noAutofit/>
        </a:bodyPr>
        <a:lstStyle/>
        <a:p>
          <a:pPr lvl="0" algn="ctr" defTabSz="2178050">
            <a:lnSpc>
              <a:spcPct val="90000"/>
            </a:lnSpc>
            <a:spcBef>
              <a:spcPct val="0"/>
            </a:spcBef>
            <a:spcAft>
              <a:spcPct val="35000"/>
            </a:spcAft>
          </a:pPr>
          <a:r>
            <a:rPr lang="en-US" sz="4900" kern="1200" dirty="0" smtClean="0">
              <a:solidFill>
                <a:schemeClr val="bg1"/>
              </a:solidFill>
            </a:rPr>
            <a:t>   </a:t>
          </a:r>
          <a:r>
            <a:rPr lang="en-US" sz="4400" kern="1200" dirty="0" smtClean="0">
              <a:solidFill>
                <a:schemeClr val="bg1"/>
              </a:solidFill>
              <a:latin typeface="Calibri" panose="020F0502020204030204" pitchFamily="34" charset="0"/>
            </a:rPr>
            <a:t>Pink Report </a:t>
          </a:r>
          <a:endParaRPr lang="en-US" sz="4900" kern="1200" dirty="0">
            <a:solidFill>
              <a:schemeClr val="bg1"/>
            </a:solidFill>
            <a:latin typeface="Calibri" panose="020F0502020204030204" pitchFamily="34" charset="0"/>
          </a:endParaRPr>
        </a:p>
      </dsp:txBody>
      <dsp:txXfrm rot="-10800000">
        <a:off x="1475665" y="1908853"/>
        <a:ext cx="3777009" cy="1859906"/>
      </dsp:txXfrm>
    </dsp:sp>
    <dsp:sp modelId="{43A6431B-4DBF-4B37-B1A4-57ACAD69B5C1}">
      <dsp:nvSpPr>
        <dsp:cNvPr id="0" name=""/>
        <dsp:cNvSpPr/>
      </dsp:nvSpPr>
      <dsp:spPr>
        <a:xfrm>
          <a:off x="251513" y="1995258"/>
          <a:ext cx="1388477" cy="1388477"/>
        </a:xfrm>
        <a:prstGeom prst="ellipse">
          <a:avLst/>
        </a:prstGeom>
        <a:solidFill>
          <a:srgbClr val="1B5BA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sym typeface="Wingdings"/>
            </a:rPr>
            <a:t></a:t>
          </a:r>
          <a:endParaRPr lang="en-US" sz="6500" kern="1200" dirty="0"/>
        </a:p>
      </dsp:txBody>
      <dsp:txXfrm>
        <a:off x="454851" y="2198596"/>
        <a:ext cx="981801" cy="981801"/>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B993C982-6929-4821-B32A-9F0FA5ECCD9A}" type="datetimeFigureOut">
              <a:rPr lang="en-US" smtClean="0"/>
              <a:t>5/2/2014</a:t>
            </a:fld>
            <a:endParaRPr lang="en-US"/>
          </a:p>
        </p:txBody>
      </p:sp>
      <p:sp>
        <p:nvSpPr>
          <p:cNvPr id="4" name="Slide Image Placeholder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923D3C50-7116-46F9-ADD7-EE4E6C498CAA}" type="slidenum">
              <a:rPr lang="en-US" smtClean="0"/>
              <a:t>‹#›</a:t>
            </a:fld>
            <a:endParaRPr lang="en-US"/>
          </a:p>
        </p:txBody>
      </p:sp>
    </p:spTree>
    <p:extLst>
      <p:ext uri="{BB962C8B-B14F-4D97-AF65-F5344CB8AC3E}">
        <p14:creationId xmlns:p14="http://schemas.microsoft.com/office/powerpoint/2010/main" val="107298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srgbClr val="000000"/>
              </a:buClr>
            </a:pPr>
            <a:fld id="{EBF81C14-5196-4174-9F33-4903FE999C6E}" type="slidenum">
              <a:rPr lang="en-US" altLang="en-US" sz="1200">
                <a:solidFill>
                  <a:srgbClr val="000000"/>
                </a:solidFill>
                <a:latin typeface="Verdana" pitchFamily="34" charset="0"/>
              </a:rPr>
              <a:pPr>
                <a:buClr>
                  <a:srgbClr val="000000"/>
                </a:buClr>
              </a:pPr>
              <a:t>1</a:t>
            </a:fld>
            <a:endParaRPr lang="en-US" altLang="en-US" sz="1200">
              <a:solidFill>
                <a:srgbClr val="000000"/>
              </a:solidFill>
              <a:latin typeface="Verdana" pitchFamily="34" charset="0"/>
            </a:endParaRPr>
          </a:p>
        </p:txBody>
      </p:sp>
      <p:sp>
        <p:nvSpPr>
          <p:cNvPr id="27651" name="Rectangle 7"/>
          <p:cNvSpPr txBox="1">
            <a:spLocks noGrp="1" noChangeArrowheads="1"/>
          </p:cNvSpPr>
          <p:nvPr/>
        </p:nvSpPr>
        <p:spPr bwMode="auto">
          <a:xfrm>
            <a:off x="3852719" y="9381644"/>
            <a:ext cx="2944957" cy="49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259" tIns="48630" rIns="97259" bIns="48630" anchor="b"/>
          <a:lstStyle>
            <a:lvl1pPr defTabSz="974725">
              <a:defRPr sz="1600">
                <a:solidFill>
                  <a:schemeClr val="bg1"/>
                </a:solidFill>
                <a:latin typeface="Times New Roman" pitchFamily="18" charset="0"/>
              </a:defRPr>
            </a:lvl1pPr>
            <a:lvl2pPr marL="742950" indent="-285750" defTabSz="974725">
              <a:defRPr sz="1600">
                <a:solidFill>
                  <a:schemeClr val="bg1"/>
                </a:solidFill>
                <a:latin typeface="Times New Roman" pitchFamily="18" charset="0"/>
              </a:defRPr>
            </a:lvl2pPr>
            <a:lvl3pPr marL="1143000" indent="-228600" defTabSz="974725">
              <a:defRPr sz="1600">
                <a:solidFill>
                  <a:schemeClr val="bg1"/>
                </a:solidFill>
                <a:latin typeface="Times New Roman" pitchFamily="18" charset="0"/>
              </a:defRPr>
            </a:lvl3pPr>
            <a:lvl4pPr marL="1600200" indent="-228600" defTabSz="974725">
              <a:defRPr sz="1600">
                <a:solidFill>
                  <a:schemeClr val="bg1"/>
                </a:solidFill>
                <a:latin typeface="Times New Roman" pitchFamily="18" charset="0"/>
              </a:defRPr>
            </a:lvl4pPr>
            <a:lvl5pPr marL="2057400" indent="-228600" defTabSz="974725">
              <a:defRPr sz="1600">
                <a:solidFill>
                  <a:schemeClr val="bg1"/>
                </a:solidFill>
                <a:latin typeface="Times New Roman" pitchFamily="18" charset="0"/>
              </a:defRPr>
            </a:lvl5pPr>
            <a:lvl6pPr marL="25146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lgn="r" eaLnBrk="0" fontAlgn="base" hangingPunct="0">
              <a:spcBef>
                <a:spcPct val="0"/>
              </a:spcBef>
              <a:spcAft>
                <a:spcPct val="0"/>
              </a:spcAft>
            </a:pPr>
            <a:fld id="{096BD069-AFBB-47E4-AEF9-F8E50CFA49D2}" type="slidenum">
              <a:rPr lang="en-US" altLang="en-US" sz="1300">
                <a:solidFill>
                  <a:srgbClr val="000000"/>
                </a:solidFill>
                <a:latin typeface="Verdana" pitchFamily="34" charset="0"/>
                <a:cs typeface="Arial" charset="0"/>
              </a:rPr>
              <a:pPr algn="r" eaLnBrk="0" fontAlgn="base" hangingPunct="0">
                <a:spcBef>
                  <a:spcPct val="0"/>
                </a:spcBef>
                <a:spcAft>
                  <a:spcPct val="0"/>
                </a:spcAft>
              </a:pPr>
              <a:t>1</a:t>
            </a:fld>
            <a:endParaRPr lang="en-US" altLang="en-US" sz="1300">
              <a:solidFill>
                <a:srgbClr val="000000"/>
              </a:solidFill>
              <a:latin typeface="Verdana" pitchFamily="34" charset="0"/>
              <a:cs typeface="Arial" charset="0"/>
            </a:endParaRPr>
          </a:p>
        </p:txBody>
      </p:sp>
      <p:sp>
        <p:nvSpPr>
          <p:cNvPr id="27652" name="Rectangle 2"/>
          <p:cNvSpPr>
            <a:spLocks noGrp="1" noRot="1" noChangeAspect="1" noChangeArrowheads="1" noTextEdit="1"/>
          </p:cNvSpPr>
          <p:nvPr>
            <p:ph type="sldImg"/>
          </p:nvPr>
        </p:nvSpPr>
        <p:spPr>
          <a:xfrm>
            <a:off x="109538" y="741363"/>
            <a:ext cx="6581775" cy="3703637"/>
          </a:xfrm>
          <a:ln/>
        </p:spPr>
      </p:sp>
      <p:sp>
        <p:nvSpPr>
          <p:cNvPr id="27653" name="Rectangle 3"/>
          <p:cNvSpPr>
            <a:spLocks noGrp="1" noChangeArrowheads="1"/>
          </p:cNvSpPr>
          <p:nvPr>
            <p:ph type="body" idx="1"/>
          </p:nvPr>
        </p:nvSpPr>
        <p:spPr>
          <a:xfrm>
            <a:off x="906143" y="4692400"/>
            <a:ext cx="4985393" cy="444136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259" tIns="48630" rIns="97259" bIns="48630"/>
          <a:lstStyle/>
          <a:p>
            <a:pPr marL="227013" indent="-227013" eaLnBrk="1" hangingPunct="1"/>
            <a:r>
              <a:rPr lang="en-US" altLang="en-US" sz="1400" dirty="0" smtClean="0"/>
              <a:t>I</a:t>
            </a:r>
            <a:r>
              <a:rPr lang="en-US" altLang="en-US" sz="1400" baseline="0" dirty="0" smtClean="0"/>
              <a:t> am honored to be here and represent the work of ITU, and the work of my colleagues from the BDT, namely my colleague Susan Schorr that could not be here today.</a:t>
            </a:r>
          </a:p>
          <a:p>
            <a:pPr marL="227013" indent="-227013" eaLnBrk="1" hangingPunct="1"/>
            <a:endParaRPr lang="en-US" altLang="en-US" sz="1400" dirty="0" smtClean="0"/>
          </a:p>
          <a:p>
            <a:pPr marL="227013" indent="-227013" algn="ctr" eaLnBrk="1" hangingPunct="1"/>
            <a:endParaRPr lang="en-US" altLang="en-US" sz="14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708E3464-C8FD-4B3F-84A3-2E7A5A357A85}" type="slidenum">
              <a:rPr lang="en-US" altLang="en-US" sz="1200">
                <a:solidFill>
                  <a:prstClr val="black"/>
                </a:solidFill>
                <a:latin typeface="Verdana" pitchFamily="34" charset="0"/>
              </a:rPr>
              <a:pPr>
                <a:buClr>
                  <a:prstClr val="black"/>
                </a:buClr>
              </a:pPr>
              <a:t>10</a:t>
            </a:fld>
            <a:endParaRPr lang="en-US" altLang="en-US" sz="1200">
              <a:solidFill>
                <a:prstClr val="black"/>
              </a:solidFill>
              <a:latin typeface="Verdana" pitchFamily="34" charset="0"/>
            </a:endParaRPr>
          </a:p>
        </p:txBody>
      </p:sp>
      <p:sp>
        <p:nvSpPr>
          <p:cNvPr id="44035" name="Rectangle 2"/>
          <p:cNvSpPr>
            <a:spLocks noGrp="1" noRot="1" noChangeAspect="1" noChangeArrowheads="1" noTextEdit="1"/>
          </p:cNvSpPr>
          <p:nvPr>
            <p:ph type="sldImg"/>
          </p:nvPr>
        </p:nvSpPr>
        <p:spPr>
          <a:xfrm>
            <a:off x="109538" y="741363"/>
            <a:ext cx="6578600" cy="3702050"/>
          </a:xfrm>
          <a:ln/>
        </p:spPr>
      </p:sp>
      <p:sp>
        <p:nvSpPr>
          <p:cNvPr id="44036" name="Rectangle 3"/>
          <p:cNvSpPr>
            <a:spLocks noGrp="1" noChangeArrowheads="1"/>
          </p:cNvSpPr>
          <p:nvPr>
            <p:ph type="body" idx="1"/>
          </p:nvPr>
        </p:nvSpPr>
        <p:spPr>
          <a:xfrm>
            <a:off x="907760" y="4652930"/>
            <a:ext cx="4982156" cy="4439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endParaRPr lang="en-US" alt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3D3C50-7116-46F9-ADD7-EE4E6C498CAA}" type="slidenum">
              <a:rPr lang="en-US" smtClean="0"/>
              <a:t>2</a:t>
            </a:fld>
            <a:endParaRPr lang="en-US"/>
          </a:p>
        </p:txBody>
      </p:sp>
    </p:spTree>
    <p:extLst>
      <p:ext uri="{BB962C8B-B14F-4D97-AF65-F5344CB8AC3E}">
        <p14:creationId xmlns:p14="http://schemas.microsoft.com/office/powerpoint/2010/main" val="784553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lstStyle/>
          <a:p>
            <a:pPr marL="0" indent="0">
              <a:buNone/>
            </a:pPr>
            <a:r>
              <a:rPr lang="en-US" dirty="0" smtClean="0"/>
              <a:t>1. Essential in telecommunications</a:t>
            </a:r>
            <a:r>
              <a:rPr lang="en-US" baseline="0" dirty="0" smtClean="0"/>
              <a:t> industry. </a:t>
            </a:r>
          </a:p>
          <a:p>
            <a:pPr marL="0" indent="0">
              <a:buNone/>
            </a:pPr>
            <a:r>
              <a:rPr lang="en-US" baseline="0" dirty="0" smtClean="0"/>
              <a:t>3. Additional info: - Most standard essential patents (SEPs) holders are from developed countries. They are able to set industry standards and thus raise costs for firms wanting to implement the standards including those in developing countries. Such abuses of standards should be the focus of regulators who should discourage them  through injunction, high licensing fee, license hold up, license discrimination or standard over-inclusion. </a:t>
            </a:r>
          </a:p>
          <a:p>
            <a:endParaRPr lang="en-US" dirty="0"/>
          </a:p>
        </p:txBody>
      </p:sp>
      <p:sp>
        <p:nvSpPr>
          <p:cNvPr id="4" name="Slide Number Placeholder 3"/>
          <p:cNvSpPr>
            <a:spLocks noGrp="1"/>
          </p:cNvSpPr>
          <p:nvPr>
            <p:ph type="sldNum" sz="quarter" idx="10"/>
          </p:nvPr>
        </p:nvSpPr>
        <p:spPr/>
        <p:txBody>
          <a:bodyPr/>
          <a:lstStyle/>
          <a:p>
            <a:pPr>
              <a:buClr>
                <a:prstClr val="black"/>
              </a:buClr>
              <a:defRPr/>
            </a:pPr>
            <a:fld id="{4C1E818D-5B02-4738-BBFF-C5D22C15781F}" type="slidenum">
              <a:rPr lang="en-US">
                <a:solidFill>
                  <a:prstClr val="white"/>
                </a:solidFill>
              </a:rPr>
              <a:pPr>
                <a:buClr>
                  <a:prstClr val="black"/>
                </a:buClr>
                <a:defRPr/>
              </a:pPr>
              <a:t>3</a:t>
            </a:fld>
            <a:endParaRPr lang="en-US" dirty="0">
              <a:solidFill>
                <a:prstClr val="white"/>
              </a:solidFill>
            </a:endParaRPr>
          </a:p>
        </p:txBody>
      </p:sp>
    </p:spTree>
    <p:extLst>
      <p:ext uri="{BB962C8B-B14F-4D97-AF65-F5344CB8AC3E}">
        <p14:creationId xmlns:p14="http://schemas.microsoft.com/office/powerpoint/2010/main" val="3724492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lstStyle/>
          <a:p>
            <a:pPr marL="0" indent="0">
              <a:buNone/>
            </a:pPr>
            <a:r>
              <a:rPr lang="en-US" dirty="0" smtClean="0"/>
              <a:t>Study Groups:</a:t>
            </a:r>
            <a:endParaRPr lang="en-US" baseline="0" dirty="0" smtClean="0"/>
          </a:p>
          <a:p>
            <a:pPr marL="0" indent="0">
              <a:buNone/>
            </a:pPr>
            <a:r>
              <a:rPr lang="en-US" baseline="0" dirty="0" smtClean="0"/>
              <a:t>1. </a:t>
            </a:r>
            <a:r>
              <a:rPr lang="en-US" dirty="0" smtClean="0"/>
              <a:t> IRG-AVA - Aims</a:t>
            </a:r>
            <a:r>
              <a:rPr lang="en-US" baseline="0" dirty="0" smtClean="0"/>
              <a:t> at developing </a:t>
            </a:r>
            <a:r>
              <a:rPr lang="en-US" b="1" baseline="0" dirty="0" smtClean="0"/>
              <a:t>recommendations </a:t>
            </a:r>
            <a:r>
              <a:rPr lang="en-US" b="1" dirty="0" smtClean="0"/>
              <a:t>for "Access Systems</a:t>
            </a:r>
            <a:r>
              <a:rPr lang="en-US" dirty="0" smtClean="0"/>
              <a:t>" that can be </a:t>
            </a:r>
            <a:r>
              <a:rPr lang="en-US" b="1" dirty="0" smtClean="0"/>
              <a:t>used by</a:t>
            </a:r>
            <a:r>
              <a:rPr lang="en-US" b="1" baseline="0" dirty="0" smtClean="0"/>
              <a:t> </a:t>
            </a:r>
            <a:r>
              <a:rPr lang="en-US" b="1" dirty="0" smtClean="0"/>
              <a:t>all media delivery systems</a:t>
            </a:r>
            <a:r>
              <a:rPr lang="en-US" dirty="0" smtClean="0"/>
              <a:t> including broadcast, cable, Internet, and IPTV. </a:t>
            </a:r>
          </a:p>
          <a:p>
            <a:pPr marL="0" indent="0">
              <a:buNone/>
            </a:pPr>
            <a:r>
              <a:rPr lang="en-US" dirty="0" smtClean="0"/>
              <a:t>2.</a:t>
            </a:r>
            <a:r>
              <a:rPr lang="en-US" baseline="0" dirty="0" smtClean="0"/>
              <a:t> </a:t>
            </a:r>
            <a:r>
              <a:rPr lang="en-US" dirty="0" smtClean="0"/>
              <a:t>Study Group 16 -</a:t>
            </a:r>
            <a:r>
              <a:rPr lang="en-US" baseline="0" dirty="0" smtClean="0"/>
              <a:t> L</a:t>
            </a:r>
            <a:r>
              <a:rPr lang="en-US" dirty="0" smtClean="0"/>
              <a:t>ead study group on telecommunication/ICT accessibility for persons with disabilities and it is mandated to mainstream the consideration of accessibility in the development of multimedia standards, technologies and services. </a:t>
            </a:r>
          </a:p>
          <a:p>
            <a:pPr marL="0" indent="0">
              <a:buNone/>
            </a:pPr>
            <a:r>
              <a:rPr lang="en-US" b="1" dirty="0" smtClean="0"/>
              <a:t>Question 26/16 “Accessibility to multimedia systems and services”.</a:t>
            </a:r>
          </a:p>
          <a:p>
            <a:pPr marL="0" indent="0">
              <a:buNone/>
            </a:pPr>
            <a:r>
              <a:rPr lang="en-US" dirty="0" smtClean="0"/>
              <a:t>3. Study Group 2 </a:t>
            </a:r>
            <a:r>
              <a:rPr lang="en-US" baseline="0" dirty="0" smtClean="0"/>
              <a:t> - En</a:t>
            </a:r>
            <a:r>
              <a:rPr lang="en-US" dirty="0" smtClean="0"/>
              <a:t>courages “universal design” and ensures that developments in telecommunication/ICT do not create new barriers to accessibility and usability. </a:t>
            </a:r>
          </a:p>
          <a:p>
            <a:pPr marL="0" indent="0">
              <a:buNone/>
            </a:pPr>
            <a:r>
              <a:rPr lang="en-US" b="1" dirty="0" smtClean="0"/>
              <a:t>Question 4/2 “Human factors related issues for the improvement of the quality of life through international telecommunications”. </a:t>
            </a:r>
          </a:p>
          <a:p>
            <a:endParaRPr lang="en-US" dirty="0"/>
          </a:p>
        </p:txBody>
      </p:sp>
      <p:sp>
        <p:nvSpPr>
          <p:cNvPr id="4" name="Slide Number Placeholder 3"/>
          <p:cNvSpPr>
            <a:spLocks noGrp="1"/>
          </p:cNvSpPr>
          <p:nvPr>
            <p:ph type="sldNum" sz="quarter" idx="10"/>
          </p:nvPr>
        </p:nvSpPr>
        <p:spPr/>
        <p:txBody>
          <a:bodyPr/>
          <a:lstStyle/>
          <a:p>
            <a:pPr>
              <a:buClr>
                <a:prstClr val="black"/>
              </a:buClr>
              <a:defRPr/>
            </a:pPr>
            <a:fld id="{4C1E818D-5B02-4738-BBFF-C5D22C15781F}" type="slidenum">
              <a:rPr lang="en-US">
                <a:solidFill>
                  <a:prstClr val="white"/>
                </a:solidFill>
              </a:rPr>
              <a:pPr>
                <a:buClr>
                  <a:prstClr val="black"/>
                </a:buClr>
                <a:defRPr/>
              </a:pPr>
              <a:t>4</a:t>
            </a:fld>
            <a:endParaRPr lang="en-US" dirty="0">
              <a:solidFill>
                <a:prstClr val="white"/>
              </a:solidFill>
            </a:endParaRPr>
          </a:p>
        </p:txBody>
      </p:sp>
    </p:spTree>
    <p:extLst>
      <p:ext uri="{BB962C8B-B14F-4D97-AF65-F5344CB8AC3E}">
        <p14:creationId xmlns:p14="http://schemas.microsoft.com/office/powerpoint/2010/main" val="989648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lstStyle/>
          <a:p>
            <a:r>
              <a:rPr lang="en-US" dirty="0" smtClean="0"/>
              <a:t>1. JCA-AHF –</a:t>
            </a:r>
          </a:p>
          <a:p>
            <a:r>
              <a:rPr lang="en-US" dirty="0" smtClean="0"/>
              <a:t>First point of contact for those interested in ITU’s accessibility-related activities.</a:t>
            </a:r>
          </a:p>
          <a:p>
            <a:r>
              <a:rPr lang="en-US" dirty="0" smtClean="0"/>
              <a:t>Responsible for the coordination of accessibility work undertaken within ITU (across ITU-D, ITU-R and ITU-T) and in relation with other United Nations organizations, activities and specialized agencies. It works to ensure a comprehensive approach to accessibility across ITU’s various expert groups such as those working on Question 26/16 in ITU-T Study Group 16, Question 4/2 in ITU-T Study Group 2, and Question 20/1 in ITU-D Study Group 1.</a:t>
            </a:r>
          </a:p>
          <a:p>
            <a:r>
              <a:rPr lang="en-US" dirty="0" smtClean="0"/>
              <a:t>2. DCAD – Ensures that ICT accessibility is included in discussions related to Internet governance. Participation of ITU in annual Internet Governance Forum (IGF) started in 2007.</a:t>
            </a:r>
          </a:p>
          <a:p>
            <a:endParaRPr lang="en-US" dirty="0"/>
          </a:p>
        </p:txBody>
      </p:sp>
      <p:sp>
        <p:nvSpPr>
          <p:cNvPr id="4" name="Slide Number Placeholder 3"/>
          <p:cNvSpPr>
            <a:spLocks noGrp="1"/>
          </p:cNvSpPr>
          <p:nvPr>
            <p:ph type="sldNum" sz="quarter" idx="10"/>
          </p:nvPr>
        </p:nvSpPr>
        <p:spPr/>
        <p:txBody>
          <a:bodyPr/>
          <a:lstStyle/>
          <a:p>
            <a:pPr>
              <a:buClr>
                <a:prstClr val="black"/>
              </a:buClr>
              <a:defRPr/>
            </a:pPr>
            <a:fld id="{4C1E818D-5B02-4738-BBFF-C5D22C15781F}" type="slidenum">
              <a:rPr lang="en-US">
                <a:solidFill>
                  <a:prstClr val="white"/>
                </a:solidFill>
              </a:rPr>
              <a:pPr>
                <a:buClr>
                  <a:prstClr val="black"/>
                </a:buClr>
                <a:defRPr/>
              </a:pPr>
              <a:t>5</a:t>
            </a:fld>
            <a:endParaRPr lang="en-US" dirty="0">
              <a:solidFill>
                <a:prstClr val="white"/>
              </a:solidFill>
            </a:endParaRPr>
          </a:p>
        </p:txBody>
      </p:sp>
    </p:spTree>
    <p:extLst>
      <p:ext uri="{BB962C8B-B14F-4D97-AF65-F5344CB8AC3E}">
        <p14:creationId xmlns:p14="http://schemas.microsoft.com/office/powerpoint/2010/main" val="989648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109538" y="741363"/>
            <a:ext cx="6578600" cy="3700462"/>
          </a:xfrm>
          <a:ln/>
        </p:spPr>
      </p:sp>
      <p:sp>
        <p:nvSpPr>
          <p:cNvPr id="79875" name="Rectangle 3"/>
          <p:cNvSpPr>
            <a:spLocks noGrp="1" noChangeArrowheads="1"/>
          </p:cNvSpPr>
          <p:nvPr>
            <p:ph type="body" idx="1"/>
          </p:nvPr>
        </p:nvSpPr>
        <p:spPr>
          <a:xfrm>
            <a:off x="536243" y="4692166"/>
            <a:ext cx="6017979" cy="50430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sz="1400"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50745" y="9378009"/>
            <a:ext cx="2945341" cy="49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pPr algn="r" eaLnBrk="1" fontAlgn="base" hangingPunct="1">
              <a:spcBef>
                <a:spcPct val="0"/>
              </a:spcBef>
              <a:spcAft>
                <a:spcPct val="0"/>
              </a:spcAft>
              <a:buClr>
                <a:prstClr val="black"/>
              </a:buClr>
              <a:buFont typeface="Arial" charset="0"/>
              <a:buNone/>
            </a:pPr>
            <a:fld id="{FE180AA2-4779-4650-8D11-B70FEE5B662A}" type="slidenum">
              <a:rPr lang="en-US" altLang="en-US">
                <a:solidFill>
                  <a:prstClr val="black"/>
                </a:solidFill>
              </a:rPr>
              <a:pPr algn="r" eaLnBrk="1" fontAlgn="base" hangingPunct="1">
                <a:spcBef>
                  <a:spcPct val="0"/>
                </a:spcBef>
                <a:spcAft>
                  <a:spcPct val="0"/>
                </a:spcAft>
                <a:buClr>
                  <a:prstClr val="black"/>
                </a:buClr>
                <a:buFont typeface="Arial" charset="0"/>
                <a:buNone/>
              </a:pPr>
              <a:t>7</a:t>
            </a:fld>
            <a:endParaRPr lang="en-US" altLang="en-US">
              <a:solidFill>
                <a:prstClr val="black"/>
              </a:solidFill>
            </a:endParaRPr>
          </a:p>
        </p:txBody>
      </p:sp>
      <p:sp>
        <p:nvSpPr>
          <p:cNvPr id="70659" name="Rectangle 2"/>
          <p:cNvSpPr>
            <a:spLocks noGrp="1" noRot="1" noChangeAspect="1" noChangeArrowheads="1" noTextEdit="1"/>
          </p:cNvSpPr>
          <p:nvPr>
            <p:ph type="sldImg"/>
          </p:nvPr>
        </p:nvSpPr>
        <p:spPr>
          <a:xfrm>
            <a:off x="109538" y="741363"/>
            <a:ext cx="6578600" cy="3702050"/>
          </a:xfrm>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200" dirty="0" smtClean="0">
                <a:solidFill>
                  <a:schemeClr val="bg1"/>
                </a:solidFill>
                <a:latin typeface="Calibri" panose="020F0502020204030204" pitchFamily="34" charset="0"/>
                <a:ea typeface="Batang" panose="02030600000101010101" pitchFamily="18" charset="-127"/>
                <a:cs typeface="+mn-cs"/>
              </a:rPr>
              <a:t> During</a:t>
            </a:r>
            <a:r>
              <a:rPr lang="en-US" sz="1200" baseline="0" dirty="0" smtClean="0">
                <a:solidFill>
                  <a:schemeClr val="bg1"/>
                </a:solidFill>
                <a:latin typeface="Calibri" panose="020F0502020204030204" pitchFamily="34" charset="0"/>
                <a:ea typeface="Batang" panose="02030600000101010101" pitchFamily="18" charset="-127"/>
                <a:cs typeface="+mn-cs"/>
              </a:rPr>
              <a:t> the </a:t>
            </a:r>
            <a:r>
              <a:rPr lang="en-US" sz="1200" dirty="0" smtClean="0">
                <a:solidFill>
                  <a:schemeClr val="bg1"/>
                </a:solidFill>
                <a:latin typeface="Calibri" panose="020F0502020204030204" pitchFamily="34" charset="0"/>
                <a:ea typeface="Batang" panose="02030600000101010101" pitchFamily="18" charset="-127"/>
                <a:cs typeface="+mn-cs"/>
              </a:rPr>
              <a:t>World Telecommunication Standardization Assembly (WTSA-2012),  </a:t>
            </a:r>
            <a:r>
              <a:rPr lang="en-US" sz="1200" b="1" dirty="0" smtClean="0">
                <a:solidFill>
                  <a:schemeClr val="bg1"/>
                </a:solidFill>
                <a:latin typeface="Calibri" panose="020F0502020204030204" pitchFamily="34" charset="0"/>
                <a:ea typeface="Batang" panose="02030600000101010101" pitchFamily="18" charset="-127"/>
                <a:cs typeface="+mn-cs"/>
              </a:rPr>
              <a:t>Resolution 70 was implemented</a:t>
            </a:r>
            <a:r>
              <a:rPr lang="en-US" sz="1200" dirty="0" smtClean="0">
                <a:solidFill>
                  <a:schemeClr val="bg1"/>
                </a:solidFill>
                <a:latin typeface="Calibri" panose="020F0502020204030204" pitchFamily="34" charset="0"/>
                <a:ea typeface="Batang" panose="02030600000101010101" pitchFamily="18" charset="-127"/>
                <a:cs typeface="+mn-cs"/>
              </a:rPr>
              <a:t>.  Change brough</a:t>
            </a:r>
            <a:r>
              <a:rPr lang="en-US" sz="1200" baseline="0" dirty="0" smtClean="0">
                <a:solidFill>
                  <a:schemeClr val="bg1"/>
                </a:solidFill>
                <a:latin typeface="Calibri" panose="020F0502020204030204" pitchFamily="34" charset="0"/>
                <a:ea typeface="Batang" panose="02030600000101010101" pitchFamily="18" charset="-127"/>
                <a:cs typeface="+mn-cs"/>
              </a:rPr>
              <a:t>t by this fundamental text is reflected inside and outside of ITU.</a:t>
            </a:r>
            <a:r>
              <a:rPr lang="en-US" sz="1200" dirty="0" smtClean="0">
                <a:solidFill>
                  <a:schemeClr val="bg1"/>
                </a:solidFill>
                <a:latin typeface="Calibri" panose="020F0502020204030204" pitchFamily="34" charset="0"/>
                <a:ea typeface="Batang" panose="02030600000101010101" pitchFamily="18" charset="-127"/>
                <a:cs typeface="+mn-cs"/>
              </a:rPr>
              <a:t/>
            </a:r>
            <a:br>
              <a:rPr lang="en-US" sz="1200" dirty="0" smtClean="0">
                <a:solidFill>
                  <a:schemeClr val="bg1"/>
                </a:solidFill>
                <a:latin typeface="Calibri" panose="020F0502020204030204" pitchFamily="34" charset="0"/>
                <a:ea typeface="Batang" panose="02030600000101010101" pitchFamily="18" charset="-127"/>
                <a:cs typeface="+mn-cs"/>
              </a:rPr>
            </a:br>
            <a:r>
              <a:rPr lang="en-US" sz="1200" dirty="0" smtClean="0">
                <a:solidFill>
                  <a:schemeClr val="bg1"/>
                </a:solidFill>
                <a:latin typeface="Calibri" panose="020F0502020204030204" pitchFamily="34" charset="0"/>
                <a:ea typeface="Batang" panose="02030600000101010101" pitchFamily="18" charset="-127"/>
                <a:cs typeface="+mn-cs"/>
              </a:rPr>
              <a:t/>
            </a:r>
            <a:br>
              <a:rPr lang="en-US" sz="1200" dirty="0" smtClean="0">
                <a:solidFill>
                  <a:schemeClr val="bg1"/>
                </a:solidFill>
                <a:latin typeface="Calibri" panose="020F0502020204030204" pitchFamily="34" charset="0"/>
                <a:ea typeface="Batang" panose="02030600000101010101" pitchFamily="18" charset="-127"/>
                <a:cs typeface="+mn-cs"/>
              </a:rPr>
            </a:br>
            <a:endParaRPr lang="en-GB" altLang="en-US" dirty="0"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3D3C50-7116-46F9-ADD7-EE4E6C498CAA}" type="slidenum">
              <a:rPr lang="en-US" smtClean="0"/>
              <a:t>8</a:t>
            </a:fld>
            <a:endParaRPr lang="en-US"/>
          </a:p>
        </p:txBody>
      </p:sp>
    </p:spTree>
    <p:extLst>
      <p:ext uri="{BB962C8B-B14F-4D97-AF65-F5344CB8AC3E}">
        <p14:creationId xmlns:p14="http://schemas.microsoft.com/office/powerpoint/2010/main" val="237667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lstStyle/>
          <a:p>
            <a:r>
              <a:rPr lang="en-US" dirty="0" smtClean="0"/>
              <a:t>Technologies:</a:t>
            </a:r>
          </a:p>
          <a:p>
            <a:r>
              <a:rPr lang="en-US" dirty="0" err="1" smtClean="0"/>
              <a:t>Informatici</a:t>
            </a:r>
            <a:r>
              <a:rPr lang="en-US" dirty="0" smtClean="0"/>
              <a:t> Senza Frontiere, a non-profit organization with the objective of using IT knowledge and tools to provide practical help to those who live in a situation of poverty and marginalization. I.S.A.  </a:t>
            </a:r>
          </a:p>
          <a:p>
            <a:r>
              <a:rPr lang="en-US" dirty="0" smtClean="0"/>
              <a:t>Egyptian</a:t>
            </a:r>
            <a:r>
              <a:rPr lang="en-US" baseline="0" dirty="0" smtClean="0"/>
              <a:t> and </a:t>
            </a:r>
            <a:r>
              <a:rPr lang="en-US" baseline="0" dirty="0" err="1" smtClean="0"/>
              <a:t>Japanaese</a:t>
            </a:r>
            <a:r>
              <a:rPr lang="en-US" baseline="0" dirty="0" smtClean="0"/>
              <a:t> cases – Pictures to be added?</a:t>
            </a:r>
            <a:endParaRPr lang="en-US" dirty="0" smtClean="0"/>
          </a:p>
          <a:p>
            <a:endParaRPr lang="en-US" dirty="0"/>
          </a:p>
        </p:txBody>
      </p:sp>
      <p:sp>
        <p:nvSpPr>
          <p:cNvPr id="4" name="Slide Number Placeholder 3"/>
          <p:cNvSpPr>
            <a:spLocks noGrp="1"/>
          </p:cNvSpPr>
          <p:nvPr>
            <p:ph type="sldNum" sz="quarter" idx="10"/>
          </p:nvPr>
        </p:nvSpPr>
        <p:spPr/>
        <p:txBody>
          <a:bodyPr/>
          <a:lstStyle/>
          <a:p>
            <a:pPr>
              <a:buClr>
                <a:prstClr val="black"/>
              </a:buClr>
            </a:pPr>
            <a:fld id="{ED5C972E-FD79-403D-BAFA-1057C064ABDC}" type="slidenum">
              <a:rPr lang="en-US">
                <a:solidFill>
                  <a:prstClr val="white"/>
                </a:solidFill>
              </a:rPr>
              <a:pPr>
                <a:buClr>
                  <a:prstClr val="black"/>
                </a:buClr>
              </a:pPr>
              <a:t>9</a:t>
            </a:fld>
            <a:endParaRPr lang="en-US">
              <a:solidFill>
                <a:prstClr val="white"/>
              </a:solidFill>
            </a:endParaRPr>
          </a:p>
        </p:txBody>
      </p:sp>
    </p:spTree>
    <p:extLst>
      <p:ext uri="{BB962C8B-B14F-4D97-AF65-F5344CB8AC3E}">
        <p14:creationId xmlns:p14="http://schemas.microsoft.com/office/powerpoint/2010/main" val="42860269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46166047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742036541"/>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619063384"/>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1935063510"/>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1007840394"/>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3465857497"/>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315732489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3824082785"/>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1028725543"/>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2742062629"/>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17674878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426614966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3495225924"/>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2246676391"/>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4085247209"/>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1945194072"/>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3455692657"/>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130485106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4023176025"/>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2794212258"/>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98913174"/>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4241132784"/>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37862668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10992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43958472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397738713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127173792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302701773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295261033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326202335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97969788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48849930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168996280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127683622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33687495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159043865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52834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83442254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183794266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69126157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61124840"/>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281901648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91277190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31799287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2643070613"/>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416493453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15715463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320018306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161447856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24564656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2101466454"/>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291396995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314709588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2384248149"/>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348063318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3605045772"/>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103809388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1267450979"/>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370048854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814239364"/>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340446413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1664784988"/>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8600396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60122329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207178131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2238659422"/>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2817106549"/>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1473707360"/>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161905889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242502935"/>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467149371"/>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2065054867"/>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222948786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746527496"/>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151184007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117622936"/>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0915597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2674980683"/>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228675940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48625776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1489014755"/>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2722510748"/>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242749372"/>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1046808344"/>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101146410"/>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204496114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2458633344"/>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4105120206"/>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3778692100"/>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9663495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4186924126"/>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4062792958"/>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2193961287"/>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2108636282"/>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4242310139"/>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1868693359"/>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252351940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15766509"/>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1409483944"/>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3014132825"/>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3417716342"/>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1191367763"/>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6427388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4250619911"/>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2220930541"/>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540066276"/>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E23C9AFD-9F93-4A5B-B357-1D211B5B3159}" type="slidenum">
              <a:rPr lang="en-US"/>
              <a:pPr>
                <a:defRPr/>
              </a:pPr>
              <a:t>‹#›</a:t>
            </a:fld>
            <a:endParaRPr lang="en-US" dirty="0"/>
          </a:p>
        </p:txBody>
      </p:sp>
    </p:spTree>
    <p:extLst>
      <p:ext uri="{BB962C8B-B14F-4D97-AF65-F5344CB8AC3E}">
        <p14:creationId xmlns:p14="http://schemas.microsoft.com/office/powerpoint/2010/main" val="2423343859"/>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4F334B22-DCB5-4317-8EA8-935182FD9110}" type="slidenum">
              <a:rPr lang="en-US"/>
              <a:pPr>
                <a:defRPr/>
              </a:pPr>
              <a:t>‹#›</a:t>
            </a:fld>
            <a:endParaRPr lang="en-US" dirty="0"/>
          </a:p>
        </p:txBody>
      </p:sp>
    </p:spTree>
    <p:extLst>
      <p:ext uri="{BB962C8B-B14F-4D97-AF65-F5344CB8AC3E}">
        <p14:creationId xmlns:p14="http://schemas.microsoft.com/office/powerpoint/2010/main" val="70133192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2796755737"/>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897F2E10-A603-4718-9B0A-2FC0234943E7}" type="slidenum">
              <a:rPr lang="en-US"/>
              <a:pPr>
                <a:defRPr/>
              </a:pPr>
              <a:t>‹#›</a:t>
            </a:fld>
            <a:endParaRPr lang="en-US" dirty="0"/>
          </a:p>
        </p:txBody>
      </p:sp>
    </p:spTree>
    <p:extLst>
      <p:ext uri="{BB962C8B-B14F-4D97-AF65-F5344CB8AC3E}">
        <p14:creationId xmlns:p14="http://schemas.microsoft.com/office/powerpoint/2010/main" val="424914022"/>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7BAC9B34-EADD-4680-B565-4E64C2FD8B93}" type="slidenum">
              <a:rPr lang="en-US"/>
              <a:pPr>
                <a:defRPr/>
              </a:pPr>
              <a:t>‹#›</a:t>
            </a:fld>
            <a:endParaRPr lang="en-US" dirty="0"/>
          </a:p>
        </p:txBody>
      </p:sp>
    </p:spTree>
    <p:extLst>
      <p:ext uri="{BB962C8B-B14F-4D97-AF65-F5344CB8AC3E}">
        <p14:creationId xmlns:p14="http://schemas.microsoft.com/office/powerpoint/2010/main" val="3613182136"/>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107D881E-7CD8-4A68-812D-FFC407EECB15}" type="slidenum">
              <a:rPr lang="en-US"/>
              <a:pPr>
                <a:defRPr/>
              </a:pPr>
              <a:t>‹#›</a:t>
            </a:fld>
            <a:endParaRPr lang="en-US" dirty="0"/>
          </a:p>
        </p:txBody>
      </p:sp>
    </p:spTree>
    <p:extLst>
      <p:ext uri="{BB962C8B-B14F-4D97-AF65-F5344CB8AC3E}">
        <p14:creationId xmlns:p14="http://schemas.microsoft.com/office/powerpoint/2010/main" val="243828031"/>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7F08B7C-8D93-4307-9B5F-136CDCFF4537}" type="slidenum">
              <a:rPr lang="en-US"/>
              <a:pPr>
                <a:defRPr/>
              </a:pPr>
              <a:t>‹#›</a:t>
            </a:fld>
            <a:endParaRPr lang="en-US" dirty="0"/>
          </a:p>
        </p:txBody>
      </p:sp>
    </p:spTree>
    <p:extLst>
      <p:ext uri="{BB962C8B-B14F-4D97-AF65-F5344CB8AC3E}">
        <p14:creationId xmlns:p14="http://schemas.microsoft.com/office/powerpoint/2010/main" val="3557000921"/>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6EDE73F-935B-4DF5-8E17-A3E8DFE8A091}" type="slidenum">
              <a:rPr lang="en-US"/>
              <a:pPr>
                <a:defRPr/>
              </a:pPr>
              <a:t>‹#›</a:t>
            </a:fld>
            <a:endParaRPr lang="en-US" dirty="0"/>
          </a:p>
        </p:txBody>
      </p:sp>
    </p:spTree>
    <p:extLst>
      <p:ext uri="{BB962C8B-B14F-4D97-AF65-F5344CB8AC3E}">
        <p14:creationId xmlns:p14="http://schemas.microsoft.com/office/powerpoint/2010/main" val="1943117918"/>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947F4AED-C3C8-4C84-A90A-9915DFCF4807}" type="slidenum">
              <a:rPr lang="en-US"/>
              <a:pPr>
                <a:defRPr/>
              </a:pPr>
              <a:t>‹#›</a:t>
            </a:fld>
            <a:endParaRPr lang="en-US" dirty="0"/>
          </a:p>
        </p:txBody>
      </p:sp>
    </p:spTree>
    <p:extLst>
      <p:ext uri="{BB962C8B-B14F-4D97-AF65-F5344CB8AC3E}">
        <p14:creationId xmlns:p14="http://schemas.microsoft.com/office/powerpoint/2010/main" val="1380721122"/>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Black" pitchFamily="34" charset="0"/>
                <a:cs typeface="Calibri" pitchFamily="34" charset="0"/>
              </a:defRPr>
            </a:lvl1pPr>
          </a:lstStyle>
          <a:p>
            <a:r>
              <a:rPr lang="en-US" smtClean="0"/>
              <a:t>Click to edit Master title style</a:t>
            </a:r>
            <a:endParaRPr lang="en-US"/>
          </a:p>
        </p:txBody>
      </p:sp>
      <p:sp>
        <p:nvSpPr>
          <p:cNvPr id="5" name="Rectangle 3"/>
          <p:cNvSpPr>
            <a:spLocks noGrp="1" noChangeArrowheads="1"/>
          </p:cNvSpPr>
          <p:nvPr>
            <p:ph idx="1"/>
          </p:nvPr>
        </p:nvSpPr>
        <p:spPr bwMode="auto">
          <a:xfrm>
            <a:off x="228600" y="1371600"/>
            <a:ext cx="86868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atin typeface="+mj-lt"/>
                <a:cs typeface="Calibri" pitchFamily="34" charset="0"/>
              </a:defRPr>
            </a:lvl1pPr>
            <a:lvl2pPr>
              <a:defRPr>
                <a:latin typeface="+mj-lt"/>
                <a:cs typeface="Calibri" pitchFamily="34" charset="0"/>
              </a:defRPr>
            </a:lvl2pPr>
            <a:lvl3pPr>
              <a:defRPr>
                <a:latin typeface="+mj-lt"/>
                <a:cs typeface="Calibri" pitchFamily="34" charset="0"/>
              </a:defRPr>
            </a:lvl3pPr>
            <a:lvl4pPr>
              <a:defRPr>
                <a:latin typeface="+mj-lt"/>
                <a:cs typeface="Calibri" pitchFamily="34" charset="0"/>
              </a:defRPr>
            </a:lvl4pPr>
            <a:lvl5pPr>
              <a:defRPr>
                <a:latin typeface="+mj-lt"/>
                <a:cs typeface="Calibri"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9563928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2516052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F4090C0-6B7D-4660-9990-4FACDD65FEAF}" type="slidenum">
              <a:rPr lang="en-US"/>
              <a:pPr>
                <a:defRPr/>
              </a:pPr>
              <a:t>‹#›</a:t>
            </a:fld>
            <a:endParaRPr lang="en-US" dirty="0"/>
          </a:p>
        </p:txBody>
      </p:sp>
    </p:spTree>
    <p:extLst>
      <p:ext uri="{BB962C8B-B14F-4D97-AF65-F5344CB8AC3E}">
        <p14:creationId xmlns:p14="http://schemas.microsoft.com/office/powerpoint/2010/main" val="2384153421"/>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38678261-DDA1-4E7F-AD0E-7B59597DE569}" type="slidenum">
              <a:rPr lang="en-US"/>
              <a:pPr>
                <a:defRPr/>
              </a:pPr>
              <a:t>‹#›</a:t>
            </a:fld>
            <a:endParaRPr lang="en-US" dirty="0"/>
          </a:p>
        </p:txBody>
      </p:sp>
    </p:spTree>
    <p:extLst>
      <p:ext uri="{BB962C8B-B14F-4D97-AF65-F5344CB8AC3E}">
        <p14:creationId xmlns:p14="http://schemas.microsoft.com/office/powerpoint/2010/main" val="253914124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image" Target="../media/image1.jpeg"/><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theme" Target="../theme/theme1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2540109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147012274"/>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60293089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396318724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413583013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349633403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49999721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900423650"/>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909824373"/>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E65E0FD0-D625-4C5B-BC6E-98FD658A0FD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20665559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mailto:alexandra.gaspari@itu.int" TargetMode="External"/><Relationship Id="rId2" Type="http://schemas.openxmlformats.org/officeDocument/2006/relationships/notesSlide" Target="../notesSlides/notesSlide10.xml"/><Relationship Id="rId1" Type="http://schemas.openxmlformats.org/officeDocument/2006/relationships/slideLayout" Target="../slideLayouts/slideLayout115.xml"/><Relationship Id="rId4" Type="http://schemas.openxmlformats.org/officeDocument/2006/relationships/hyperlink" Target="http://www.itu.int/en/ITU-T/accessibility/Pages/default.aspx"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hyperlink" Target="http://www.itu.int/en/ITU-T/studygroups/2013-2016/16/Pages/default.aspx" TargetMode="External"/><Relationship Id="rId2" Type="http://schemas.openxmlformats.org/officeDocument/2006/relationships/notesSlide" Target="../notesSlides/notesSlide4.xml"/><Relationship Id="rId1" Type="http://schemas.openxmlformats.org/officeDocument/2006/relationships/slideLayout" Target="../slideLayouts/slideLayout38.xml"/><Relationship Id="rId4" Type="http://schemas.openxmlformats.org/officeDocument/2006/relationships/hyperlink" Target="http://www.itu.int/en/ITU-T/about/groups/Pages/sg02.aspx"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itu.int/en/ITU-T/focusgroups/ava/Pages/default.aspx" TargetMode="External"/><Relationship Id="rId2" Type="http://schemas.openxmlformats.org/officeDocument/2006/relationships/notesSlide" Target="../notesSlides/notesSlide5.xml"/><Relationship Id="rId1" Type="http://schemas.openxmlformats.org/officeDocument/2006/relationships/slideLayout" Target="../slideLayouts/slideLayout50.xml"/><Relationship Id="rId6" Type="http://schemas.openxmlformats.org/officeDocument/2006/relationships/hyperlink" Target="http://www.itu.int/en/ITU-T/accessibility/dcad/Pages/default.aspx" TargetMode="External"/><Relationship Id="rId5" Type="http://schemas.openxmlformats.org/officeDocument/2006/relationships/hyperlink" Target="http://www.itu.int/en/ITU-T/jca/ahf/Pages/default.aspx" TargetMode="External"/><Relationship Id="rId4" Type="http://schemas.openxmlformats.org/officeDocument/2006/relationships/hyperlink" Target="http://www.itu.int/en/irg/ava/Pages/default.aspx"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312" name="Rectangle 16"/>
          <p:cNvSpPr>
            <a:spLocks noGrp="1" noChangeArrowheads="1"/>
          </p:cNvSpPr>
          <p:nvPr>
            <p:ph type="ctrTitle" idx="4294967295"/>
          </p:nvPr>
        </p:nvSpPr>
        <p:spPr>
          <a:xfrm>
            <a:off x="0" y="-1374976"/>
            <a:ext cx="9144000" cy="6986528"/>
          </a:xfrm>
        </p:spPr>
        <p:txBody>
          <a:bodyPr/>
          <a:lstStyle/>
          <a:p>
            <a:pPr lvl="0">
              <a:lnSpc>
                <a:spcPct val="80000"/>
              </a:lnSpc>
              <a:spcBef>
                <a:spcPts val="0"/>
              </a:spcBef>
            </a:pP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a:solidFill>
                  <a:srgbClr val="0E438A"/>
                </a:solidFill>
                <a:latin typeface="Times New Roman" pitchFamily="18" charset="0"/>
                <a:ea typeface="Tahoma" pitchFamily="34" charset="0"/>
                <a:cs typeface="Times New Roman" pitchFamily="18" charset="0"/>
              </a:rPr>
              <a:t/>
            </a:r>
            <a:br>
              <a:rPr lang="en-US" altLang="en-US" sz="2000" dirty="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Zero Project Conference Workshop: </a:t>
            </a:r>
            <a:br>
              <a:rPr lang="en-US" altLang="en-US" sz="24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
            </a:r>
            <a:br>
              <a:rPr lang="en-US" altLang="en-US" sz="24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How to scale up ICT accessibility: </a:t>
            </a:r>
            <a:br>
              <a:rPr lang="en-US" altLang="en-US" sz="24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Recommendations to replicate and scale up good </a:t>
            </a:r>
            <a:br>
              <a:rPr lang="en-US" altLang="en-US" sz="24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practices and policies at the national level: </a:t>
            </a:r>
            <a:r>
              <a:rPr lang="en-US" sz="3200" kern="1200" dirty="0" smtClean="0">
                <a:solidFill>
                  <a:srgbClr val="5C5C5C"/>
                </a:solidFill>
                <a:latin typeface="Calibri Light" panose="020F0302020204030204" pitchFamily="34" charset="0"/>
                <a:ea typeface="Tahoma" pitchFamily="34" charset="0"/>
                <a:cs typeface="Times New Roman" pitchFamily="18" charset="0"/>
              </a:rPr>
              <a:t> </a:t>
            </a:r>
            <a:r>
              <a:rPr lang="en-US" sz="2400" kern="1200" dirty="0">
                <a:solidFill>
                  <a:srgbClr val="5C5C5C"/>
                </a:solidFill>
                <a:latin typeface="Calibri Light" panose="020F0302020204030204" pitchFamily="34" charset="0"/>
                <a:ea typeface="Tahoma" pitchFamily="34" charset="0"/>
                <a:cs typeface="Times New Roman" pitchFamily="18" charset="0"/>
              </a:rPr>
              <a:t/>
            </a:r>
            <a:br>
              <a:rPr lang="en-US" sz="2400" kern="1200" dirty="0">
                <a:solidFill>
                  <a:srgbClr val="5C5C5C"/>
                </a:solidFill>
                <a:latin typeface="Calibri Light" panose="020F0302020204030204" pitchFamily="34" charset="0"/>
                <a:ea typeface="Tahoma" pitchFamily="34" charset="0"/>
                <a:cs typeface="Times New Roman" pitchFamily="18" charset="0"/>
              </a:rPr>
            </a:br>
            <a:r>
              <a:rPr lang="en-US" sz="2400" dirty="0">
                <a:solidFill>
                  <a:srgbClr val="0E438A"/>
                </a:solidFill>
                <a:latin typeface="Times New Roman" pitchFamily="18" charset="0"/>
                <a:ea typeface="Tahoma" pitchFamily="34" charset="0"/>
                <a:cs typeface="Times New Roman" pitchFamily="18" charset="0"/>
              </a:rPr>
              <a:t>t</a:t>
            </a:r>
            <a:r>
              <a:rPr lang="en-US" sz="2400" dirty="0" smtClean="0">
                <a:solidFill>
                  <a:srgbClr val="0E438A"/>
                </a:solidFill>
                <a:latin typeface="Times New Roman" pitchFamily="18" charset="0"/>
                <a:ea typeface="Tahoma" pitchFamily="34" charset="0"/>
                <a:cs typeface="Times New Roman" pitchFamily="18" charset="0"/>
              </a:rPr>
              <a:t>he </a:t>
            </a:r>
            <a:r>
              <a:rPr lang="en-US" sz="2400" dirty="0">
                <a:solidFill>
                  <a:srgbClr val="0E438A"/>
                </a:solidFill>
                <a:latin typeface="Times New Roman" pitchFamily="18" charset="0"/>
                <a:ea typeface="Tahoma" pitchFamily="34" charset="0"/>
                <a:cs typeface="Times New Roman" pitchFamily="18" charset="0"/>
              </a:rPr>
              <a:t>ITU contribution</a:t>
            </a:r>
            <a:r>
              <a:rPr lang="en-US" altLang="en-US" sz="2400" dirty="0">
                <a:solidFill>
                  <a:srgbClr val="0E438A"/>
                </a:solidFill>
                <a:latin typeface="Times New Roman" pitchFamily="18" charset="0"/>
                <a:ea typeface="Tahoma" pitchFamily="34" charset="0"/>
                <a:cs typeface="Times New Roman" pitchFamily="18" charset="0"/>
              </a:rPr>
              <a:t/>
            </a:r>
            <a:br>
              <a:rPr lang="en-US" altLang="en-US" sz="2400" dirty="0">
                <a:solidFill>
                  <a:srgbClr val="0E438A"/>
                </a:solidFill>
                <a:latin typeface="Times New Roman" pitchFamily="18" charset="0"/>
                <a:ea typeface="Tahoma" pitchFamily="34" charset="0"/>
                <a:cs typeface="Times New Roman" pitchFamily="18" charset="0"/>
              </a:rPr>
            </a:br>
            <a:r>
              <a:rPr lang="en-US" altLang="en-US" sz="1200" dirty="0" smtClean="0">
                <a:solidFill>
                  <a:srgbClr val="0E438A"/>
                </a:solidFill>
                <a:latin typeface="Times New Roman" pitchFamily="18" charset="0"/>
                <a:ea typeface="Tahoma" pitchFamily="34" charset="0"/>
                <a:cs typeface="Times New Roman" pitchFamily="18" charset="0"/>
              </a:rPr>
              <a:t/>
            </a:r>
            <a:br>
              <a:rPr lang="en-US" altLang="en-US" sz="1200" dirty="0" smtClean="0">
                <a:solidFill>
                  <a:srgbClr val="0E438A"/>
                </a:solidFill>
                <a:latin typeface="Times New Roman" pitchFamily="18" charset="0"/>
                <a:ea typeface="Tahoma" pitchFamily="34" charset="0"/>
                <a:cs typeface="Times New Roman" pitchFamily="18" charset="0"/>
              </a:rPr>
            </a:br>
            <a:r>
              <a:rPr lang="en-US" altLang="en-US" sz="1200" dirty="0" smtClean="0">
                <a:solidFill>
                  <a:srgbClr val="0E438A"/>
                </a:solidFill>
                <a:latin typeface="Times New Roman" pitchFamily="18" charset="0"/>
                <a:ea typeface="Tahoma" pitchFamily="34" charset="0"/>
                <a:cs typeface="Times New Roman" pitchFamily="18" charset="0"/>
              </a:rPr>
              <a:t/>
            </a:r>
            <a:br>
              <a:rPr lang="en-US" altLang="en-US" sz="1200" dirty="0" smtClean="0">
                <a:solidFill>
                  <a:srgbClr val="0E438A"/>
                </a:solidFill>
                <a:latin typeface="Times New Roman" pitchFamily="18" charset="0"/>
                <a:ea typeface="Tahoma" pitchFamily="34" charset="0"/>
                <a:cs typeface="Times New Roman" pitchFamily="18" charset="0"/>
              </a:rPr>
            </a:br>
            <a:r>
              <a:rPr lang="en-US" altLang="en-US" sz="1200" dirty="0" smtClean="0">
                <a:solidFill>
                  <a:srgbClr val="0E438A"/>
                </a:solidFill>
                <a:latin typeface="Times New Roman" pitchFamily="18" charset="0"/>
                <a:ea typeface="Tahoma" pitchFamily="34" charset="0"/>
                <a:cs typeface="Times New Roman" pitchFamily="18" charset="0"/>
              </a:rPr>
              <a:t/>
            </a:r>
            <a:br>
              <a:rPr lang="en-US" altLang="en-US" sz="1200" dirty="0" smtClean="0">
                <a:solidFill>
                  <a:srgbClr val="0E438A"/>
                </a:solidFill>
                <a:latin typeface="Times New Roman" pitchFamily="18" charset="0"/>
                <a:ea typeface="Tahoma" pitchFamily="34" charset="0"/>
                <a:cs typeface="Times New Roman" pitchFamily="18" charset="0"/>
              </a:rPr>
            </a:br>
            <a:r>
              <a:rPr lang="en-US" altLang="en-US" sz="1200" dirty="0" smtClean="0">
                <a:solidFill>
                  <a:srgbClr val="0E438A"/>
                </a:solidFill>
                <a:latin typeface="Times New Roman" pitchFamily="18" charset="0"/>
                <a:ea typeface="Tahoma" pitchFamily="34" charset="0"/>
                <a:cs typeface="Times New Roman" pitchFamily="18" charset="0"/>
              </a:rPr>
              <a:t/>
            </a:r>
            <a:br>
              <a:rPr lang="en-US" altLang="en-US" sz="1200" dirty="0" smtClean="0">
                <a:solidFill>
                  <a:srgbClr val="0E438A"/>
                </a:solidFill>
                <a:latin typeface="Times New Roman" pitchFamily="18" charset="0"/>
                <a:ea typeface="Tahoma" pitchFamily="34" charset="0"/>
                <a:cs typeface="Times New Roman" pitchFamily="18" charset="0"/>
              </a:rPr>
            </a:br>
            <a:r>
              <a:rPr lang="en-US" altLang="en-US" sz="1200" dirty="0" smtClean="0">
                <a:solidFill>
                  <a:srgbClr val="0E438A"/>
                </a:solidFill>
                <a:latin typeface="Times New Roman" pitchFamily="18" charset="0"/>
                <a:ea typeface="Tahoma" pitchFamily="34" charset="0"/>
                <a:cs typeface="Times New Roman" pitchFamily="18" charset="0"/>
              </a:rPr>
              <a:t/>
            </a:r>
            <a:br>
              <a:rPr lang="en-US" altLang="en-US" sz="1200" dirty="0" smtClean="0">
                <a:solidFill>
                  <a:srgbClr val="0E438A"/>
                </a:solidFill>
                <a:latin typeface="Times New Roman" pitchFamily="18" charset="0"/>
                <a:ea typeface="Tahoma" pitchFamily="34" charset="0"/>
                <a:cs typeface="Times New Roman" pitchFamily="18" charset="0"/>
              </a:rPr>
            </a:br>
            <a:r>
              <a:rPr lang="en-US" altLang="en-US" sz="2600" kern="1200" dirty="0">
                <a:solidFill>
                  <a:srgbClr val="5C5C5C"/>
                </a:solidFill>
                <a:latin typeface="Calibri Light" panose="020F0302020204030204" pitchFamily="34" charset="0"/>
                <a:ea typeface="Tahoma" pitchFamily="34" charset="0"/>
                <a:cs typeface="Times New Roman" pitchFamily="18" charset="0"/>
              </a:rPr>
              <a:t>Alexandra Gaspari</a:t>
            </a:r>
            <a:br>
              <a:rPr lang="en-US" altLang="en-US" sz="2600" kern="1200" dirty="0">
                <a:solidFill>
                  <a:srgbClr val="5C5C5C"/>
                </a:solidFill>
                <a:latin typeface="Calibri Light" panose="020F0302020204030204" pitchFamily="34" charset="0"/>
                <a:ea typeface="Tahoma" pitchFamily="34" charset="0"/>
                <a:cs typeface="Times New Roman" pitchFamily="18" charset="0"/>
              </a:rPr>
            </a:br>
            <a:r>
              <a:rPr lang="en-US" altLang="en-US" sz="2600" kern="1200" dirty="0">
                <a:solidFill>
                  <a:srgbClr val="5C5C5C"/>
                </a:solidFill>
                <a:latin typeface="Calibri Light" panose="020F0302020204030204" pitchFamily="34" charset="0"/>
                <a:ea typeface="Tahoma" pitchFamily="34" charset="0"/>
                <a:cs typeface="Times New Roman" pitchFamily="18" charset="0"/>
              </a:rPr>
              <a:t>Program Coordinator for Accessibility, </a:t>
            </a:r>
            <a:r>
              <a:rPr lang="en-US" altLang="en-US" sz="2600" kern="1200" dirty="0" smtClean="0">
                <a:solidFill>
                  <a:srgbClr val="5C5C5C"/>
                </a:solidFill>
                <a:latin typeface="Calibri Light" panose="020F0302020204030204" pitchFamily="34" charset="0"/>
                <a:ea typeface="Tahoma" pitchFamily="34" charset="0"/>
                <a:cs typeface="Times New Roman" pitchFamily="18" charset="0"/>
              </a:rPr>
              <a:t/>
            </a:r>
            <a:br>
              <a:rPr lang="en-US" altLang="en-US" sz="2600" kern="1200" dirty="0" smtClean="0">
                <a:solidFill>
                  <a:srgbClr val="5C5C5C"/>
                </a:solidFill>
                <a:latin typeface="Calibri Light" panose="020F0302020204030204" pitchFamily="34" charset="0"/>
                <a:ea typeface="Tahoma" pitchFamily="34" charset="0"/>
                <a:cs typeface="Times New Roman" pitchFamily="18" charset="0"/>
              </a:rPr>
            </a:br>
            <a:r>
              <a:rPr lang="en-US" altLang="en-US" sz="2600" kern="1200" dirty="0">
                <a:solidFill>
                  <a:srgbClr val="5C5C5C"/>
                </a:solidFill>
                <a:latin typeface="Calibri Light" panose="020F0302020204030204" pitchFamily="34" charset="0"/>
                <a:ea typeface="Tahoma" pitchFamily="34" charset="0"/>
                <a:cs typeface="Times New Roman" pitchFamily="18" charset="0"/>
              </a:rPr>
              <a:t>Telecommunication Standardization Bureau</a:t>
            </a:r>
            <a:br>
              <a:rPr lang="en-US" altLang="en-US" sz="2600" kern="1200" dirty="0">
                <a:solidFill>
                  <a:srgbClr val="5C5C5C"/>
                </a:solidFill>
                <a:latin typeface="Calibri Light" panose="020F0302020204030204" pitchFamily="34" charset="0"/>
                <a:ea typeface="Tahoma" pitchFamily="34" charset="0"/>
                <a:cs typeface="Times New Roman" pitchFamily="18" charset="0"/>
              </a:rPr>
            </a:br>
            <a:r>
              <a:rPr lang="en-US" altLang="en-US" sz="2600" kern="1200" dirty="0" smtClean="0">
                <a:solidFill>
                  <a:srgbClr val="5C5C5C"/>
                </a:solidFill>
                <a:latin typeface="Calibri Light" panose="020F0302020204030204" pitchFamily="34" charset="0"/>
                <a:ea typeface="Tahoma" pitchFamily="34" charset="0"/>
                <a:cs typeface="Times New Roman" pitchFamily="18" charset="0"/>
              </a:rPr>
              <a:t>International </a:t>
            </a:r>
            <a:r>
              <a:rPr lang="en-US" altLang="en-US" sz="2600" kern="1200" dirty="0">
                <a:solidFill>
                  <a:srgbClr val="5C5C5C"/>
                </a:solidFill>
                <a:latin typeface="Calibri Light" panose="020F0302020204030204" pitchFamily="34" charset="0"/>
                <a:ea typeface="Tahoma" pitchFamily="34" charset="0"/>
                <a:cs typeface="Times New Roman" pitchFamily="18" charset="0"/>
              </a:rPr>
              <a:t>Telecommunication Union</a:t>
            </a:r>
            <a:r>
              <a:rPr lang="en-US" sz="2600" kern="1200" dirty="0">
                <a:solidFill>
                  <a:srgbClr val="5C5C5C"/>
                </a:solidFill>
                <a:latin typeface="Calibri Light" panose="020F0302020204030204" pitchFamily="34" charset="0"/>
                <a:ea typeface="Tahoma" pitchFamily="34" charset="0"/>
                <a:cs typeface="Times New Roman" pitchFamily="18" charset="0"/>
              </a:rPr>
              <a:t/>
            </a:r>
            <a:br>
              <a:rPr lang="en-US" sz="2600" kern="1200" dirty="0">
                <a:solidFill>
                  <a:srgbClr val="5C5C5C"/>
                </a:solidFill>
                <a:latin typeface="Calibri Light" panose="020F0302020204030204" pitchFamily="34" charset="0"/>
                <a:ea typeface="Tahoma" pitchFamily="34" charset="0"/>
                <a:cs typeface="Times New Roman" pitchFamily="18" charset="0"/>
              </a:rPr>
            </a:br>
            <a:r>
              <a:rPr lang="en-US" sz="2000" kern="1200" dirty="0">
                <a:solidFill>
                  <a:srgbClr val="5C5C5C"/>
                </a:solidFill>
                <a:latin typeface="Calibri Light" panose="020F0302020204030204" pitchFamily="34" charset="0"/>
                <a:ea typeface="Tahoma" pitchFamily="34" charset="0"/>
                <a:cs typeface="Times New Roman" pitchFamily="18" charset="0"/>
              </a:rPr>
              <a:t/>
            </a:r>
            <a:br>
              <a:rPr lang="en-US" sz="2000" kern="1200" dirty="0">
                <a:solidFill>
                  <a:srgbClr val="5C5C5C"/>
                </a:solidFill>
                <a:latin typeface="Calibri Light" panose="020F0302020204030204" pitchFamily="34" charset="0"/>
                <a:ea typeface="Tahoma" pitchFamily="34" charset="0"/>
                <a:cs typeface="Times New Roman" pitchFamily="18" charset="0"/>
              </a:rPr>
            </a:br>
            <a:r>
              <a:rPr lang="en-US" sz="4600" dirty="0" smtClean="0">
                <a:solidFill>
                  <a:schemeClr val="tx2"/>
                </a:solidFill>
                <a:effectLst>
                  <a:outerShdw blurRad="38100" dist="38100" dir="2700000" algn="tl">
                    <a:srgbClr val="C0C0C0"/>
                  </a:outerShdw>
                </a:effectLst>
                <a:latin typeface="Times New Roman" pitchFamily="18" charset="0"/>
                <a:ea typeface="Tahoma" pitchFamily="34" charset="0"/>
                <a:cs typeface="Times New Roman" pitchFamily="18" charset="0"/>
              </a:rPr>
              <a:t/>
            </a:r>
            <a:br>
              <a:rPr lang="en-US" sz="4600" dirty="0" smtClean="0">
                <a:solidFill>
                  <a:schemeClr val="tx2"/>
                </a:solidFill>
                <a:effectLst>
                  <a:outerShdw blurRad="38100" dist="38100" dir="2700000" algn="tl">
                    <a:srgbClr val="C0C0C0"/>
                  </a:outerShdw>
                </a:effectLst>
                <a:latin typeface="Times New Roman" pitchFamily="18" charset="0"/>
                <a:ea typeface="Tahoma" pitchFamily="34" charset="0"/>
                <a:cs typeface="Times New Roman" pitchFamily="18" charset="0"/>
              </a:rPr>
            </a:br>
            <a:r>
              <a:rPr lang="en-US" sz="2000" b="0" dirty="0" smtClean="0">
                <a:solidFill>
                  <a:schemeClr val="tx1"/>
                </a:solidFill>
                <a:effectLst>
                  <a:outerShdw blurRad="38100" dist="38100" dir="2700000" algn="tl">
                    <a:srgbClr val="C0C0C0"/>
                  </a:outerShdw>
                </a:effectLst>
                <a:ea typeface="Tahoma" pitchFamily="34" charset="0"/>
                <a:cs typeface="Times New Roman" pitchFamily="18" charset="0"/>
              </a:rPr>
              <a:t/>
            </a:r>
            <a:br>
              <a:rPr lang="en-US" sz="2000" b="0" dirty="0" smtClean="0">
                <a:solidFill>
                  <a:schemeClr val="tx1"/>
                </a:solidFill>
                <a:effectLst>
                  <a:outerShdw blurRad="38100" dist="38100" dir="2700000" algn="tl">
                    <a:srgbClr val="C0C0C0"/>
                  </a:outerShdw>
                </a:effectLst>
                <a:ea typeface="Tahoma" pitchFamily="34" charset="0"/>
                <a:cs typeface="Times New Roman" pitchFamily="18" charset="0"/>
              </a:rPr>
            </a:br>
            <a:endParaRPr lang="en-US" sz="2000" b="0" dirty="0" smtClean="0">
              <a:solidFill>
                <a:schemeClr val="tx1"/>
              </a:solidFill>
              <a:effectLst>
                <a:outerShdw blurRad="38100" dist="38100" dir="2700000" algn="tl">
                  <a:srgbClr val="C0C0C0"/>
                </a:outerShdw>
              </a:effectLst>
              <a:ea typeface="Tahoma" pitchFamily="34" charset="0"/>
              <a:cs typeface="Times New Roman" pitchFamily="18" charset="0"/>
            </a:endParaRPr>
          </a:p>
        </p:txBody>
      </p:sp>
      <p:sp>
        <p:nvSpPr>
          <p:cNvPr id="7173" name="Rectangle 8"/>
          <p:cNvSpPr>
            <a:spLocks noChangeArrowheads="1"/>
          </p:cNvSpPr>
          <p:nvPr/>
        </p:nvSpPr>
        <p:spPr bwMode="white">
          <a:xfrm>
            <a:off x="9469" y="3167964"/>
            <a:ext cx="9144000" cy="420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lgn="l">
              <a:spcBef>
                <a:spcPct val="20000"/>
              </a:spcBef>
              <a:buClr>
                <a:srgbClr val="0E438A"/>
              </a:buClr>
              <a:buSzPct val="110000"/>
              <a:buFont typeface="Wingdings" pitchFamily="2" charset="2"/>
              <a:buChar char="§"/>
              <a:defRPr sz="3200">
                <a:solidFill>
                  <a:srgbClr val="5C5C5C"/>
                </a:solidFill>
                <a:latin typeface="Verdana" pitchFamily="34" charset="0"/>
              </a:defRPr>
            </a:lvl1pPr>
            <a:lvl2pPr marL="742950" indent="-285750" algn="l">
              <a:spcBef>
                <a:spcPct val="20000"/>
              </a:spcBef>
              <a:buClr>
                <a:srgbClr val="0099CC"/>
              </a:buClr>
              <a:buFont typeface="Wingdings" pitchFamily="2" charset="2"/>
              <a:buChar char="Ø"/>
              <a:defRPr sz="2800">
                <a:solidFill>
                  <a:srgbClr val="5C5C5C"/>
                </a:solidFill>
                <a:latin typeface="Verdana" pitchFamily="34" charset="0"/>
              </a:defRPr>
            </a:lvl2pPr>
            <a:lvl3pPr marL="1143000" indent="-228600" algn="l">
              <a:spcBef>
                <a:spcPct val="20000"/>
              </a:spcBef>
              <a:buClr>
                <a:srgbClr val="0099CC"/>
              </a:buClr>
              <a:buFont typeface="Wingdings" pitchFamily="2" charset="2"/>
              <a:buChar char="§"/>
              <a:defRPr sz="2400">
                <a:solidFill>
                  <a:srgbClr val="5C5C5C"/>
                </a:solidFill>
                <a:latin typeface="Verdana" pitchFamily="34" charset="0"/>
              </a:defRPr>
            </a:lvl3pPr>
            <a:lvl4pPr marL="1600200" indent="-228600" algn="l">
              <a:spcBef>
                <a:spcPct val="20000"/>
              </a:spcBef>
              <a:buFont typeface="Verdana" pitchFamily="34" charset="0"/>
              <a:buChar char="–"/>
              <a:defRPr sz="2000">
                <a:solidFill>
                  <a:srgbClr val="5C5C5C"/>
                </a:solidFill>
                <a:latin typeface="Verdana" pitchFamily="34" charset="0"/>
              </a:defRPr>
            </a:lvl4pPr>
            <a:lvl5pPr marL="2057400" indent="-228600" algn="l">
              <a:spcBef>
                <a:spcPct val="20000"/>
              </a:spcBef>
              <a:buFont typeface="Verdana" pitchFamily="34" charset="0"/>
              <a:buChar char="–"/>
              <a:defRPr sz="2000">
                <a:solidFill>
                  <a:srgbClr val="5C5C5C"/>
                </a:solidFill>
                <a:latin typeface="Verdana" pitchFamily="34" charset="0"/>
              </a:defRPr>
            </a:lvl5pPr>
            <a:lvl6pPr marL="25146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6pPr>
            <a:lvl7pPr marL="29718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7pPr>
            <a:lvl8pPr marL="34290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8pPr>
            <a:lvl9pPr marL="38862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9pPr>
          </a:lstStyle>
          <a:p>
            <a:pPr algn="ctr" eaLnBrk="0" fontAlgn="base" hangingPunct="0">
              <a:lnSpc>
                <a:spcPct val="80000"/>
              </a:lnSpc>
              <a:spcAft>
                <a:spcPct val="0"/>
              </a:spcAft>
              <a:buFont typeface="Wingdings" pitchFamily="2" charset="2"/>
              <a:buNone/>
            </a:pPr>
            <a:r>
              <a:rPr lang="en-US" altLang="en-US" sz="2600" b="1" dirty="0">
                <a:latin typeface="Calibri Light" panose="020F0302020204030204" pitchFamily="34" charset="0"/>
                <a:ea typeface="Tahoma" pitchFamily="34" charset="0"/>
                <a:cs typeface="Times New Roman" pitchFamily="18" charset="0"/>
              </a:rPr>
              <a:t> </a:t>
            </a:r>
            <a:endParaRPr lang="en-US" altLang="en-US" sz="2000" b="1" dirty="0">
              <a:latin typeface="Calibri Light" panose="020F0302020204030204" pitchFamily="34" charset="0"/>
              <a:ea typeface="Tahoma" pitchFamily="34" charset="0"/>
              <a:cs typeface="Times New Roman" pitchFamily="18" charset="0"/>
            </a:endParaRPr>
          </a:p>
        </p:txBody>
      </p:sp>
    </p:spTree>
    <p:extLst>
      <p:ext uri="{BB962C8B-B14F-4D97-AF65-F5344CB8AC3E}">
        <p14:creationId xmlns:p14="http://schemas.microsoft.com/office/powerpoint/2010/main" val="257165644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ank You!"/>
          <p:cNvSpPr>
            <a:spLocks noGrp="1"/>
          </p:cNvSpPr>
          <p:nvPr>
            <p:ph type="title" idx="4294967295"/>
          </p:nvPr>
        </p:nvSpPr>
        <p:spPr>
          <a:xfrm>
            <a:off x="0" y="555526"/>
            <a:ext cx="9144000" cy="800219"/>
          </a:xfrm>
        </p:spPr>
        <p:txBody>
          <a:bodyPr lIns="45720" rIns="45720" anchor="t"/>
          <a:lstStyle/>
          <a:p>
            <a:pPr>
              <a:defRPr/>
            </a:pPr>
            <a:r>
              <a:rPr lang="fr-FR" sz="4600" dirty="0">
                <a:latin typeface="Calibri" panose="020F0502020204030204" pitchFamily="34" charset="0"/>
                <a:cs typeface="Times New Roman" pitchFamily="18" charset="0"/>
              </a:rPr>
              <a:t>Thank you for your attention!</a:t>
            </a:r>
          </a:p>
        </p:txBody>
      </p:sp>
      <p:sp>
        <p:nvSpPr>
          <p:cNvPr id="18436" name="Content Placeholder 2"/>
          <p:cNvSpPr>
            <a:spLocks noGrp="1"/>
          </p:cNvSpPr>
          <p:nvPr>
            <p:ph idx="4294967295"/>
          </p:nvPr>
        </p:nvSpPr>
        <p:spPr>
          <a:xfrm>
            <a:off x="504032" y="1653648"/>
            <a:ext cx="8388448" cy="1835944"/>
          </a:xfrm>
        </p:spPr>
        <p:txBody>
          <a:bodyPr/>
          <a:lstStyle/>
          <a:p>
            <a:pPr marL="0" indent="0" algn="ctr">
              <a:buNone/>
              <a:defRPr/>
            </a:pPr>
            <a:r>
              <a:rPr lang="en-US" sz="3000" dirty="0" smtClean="0">
                <a:solidFill>
                  <a:schemeClr val="accent4">
                    <a:lumMod val="50000"/>
                  </a:schemeClr>
                </a:solidFill>
                <a:latin typeface="Calibri" panose="020F0502020204030204" pitchFamily="34" charset="0"/>
                <a:cs typeface="Times New Roman" pitchFamily="18" charset="0"/>
                <a:hlinkClick r:id="rId3"/>
              </a:rPr>
              <a:t/>
            </a:r>
            <a:br>
              <a:rPr lang="en-US" sz="3000" dirty="0" smtClean="0">
                <a:solidFill>
                  <a:schemeClr val="accent4">
                    <a:lumMod val="50000"/>
                  </a:schemeClr>
                </a:solidFill>
                <a:latin typeface="Calibri" panose="020F0502020204030204" pitchFamily="34" charset="0"/>
                <a:cs typeface="Times New Roman" pitchFamily="18" charset="0"/>
                <a:hlinkClick r:id="rId3"/>
              </a:rPr>
            </a:br>
            <a:r>
              <a:rPr lang="en-US" sz="3000" dirty="0" smtClean="0">
                <a:solidFill>
                  <a:schemeClr val="accent4">
                    <a:lumMod val="50000"/>
                  </a:schemeClr>
                </a:solidFill>
                <a:latin typeface="Calibri" panose="020F0502020204030204" pitchFamily="34" charset="0"/>
                <a:cs typeface="Times New Roman" pitchFamily="18" charset="0"/>
                <a:hlinkClick r:id="rId3"/>
              </a:rPr>
              <a:t>alexandra.gaspari@itu.int</a:t>
            </a:r>
            <a:r>
              <a:rPr lang="en-US" sz="3000" dirty="0" smtClean="0">
                <a:solidFill>
                  <a:schemeClr val="accent4">
                    <a:lumMod val="50000"/>
                  </a:schemeClr>
                </a:solidFill>
                <a:latin typeface="Calibri" panose="020F0502020204030204" pitchFamily="34" charset="0"/>
                <a:cs typeface="Times New Roman" pitchFamily="18" charset="0"/>
              </a:rPr>
              <a:t/>
            </a:r>
            <a:br>
              <a:rPr lang="en-US" sz="3000" dirty="0" smtClean="0">
                <a:solidFill>
                  <a:schemeClr val="accent4">
                    <a:lumMod val="50000"/>
                  </a:schemeClr>
                </a:solidFill>
                <a:latin typeface="Calibri" panose="020F0502020204030204" pitchFamily="34" charset="0"/>
                <a:cs typeface="Times New Roman" pitchFamily="18" charset="0"/>
              </a:rPr>
            </a:br>
            <a:r>
              <a:rPr lang="en-US" sz="3000" dirty="0">
                <a:solidFill>
                  <a:schemeClr val="tx2">
                    <a:lumMod val="75000"/>
                  </a:schemeClr>
                </a:solidFill>
                <a:latin typeface="Calibri" panose="020F0502020204030204" pitchFamily="34" charset="0"/>
                <a:cs typeface="Times New Roman" pitchFamily="18" charset="0"/>
              </a:rPr>
              <a:t>tsbaccessibility@itu.int</a:t>
            </a:r>
          </a:p>
          <a:p>
            <a:pPr marL="0" indent="0" algn="ctr">
              <a:buNone/>
              <a:defRPr/>
            </a:pPr>
            <a:r>
              <a:rPr lang="fr-FR" sz="2000" b="1" dirty="0" smtClean="0">
                <a:solidFill>
                  <a:schemeClr val="tx1"/>
                </a:solidFill>
                <a:latin typeface="Calibri" panose="020F0502020204030204" pitchFamily="34" charset="0"/>
                <a:cs typeface="Times New Roman" panose="02020603050405020304" pitchFamily="18" charset="0"/>
                <a:hlinkClick r:id="rId4" tooltip="Link to the accessibility page on ITU's official webpage"/>
              </a:rPr>
              <a:t>http</a:t>
            </a:r>
            <a:r>
              <a:rPr lang="fr-FR" sz="2000" b="1" dirty="0">
                <a:solidFill>
                  <a:schemeClr val="tx1"/>
                </a:solidFill>
                <a:latin typeface="Calibri" panose="020F0502020204030204" pitchFamily="34" charset="0"/>
                <a:cs typeface="Times New Roman" panose="02020603050405020304" pitchFamily="18" charset="0"/>
                <a:hlinkClick r:id="rId4" tooltip="Link to the accessibility page on ITU's official webpage"/>
              </a:rPr>
              <a:t>://</a:t>
            </a:r>
            <a:r>
              <a:rPr lang="fr-FR" sz="2000" b="1" dirty="0" smtClean="0">
                <a:solidFill>
                  <a:schemeClr val="tx1"/>
                </a:solidFill>
                <a:latin typeface="Calibri" panose="020F0502020204030204" pitchFamily="34" charset="0"/>
                <a:cs typeface="Times New Roman" panose="02020603050405020304" pitchFamily="18" charset="0"/>
                <a:hlinkClick r:id="rId4" tooltip="Link to the accessibility page on ITU's official webpage"/>
              </a:rPr>
              <a:t>www.itu.int/en/ITU-T/accessibility/Pages/default.aspx</a:t>
            </a:r>
            <a:endParaRPr lang="fr-FR" sz="2000" b="1" dirty="0" smtClean="0">
              <a:solidFill>
                <a:schemeClr val="tx1"/>
              </a:solidFill>
              <a:latin typeface="Calibri" panose="020F0502020204030204" pitchFamily="34" charset="0"/>
              <a:cs typeface="Times New Roman" panose="02020603050405020304" pitchFamily="18" charset="0"/>
            </a:endParaRPr>
          </a:p>
          <a:p>
            <a:pPr>
              <a:defRPr/>
            </a:pPr>
            <a:endParaRPr lang="fr-FR" dirty="0" smtClean="0">
              <a:solidFill>
                <a:schemeClr val="tx1"/>
              </a:solidFill>
              <a:latin typeface="Times New Roman" panose="02020603050405020304" pitchFamily="18" charset="0"/>
              <a:cs typeface="Times New Roman" panose="02020603050405020304" pitchFamily="18" charset="0"/>
            </a:endParaRPr>
          </a:p>
        </p:txBody>
      </p:sp>
      <p:sp>
        <p:nvSpPr>
          <p:cNvPr id="23554" name="Slide Number Placeholder 1"/>
          <p:cNvSpPr>
            <a:spLocks noGrp="1"/>
          </p:cNvSpPr>
          <p:nvPr>
            <p:ph type="sldNum" sz="quarter" idx="10"/>
          </p:nvPr>
        </p:nvSpPr>
        <p:spPr>
          <a:xfrm>
            <a:off x="8402346" y="4786313"/>
            <a:ext cx="325730" cy="246221"/>
          </a:xfrm>
          <a:ln/>
          <a:extLs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0E438A"/>
              </a:buClr>
              <a:buSzPct val="110000"/>
              <a:buFont typeface="Wingdings" pitchFamily="2" charset="2"/>
              <a:buChar char="§"/>
              <a:defRPr sz="3200">
                <a:solidFill>
                  <a:srgbClr val="5C5C5C"/>
                </a:solidFill>
                <a:latin typeface="Verdana" pitchFamily="34" charset="0"/>
              </a:defRPr>
            </a:lvl1pPr>
            <a:lvl2pPr marL="742950" indent="-285750" algn="l">
              <a:spcBef>
                <a:spcPct val="20000"/>
              </a:spcBef>
              <a:buClr>
                <a:srgbClr val="0099CC"/>
              </a:buClr>
              <a:buFont typeface="Wingdings" pitchFamily="2" charset="2"/>
              <a:buChar char="Ø"/>
              <a:defRPr sz="2800">
                <a:solidFill>
                  <a:srgbClr val="5C5C5C"/>
                </a:solidFill>
                <a:latin typeface="Verdana" pitchFamily="34" charset="0"/>
              </a:defRPr>
            </a:lvl2pPr>
            <a:lvl3pPr marL="1143000" indent="-228600" algn="l">
              <a:spcBef>
                <a:spcPct val="20000"/>
              </a:spcBef>
              <a:buClr>
                <a:srgbClr val="0099CC"/>
              </a:buClr>
              <a:buFont typeface="Wingdings" pitchFamily="2" charset="2"/>
              <a:buChar char="§"/>
              <a:defRPr sz="2400">
                <a:solidFill>
                  <a:srgbClr val="5C5C5C"/>
                </a:solidFill>
                <a:latin typeface="Verdana" pitchFamily="34" charset="0"/>
              </a:defRPr>
            </a:lvl3pPr>
            <a:lvl4pPr marL="1600200" indent="-228600" algn="l">
              <a:spcBef>
                <a:spcPct val="20000"/>
              </a:spcBef>
              <a:buFont typeface="Verdana" pitchFamily="34" charset="0"/>
              <a:buChar char="–"/>
              <a:defRPr sz="2000">
                <a:solidFill>
                  <a:srgbClr val="5C5C5C"/>
                </a:solidFill>
                <a:latin typeface="Verdana" pitchFamily="34" charset="0"/>
              </a:defRPr>
            </a:lvl4pPr>
            <a:lvl5pPr marL="2057400" indent="-228600" algn="l">
              <a:spcBef>
                <a:spcPct val="20000"/>
              </a:spcBef>
              <a:buFont typeface="Verdana" pitchFamily="34" charset="0"/>
              <a:buChar char="–"/>
              <a:defRPr sz="2000">
                <a:solidFill>
                  <a:srgbClr val="5C5C5C"/>
                </a:solidFill>
                <a:latin typeface="Verdana" pitchFamily="34" charset="0"/>
              </a:defRPr>
            </a:lvl5pPr>
            <a:lvl6pPr marL="25146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6pPr>
            <a:lvl7pPr marL="29718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7pPr>
            <a:lvl8pPr marL="34290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8pPr>
            <a:lvl9pPr marL="38862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9pPr>
          </a:lstStyle>
          <a:p>
            <a:pPr algn="r">
              <a:spcBef>
                <a:spcPct val="0"/>
              </a:spcBef>
              <a:buClrTx/>
              <a:buSzTx/>
              <a:buFontTx/>
              <a:buNone/>
            </a:pPr>
            <a:fld id="{7BEC75EF-B4D4-4A6D-A594-A2291E5CBE97}" type="slidenum">
              <a:rPr lang="en-US" altLang="en-US" sz="1000" smtClean="0">
                <a:solidFill>
                  <a:srgbClr val="0E438A"/>
                </a:solidFill>
                <a:latin typeface="Zurich BT" pitchFamily="34" charset="0"/>
              </a:rPr>
              <a:pPr algn="r">
                <a:spcBef>
                  <a:spcPct val="0"/>
                </a:spcBef>
                <a:buClrTx/>
                <a:buSzTx/>
                <a:buFontTx/>
                <a:buNone/>
              </a:pPr>
              <a:t>10</a:t>
            </a:fld>
            <a:endParaRPr lang="en-US" altLang="en-US" sz="1000" smtClean="0">
              <a:solidFill>
                <a:srgbClr val="0E438A"/>
              </a:solidFill>
              <a:latin typeface="Zurich BT" pitchFamily="34" charset="0"/>
            </a:endParaRPr>
          </a:p>
        </p:txBody>
      </p:sp>
    </p:spTree>
    <p:extLst>
      <p:ext uri="{BB962C8B-B14F-4D97-AF65-F5344CB8AC3E}">
        <p14:creationId xmlns:p14="http://schemas.microsoft.com/office/powerpoint/2010/main" val="380274292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TU Overview"/>
          <p:cNvSpPr>
            <a:spLocks noGrp="1"/>
          </p:cNvSpPr>
          <p:nvPr>
            <p:ph type="title"/>
          </p:nvPr>
        </p:nvSpPr>
        <p:spPr>
          <a:xfrm>
            <a:off x="0" y="-67733"/>
            <a:ext cx="9144000" cy="1127315"/>
          </a:xfrm>
        </p:spPr>
        <p:txBody>
          <a:bodyPr/>
          <a:lstStyle/>
          <a:p>
            <a:pPr lvl="0"/>
            <a:r>
              <a:rPr lang="en-US" altLang="en-US" sz="3200" dirty="0">
                <a:latin typeface="Calibri" panose="020F0502020204030204" pitchFamily="34" charset="0"/>
                <a:cs typeface="Times New Roman" pitchFamily="18" charset="0"/>
              </a:rPr>
              <a:t>ITU Overview</a:t>
            </a:r>
            <a:r>
              <a:rPr lang="en-US" sz="3200" b="0" kern="1200" dirty="0">
                <a:solidFill>
                  <a:srgbClr val="FFFFFF"/>
                </a:solidFill>
                <a:latin typeface="Calibri" panose="020F0502020204030204" pitchFamily="34" charset="0"/>
              </a:rPr>
              <a:t/>
            </a:r>
            <a:br>
              <a:rPr lang="en-US" sz="3200" b="0" kern="1200" dirty="0">
                <a:solidFill>
                  <a:srgbClr val="FFFFFF"/>
                </a:solidFill>
                <a:latin typeface="Calibri" panose="020F0502020204030204" pitchFamily="34" charset="0"/>
              </a:rPr>
            </a:br>
            <a:endParaRPr lang="en-US" sz="3200" dirty="0"/>
          </a:p>
        </p:txBody>
      </p:sp>
      <p:sp>
        <p:nvSpPr>
          <p:cNvPr id="11" name="Background information about the ITU"/>
          <p:cNvSpPr>
            <a:spLocks noGrp="1"/>
          </p:cNvSpPr>
          <p:nvPr>
            <p:ph idx="1"/>
          </p:nvPr>
        </p:nvSpPr>
        <p:spPr>
          <a:xfrm>
            <a:off x="323528" y="771550"/>
            <a:ext cx="8404486" cy="3294366"/>
          </a:xfrm>
        </p:spPr>
        <p:txBody>
          <a:bodyPr/>
          <a:lstStyle/>
          <a:p>
            <a:pPr marL="0" lvl="0" indent="0" algn="ctr" eaLnBrk="1" fontAlgn="auto" hangingPunct="1">
              <a:spcBef>
                <a:spcPts val="0"/>
              </a:spcBef>
              <a:spcAft>
                <a:spcPts val="0"/>
              </a:spcAft>
              <a:buClrTx/>
              <a:buSzTx/>
              <a:buNone/>
            </a:pPr>
            <a:r>
              <a:rPr lang="en-US" sz="2400" b="1" kern="1200" dirty="0">
                <a:latin typeface="Calibri"/>
              </a:rPr>
              <a:t>Specialized United Nations Agency for Information Communications &amp; </a:t>
            </a:r>
            <a:r>
              <a:rPr lang="en-US" sz="2400" b="1" kern="1200" dirty="0" smtClean="0">
                <a:latin typeface="Calibri"/>
              </a:rPr>
              <a:t>Technologies </a:t>
            </a:r>
            <a:endParaRPr lang="en-US" sz="2800" b="1" kern="1200" dirty="0">
              <a:latin typeface="Calibri"/>
            </a:endParaRPr>
          </a:p>
          <a:p>
            <a:pPr marL="0" lvl="0" indent="0" algn="ctr" eaLnBrk="1" fontAlgn="auto" hangingPunct="1">
              <a:spcBef>
                <a:spcPts val="0"/>
              </a:spcBef>
              <a:spcAft>
                <a:spcPts val="0"/>
              </a:spcAft>
              <a:buClrTx/>
              <a:buSzTx/>
              <a:buNone/>
            </a:pPr>
            <a:r>
              <a:rPr lang="en-US" b="1" kern="1200" dirty="0" smtClean="0">
                <a:latin typeface="Calibri"/>
              </a:rPr>
              <a:t>Members      </a:t>
            </a:r>
          </a:p>
          <a:p>
            <a:pPr marL="0" lvl="0" indent="0" algn="ctr" eaLnBrk="1" fontAlgn="auto" hangingPunct="1">
              <a:spcBef>
                <a:spcPts val="0"/>
              </a:spcBef>
              <a:spcAft>
                <a:spcPts val="0"/>
              </a:spcAft>
              <a:buClrTx/>
              <a:buSzTx/>
              <a:buNone/>
            </a:pPr>
            <a:r>
              <a:rPr lang="en-US" b="1" kern="1200" dirty="0">
                <a:latin typeface="Calibri"/>
              </a:rPr>
              <a:t>  </a:t>
            </a:r>
            <a:r>
              <a:rPr lang="en-US" b="1" kern="1200" dirty="0" smtClean="0">
                <a:latin typeface="Calibri"/>
              </a:rPr>
              <a:t>  </a:t>
            </a:r>
            <a:r>
              <a:rPr lang="en-US" sz="2000" b="1" kern="1200" dirty="0" smtClean="0">
                <a:latin typeface="Calibri"/>
              </a:rPr>
              <a:t>198 </a:t>
            </a:r>
            <a:r>
              <a:rPr lang="en-US" sz="2000" b="1" kern="1200" dirty="0">
                <a:latin typeface="Calibri"/>
              </a:rPr>
              <a:t>States </a:t>
            </a:r>
            <a:r>
              <a:rPr lang="en-US" sz="2000" b="1" kern="1200" dirty="0" smtClean="0">
                <a:latin typeface="Calibri"/>
              </a:rPr>
              <a:t>&amp;  </a:t>
            </a:r>
            <a:r>
              <a:rPr lang="en-US" sz="2000" b="1" kern="1200" dirty="0">
                <a:latin typeface="Calibri"/>
              </a:rPr>
              <a:t>~ </a:t>
            </a:r>
            <a:r>
              <a:rPr lang="en-US" sz="2000" b="1" kern="1200" dirty="0" smtClean="0">
                <a:latin typeface="Calibri"/>
              </a:rPr>
              <a:t>550 from </a:t>
            </a:r>
          </a:p>
          <a:p>
            <a:pPr marL="0" lvl="0" indent="0" algn="ctr" eaLnBrk="1" fontAlgn="auto" hangingPunct="1">
              <a:spcBef>
                <a:spcPts val="0"/>
              </a:spcBef>
              <a:spcAft>
                <a:spcPts val="0"/>
              </a:spcAft>
              <a:buClrTx/>
              <a:buSzTx/>
              <a:buNone/>
            </a:pPr>
            <a:r>
              <a:rPr lang="en-US" sz="2000" b="1" kern="1200" dirty="0" smtClean="0">
                <a:latin typeface="Calibri"/>
              </a:rPr>
              <a:t>private sector and academia </a:t>
            </a:r>
            <a:r>
              <a:rPr lang="en-US" sz="2000" b="1" kern="1200" dirty="0">
                <a:latin typeface="Calibri"/>
              </a:rPr>
              <a:t>institutions </a:t>
            </a:r>
          </a:p>
          <a:p>
            <a:pPr marL="0" indent="0" algn="ctr">
              <a:buNone/>
            </a:pPr>
            <a:r>
              <a:rPr lang="en-US" b="1" kern="1200" dirty="0" smtClean="0">
                <a:latin typeface="Calibri"/>
              </a:rPr>
              <a:t> 3 Sectors  </a:t>
            </a:r>
          </a:p>
          <a:p>
            <a:pPr marL="0" indent="0">
              <a:buNone/>
            </a:pPr>
            <a:r>
              <a:rPr lang="en-US" b="1" kern="1200" dirty="0" smtClean="0">
                <a:latin typeface="Calibri"/>
              </a:rPr>
              <a:t>               </a:t>
            </a:r>
            <a:r>
              <a:rPr lang="en-US" sz="2000" b="1" kern="1200" dirty="0" err="1" smtClean="0">
                <a:latin typeface="Calibri"/>
              </a:rPr>
              <a:t>Radiocommunication</a:t>
            </a:r>
            <a:r>
              <a:rPr lang="en-US" sz="2000" b="1" kern="1200" dirty="0">
                <a:latin typeface="Calibri"/>
              </a:rPr>
              <a:t>, </a:t>
            </a:r>
            <a:r>
              <a:rPr lang="en-US" sz="2000" b="1" kern="1200" dirty="0" smtClean="0">
                <a:latin typeface="Calibri"/>
              </a:rPr>
              <a:t>Standardization, Development </a:t>
            </a:r>
            <a:endParaRPr lang="en-US" sz="2000" b="1" kern="1200" dirty="0">
              <a:latin typeface="Calibri"/>
            </a:endParaRPr>
          </a:p>
          <a:p>
            <a:pPr marL="0" indent="0">
              <a:buNone/>
            </a:pPr>
            <a:endParaRPr lang="en-US" sz="3600" b="1" kern="1200" dirty="0" smtClean="0">
              <a:latin typeface="Calibri"/>
            </a:endParaRPr>
          </a:p>
          <a:p>
            <a:pPr marL="0" indent="0">
              <a:buNone/>
            </a:pPr>
            <a:endParaRPr lang="en-US" dirty="0"/>
          </a:p>
        </p:txBody>
      </p:sp>
    </p:spTree>
    <p:extLst>
      <p:ext uri="{BB962C8B-B14F-4D97-AF65-F5344CB8AC3E}">
        <p14:creationId xmlns:p14="http://schemas.microsoft.com/office/powerpoint/2010/main" val="198065539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hy is standardization important?"/>
          <p:cNvSpPr>
            <a:spLocks noGrp="1"/>
          </p:cNvSpPr>
          <p:nvPr>
            <p:ph type="title"/>
          </p:nvPr>
        </p:nvSpPr>
        <p:spPr>
          <a:xfrm>
            <a:off x="11171" y="-45156"/>
            <a:ext cx="9144000" cy="1077218"/>
          </a:xfrm>
        </p:spPr>
        <p:txBody>
          <a:bodyPr/>
          <a:lstStyle/>
          <a:p>
            <a:pPr lvl="0" eaLnBrk="1" fontAlgn="auto" hangingPunct="1">
              <a:spcBef>
                <a:spcPts val="0"/>
              </a:spcBef>
              <a:spcAft>
                <a:spcPts val="0"/>
              </a:spcAft>
            </a:pPr>
            <a:r>
              <a:rPr lang="en-US" sz="3200" dirty="0">
                <a:latin typeface="Calibri" panose="020F0502020204030204" pitchFamily="34" charset="0"/>
                <a:cs typeface="Times New Roman" pitchFamily="18" charset="0"/>
              </a:rPr>
              <a:t>Why is standardization important? </a:t>
            </a:r>
            <a:br>
              <a:rPr lang="en-US" sz="3200" dirty="0">
                <a:latin typeface="Calibri" panose="020F0502020204030204" pitchFamily="34" charset="0"/>
                <a:cs typeface="Times New Roman" pitchFamily="18" charset="0"/>
              </a:rPr>
            </a:br>
            <a:endParaRPr lang="en-US" sz="3200" dirty="0">
              <a:latin typeface="Calibri" panose="020F0502020204030204" pitchFamily="34" charset="0"/>
              <a:cs typeface="Times New Roman" pitchFamily="18" charset="0"/>
            </a:endParaRPr>
          </a:p>
        </p:txBody>
      </p:sp>
      <p:sp>
        <p:nvSpPr>
          <p:cNvPr id="6" name="Answer to the title question with a list of 3 main reasons5"/>
          <p:cNvSpPr>
            <a:spLocks noGrp="1"/>
          </p:cNvSpPr>
          <p:nvPr>
            <p:ph idx="1"/>
          </p:nvPr>
        </p:nvSpPr>
        <p:spPr>
          <a:xfrm>
            <a:off x="251520" y="627534"/>
            <a:ext cx="8712968" cy="3834426"/>
          </a:xfrm>
        </p:spPr>
        <p:txBody>
          <a:bodyPr/>
          <a:lstStyle/>
          <a:p>
            <a:pPr marL="0" lvl="0" indent="0" eaLnBrk="1" fontAlgn="auto" hangingPunct="1">
              <a:spcAft>
                <a:spcPts val="0"/>
              </a:spcAft>
              <a:buClrTx/>
              <a:buSzTx/>
              <a:buNone/>
            </a:pPr>
            <a:r>
              <a:rPr lang="en-US" sz="3000" b="1" kern="1200" dirty="0">
                <a:latin typeface="Calibri"/>
              </a:rPr>
              <a:t>1. Technical Compatibility (Interoperability) </a:t>
            </a:r>
          </a:p>
          <a:p>
            <a:pPr marL="0" lvl="0" indent="0" eaLnBrk="1" fontAlgn="auto" hangingPunct="1">
              <a:spcAft>
                <a:spcPts val="0"/>
              </a:spcAft>
              <a:buClrTx/>
              <a:buSzTx/>
              <a:buNone/>
            </a:pPr>
            <a:r>
              <a:rPr lang="en-US" sz="3000" b="1" kern="1200" dirty="0">
                <a:latin typeface="Calibri"/>
              </a:rPr>
              <a:t>2. Standards promote innovation, competition and international trade. </a:t>
            </a:r>
            <a:endParaRPr lang="en-US" sz="3000" b="1" kern="1200" dirty="0" smtClean="0">
              <a:latin typeface="Calibri"/>
            </a:endParaRPr>
          </a:p>
          <a:p>
            <a:pPr marL="0" lvl="0" indent="0" eaLnBrk="1" fontAlgn="auto" hangingPunct="1">
              <a:spcAft>
                <a:spcPts val="0"/>
              </a:spcAft>
              <a:buClrTx/>
              <a:buSzTx/>
              <a:buNone/>
            </a:pPr>
            <a:r>
              <a:rPr lang="en-US" sz="3000" b="1" kern="1200" dirty="0">
                <a:latin typeface="Calibri"/>
              </a:rPr>
              <a:t>3. End users enjoy wider choice range, richer functionality and lower costs! (i.e. Relay Services)</a:t>
            </a:r>
          </a:p>
          <a:p>
            <a:pPr marL="0" lvl="0" indent="0" eaLnBrk="1" fontAlgn="auto" hangingPunct="1">
              <a:spcAft>
                <a:spcPts val="0"/>
              </a:spcAft>
              <a:buClrTx/>
              <a:buSzTx/>
              <a:buNone/>
            </a:pPr>
            <a:r>
              <a:rPr lang="en-US" sz="3000" b="1" kern="1200" dirty="0" smtClean="0">
                <a:latin typeface="Calibri"/>
              </a:rPr>
              <a:t>4. </a:t>
            </a:r>
            <a:r>
              <a:rPr lang="en-US" sz="3000" b="1" kern="1200" dirty="0">
                <a:latin typeface="Calibri"/>
              </a:rPr>
              <a:t>Facilitates transfer of technology between developed to developing countries and </a:t>
            </a:r>
            <a:r>
              <a:rPr lang="en-US" sz="3000" b="1" kern="1200" dirty="0" smtClean="0">
                <a:latin typeface="Calibri"/>
              </a:rPr>
              <a:t>reduces digital divide</a:t>
            </a:r>
            <a:endParaRPr lang="en-US" sz="3000" b="1" kern="1200" dirty="0">
              <a:latin typeface="Calibri"/>
            </a:endParaRPr>
          </a:p>
          <a:p>
            <a:endParaRPr lang="en-US" dirty="0"/>
          </a:p>
        </p:txBody>
      </p:sp>
    </p:spTree>
    <p:extLst>
      <p:ext uri="{BB962C8B-B14F-4D97-AF65-F5344CB8AC3E}">
        <p14:creationId xmlns:p14="http://schemas.microsoft.com/office/powerpoint/2010/main" val="361452190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SB's actions in promoting accessible ICT's - Part 1"/>
          <p:cNvSpPr>
            <a:spLocks noGrp="1"/>
          </p:cNvSpPr>
          <p:nvPr>
            <p:ph type="title"/>
          </p:nvPr>
        </p:nvSpPr>
        <p:spPr>
          <a:xfrm>
            <a:off x="0" y="-66598"/>
            <a:ext cx="9144000" cy="1270196"/>
          </a:xfrm>
        </p:spPr>
        <p:txBody>
          <a:bodyPr/>
          <a:lstStyle/>
          <a:p>
            <a:pPr lvl="0"/>
            <a:r>
              <a:rPr lang="en-US" altLang="en-US" sz="3200" dirty="0" smtClean="0">
                <a:latin typeface="Calibri" panose="020F0502020204030204" pitchFamily="34" charset="0"/>
                <a:cs typeface="Times New Roman" pitchFamily="18" charset="0"/>
              </a:rPr>
              <a:t>ITU-T’s </a:t>
            </a:r>
            <a:r>
              <a:rPr lang="en-US" altLang="en-US" sz="3200" dirty="0">
                <a:latin typeface="Calibri" panose="020F0502020204030204" pitchFamily="34" charset="0"/>
                <a:cs typeface="Times New Roman" pitchFamily="18" charset="0"/>
              </a:rPr>
              <a:t>Actions in Promoting Accessible </a:t>
            </a:r>
            <a:r>
              <a:rPr lang="en-US" altLang="en-US" sz="3200" dirty="0" smtClean="0">
                <a:latin typeface="Calibri" panose="020F0502020204030204" pitchFamily="34" charset="0"/>
                <a:cs typeface="Times New Roman" pitchFamily="18" charset="0"/>
              </a:rPr>
              <a:t>ICT’s</a:t>
            </a:r>
            <a:r>
              <a:rPr lang="en-US" b="0" kern="1200" dirty="0">
                <a:solidFill>
                  <a:srgbClr val="FFFFFF"/>
                </a:solidFill>
                <a:latin typeface="Calibri" panose="020F0502020204030204" pitchFamily="34" charset="0"/>
              </a:rPr>
              <a:t/>
            </a:r>
            <a:br>
              <a:rPr lang="en-US" b="0" kern="1200" dirty="0">
                <a:solidFill>
                  <a:srgbClr val="FFFFFF"/>
                </a:solidFill>
                <a:latin typeface="Calibri" panose="020F0502020204030204" pitchFamily="34" charset="0"/>
              </a:rPr>
            </a:br>
            <a:endParaRPr lang="en-US" dirty="0"/>
          </a:p>
        </p:txBody>
      </p:sp>
      <p:sp>
        <p:nvSpPr>
          <p:cNvPr id="7" name="Part 1 - The different study groups"/>
          <p:cNvSpPr>
            <a:spLocks noGrp="1"/>
          </p:cNvSpPr>
          <p:nvPr>
            <p:ph idx="1"/>
          </p:nvPr>
        </p:nvSpPr>
        <p:spPr>
          <a:xfrm>
            <a:off x="467544" y="843558"/>
            <a:ext cx="8208912" cy="3510390"/>
          </a:xfrm>
        </p:spPr>
        <p:txBody>
          <a:bodyPr/>
          <a:lstStyle/>
          <a:p>
            <a:pPr marL="0" lvl="0" indent="0" eaLnBrk="1" fontAlgn="auto" hangingPunct="1">
              <a:spcAft>
                <a:spcPts val="0"/>
              </a:spcAft>
              <a:buClrTx/>
              <a:buSzTx/>
              <a:buNone/>
            </a:pPr>
            <a:r>
              <a:rPr lang="en-US" sz="3000" b="1" kern="1200" dirty="0" smtClean="0">
                <a:latin typeface="Calibri"/>
              </a:rPr>
              <a:t>1. Experts Groups </a:t>
            </a:r>
          </a:p>
          <a:p>
            <a:pPr lvl="1" eaLnBrk="1" fontAlgn="auto" hangingPunct="1">
              <a:spcAft>
                <a:spcPts val="0"/>
              </a:spcAft>
              <a:buClrTx/>
              <a:buFont typeface="Arial" panose="020B0604020202020204" pitchFamily="34" charset="0"/>
              <a:buChar char="•"/>
            </a:pPr>
            <a:r>
              <a:rPr lang="en-US" sz="3000" b="1" kern="1200" dirty="0" smtClean="0">
                <a:latin typeface="Calibri"/>
                <a:hlinkClick r:id="rId3"/>
              </a:rPr>
              <a:t>Study Group 16 - Multimedia </a:t>
            </a:r>
            <a:r>
              <a:rPr lang="en-US" sz="3000" b="1" kern="1200" dirty="0" smtClean="0">
                <a:latin typeface="Calibri"/>
              </a:rPr>
              <a:t>- </a:t>
            </a:r>
            <a:r>
              <a:rPr lang="en-US" altLang="en-US" sz="2400" dirty="0" smtClean="0"/>
              <a:t>lead </a:t>
            </a:r>
            <a:r>
              <a:rPr lang="en-US" altLang="en-US" sz="2400" dirty="0"/>
              <a:t>ITU study group on telecommunication/ICT accessibility for persons with </a:t>
            </a:r>
            <a:r>
              <a:rPr lang="en-US" altLang="en-US" sz="2400" dirty="0" smtClean="0"/>
              <a:t>disabilities - </a:t>
            </a:r>
            <a:r>
              <a:rPr lang="en-US" altLang="en-US" sz="2400" dirty="0"/>
              <a:t/>
            </a:r>
            <a:br>
              <a:rPr lang="en-US" altLang="en-US" sz="2400" dirty="0"/>
            </a:br>
            <a:r>
              <a:rPr lang="en-US" altLang="en-US" sz="2400" dirty="0"/>
              <a:t>Question 26/16 and work </a:t>
            </a:r>
            <a:r>
              <a:rPr lang="en-US" altLang="en-US" sz="2400" dirty="0" smtClean="0"/>
              <a:t>items</a:t>
            </a:r>
          </a:p>
          <a:p>
            <a:pPr lvl="1" eaLnBrk="1" fontAlgn="auto" hangingPunct="1">
              <a:spcAft>
                <a:spcPts val="0"/>
              </a:spcAft>
              <a:buClrTx/>
              <a:buFont typeface="Arial" panose="020B0604020202020204" pitchFamily="34" charset="0"/>
              <a:buChar char="•"/>
            </a:pPr>
            <a:r>
              <a:rPr lang="en-US" sz="3000" b="1" kern="1200" dirty="0" smtClean="0">
                <a:latin typeface="Calibri"/>
              </a:rPr>
              <a:t> </a:t>
            </a:r>
            <a:r>
              <a:rPr lang="en-US" sz="3000" b="1" kern="1200" dirty="0">
                <a:latin typeface="Calibri"/>
                <a:hlinkClick r:id="rId4"/>
              </a:rPr>
              <a:t>Study Group 2 on Operational Aspects </a:t>
            </a:r>
            <a:r>
              <a:rPr lang="en-US" sz="3000" b="1" kern="1200" dirty="0" smtClean="0">
                <a:latin typeface="Calibri"/>
              </a:rPr>
              <a:t>- </a:t>
            </a:r>
            <a:r>
              <a:rPr lang="en-US" altLang="en-US" sz="2400" dirty="0"/>
              <a:t>Question 4/2 focused on human factors and related work items</a:t>
            </a:r>
          </a:p>
          <a:p>
            <a:pPr lvl="1" eaLnBrk="1" fontAlgn="auto" hangingPunct="1">
              <a:spcAft>
                <a:spcPts val="0"/>
              </a:spcAft>
              <a:buClrTx/>
              <a:buFont typeface="Arial" panose="020B0604020202020204" pitchFamily="34" charset="0"/>
              <a:buChar char="•"/>
            </a:pPr>
            <a:endParaRPr lang="en-US" sz="3000" b="1" kern="1200" dirty="0" smtClean="0">
              <a:latin typeface="Calibri"/>
            </a:endParaRPr>
          </a:p>
          <a:p>
            <a:pPr lvl="1" eaLnBrk="1" fontAlgn="auto" hangingPunct="1">
              <a:spcAft>
                <a:spcPts val="0"/>
              </a:spcAft>
              <a:buClrTx/>
              <a:buFont typeface="Arial" panose="020B0604020202020204" pitchFamily="34" charset="0"/>
              <a:buChar char="•"/>
            </a:pPr>
            <a:endParaRPr lang="en-US" sz="3000" b="1" kern="1200" dirty="0">
              <a:latin typeface="Calibri"/>
            </a:endParaRPr>
          </a:p>
          <a:p>
            <a:endParaRPr lang="en-US" dirty="0"/>
          </a:p>
        </p:txBody>
      </p:sp>
    </p:spTree>
    <p:extLst>
      <p:ext uri="{BB962C8B-B14F-4D97-AF65-F5344CB8AC3E}">
        <p14:creationId xmlns:p14="http://schemas.microsoft.com/office/powerpoint/2010/main" val="112488986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SB's actions in promoting accessible ICT's - Part 2"/>
          <p:cNvSpPr>
            <a:spLocks noGrp="1"/>
          </p:cNvSpPr>
          <p:nvPr>
            <p:ph type="title"/>
          </p:nvPr>
        </p:nvSpPr>
        <p:spPr>
          <a:xfrm>
            <a:off x="0" y="-13524"/>
            <a:ext cx="9144000" cy="1077218"/>
          </a:xfrm>
        </p:spPr>
        <p:txBody>
          <a:bodyPr/>
          <a:lstStyle/>
          <a:p>
            <a:pPr lvl="0"/>
            <a:r>
              <a:rPr lang="en-US" altLang="en-US" sz="3200" dirty="0" smtClean="0">
                <a:latin typeface="Calibri" panose="020F0502020204030204" pitchFamily="34" charset="0"/>
                <a:cs typeface="Times New Roman" pitchFamily="18" charset="0"/>
              </a:rPr>
              <a:t>ITU-T’s Actions in Promoting Accessible ICT’s </a:t>
            </a:r>
            <a:r>
              <a:rPr lang="en-US" sz="3200" b="0" kern="1200" dirty="0" smtClean="0">
                <a:solidFill>
                  <a:srgbClr val="FFFFFF"/>
                </a:solidFill>
                <a:latin typeface="Calibri" panose="020F0502020204030204" pitchFamily="34" charset="0"/>
              </a:rPr>
              <a:t/>
            </a:r>
            <a:br>
              <a:rPr lang="en-US" sz="3200" b="0" kern="1200" dirty="0" smtClean="0">
                <a:solidFill>
                  <a:srgbClr val="FFFFFF"/>
                </a:solidFill>
                <a:latin typeface="Calibri" panose="020F0502020204030204" pitchFamily="34" charset="0"/>
              </a:rPr>
            </a:br>
            <a:endParaRPr lang="en-US" sz="3200" dirty="0"/>
          </a:p>
        </p:txBody>
      </p:sp>
      <p:sp>
        <p:nvSpPr>
          <p:cNvPr id="7" name="Part 2 - Other groups"/>
          <p:cNvSpPr>
            <a:spLocks noGrp="1"/>
          </p:cNvSpPr>
          <p:nvPr>
            <p:ph idx="1"/>
          </p:nvPr>
        </p:nvSpPr>
        <p:spPr>
          <a:xfrm>
            <a:off x="539552" y="843558"/>
            <a:ext cx="8352928" cy="3240360"/>
          </a:xfrm>
        </p:spPr>
        <p:txBody>
          <a:bodyPr/>
          <a:lstStyle/>
          <a:p>
            <a:pPr marL="0" lvl="0" indent="0">
              <a:spcBef>
                <a:spcPct val="0"/>
              </a:spcBef>
              <a:buClr>
                <a:srgbClr val="5C5C5C"/>
              </a:buClr>
              <a:buSzTx/>
              <a:buNone/>
            </a:pPr>
            <a:r>
              <a:rPr lang="en-US" sz="3000" b="1" kern="1200" dirty="0">
                <a:latin typeface="Calibri"/>
              </a:rPr>
              <a:t>2. Experts Groups </a:t>
            </a:r>
            <a:endParaRPr lang="en-US" sz="3000" b="1" kern="1200" dirty="0" smtClean="0">
              <a:latin typeface="Calibri"/>
            </a:endParaRPr>
          </a:p>
          <a:p>
            <a:pPr lvl="1" eaLnBrk="1" fontAlgn="auto" hangingPunct="1">
              <a:spcAft>
                <a:spcPts val="0"/>
              </a:spcAft>
              <a:buClrTx/>
              <a:buFont typeface="Arial" panose="020B0604020202020204" pitchFamily="34" charset="0"/>
              <a:buChar char="•"/>
            </a:pPr>
            <a:r>
              <a:rPr lang="en-US" altLang="en-US" sz="2400" b="1" dirty="0">
                <a:latin typeface="Calibri" panose="020F0502020204030204" pitchFamily="34" charset="0"/>
                <a:hlinkClick r:id="rId3" action="ppaction://hlinkfile"/>
              </a:rPr>
              <a:t>ITU-T Focus Group on Audiovisual Media Accessibility (FG AVA)</a:t>
            </a:r>
            <a:r>
              <a:rPr lang="en-US" altLang="en-US" sz="2400" b="1" dirty="0">
                <a:latin typeface="Calibri" panose="020F0502020204030204" pitchFamily="34" charset="0"/>
              </a:rPr>
              <a:t> </a:t>
            </a:r>
            <a:r>
              <a:rPr lang="en-US" altLang="en-US" sz="2400" b="1" kern="1200" dirty="0">
                <a:latin typeface="Calibri"/>
              </a:rPr>
              <a:t>(concluded </a:t>
            </a:r>
            <a:r>
              <a:rPr lang="en-US" altLang="en-US" sz="2400" b="1" kern="1200" dirty="0" smtClean="0">
                <a:latin typeface="Calibri"/>
              </a:rPr>
              <a:t>Oct. 2013) </a:t>
            </a:r>
          </a:p>
          <a:p>
            <a:pPr lvl="1" eaLnBrk="1" fontAlgn="auto" hangingPunct="1">
              <a:spcAft>
                <a:spcPts val="0"/>
              </a:spcAft>
              <a:buClrTx/>
              <a:buFont typeface="Arial" panose="020B0604020202020204" pitchFamily="34" charset="0"/>
              <a:buChar char="•"/>
            </a:pPr>
            <a:r>
              <a:rPr lang="en-US" sz="2400" b="1" kern="1200" dirty="0" err="1" smtClean="0">
                <a:latin typeface="Calibri"/>
                <a:hlinkClick r:id="rId4"/>
              </a:rPr>
              <a:t>Intersector</a:t>
            </a:r>
            <a:r>
              <a:rPr lang="en-US" sz="2400" b="1" kern="1200" dirty="0" smtClean="0">
                <a:latin typeface="Calibri"/>
                <a:hlinkClick r:id="rId4"/>
              </a:rPr>
              <a:t> </a:t>
            </a:r>
            <a:r>
              <a:rPr lang="en-US" sz="2400" b="1" kern="1200" dirty="0">
                <a:latin typeface="Calibri"/>
                <a:hlinkClick r:id="rId4"/>
              </a:rPr>
              <a:t>Rapporteur Group on Audiovisual Media Accessibility (IRG-AVA</a:t>
            </a:r>
            <a:r>
              <a:rPr lang="en-US" sz="2400" kern="1200" dirty="0" smtClean="0">
                <a:latin typeface="Calibri"/>
                <a:hlinkClick r:id="rId4"/>
              </a:rPr>
              <a:t>) </a:t>
            </a:r>
            <a:r>
              <a:rPr lang="en-US" sz="2400" kern="1200" dirty="0" smtClean="0">
                <a:latin typeface="Calibri"/>
              </a:rPr>
              <a:t>(</a:t>
            </a:r>
            <a:r>
              <a:rPr lang="en-US" sz="2400" b="1" kern="1200" dirty="0">
                <a:latin typeface="Calibri"/>
              </a:rPr>
              <a:t>n</a:t>
            </a:r>
            <a:r>
              <a:rPr lang="en-US" sz="2400" b="1" kern="1200" dirty="0" smtClean="0">
                <a:latin typeface="Calibri"/>
              </a:rPr>
              <a:t>ewly </a:t>
            </a:r>
            <a:r>
              <a:rPr lang="en-US" sz="2400" b="1" kern="1200" dirty="0">
                <a:latin typeface="Calibri"/>
              </a:rPr>
              <a:t>launched 25 February 2014) </a:t>
            </a:r>
            <a:endParaRPr lang="en-US" sz="2400" kern="1200" dirty="0">
              <a:latin typeface="Calibri"/>
            </a:endParaRPr>
          </a:p>
          <a:p>
            <a:pPr lvl="1" eaLnBrk="1" fontAlgn="auto" hangingPunct="1">
              <a:spcAft>
                <a:spcPts val="0"/>
              </a:spcAft>
              <a:buClrTx/>
              <a:buFont typeface="Arial" panose="020B0604020202020204" pitchFamily="34" charset="0"/>
              <a:buChar char="•"/>
            </a:pPr>
            <a:r>
              <a:rPr lang="en-US" sz="2400" b="1" kern="1200" dirty="0" smtClean="0">
                <a:latin typeface="Calibri"/>
                <a:hlinkClick r:id="rId5"/>
              </a:rPr>
              <a:t>Joint </a:t>
            </a:r>
            <a:r>
              <a:rPr lang="en-US" sz="2400" b="1" kern="1200" dirty="0">
                <a:latin typeface="Calibri"/>
                <a:hlinkClick r:id="rId5"/>
              </a:rPr>
              <a:t>Coordination Activity on Accessibility and Human Factors (JCA-AHF</a:t>
            </a:r>
            <a:r>
              <a:rPr lang="en-US" sz="2400" b="1" kern="1200" dirty="0" smtClean="0">
                <a:latin typeface="Calibri"/>
                <a:hlinkClick r:id="rId5"/>
              </a:rPr>
              <a:t>)</a:t>
            </a:r>
            <a:endParaRPr lang="en-US" sz="2400" b="1" kern="1200" dirty="0">
              <a:latin typeface="Calibri"/>
            </a:endParaRPr>
          </a:p>
          <a:p>
            <a:pPr lvl="1" eaLnBrk="1" fontAlgn="auto" hangingPunct="1">
              <a:spcAft>
                <a:spcPts val="0"/>
              </a:spcAft>
              <a:buClrTx/>
              <a:buFont typeface="Arial" panose="020B0604020202020204" pitchFamily="34" charset="0"/>
              <a:buChar char="•"/>
            </a:pPr>
            <a:r>
              <a:rPr lang="en-US" sz="2400" b="1" kern="1200" dirty="0">
                <a:latin typeface="Calibri"/>
                <a:hlinkClick r:id="rId6"/>
              </a:rPr>
              <a:t>Dynamic Coalition on Accessibility and  Disability (DCAD)  on Internet Governance</a:t>
            </a:r>
            <a:endParaRPr lang="en-US" sz="2400" b="1" kern="1200" dirty="0">
              <a:latin typeface="Calibri"/>
            </a:endParaRPr>
          </a:p>
          <a:p>
            <a:pPr marL="457200" lvl="1" indent="0" eaLnBrk="1" fontAlgn="auto" hangingPunct="1">
              <a:spcAft>
                <a:spcPts val="0"/>
              </a:spcAft>
              <a:buClrTx/>
              <a:buNone/>
            </a:pPr>
            <a:endParaRPr lang="en-US" sz="2400" b="1" kern="1200" dirty="0">
              <a:latin typeface="Calibri"/>
            </a:endParaRPr>
          </a:p>
          <a:p>
            <a:pPr marL="457200" lvl="1" indent="0" eaLnBrk="1" fontAlgn="auto" hangingPunct="1">
              <a:spcAft>
                <a:spcPts val="0"/>
              </a:spcAft>
              <a:buClrTx/>
              <a:buNone/>
            </a:pPr>
            <a:endParaRPr lang="en-US" sz="2400" b="1" kern="1200" dirty="0">
              <a:latin typeface="Calibri"/>
            </a:endParaRPr>
          </a:p>
          <a:p>
            <a:endParaRPr lang="en-US" dirty="0"/>
          </a:p>
        </p:txBody>
      </p:sp>
    </p:spTree>
    <p:extLst>
      <p:ext uri="{BB962C8B-B14F-4D97-AF65-F5344CB8AC3E}">
        <p14:creationId xmlns:p14="http://schemas.microsoft.com/office/powerpoint/2010/main" val="105427058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ent Outcomes"/>
          <p:cNvSpPr>
            <a:spLocks noGrp="1"/>
          </p:cNvSpPr>
          <p:nvPr>
            <p:ph type="title"/>
          </p:nvPr>
        </p:nvSpPr>
        <p:spPr>
          <a:xfrm>
            <a:off x="-108520" y="-62824"/>
            <a:ext cx="9252520" cy="1122406"/>
          </a:xfrm>
        </p:spPr>
        <p:txBody>
          <a:bodyPr/>
          <a:lstStyle/>
          <a:p>
            <a:pPr lvl="0"/>
            <a:r>
              <a:rPr lang="en-US" sz="3200" dirty="0">
                <a:latin typeface="Calibri" panose="020F0502020204030204" pitchFamily="34" charset="0"/>
                <a:cs typeface="Times New Roman" pitchFamily="18" charset="0"/>
              </a:rPr>
              <a:t>Recent Outcomes </a:t>
            </a:r>
            <a:r>
              <a:rPr lang="en-US" sz="3200" b="0" kern="1200" dirty="0">
                <a:solidFill>
                  <a:srgbClr val="FFFFFF"/>
                </a:solidFill>
                <a:latin typeface="Calibri" panose="020F0502020204030204" pitchFamily="34" charset="0"/>
              </a:rPr>
              <a:t/>
            </a:r>
            <a:br>
              <a:rPr lang="en-US" sz="3200" b="0" kern="1200" dirty="0">
                <a:solidFill>
                  <a:srgbClr val="FFFFFF"/>
                </a:solidFill>
                <a:latin typeface="Calibri" panose="020F0502020204030204" pitchFamily="34" charset="0"/>
              </a:rPr>
            </a:br>
            <a:endParaRPr lang="en-US" sz="3200" dirty="0"/>
          </a:p>
        </p:txBody>
      </p:sp>
      <p:graphicFrame>
        <p:nvGraphicFramePr>
          <p:cNvPr id="3" name="Diagram" descr="There are 2 documents metnionned as an example of the recent outcomes. They are the following: the 1st policy approved and the pink report. Here displayed is a minil picture of them both. " title="Recent Outcomes"/>
          <p:cNvGraphicFramePr/>
          <p:nvPr>
            <p:extLst>
              <p:ext uri="{D42A27DB-BD31-4B8C-83A1-F6EECF244321}">
                <p14:modId xmlns:p14="http://schemas.microsoft.com/office/powerpoint/2010/main" val="3719745679"/>
              </p:ext>
            </p:extLst>
          </p:nvPr>
        </p:nvGraphicFramePr>
        <p:xfrm>
          <a:off x="0" y="664555"/>
          <a:ext cx="8603940" cy="41754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1" descr="Image of the document " title="1st Policy Approved"/>
          <p:cNvPicPr>
            <a:picLocks noChangeAspect="1" noChangeArrowheads="1"/>
          </p:cNvPicPr>
          <p:nvPr/>
        </p:nvPicPr>
        <p:blipFill>
          <a:blip r:embed="rId8" cstate="print">
            <a:extLst>
              <a:ext uri="{28A0092B-C50C-407E-A947-70E740481C1C}">
                <a14:useLocalDpi xmlns:a14="http://schemas.microsoft.com/office/drawing/2010/main" val="0"/>
              </a:ext>
            </a:extLst>
          </a:blip>
          <a:srcRect l="26894" t="16608" r="26714" b="7076"/>
          <a:stretch>
            <a:fillRect/>
          </a:stretch>
        </p:blipFill>
        <p:spPr bwMode="auto">
          <a:xfrm>
            <a:off x="6516216" y="735547"/>
            <a:ext cx="1422020" cy="14041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2" descr="Image of the document&#10;" title="The Pink Report"/>
          <p:cNvPicPr>
            <a:picLocks noChangeAspect="1" noChangeArrowheads="1"/>
          </p:cNvPicPr>
          <p:nvPr/>
        </p:nvPicPr>
        <p:blipFill>
          <a:blip r:embed="rId9">
            <a:extLst>
              <a:ext uri="{28A0092B-C50C-407E-A947-70E740481C1C}">
                <a14:useLocalDpi xmlns:a14="http://schemas.microsoft.com/office/drawing/2010/main" val="0"/>
              </a:ext>
            </a:extLst>
          </a:blip>
          <a:srcRect l="27007" t="42725" r="52161" b="19180"/>
          <a:stretch>
            <a:fillRect/>
          </a:stretch>
        </p:blipFill>
        <p:spPr bwMode="auto">
          <a:xfrm>
            <a:off x="6516217" y="2409732"/>
            <a:ext cx="1447137" cy="1587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27095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st Policy Approved"/>
          <p:cNvSpPr txBox="1">
            <a:spLocks noChangeArrowheads="1"/>
          </p:cNvSpPr>
          <p:nvPr/>
        </p:nvSpPr>
        <p:spPr bwMode="auto">
          <a:xfrm>
            <a:off x="467545" y="15043"/>
            <a:ext cx="8071685" cy="46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3600" b="1" spc="-150">
                <a:solidFill>
                  <a:schemeClr val="tx1"/>
                </a:solidFill>
                <a:latin typeface="Arial Black" pitchFamily="34" charset="0"/>
                <a:ea typeface="Arial Black" pitchFamily="34" charset="0"/>
                <a:cs typeface="Calibri" pitchFamily="34" charset="0"/>
              </a:defRPr>
            </a:lvl1pPr>
            <a:lvl2pPr algn="ctr" rtl="0" eaLnBrk="0" fontAlgn="base" hangingPunct="0">
              <a:spcBef>
                <a:spcPct val="0"/>
              </a:spcBef>
              <a:spcAft>
                <a:spcPct val="0"/>
              </a:spcAft>
              <a:defRPr sz="3600" b="1">
                <a:solidFill>
                  <a:srgbClr val="0070C0"/>
                </a:solidFill>
                <a:latin typeface="Arial Black" pitchFamily="34" charset="0"/>
                <a:ea typeface="Arial Black" pitchFamily="34" charset="0"/>
                <a:cs typeface="Calibri" pitchFamily="34" charset="0"/>
              </a:defRPr>
            </a:lvl2pPr>
            <a:lvl3pPr algn="ctr" rtl="0" eaLnBrk="0" fontAlgn="base" hangingPunct="0">
              <a:spcBef>
                <a:spcPct val="0"/>
              </a:spcBef>
              <a:spcAft>
                <a:spcPct val="0"/>
              </a:spcAft>
              <a:defRPr sz="3600" b="1">
                <a:solidFill>
                  <a:srgbClr val="0070C0"/>
                </a:solidFill>
                <a:latin typeface="Arial Black" pitchFamily="34" charset="0"/>
                <a:ea typeface="Arial Black" pitchFamily="34" charset="0"/>
                <a:cs typeface="Calibri" pitchFamily="34" charset="0"/>
              </a:defRPr>
            </a:lvl3pPr>
            <a:lvl4pPr algn="ctr" rtl="0" eaLnBrk="0" fontAlgn="base" hangingPunct="0">
              <a:spcBef>
                <a:spcPct val="0"/>
              </a:spcBef>
              <a:spcAft>
                <a:spcPct val="0"/>
              </a:spcAft>
              <a:defRPr sz="3600" b="1">
                <a:solidFill>
                  <a:srgbClr val="0070C0"/>
                </a:solidFill>
                <a:latin typeface="Arial Black" pitchFamily="34" charset="0"/>
                <a:ea typeface="Arial Black" pitchFamily="34" charset="0"/>
                <a:cs typeface="Calibri" pitchFamily="34" charset="0"/>
              </a:defRPr>
            </a:lvl4pPr>
            <a:lvl5pPr algn="ctr" rtl="0" eaLnBrk="0" fontAlgn="base" hangingPunct="0">
              <a:spcBef>
                <a:spcPct val="0"/>
              </a:spcBef>
              <a:spcAft>
                <a:spcPct val="0"/>
              </a:spcAft>
              <a:defRPr sz="3600" b="1">
                <a:solidFill>
                  <a:srgbClr val="0070C0"/>
                </a:solidFill>
                <a:latin typeface="Arial Black" pitchFamily="34" charset="0"/>
                <a:ea typeface="Arial Black" pitchFamily="34" charset="0"/>
                <a:cs typeface="Calibri" pitchFamily="34" charset="0"/>
              </a:defRPr>
            </a:lvl5pPr>
            <a:lvl6pPr marL="457200" algn="ctr" rtl="0" fontAlgn="base">
              <a:spcBef>
                <a:spcPct val="0"/>
              </a:spcBef>
              <a:spcAft>
                <a:spcPct val="0"/>
              </a:spcAft>
              <a:defRPr sz="3600">
                <a:solidFill>
                  <a:schemeClr val="accent2"/>
                </a:solidFill>
                <a:latin typeface="Arial" charset="0"/>
                <a:cs typeface="Arial" charset="0"/>
              </a:defRPr>
            </a:lvl6pPr>
            <a:lvl7pPr marL="914400" algn="ctr" rtl="0" fontAlgn="base">
              <a:spcBef>
                <a:spcPct val="0"/>
              </a:spcBef>
              <a:spcAft>
                <a:spcPct val="0"/>
              </a:spcAft>
              <a:defRPr sz="3600">
                <a:solidFill>
                  <a:schemeClr val="accent2"/>
                </a:solidFill>
                <a:latin typeface="Arial" charset="0"/>
                <a:cs typeface="Arial" charset="0"/>
              </a:defRPr>
            </a:lvl7pPr>
            <a:lvl8pPr marL="1371600" algn="ctr" rtl="0" fontAlgn="base">
              <a:spcBef>
                <a:spcPct val="0"/>
              </a:spcBef>
              <a:spcAft>
                <a:spcPct val="0"/>
              </a:spcAft>
              <a:defRPr sz="3600">
                <a:solidFill>
                  <a:schemeClr val="accent2"/>
                </a:solidFill>
                <a:latin typeface="Arial" charset="0"/>
                <a:cs typeface="Arial" charset="0"/>
              </a:defRPr>
            </a:lvl8pPr>
            <a:lvl9pPr marL="1828800" algn="ctr" rtl="0" fontAlgn="base">
              <a:spcBef>
                <a:spcPct val="0"/>
              </a:spcBef>
              <a:spcAft>
                <a:spcPct val="0"/>
              </a:spcAft>
              <a:defRPr sz="3600">
                <a:solidFill>
                  <a:schemeClr val="accent2"/>
                </a:solidFill>
                <a:latin typeface="Arial" charset="0"/>
                <a:cs typeface="Arial" charset="0"/>
              </a:defRPr>
            </a:lvl9pPr>
          </a:lstStyle>
          <a:p>
            <a:pPr eaLnBrk="1" fontAlgn="auto" hangingPunct="1">
              <a:spcBef>
                <a:spcPts val="0"/>
              </a:spcBef>
              <a:spcAft>
                <a:spcPts val="0"/>
              </a:spcAft>
              <a:buClr>
                <a:srgbClr val="5C5C5C"/>
              </a:buClr>
              <a:buFont typeface="Arial" charset="0"/>
              <a:buNone/>
            </a:pPr>
            <a:r>
              <a:rPr lang="en-US" spc="0" dirty="0" smtClean="0">
                <a:solidFill>
                  <a:srgbClr val="1B5BA2"/>
                </a:solidFill>
                <a:latin typeface="Calibri"/>
              </a:rPr>
              <a:t>1</a:t>
            </a:r>
            <a:r>
              <a:rPr lang="en-US" spc="0" baseline="30000" dirty="0" smtClean="0">
                <a:solidFill>
                  <a:srgbClr val="1B5BA2"/>
                </a:solidFill>
                <a:latin typeface="Calibri"/>
              </a:rPr>
              <a:t>st</a:t>
            </a:r>
            <a:r>
              <a:rPr lang="en-US" spc="0" dirty="0" smtClean="0">
                <a:solidFill>
                  <a:srgbClr val="1B5BA2"/>
                </a:solidFill>
                <a:latin typeface="Calibri"/>
              </a:rPr>
              <a:t> Policy Approved  </a:t>
            </a:r>
            <a:endParaRPr lang="en-US" spc="0" dirty="0">
              <a:solidFill>
                <a:srgbClr val="1B5BA2"/>
              </a:solidFill>
              <a:latin typeface="Calibri"/>
            </a:endParaRPr>
          </a:p>
        </p:txBody>
      </p:sp>
      <p:sp>
        <p:nvSpPr>
          <p:cNvPr id="4098" name="Full policy"/>
          <p:cNvSpPr>
            <a:spLocks noGrp="1" noChangeArrowheads="1"/>
          </p:cNvSpPr>
          <p:nvPr>
            <p:ph type="title"/>
          </p:nvPr>
        </p:nvSpPr>
        <p:spPr>
          <a:xfrm>
            <a:off x="211734" y="987574"/>
            <a:ext cx="8583306" cy="3658716"/>
          </a:xfrm>
        </p:spPr>
        <p:txBody>
          <a:bodyPr>
            <a:normAutofit fontScale="90000"/>
          </a:bodyPr>
          <a:lstStyle/>
          <a:p>
            <a:pPr>
              <a:spcBef>
                <a:spcPct val="65000"/>
              </a:spcBef>
              <a:defRPr/>
            </a:pPr>
            <a:r>
              <a:rPr lang="en-US" altLang="zh-CN" sz="2400" b="0" dirty="0" smtClean="0">
                <a:solidFill>
                  <a:srgbClr val="002060"/>
                </a:solidFill>
                <a:latin typeface="Calibri" panose="020F0502020204030204" pitchFamily="34" charset="0"/>
                <a:ea typeface="Batang" panose="02030600000101010101" pitchFamily="18" charset="-127"/>
                <a:cs typeface="+mn-cs"/>
              </a:rPr>
              <a:t/>
            </a:r>
            <a:br>
              <a:rPr lang="en-US" altLang="zh-CN" sz="2400" b="0" dirty="0" smtClean="0">
                <a:solidFill>
                  <a:srgbClr val="002060"/>
                </a:solidFill>
                <a:latin typeface="Calibri" panose="020F0502020204030204" pitchFamily="34" charset="0"/>
                <a:ea typeface="Batang" panose="02030600000101010101" pitchFamily="18" charset="-127"/>
                <a:cs typeface="+mn-cs"/>
              </a:rPr>
            </a:br>
            <a:r>
              <a:rPr lang="en-US" altLang="zh-CN" sz="2400" dirty="0" smtClean="0">
                <a:solidFill>
                  <a:schemeClr val="bg2"/>
                </a:solidFill>
                <a:latin typeface="Calibri" panose="020F0502020204030204" pitchFamily="34" charset="0"/>
                <a:ea typeface="Batang" panose="02030600000101010101" pitchFamily="18" charset="-127"/>
                <a:cs typeface="+mn-cs"/>
              </a:rPr>
              <a:t/>
            </a:r>
            <a:br>
              <a:rPr lang="en-US" altLang="zh-CN" sz="2400" dirty="0" smtClean="0">
                <a:solidFill>
                  <a:schemeClr val="bg2"/>
                </a:solidFill>
                <a:latin typeface="Calibri" panose="020F0502020204030204" pitchFamily="34" charset="0"/>
                <a:ea typeface="Batang" panose="02030600000101010101" pitchFamily="18" charset="-127"/>
                <a:cs typeface="+mn-cs"/>
              </a:rPr>
            </a:br>
            <a:r>
              <a:rPr lang="en-US" altLang="zh-CN" sz="2400" dirty="0" smtClean="0">
                <a:solidFill>
                  <a:schemeClr val="bg2"/>
                </a:solidFill>
                <a:latin typeface="Calibri" panose="020F0502020204030204" pitchFamily="34" charset="0"/>
                <a:ea typeface="Batang" panose="02030600000101010101" pitchFamily="18" charset="-127"/>
                <a:cs typeface="+mn-cs"/>
              </a:rPr>
              <a:t/>
            </a:r>
            <a:br>
              <a:rPr lang="en-US" altLang="zh-CN" sz="2400" dirty="0" smtClean="0">
                <a:solidFill>
                  <a:schemeClr val="bg2"/>
                </a:solidFill>
                <a:latin typeface="Calibri" panose="020F0502020204030204" pitchFamily="34" charset="0"/>
                <a:ea typeface="Batang" panose="02030600000101010101" pitchFamily="18" charset="-127"/>
                <a:cs typeface="+mn-cs"/>
              </a:rPr>
            </a:br>
            <a:r>
              <a:rPr lang="en-US" altLang="zh-CN" sz="2200" b="0" dirty="0" smtClean="0">
                <a:solidFill>
                  <a:schemeClr val="bg2"/>
                </a:solidFill>
                <a:latin typeface="Calibri" panose="020F0502020204030204" pitchFamily="34" charset="0"/>
                <a:ea typeface="Batang" panose="02030600000101010101" pitchFamily="18" charset="-127"/>
                <a:cs typeface="+mn-cs"/>
              </a:rPr>
              <a:t>“</a:t>
            </a:r>
            <a:r>
              <a:rPr lang="en-US" sz="2200" b="1" i="1" dirty="0" smtClean="0">
                <a:solidFill>
                  <a:schemeClr val="bg2"/>
                </a:solidFill>
                <a:latin typeface="Calibri" panose="020F0502020204030204" pitchFamily="34" charset="0"/>
                <a:ea typeface="Batang" panose="02030600000101010101" pitchFamily="18" charset="-127"/>
                <a:cs typeface="+mn-cs"/>
              </a:rPr>
              <a:t>ITU undertakes </a:t>
            </a:r>
            <a:r>
              <a:rPr lang="en-US" sz="2200" b="1" i="1" dirty="0" smtClean="0">
                <a:latin typeface="Calibri" panose="020F0502020204030204" pitchFamily="34" charset="0"/>
                <a:ea typeface="Batang" panose="02030600000101010101" pitchFamily="18" charset="-127"/>
                <a:cs typeface="+mn-cs"/>
              </a:rPr>
              <a:t>to enable the full participation of persons with disabilities in the activities of the Union, and to promote access for persons with disabilities to international telecommunication services</a:t>
            </a:r>
            <a:r>
              <a:rPr lang="en-US" sz="2200" b="1" i="1" dirty="0" smtClean="0">
                <a:solidFill>
                  <a:schemeClr val="bg2"/>
                </a:solidFill>
                <a:latin typeface="Calibri" panose="020F0502020204030204" pitchFamily="34" charset="0"/>
                <a:ea typeface="Batang" panose="02030600000101010101" pitchFamily="18" charset="-127"/>
                <a:cs typeface="+mn-cs"/>
              </a:rPr>
              <a:t>.</a:t>
            </a:r>
            <a:br>
              <a:rPr lang="en-US" sz="2200" b="1" i="1" dirty="0" smtClean="0">
                <a:solidFill>
                  <a:schemeClr val="bg2"/>
                </a:solidFill>
                <a:latin typeface="Calibri" panose="020F0502020204030204" pitchFamily="34" charset="0"/>
                <a:ea typeface="Batang" panose="02030600000101010101" pitchFamily="18" charset="-127"/>
                <a:cs typeface="+mn-cs"/>
              </a:rPr>
            </a:br>
            <a:r>
              <a:rPr lang="en-US" sz="2200" b="1" i="1" dirty="0" smtClean="0">
                <a:solidFill>
                  <a:schemeClr val="bg2"/>
                </a:solidFill>
                <a:latin typeface="Calibri" panose="020F0502020204030204" pitchFamily="34" charset="0"/>
                <a:ea typeface="Batang" panose="02030600000101010101" pitchFamily="18" charset="-127"/>
                <a:cs typeface="+mn-cs"/>
              </a:rPr>
              <a:t/>
            </a:r>
            <a:br>
              <a:rPr lang="en-US" sz="2200" b="1" i="1" dirty="0" smtClean="0">
                <a:solidFill>
                  <a:schemeClr val="bg2"/>
                </a:solidFill>
                <a:latin typeface="Calibri" panose="020F0502020204030204" pitchFamily="34" charset="0"/>
                <a:ea typeface="Batang" panose="02030600000101010101" pitchFamily="18" charset="-127"/>
                <a:cs typeface="+mn-cs"/>
              </a:rPr>
            </a:br>
            <a:r>
              <a:rPr lang="en-US" sz="2200" b="1" i="1" dirty="0" smtClean="0">
                <a:solidFill>
                  <a:schemeClr val="bg2"/>
                </a:solidFill>
                <a:latin typeface="Calibri" panose="020F0502020204030204" pitchFamily="34" charset="0"/>
                <a:ea typeface="Batang" panose="02030600000101010101" pitchFamily="18" charset="-127"/>
                <a:cs typeface="+mn-cs"/>
              </a:rPr>
              <a:t>To achieve this, ITU undertakes to progressively address the barriers that limit the full participation of persons with disabilities in ITU´s activities, either as staff members, meeting participants or general public. </a:t>
            </a:r>
            <a:br>
              <a:rPr lang="en-US" sz="2200" b="1" i="1" dirty="0" smtClean="0">
                <a:solidFill>
                  <a:schemeClr val="bg2"/>
                </a:solidFill>
                <a:latin typeface="Calibri" panose="020F0502020204030204" pitchFamily="34" charset="0"/>
                <a:ea typeface="Batang" panose="02030600000101010101" pitchFamily="18" charset="-127"/>
                <a:cs typeface="+mn-cs"/>
              </a:rPr>
            </a:br>
            <a:r>
              <a:rPr lang="en-US" sz="2200" b="1" i="1" dirty="0" smtClean="0">
                <a:solidFill>
                  <a:schemeClr val="bg2"/>
                </a:solidFill>
                <a:latin typeface="Calibri" panose="020F0502020204030204" pitchFamily="34" charset="0"/>
                <a:ea typeface="Batang" panose="02030600000101010101" pitchFamily="18" charset="-127"/>
                <a:cs typeface="+mn-cs"/>
              </a:rPr>
              <a:t/>
            </a:r>
            <a:br>
              <a:rPr lang="en-US" sz="2200" b="1" i="1" dirty="0" smtClean="0">
                <a:solidFill>
                  <a:schemeClr val="bg2"/>
                </a:solidFill>
                <a:latin typeface="Calibri" panose="020F0502020204030204" pitchFamily="34" charset="0"/>
                <a:ea typeface="Batang" panose="02030600000101010101" pitchFamily="18" charset="-127"/>
                <a:cs typeface="+mn-cs"/>
              </a:rPr>
            </a:br>
            <a:r>
              <a:rPr lang="en-US" sz="2200" b="1" i="1" dirty="0" smtClean="0">
                <a:solidFill>
                  <a:schemeClr val="bg2"/>
                </a:solidFill>
                <a:latin typeface="Calibri" panose="020F0502020204030204" pitchFamily="34" charset="0"/>
                <a:ea typeface="Batang" panose="02030600000101010101" pitchFamily="18" charset="-127"/>
                <a:cs typeface="+mn-cs"/>
              </a:rPr>
              <a:t>‘… apply the principle of “Universal Design” whenever a service is reviewed or introduced …’</a:t>
            </a:r>
            <a:br>
              <a:rPr lang="en-US" sz="2200" b="1" i="1" dirty="0" smtClean="0">
                <a:solidFill>
                  <a:schemeClr val="bg2"/>
                </a:solidFill>
                <a:latin typeface="Calibri" panose="020F0502020204030204" pitchFamily="34" charset="0"/>
                <a:ea typeface="Batang" panose="02030600000101010101" pitchFamily="18" charset="-127"/>
                <a:cs typeface="+mn-cs"/>
              </a:rPr>
            </a:br>
            <a:r>
              <a:rPr lang="en-US" sz="2200" b="1" i="1" dirty="0" smtClean="0">
                <a:solidFill>
                  <a:schemeClr val="bg2"/>
                </a:solidFill>
                <a:latin typeface="Calibri" panose="020F0502020204030204" pitchFamily="34" charset="0"/>
                <a:ea typeface="Batang" panose="02030600000101010101" pitchFamily="18" charset="-127"/>
                <a:cs typeface="+mn-cs"/>
              </a:rPr>
              <a:t/>
            </a:r>
            <a:br>
              <a:rPr lang="en-US" sz="2200" b="1" i="1" dirty="0" smtClean="0">
                <a:solidFill>
                  <a:schemeClr val="bg2"/>
                </a:solidFill>
                <a:latin typeface="Calibri" panose="020F0502020204030204" pitchFamily="34" charset="0"/>
                <a:ea typeface="Batang" panose="02030600000101010101" pitchFamily="18" charset="-127"/>
                <a:cs typeface="+mn-cs"/>
              </a:rPr>
            </a:br>
            <a:r>
              <a:rPr lang="en-US" sz="2200" b="1" i="1" dirty="0" smtClean="0">
                <a:solidFill>
                  <a:schemeClr val="bg2"/>
                </a:solidFill>
                <a:latin typeface="Calibri" panose="020F0502020204030204" pitchFamily="34" charset="0"/>
                <a:ea typeface="Batang" panose="02030600000101010101" pitchFamily="18" charset="-127"/>
                <a:cs typeface="+mn-cs"/>
              </a:rPr>
              <a:t>ITU is further committed to mainstream ICT accessibility for persons with disabilities in the programmatic activities of the three Sectors and the General Secretariat. </a:t>
            </a:r>
            <a:r>
              <a:rPr lang="en-US" sz="1800" b="1" i="1" dirty="0" smtClean="0">
                <a:solidFill>
                  <a:schemeClr val="bg2"/>
                </a:solidFill>
                <a:latin typeface="Calibri" panose="020F0502020204030204" pitchFamily="34" charset="0"/>
                <a:ea typeface="Batang" panose="02030600000101010101" pitchFamily="18" charset="-127"/>
                <a:cs typeface="+mn-cs"/>
              </a:rPr>
              <a:t/>
            </a:r>
            <a:br>
              <a:rPr lang="en-US" sz="1800" b="1" i="1" dirty="0" smtClean="0">
                <a:solidFill>
                  <a:schemeClr val="bg2"/>
                </a:solidFill>
                <a:latin typeface="Calibri" panose="020F0502020204030204" pitchFamily="34" charset="0"/>
                <a:ea typeface="Batang" panose="02030600000101010101" pitchFamily="18" charset="-127"/>
                <a:cs typeface="+mn-cs"/>
              </a:rPr>
            </a:br>
            <a:r>
              <a:rPr lang="en-US" sz="1800" b="1" i="1" dirty="0" smtClean="0">
                <a:solidFill>
                  <a:schemeClr val="bg2"/>
                </a:solidFill>
                <a:latin typeface="Calibri" panose="020F0502020204030204" pitchFamily="34" charset="0"/>
                <a:ea typeface="Batang" panose="02030600000101010101" pitchFamily="18" charset="-127"/>
                <a:cs typeface="+mn-cs"/>
              </a:rPr>
              <a:t/>
            </a:r>
            <a:br>
              <a:rPr lang="en-US" sz="1800" b="1" i="1" dirty="0" smtClean="0">
                <a:solidFill>
                  <a:schemeClr val="bg2"/>
                </a:solidFill>
                <a:latin typeface="Calibri" panose="020F0502020204030204" pitchFamily="34" charset="0"/>
                <a:ea typeface="Batang" panose="02030600000101010101" pitchFamily="18" charset="-127"/>
                <a:cs typeface="+mn-cs"/>
              </a:rPr>
            </a:br>
            <a:r>
              <a:rPr lang="en-US" sz="1800" b="1" i="1" dirty="0" smtClean="0">
                <a:solidFill>
                  <a:schemeClr val="bg1"/>
                </a:solidFill>
                <a:latin typeface="Calibri" panose="020F0502020204030204" pitchFamily="34" charset="0"/>
                <a:ea typeface="Batang" panose="02030600000101010101" pitchFamily="18" charset="-127"/>
                <a:cs typeface="+mn-cs"/>
              </a:rPr>
              <a:t/>
            </a:r>
            <a:br>
              <a:rPr lang="en-US" sz="1800" b="1" i="1" dirty="0" smtClean="0">
                <a:solidFill>
                  <a:schemeClr val="bg1"/>
                </a:solidFill>
                <a:latin typeface="Calibri" panose="020F0502020204030204" pitchFamily="34" charset="0"/>
                <a:ea typeface="Batang" panose="02030600000101010101" pitchFamily="18" charset="-127"/>
                <a:cs typeface="+mn-cs"/>
              </a:rPr>
            </a:br>
            <a:endParaRPr lang="en-US" altLang="zh-CN" sz="1800" b="1" i="1" dirty="0">
              <a:solidFill>
                <a:schemeClr val="bg1"/>
              </a:solidFill>
              <a:latin typeface="Calibri" panose="020F0502020204030204" pitchFamily="34" charset="0"/>
              <a:ea typeface="Batang" panose="02030600000101010101" pitchFamily="18" charset="-127"/>
              <a:cs typeface="+mn-cs"/>
            </a:endParaRPr>
          </a:p>
        </p:txBody>
      </p:sp>
    </p:spTree>
    <p:extLst>
      <p:ext uri="{BB962C8B-B14F-4D97-AF65-F5344CB8AC3E}">
        <p14:creationId xmlns:p14="http://schemas.microsoft.com/office/powerpoint/2010/main" val="35582572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nk Report"/>
          <p:cNvSpPr>
            <a:spLocks noGrp="1"/>
          </p:cNvSpPr>
          <p:nvPr>
            <p:ph type="title"/>
          </p:nvPr>
        </p:nvSpPr>
        <p:spPr>
          <a:xfrm>
            <a:off x="-69572" y="-65472"/>
            <a:ext cx="9144000" cy="1116197"/>
          </a:xfrm>
        </p:spPr>
        <p:txBody>
          <a:bodyPr/>
          <a:lstStyle/>
          <a:p>
            <a:pPr lvl="0"/>
            <a:r>
              <a:rPr lang="en-US" sz="3200" kern="1200" dirty="0">
                <a:latin typeface="Calibri" panose="020F0502020204030204" pitchFamily="34" charset="0"/>
              </a:rPr>
              <a:t>Pink Report </a:t>
            </a:r>
            <a:br>
              <a:rPr lang="en-US" sz="3200" kern="1200" dirty="0">
                <a:latin typeface="Calibri" panose="020F0502020204030204" pitchFamily="34" charset="0"/>
              </a:rPr>
            </a:br>
            <a:endParaRPr lang="en-US" sz="3200" dirty="0"/>
          </a:p>
        </p:txBody>
      </p:sp>
      <p:sp>
        <p:nvSpPr>
          <p:cNvPr id="14" name="Rectangle 13"/>
          <p:cNvSpPr/>
          <p:nvPr/>
        </p:nvSpPr>
        <p:spPr>
          <a:xfrm>
            <a:off x="288603" y="847040"/>
            <a:ext cx="4326383" cy="2369880"/>
          </a:xfrm>
          <a:prstGeom prst="rect">
            <a:avLst/>
          </a:prstGeom>
        </p:spPr>
        <p:txBody>
          <a:bodyPr wrap="square">
            <a:spAutoFit/>
          </a:bodyPr>
          <a:lstStyle/>
          <a:p>
            <a:pPr algn="r" eaLnBrk="0" fontAlgn="base" hangingPunct="0">
              <a:spcBef>
                <a:spcPct val="0"/>
              </a:spcBef>
              <a:spcAft>
                <a:spcPct val="0"/>
              </a:spcAft>
              <a:buClr>
                <a:srgbClr val="5C5C5C"/>
              </a:buClr>
              <a:buFont typeface="Arial" charset="0"/>
              <a:buNone/>
            </a:pPr>
            <a:r>
              <a:rPr lang="en-US" sz="3700" b="1" dirty="0">
                <a:solidFill>
                  <a:srgbClr val="1B5BA2"/>
                </a:solidFill>
                <a:latin typeface="Calibri" panose="020F0502020204030204" pitchFamily="34" charset="0"/>
              </a:rPr>
              <a:t>A GLOBAL CONSULTATION ON ICTs, DISABILITY AND DEVELOPMENT</a:t>
            </a:r>
            <a:endParaRPr lang="en-US" sz="3700" dirty="0">
              <a:solidFill>
                <a:srgbClr val="1B5BA2"/>
              </a:solidFill>
              <a:latin typeface="Calibri" panose="020F0502020204030204" pitchFamily="34" charset="0"/>
            </a:endParaRPr>
          </a:p>
        </p:txBody>
      </p:sp>
      <p:sp>
        <p:nvSpPr>
          <p:cNvPr id="38" name="Rectangle 37"/>
          <p:cNvSpPr/>
          <p:nvPr/>
        </p:nvSpPr>
        <p:spPr>
          <a:xfrm>
            <a:off x="4435247" y="835282"/>
            <a:ext cx="3475803" cy="430887"/>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2200" dirty="0">
                <a:solidFill>
                  <a:srgbClr val="808080"/>
                </a:solidFill>
                <a:latin typeface="Calibri" panose="020F0502020204030204" pitchFamily="34" charset="0"/>
              </a:rPr>
              <a:t>THAT COLLECTED </a:t>
            </a:r>
            <a:r>
              <a:rPr lang="en-US" sz="2200" dirty="0">
                <a:solidFill>
                  <a:srgbClr val="FFFFFF"/>
                </a:solidFill>
                <a:latin typeface="Calibri" panose="020F0502020204030204" pitchFamily="34" charset="0"/>
              </a:rPr>
              <a:t>OVER </a:t>
            </a:r>
          </a:p>
        </p:txBody>
      </p:sp>
      <p:sp>
        <p:nvSpPr>
          <p:cNvPr id="13" name="Rectangle 12"/>
          <p:cNvSpPr/>
          <p:nvPr/>
        </p:nvSpPr>
        <p:spPr>
          <a:xfrm>
            <a:off x="3923928" y="933540"/>
            <a:ext cx="3475803" cy="1446550"/>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8800" dirty="0">
                <a:solidFill>
                  <a:srgbClr val="FF33CC"/>
                </a:solidFill>
                <a:latin typeface="Calibri" panose="020F0502020204030204" pitchFamily="34" charset="0"/>
              </a:rPr>
              <a:t>150</a:t>
            </a:r>
          </a:p>
        </p:txBody>
      </p:sp>
      <p:sp>
        <p:nvSpPr>
          <p:cNvPr id="20" name="Rectangle 19"/>
          <p:cNvSpPr/>
          <p:nvPr/>
        </p:nvSpPr>
        <p:spPr>
          <a:xfrm>
            <a:off x="5746516" y="1477716"/>
            <a:ext cx="3475803" cy="430887"/>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2200" dirty="0">
                <a:solidFill>
                  <a:srgbClr val="808080"/>
                </a:solidFill>
                <a:latin typeface="Calibri" panose="020F0502020204030204" pitchFamily="34" charset="0"/>
              </a:rPr>
              <a:t>EXPERT INPUTS</a:t>
            </a:r>
          </a:p>
        </p:txBody>
      </p:sp>
      <p:sp>
        <p:nvSpPr>
          <p:cNvPr id="4" name="Rectangle 3"/>
          <p:cNvSpPr/>
          <p:nvPr/>
        </p:nvSpPr>
        <p:spPr>
          <a:xfrm>
            <a:off x="6509946" y="1816537"/>
            <a:ext cx="2634054" cy="430887"/>
          </a:xfrm>
          <a:prstGeom prst="rect">
            <a:avLst/>
          </a:prstGeom>
        </p:spPr>
        <p:txBody>
          <a:bodyPr wrap="none">
            <a:spAutoFit/>
          </a:bodyPr>
          <a:lstStyle/>
          <a:p>
            <a:pPr algn="ctr" eaLnBrk="0" fontAlgn="base" hangingPunct="0">
              <a:spcBef>
                <a:spcPct val="0"/>
              </a:spcBef>
              <a:spcAft>
                <a:spcPct val="0"/>
              </a:spcAft>
              <a:buClr>
                <a:srgbClr val="5C5C5C"/>
              </a:buClr>
              <a:buFont typeface="Arial" charset="0"/>
              <a:buNone/>
            </a:pPr>
            <a:r>
              <a:rPr lang="en-US" altLang="en-US" sz="2200" dirty="0" smtClean="0">
                <a:solidFill>
                  <a:srgbClr val="808080"/>
                </a:solidFill>
                <a:latin typeface="Calibri" panose="020F0502020204030204" pitchFamily="34" charset="0"/>
              </a:rPr>
              <a:t>FROM 55 COUNTRIES</a:t>
            </a:r>
            <a:endParaRPr lang="en-US" altLang="en-US" sz="2200" dirty="0">
              <a:solidFill>
                <a:srgbClr val="808080"/>
              </a:solidFill>
              <a:latin typeface="Calibri" panose="020F0502020204030204" pitchFamily="34" charset="0"/>
            </a:endParaRPr>
          </a:p>
        </p:txBody>
      </p:sp>
      <p:sp>
        <p:nvSpPr>
          <p:cNvPr id="27" name="Rectangle 26"/>
          <p:cNvSpPr/>
          <p:nvPr/>
        </p:nvSpPr>
        <p:spPr>
          <a:xfrm>
            <a:off x="4623610" y="2148670"/>
            <a:ext cx="3475803" cy="646331"/>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3600" dirty="0">
                <a:solidFill>
                  <a:srgbClr val="5C5C5C">
                    <a:lumMod val="65000"/>
                    <a:lumOff val="35000"/>
                  </a:srgbClr>
                </a:solidFill>
                <a:latin typeface="Calibri" panose="020F0502020204030204" pitchFamily="34" charset="0"/>
              </a:rPr>
              <a:t>26</a:t>
            </a:r>
            <a:r>
              <a:rPr lang="en-US" sz="3600" dirty="0">
                <a:solidFill>
                  <a:srgbClr val="808080"/>
                </a:solidFill>
                <a:latin typeface="Calibri" panose="020F0502020204030204" pitchFamily="34" charset="0"/>
              </a:rPr>
              <a:t>%</a:t>
            </a:r>
            <a:r>
              <a:rPr lang="en-US" sz="3600" dirty="0">
                <a:solidFill>
                  <a:srgbClr val="808080"/>
                </a:solidFill>
                <a:latin typeface="Times New Roman" pitchFamily="18" charset="0"/>
              </a:rPr>
              <a:t> </a:t>
            </a:r>
            <a:r>
              <a:rPr lang="en-US" sz="2200" dirty="0">
                <a:solidFill>
                  <a:srgbClr val="808080"/>
                </a:solidFill>
                <a:latin typeface="Calibri" panose="020F0502020204030204" pitchFamily="34" charset="0"/>
              </a:rPr>
              <a:t>DPOs</a:t>
            </a:r>
          </a:p>
        </p:txBody>
      </p:sp>
      <p:sp>
        <p:nvSpPr>
          <p:cNvPr id="28" name="Rectangle 27"/>
          <p:cNvSpPr/>
          <p:nvPr/>
        </p:nvSpPr>
        <p:spPr>
          <a:xfrm>
            <a:off x="4502428" y="2510003"/>
            <a:ext cx="3475803" cy="646331"/>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3600" dirty="0">
                <a:solidFill>
                  <a:srgbClr val="5C5C5C">
                    <a:lumMod val="65000"/>
                    <a:lumOff val="35000"/>
                  </a:srgbClr>
                </a:solidFill>
                <a:latin typeface="Calibri" panose="020F0502020204030204" pitchFamily="34" charset="0"/>
              </a:rPr>
              <a:t>20%</a:t>
            </a:r>
            <a:r>
              <a:rPr lang="en-US" sz="3600" dirty="0">
                <a:solidFill>
                  <a:srgbClr val="5C5C5C">
                    <a:lumMod val="65000"/>
                    <a:lumOff val="35000"/>
                  </a:srgbClr>
                </a:solidFill>
                <a:latin typeface="Times New Roman" pitchFamily="18" charset="0"/>
              </a:rPr>
              <a:t> </a:t>
            </a:r>
            <a:r>
              <a:rPr lang="en-US" sz="2200" dirty="0">
                <a:solidFill>
                  <a:srgbClr val="808080"/>
                </a:solidFill>
                <a:latin typeface="Calibri" panose="020F0502020204030204" pitchFamily="34" charset="0"/>
              </a:rPr>
              <a:t>CSOs</a:t>
            </a:r>
          </a:p>
        </p:txBody>
      </p:sp>
      <p:sp>
        <p:nvSpPr>
          <p:cNvPr id="30" name="Rectangle 29"/>
          <p:cNvSpPr/>
          <p:nvPr/>
        </p:nvSpPr>
        <p:spPr>
          <a:xfrm>
            <a:off x="4696784" y="2861617"/>
            <a:ext cx="3475803" cy="646331"/>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3600" dirty="0">
                <a:solidFill>
                  <a:srgbClr val="5C5C5C">
                    <a:lumMod val="65000"/>
                    <a:lumOff val="35000"/>
                  </a:srgbClr>
                </a:solidFill>
                <a:latin typeface="Calibri" panose="020F0502020204030204" pitchFamily="34" charset="0"/>
              </a:rPr>
              <a:t>18% </a:t>
            </a:r>
            <a:r>
              <a:rPr lang="en-US" sz="2200" dirty="0">
                <a:solidFill>
                  <a:srgbClr val="808080"/>
                </a:solidFill>
                <a:latin typeface="Calibri" panose="020F0502020204030204" pitchFamily="34" charset="0"/>
              </a:rPr>
              <a:t>Governments</a:t>
            </a:r>
          </a:p>
        </p:txBody>
      </p:sp>
      <p:sp>
        <p:nvSpPr>
          <p:cNvPr id="32" name="Rectangle 31"/>
          <p:cNvSpPr/>
          <p:nvPr/>
        </p:nvSpPr>
        <p:spPr>
          <a:xfrm>
            <a:off x="4653315" y="3255381"/>
            <a:ext cx="3475803" cy="646331"/>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3600" dirty="0">
                <a:solidFill>
                  <a:srgbClr val="5C5C5C">
                    <a:lumMod val="65000"/>
                    <a:lumOff val="35000"/>
                  </a:srgbClr>
                </a:solidFill>
                <a:latin typeface="Calibri" panose="020F0502020204030204" pitchFamily="34" charset="0"/>
              </a:rPr>
              <a:t>19%</a:t>
            </a:r>
            <a:r>
              <a:rPr lang="en-US" sz="3600" dirty="0">
                <a:solidFill>
                  <a:srgbClr val="5C5C5C">
                    <a:lumMod val="65000"/>
                    <a:lumOff val="35000"/>
                  </a:srgbClr>
                </a:solidFill>
                <a:latin typeface="Times New Roman" pitchFamily="18" charset="0"/>
              </a:rPr>
              <a:t> </a:t>
            </a:r>
            <a:r>
              <a:rPr lang="en-US" sz="2200" dirty="0">
                <a:solidFill>
                  <a:srgbClr val="808080"/>
                </a:solidFill>
                <a:latin typeface="Calibri" panose="020F0502020204030204" pitchFamily="34" charset="0"/>
              </a:rPr>
              <a:t>Private Sector</a:t>
            </a:r>
          </a:p>
        </p:txBody>
      </p:sp>
      <p:sp>
        <p:nvSpPr>
          <p:cNvPr id="33" name="Rectangle 32"/>
          <p:cNvSpPr/>
          <p:nvPr/>
        </p:nvSpPr>
        <p:spPr>
          <a:xfrm>
            <a:off x="4696784" y="3616297"/>
            <a:ext cx="3672408" cy="646331"/>
          </a:xfrm>
          <a:prstGeom prst="rect">
            <a:avLst/>
          </a:prstGeom>
        </p:spPr>
        <p:txBody>
          <a:bodyPr wrap="square">
            <a:spAutoFit/>
          </a:bodyPr>
          <a:lstStyle/>
          <a:p>
            <a:pPr algn="ctr" eaLnBrk="0" fontAlgn="base" hangingPunct="0">
              <a:spcBef>
                <a:spcPct val="0"/>
              </a:spcBef>
              <a:spcAft>
                <a:spcPct val="0"/>
              </a:spcAft>
              <a:buClr>
                <a:srgbClr val="5C5C5C"/>
              </a:buClr>
              <a:buFont typeface="Arial" charset="0"/>
              <a:buNone/>
            </a:pPr>
            <a:r>
              <a:rPr lang="en-US" sz="3600" dirty="0">
                <a:solidFill>
                  <a:srgbClr val="5C5C5C">
                    <a:lumMod val="65000"/>
                    <a:lumOff val="35000"/>
                  </a:srgbClr>
                </a:solidFill>
                <a:latin typeface="Calibri" panose="020F0502020204030204" pitchFamily="34" charset="0"/>
              </a:rPr>
              <a:t>11%</a:t>
            </a:r>
            <a:r>
              <a:rPr lang="en-US" sz="3600" dirty="0">
                <a:solidFill>
                  <a:srgbClr val="5C5C5C">
                    <a:lumMod val="65000"/>
                    <a:lumOff val="35000"/>
                  </a:srgbClr>
                </a:solidFill>
                <a:latin typeface="Times New Roman" pitchFamily="18" charset="0"/>
              </a:rPr>
              <a:t> </a:t>
            </a:r>
            <a:r>
              <a:rPr lang="en-US" sz="2200" dirty="0">
                <a:solidFill>
                  <a:srgbClr val="808080"/>
                </a:solidFill>
                <a:latin typeface="Calibri" panose="020F0502020204030204" pitchFamily="34" charset="0"/>
              </a:rPr>
              <a:t>Academic Institutions</a:t>
            </a:r>
          </a:p>
        </p:txBody>
      </p:sp>
      <p:sp>
        <p:nvSpPr>
          <p:cNvPr id="3" name="Rectangle 2"/>
          <p:cNvSpPr/>
          <p:nvPr/>
        </p:nvSpPr>
        <p:spPr>
          <a:xfrm>
            <a:off x="150553" y="4101045"/>
            <a:ext cx="8439714" cy="830997"/>
          </a:xfrm>
          <a:prstGeom prst="rect">
            <a:avLst/>
          </a:prstGeom>
          <a:noFill/>
        </p:spPr>
        <p:txBody>
          <a:bodyPr wrap="square">
            <a:spAutoFit/>
          </a:bodyPr>
          <a:lstStyle/>
          <a:p>
            <a:pPr eaLnBrk="0" fontAlgn="base" hangingPunct="0">
              <a:spcBef>
                <a:spcPct val="0"/>
              </a:spcBef>
              <a:spcAft>
                <a:spcPct val="0"/>
              </a:spcAft>
              <a:buClr>
                <a:srgbClr val="5C5C5C"/>
              </a:buClr>
              <a:buFont typeface="Arial" charset="0"/>
              <a:buNone/>
            </a:pPr>
            <a:r>
              <a:rPr lang="en-US" sz="2400" b="1" dirty="0">
                <a:solidFill>
                  <a:srgbClr val="808080"/>
                </a:solidFill>
                <a:latin typeface="Calibri" panose="020F0502020204030204" pitchFamily="34" charset="0"/>
              </a:rPr>
              <a:t>Support document for the </a:t>
            </a:r>
            <a:r>
              <a:rPr lang="en-US" sz="2400" b="1" dirty="0">
                <a:solidFill>
                  <a:srgbClr val="1B5BA2"/>
                </a:solidFill>
                <a:latin typeface="Calibri" panose="020F0502020204030204" pitchFamily="34" charset="0"/>
              </a:rPr>
              <a:t>high level meeting on disability and development </a:t>
            </a:r>
            <a:r>
              <a:rPr lang="en-US" sz="2400" b="1" dirty="0">
                <a:solidFill>
                  <a:srgbClr val="808080"/>
                </a:solidFill>
                <a:latin typeface="Calibri" panose="020F0502020204030204" pitchFamily="34" charset="0"/>
              </a:rPr>
              <a:t>(HLMDD) in September 2013</a:t>
            </a:r>
            <a:r>
              <a:rPr lang="en-US" sz="2400" b="1" dirty="0">
                <a:solidFill>
                  <a:srgbClr val="808080"/>
                </a:solidFill>
                <a:latin typeface="Times New Roman" pitchFamily="18" charset="0"/>
              </a:rPr>
              <a:t>. </a:t>
            </a:r>
          </a:p>
        </p:txBody>
      </p:sp>
    </p:spTree>
    <p:extLst>
      <p:ext uri="{BB962C8B-B14F-4D97-AF65-F5344CB8AC3E}">
        <p14:creationId xmlns:p14="http://schemas.microsoft.com/office/powerpoint/2010/main" val="720559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3" grpId="0"/>
      <p:bldP spid="20" grpId="0"/>
      <p:bldP spid="27" grpId="0"/>
      <p:bldP spid="28" grpId="0"/>
      <p:bldP spid="30"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oining Forces - What have we learned?"/>
          <p:cNvSpPr>
            <a:spLocks noGrp="1"/>
          </p:cNvSpPr>
          <p:nvPr>
            <p:ph type="title"/>
          </p:nvPr>
        </p:nvSpPr>
        <p:spPr>
          <a:xfrm>
            <a:off x="14241" y="-30622"/>
            <a:ext cx="9144000" cy="584775"/>
          </a:xfrm>
        </p:spPr>
        <p:txBody>
          <a:bodyPr/>
          <a:lstStyle/>
          <a:p>
            <a:r>
              <a:rPr lang="en-US" sz="3200" b="1" dirty="0">
                <a:latin typeface="Calibri" panose="020F0502020204030204" pitchFamily="34" charset="0"/>
              </a:rPr>
              <a:t>J</a:t>
            </a:r>
            <a:r>
              <a:rPr lang="en-US" sz="3200" b="1" dirty="0" smtClean="0">
                <a:latin typeface="Calibri" panose="020F0502020204030204" pitchFamily="34" charset="0"/>
              </a:rPr>
              <a:t>oining Forces – What have we learned?</a:t>
            </a:r>
            <a:endParaRPr lang="en-US" sz="3200" b="1" dirty="0">
              <a:latin typeface="Calibri" panose="020F0502020204030204" pitchFamily="34" charset="0"/>
            </a:endParaRPr>
          </a:p>
        </p:txBody>
      </p:sp>
      <p:sp>
        <p:nvSpPr>
          <p:cNvPr id="3" name="Answer to the title question with examples"/>
          <p:cNvSpPr>
            <a:spLocks noGrp="1"/>
          </p:cNvSpPr>
          <p:nvPr>
            <p:ph idx="1"/>
          </p:nvPr>
        </p:nvSpPr>
        <p:spPr>
          <a:xfrm>
            <a:off x="323528" y="699542"/>
            <a:ext cx="7989069" cy="3294292"/>
          </a:xfrm>
        </p:spPr>
        <p:txBody>
          <a:bodyPr>
            <a:noAutofit/>
          </a:bodyPr>
          <a:lstStyle/>
          <a:p>
            <a:pPr>
              <a:buFont typeface="Arial" panose="020B0604020202020204" pitchFamily="34" charset="0"/>
              <a:buChar char="•"/>
            </a:pPr>
            <a:r>
              <a:rPr lang="en-US" sz="3000" b="1" kern="1200" dirty="0">
                <a:latin typeface="Calibri"/>
              </a:rPr>
              <a:t>Technologies </a:t>
            </a:r>
            <a:r>
              <a:rPr lang="en-US" sz="3000" b="1" kern="1200" dirty="0" smtClean="0">
                <a:latin typeface="Calibri"/>
              </a:rPr>
              <a:t>recently presented in ITU</a:t>
            </a:r>
            <a:endParaRPr lang="en-US" sz="1800" b="1" kern="1200" dirty="0">
              <a:latin typeface="Calibri"/>
            </a:endParaRPr>
          </a:p>
          <a:p>
            <a:pPr>
              <a:buFont typeface="Arial" panose="020B0604020202020204" pitchFamily="34" charset="0"/>
              <a:buChar char="•"/>
            </a:pPr>
            <a:r>
              <a:rPr lang="en-US" sz="2000" dirty="0">
                <a:solidFill>
                  <a:schemeClr val="tx1"/>
                </a:solidFill>
                <a:latin typeface="Calibri" panose="020F0502020204030204" pitchFamily="34" charset="0"/>
              </a:rPr>
              <a:t> </a:t>
            </a:r>
            <a:r>
              <a:rPr lang="en-US" sz="2000" dirty="0" smtClean="0">
                <a:solidFill>
                  <a:schemeClr val="tx1"/>
                </a:solidFill>
                <a:latin typeface="Calibri" panose="020F0502020204030204" pitchFamily="34" charset="0"/>
              </a:rPr>
              <a:t>Apps for Persons with Disabilities – I </a:t>
            </a:r>
            <a:r>
              <a:rPr lang="en-US" sz="2000" dirty="0">
                <a:solidFill>
                  <a:schemeClr val="tx1"/>
                </a:solidFill>
                <a:latin typeface="Calibri" panose="020F0502020204030204" pitchFamily="34" charset="0"/>
              </a:rPr>
              <a:t>Speak </a:t>
            </a:r>
            <a:r>
              <a:rPr lang="en-US" sz="2000" dirty="0" smtClean="0">
                <a:solidFill>
                  <a:schemeClr val="tx1"/>
                </a:solidFill>
                <a:latin typeface="Calibri" panose="020F0502020204030204" pitchFamily="34" charset="0"/>
              </a:rPr>
              <a:t>Again, </a:t>
            </a:r>
            <a:r>
              <a:rPr lang="en-US" sz="2000" dirty="0">
                <a:solidFill>
                  <a:schemeClr val="tx1"/>
                </a:solidFill>
                <a:latin typeface="Calibri" panose="020F0502020204030204" pitchFamily="34" charset="0"/>
              </a:rPr>
              <a:t>I.S.A</a:t>
            </a:r>
            <a:r>
              <a:rPr lang="en-US" sz="2000" dirty="0" smtClean="0">
                <a:solidFill>
                  <a:schemeClr val="tx1"/>
                </a:solidFill>
                <a:latin typeface="Calibri" panose="020F0502020204030204" pitchFamily="34" charset="0"/>
              </a:rPr>
              <a:t>.  </a:t>
            </a:r>
          </a:p>
          <a:p>
            <a:pPr>
              <a:buFont typeface="Arial" panose="020B0604020202020204" pitchFamily="34" charset="0"/>
              <a:buChar char="•"/>
            </a:pPr>
            <a:r>
              <a:rPr lang="en-US" sz="2000" dirty="0" smtClean="0">
                <a:solidFill>
                  <a:schemeClr val="tx1"/>
                </a:solidFill>
                <a:latin typeface="Calibri" panose="020F0502020204030204" pitchFamily="34" charset="0"/>
              </a:rPr>
              <a:t> Egypt </a:t>
            </a:r>
            <a:r>
              <a:rPr lang="en-US" sz="2000" dirty="0">
                <a:solidFill>
                  <a:schemeClr val="tx1"/>
                </a:solidFill>
                <a:latin typeface="Calibri" panose="020F0502020204030204" pitchFamily="34" charset="0"/>
              </a:rPr>
              <a:t>– new apps </a:t>
            </a:r>
            <a:r>
              <a:rPr lang="en-GB" sz="2000" dirty="0">
                <a:solidFill>
                  <a:schemeClr val="tx1"/>
                </a:solidFill>
                <a:latin typeface="Calibri" panose="020F0502020204030204" pitchFamily="34" charset="0"/>
              </a:rPr>
              <a:t>using mobile </a:t>
            </a:r>
            <a:r>
              <a:rPr lang="en-GB" sz="2000" dirty="0" smtClean="0">
                <a:solidFill>
                  <a:schemeClr val="tx1"/>
                </a:solidFill>
                <a:latin typeface="Calibri" panose="020F0502020204030204" pitchFamily="34" charset="0"/>
              </a:rPr>
              <a:t>phones</a:t>
            </a:r>
            <a:br>
              <a:rPr lang="en-GB" sz="2000" dirty="0" smtClean="0">
                <a:solidFill>
                  <a:schemeClr val="tx1"/>
                </a:solidFill>
                <a:latin typeface="Calibri" panose="020F0502020204030204" pitchFamily="34" charset="0"/>
              </a:rPr>
            </a:br>
            <a:r>
              <a:rPr lang="en-GB" sz="2000" dirty="0" smtClean="0">
                <a:solidFill>
                  <a:schemeClr val="tx1"/>
                </a:solidFill>
                <a:latin typeface="Calibri" panose="020F0502020204030204" pitchFamily="34" charset="0"/>
              </a:rPr>
              <a:t/>
            </a:r>
            <a:br>
              <a:rPr lang="en-GB" sz="2000" dirty="0" smtClean="0">
                <a:solidFill>
                  <a:schemeClr val="tx1"/>
                </a:solidFill>
                <a:latin typeface="Calibri" panose="020F0502020204030204" pitchFamily="34" charset="0"/>
              </a:rPr>
            </a:br>
            <a:endParaRPr lang="en-GB" sz="2000" dirty="0" smtClean="0">
              <a:solidFill>
                <a:schemeClr val="tx1"/>
              </a:solidFill>
              <a:latin typeface="Calibri" panose="020F0502020204030204" pitchFamily="34" charset="0"/>
            </a:endParaRPr>
          </a:p>
          <a:p>
            <a:pPr>
              <a:buFont typeface="Arial" panose="020B0604020202020204" pitchFamily="34" charset="0"/>
              <a:buChar char="•"/>
            </a:pPr>
            <a:r>
              <a:rPr lang="en-US" sz="3000" b="1" kern="1200" dirty="0" smtClean="0">
                <a:latin typeface="Calibri"/>
              </a:rPr>
              <a:t>Expanding </a:t>
            </a:r>
            <a:r>
              <a:rPr lang="en-US" sz="3000" b="1" kern="1200" dirty="0">
                <a:latin typeface="Calibri"/>
              </a:rPr>
              <a:t>Market, Expanding Standards   </a:t>
            </a:r>
          </a:p>
          <a:p>
            <a:pPr marL="0" indent="0">
              <a:buNone/>
            </a:pPr>
            <a:r>
              <a:rPr lang="en-US" sz="2000" dirty="0">
                <a:solidFill>
                  <a:schemeClr val="tx1"/>
                </a:solidFill>
                <a:latin typeface="Calibri" panose="020F0502020204030204" pitchFamily="34" charset="0"/>
              </a:rPr>
              <a:t> Microsoft : - “ </a:t>
            </a:r>
            <a:r>
              <a:rPr lang="en-US" sz="2000" i="1" dirty="0">
                <a:solidFill>
                  <a:schemeClr val="tx1"/>
                </a:solidFill>
                <a:latin typeface="Calibri" panose="020F0502020204030204" pitchFamily="34" charset="0"/>
              </a:rPr>
              <a:t>The opportunity is underestimated. There is a demographic shift as 57% of adults can     benefit. 1 in 4 experience trouble with their vision and 1 in 5 with their hearing</a:t>
            </a:r>
            <a:r>
              <a:rPr lang="en-US" sz="2000" dirty="0">
                <a:solidFill>
                  <a:schemeClr val="tx1"/>
                </a:solidFill>
                <a:latin typeface="Calibri" panose="020F0502020204030204" pitchFamily="34" charset="0"/>
              </a:rPr>
              <a:t>.”</a:t>
            </a:r>
          </a:p>
          <a:p>
            <a:pPr marL="0" indent="0">
              <a:buNone/>
            </a:pPr>
            <a:endParaRPr lang="en-US" sz="2000" dirty="0" smtClean="0">
              <a:solidFill>
                <a:schemeClr val="tx1"/>
              </a:solidFill>
              <a:latin typeface="Calibri" panose="020F0502020204030204" pitchFamily="34" charset="0"/>
            </a:endParaRPr>
          </a:p>
          <a:p>
            <a:pPr marL="0" indent="0">
              <a:buNone/>
            </a:pPr>
            <a:r>
              <a:rPr lang="en-US" sz="2800" dirty="0" smtClean="0">
                <a:solidFill>
                  <a:schemeClr val="bg2"/>
                </a:solidFill>
                <a:latin typeface="Calibri" panose="020F0502020204030204" pitchFamily="34" charset="0"/>
              </a:rPr>
              <a:t>      </a:t>
            </a:r>
            <a:endParaRPr lang="en-US" sz="2800" dirty="0">
              <a:solidFill>
                <a:schemeClr val="bg2"/>
              </a:solidFill>
              <a:latin typeface="Calibri" panose="020F0502020204030204" pitchFamily="34" charset="0"/>
            </a:endParaRPr>
          </a:p>
        </p:txBody>
      </p:sp>
    </p:spTree>
    <p:extLst>
      <p:ext uri="{BB962C8B-B14F-4D97-AF65-F5344CB8AC3E}">
        <p14:creationId xmlns:p14="http://schemas.microsoft.com/office/powerpoint/2010/main" val="117842663"/>
      </p:ext>
    </p:extLst>
  </p:cSld>
  <p:clrMapOvr>
    <a:masterClrMapping/>
  </p:clrMapOvr>
  <p:transition/>
</p:sld>
</file>

<file path=ppt/theme/theme1.xml><?xml version="1.0" encoding="utf-8"?>
<a:theme xmlns:a="http://schemas.openxmlformats.org/drawingml/2006/main" name="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307</TotalTime>
  <Words>750</Words>
  <Application>Microsoft Office PowerPoint</Application>
  <PresentationFormat>On-screen Show (16:9)</PresentationFormat>
  <Paragraphs>84</Paragraphs>
  <Slides>10</Slides>
  <Notes>10</Notes>
  <HiddenSlides>0</HiddenSlides>
  <MMClips>0</MMClips>
  <ScaleCrop>false</ScaleCrop>
  <HeadingPairs>
    <vt:vector size="4" baseType="variant">
      <vt:variant>
        <vt:lpstr>Theme</vt:lpstr>
      </vt:variant>
      <vt:variant>
        <vt:i4>10</vt:i4>
      </vt:variant>
      <vt:variant>
        <vt:lpstr>Slide Titles</vt:lpstr>
      </vt:variant>
      <vt:variant>
        <vt:i4>10</vt:i4>
      </vt:variant>
    </vt:vector>
  </HeadingPairs>
  <TitlesOfParts>
    <vt:vector size="20" baseType="lpstr">
      <vt:lpstr>PPP New Logo</vt:lpstr>
      <vt:lpstr>1_PPP New Logo</vt:lpstr>
      <vt:lpstr>2_PPP New Logo</vt:lpstr>
      <vt:lpstr>3_PPP New Logo</vt:lpstr>
      <vt:lpstr>4_PPP New Logo</vt:lpstr>
      <vt:lpstr>5_PPP New Logo</vt:lpstr>
      <vt:lpstr>6_PPP New Logo</vt:lpstr>
      <vt:lpstr>7_PPP New Logo</vt:lpstr>
      <vt:lpstr>8_PPP New Logo</vt:lpstr>
      <vt:lpstr>9_PPP New Logo</vt:lpstr>
      <vt:lpstr>      Zero Project Conference Workshop:   How to scale up ICT accessibility:  Recommendations to replicate and scale up good  practices and policies at the national level:   the ITU contribution      Alexandra Gaspari Program Coordinator for Accessibility,  Telecommunication Standardization Bureau International Telecommunication Union    </vt:lpstr>
      <vt:lpstr>ITU Overview </vt:lpstr>
      <vt:lpstr>Why is standardization important?  </vt:lpstr>
      <vt:lpstr>ITU-T’s Actions in Promoting Accessible ICT’s </vt:lpstr>
      <vt:lpstr>ITU-T’s Actions in Promoting Accessible ICT’s  </vt:lpstr>
      <vt:lpstr>Recent Outcomes  </vt:lpstr>
      <vt:lpstr>   “ITU undertakes to enable the full participation of persons with disabilities in the activities of the Union, and to promote access for persons with disabilities to international telecommunication services.  To achieve this, ITU undertakes to progressively address the barriers that limit the full participation of persons with disabilities in ITU´s activities, either as staff members, meeting participants or general public.   ‘… apply the principle of “Universal Design” whenever a service is reviewed or introduced …’  ITU is further committed to mainstream ICT accessibility for persons with disabilities in the programmatic activities of the three Sectors and the General Secretariat.    </vt:lpstr>
      <vt:lpstr>Pink Report  </vt:lpstr>
      <vt:lpstr>Joining Forces – What have we learned?</vt:lpstr>
      <vt:lpstr>Thank you for your attention!</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Muhe, Iman</dc:creator>
  <cp:lastModifiedBy>Gaspari, Alexandra</cp:lastModifiedBy>
  <cp:revision>40</cp:revision>
  <cp:lastPrinted>2014-02-21T14:36:46Z</cp:lastPrinted>
  <dcterms:created xsi:type="dcterms:W3CDTF">2014-02-19T15:56:36Z</dcterms:created>
  <dcterms:modified xsi:type="dcterms:W3CDTF">2014-05-02T12:47:32Z</dcterms:modified>
</cp:coreProperties>
</file>