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56" r:id="rId6"/>
    <p:sldMasterId id="2147483768" r:id="rId7"/>
    <p:sldMasterId id="2147483780" r:id="rId8"/>
    <p:sldMasterId id="2147483792" r:id="rId9"/>
    <p:sldMasterId id="2147483804" r:id="rId10"/>
    <p:sldMasterId id="2147483816" r:id="rId11"/>
    <p:sldMasterId id="2147483828" r:id="rId12"/>
    <p:sldMasterId id="2147483840" r:id="rId13"/>
    <p:sldMasterId id="2147483852" r:id="rId14"/>
    <p:sldMasterId id="2147483864" r:id="rId15"/>
    <p:sldMasterId id="2147483876" r:id="rId16"/>
  </p:sldMasterIdLst>
  <p:notesMasterIdLst>
    <p:notesMasterId r:id="rId34"/>
  </p:notesMasterIdLst>
  <p:handoutMasterIdLst>
    <p:handoutMasterId r:id="rId35"/>
  </p:handoutMasterIdLst>
  <p:sldIdLst>
    <p:sldId id="257" r:id="rId17"/>
    <p:sldId id="258" r:id="rId18"/>
    <p:sldId id="259" r:id="rId19"/>
    <p:sldId id="260" r:id="rId20"/>
    <p:sldId id="261" r:id="rId21"/>
    <p:sldId id="265" r:id="rId22"/>
    <p:sldId id="271" r:id="rId23"/>
    <p:sldId id="276" r:id="rId24"/>
    <p:sldId id="266" r:id="rId25"/>
    <p:sldId id="268" r:id="rId26"/>
    <p:sldId id="267" r:id="rId27"/>
    <p:sldId id="269" r:id="rId28"/>
    <p:sldId id="270" r:id="rId29"/>
    <p:sldId id="272" r:id="rId30"/>
    <p:sldId id="273" r:id="rId31"/>
    <p:sldId id="274" r:id="rId32"/>
    <p:sldId id="275" r:id="rId33"/>
  </p:sldIdLst>
  <p:sldSz cx="9144000" cy="5143500" type="screen16x9"/>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754" autoAdjust="0"/>
  </p:normalViewPr>
  <p:slideViewPr>
    <p:cSldViewPr>
      <p:cViewPr varScale="1">
        <p:scale>
          <a:sx n="156" d="100"/>
          <a:sy n="156" d="100"/>
        </p:scale>
        <p:origin x="-240"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5.xml"/><Relationship Id="rId34"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4.xml"/><Relationship Id="rId29"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3.xml"/><Relationship Id="rId31"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F6D982B0-BDD5-4709-9E3A-AD30129B93F3}" type="datetimeFigureOut">
              <a:rPr lang="en-US" smtClean="0"/>
              <a:t>21/02/2014</a:t>
            </a:fld>
            <a:endParaRPr 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BA976EDC-8D4F-4B0E-BD7F-7B12CA1B2F1B}" type="slidenum">
              <a:rPr lang="en-US" smtClean="0"/>
              <a:t>‹#›</a:t>
            </a:fld>
            <a:endParaRPr lang="en-US"/>
          </a:p>
        </p:txBody>
      </p:sp>
    </p:spTree>
    <p:extLst>
      <p:ext uri="{BB962C8B-B14F-4D97-AF65-F5344CB8AC3E}">
        <p14:creationId xmlns:p14="http://schemas.microsoft.com/office/powerpoint/2010/main" val="2791514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42E1A382-F68F-4C52-86A7-6D005D4E5707}" type="datetimeFigureOut">
              <a:rPr lang="en-US" smtClean="0"/>
              <a:t>21/02/2014</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588CEDB9-0631-4369-9245-ED170D216BB4}" type="slidenum">
              <a:rPr lang="en-US" smtClean="0"/>
              <a:t>‹#›</a:t>
            </a:fld>
            <a:endParaRPr lang="en-US"/>
          </a:p>
        </p:txBody>
      </p:sp>
    </p:spTree>
    <p:extLst>
      <p:ext uri="{BB962C8B-B14F-4D97-AF65-F5344CB8AC3E}">
        <p14:creationId xmlns:p14="http://schemas.microsoft.com/office/powerpoint/2010/main" val="3452697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srgbClr val="000000"/>
              </a:buClr>
            </a:pPr>
            <a:fld id="{EBF81C14-5196-4174-9F33-4903FE999C6E}" type="slidenum">
              <a:rPr lang="en-US" altLang="en-US" sz="1200">
                <a:solidFill>
                  <a:srgbClr val="000000"/>
                </a:solidFill>
                <a:latin typeface="Verdana" pitchFamily="34" charset="0"/>
              </a:rPr>
              <a:pPr>
                <a:buClr>
                  <a:srgbClr val="000000"/>
                </a:buClr>
              </a:pPr>
              <a:t>1</a:t>
            </a:fld>
            <a:endParaRPr lang="en-US" altLang="en-US" sz="1200">
              <a:solidFill>
                <a:srgbClr val="000000"/>
              </a:solidFill>
              <a:latin typeface="Verdana" pitchFamily="34" charset="0"/>
            </a:endParaRPr>
          </a:p>
        </p:txBody>
      </p:sp>
      <p:sp>
        <p:nvSpPr>
          <p:cNvPr id="27651" name="Rectangle 7"/>
          <p:cNvSpPr txBox="1">
            <a:spLocks noGrp="1" noChangeArrowheads="1"/>
          </p:cNvSpPr>
          <p:nvPr/>
        </p:nvSpPr>
        <p:spPr bwMode="auto">
          <a:xfrm>
            <a:off x="3852718" y="9432925"/>
            <a:ext cx="2944957" cy="4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259" tIns="48630" rIns="97259" bIns="48630" anchor="b"/>
          <a:lstStyle>
            <a:lvl1pPr defTabSz="974725">
              <a:defRPr sz="1600">
                <a:solidFill>
                  <a:schemeClr val="bg1"/>
                </a:solidFill>
                <a:latin typeface="Times New Roman" pitchFamily="18" charset="0"/>
              </a:defRPr>
            </a:lvl1pPr>
            <a:lvl2pPr marL="742950" indent="-285750" defTabSz="974725">
              <a:defRPr sz="1600">
                <a:solidFill>
                  <a:schemeClr val="bg1"/>
                </a:solidFill>
                <a:latin typeface="Times New Roman" pitchFamily="18" charset="0"/>
              </a:defRPr>
            </a:lvl2pPr>
            <a:lvl3pPr marL="1143000" indent="-228600" defTabSz="974725">
              <a:defRPr sz="1600">
                <a:solidFill>
                  <a:schemeClr val="bg1"/>
                </a:solidFill>
                <a:latin typeface="Times New Roman" pitchFamily="18" charset="0"/>
              </a:defRPr>
            </a:lvl3pPr>
            <a:lvl4pPr marL="1600200" indent="-228600" defTabSz="974725">
              <a:defRPr sz="1600">
                <a:solidFill>
                  <a:schemeClr val="bg1"/>
                </a:solidFill>
                <a:latin typeface="Times New Roman" pitchFamily="18" charset="0"/>
              </a:defRPr>
            </a:lvl4pPr>
            <a:lvl5pPr marL="2057400" indent="-228600" defTabSz="974725">
              <a:defRPr sz="1600">
                <a:solidFill>
                  <a:schemeClr val="bg1"/>
                </a:solidFill>
                <a:latin typeface="Times New Roman" pitchFamily="18" charset="0"/>
              </a:defRPr>
            </a:lvl5pPr>
            <a:lvl6pPr marL="2514600" indent="-228600" algn="ctr" defTabSz="9747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747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747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747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lgn="r" eaLnBrk="0" fontAlgn="base" hangingPunct="0">
              <a:spcBef>
                <a:spcPct val="0"/>
              </a:spcBef>
              <a:spcAft>
                <a:spcPct val="0"/>
              </a:spcAft>
            </a:pPr>
            <a:fld id="{096BD069-AFBB-47E4-AEF9-F8E50CFA49D2}" type="slidenum">
              <a:rPr lang="en-US" altLang="en-US" sz="1300">
                <a:solidFill>
                  <a:srgbClr val="000000"/>
                </a:solidFill>
                <a:latin typeface="Verdana" pitchFamily="34" charset="0"/>
                <a:cs typeface="Arial" charset="0"/>
              </a:rPr>
              <a:pPr algn="r" eaLnBrk="0" fontAlgn="base" hangingPunct="0">
                <a:spcBef>
                  <a:spcPct val="0"/>
                </a:spcBef>
                <a:spcAft>
                  <a:spcPct val="0"/>
                </a:spcAft>
              </a:pPr>
              <a:t>1</a:t>
            </a:fld>
            <a:endParaRPr lang="en-US" altLang="en-US" sz="1300">
              <a:solidFill>
                <a:srgbClr val="000000"/>
              </a:solidFill>
              <a:latin typeface="Verdana" pitchFamily="34" charset="0"/>
              <a:cs typeface="Arial" charset="0"/>
            </a:endParaRPr>
          </a:p>
        </p:txBody>
      </p:sp>
      <p:sp>
        <p:nvSpPr>
          <p:cNvPr id="27652" name="Rectangle 2"/>
          <p:cNvSpPr>
            <a:spLocks noGrp="1" noRot="1" noChangeAspect="1" noChangeArrowheads="1" noTextEdit="1"/>
          </p:cNvSpPr>
          <p:nvPr>
            <p:ph type="sldImg"/>
          </p:nvPr>
        </p:nvSpPr>
        <p:spPr>
          <a:xfrm>
            <a:off x="90488" y="744538"/>
            <a:ext cx="6618287" cy="3724275"/>
          </a:xfrm>
          <a:ln/>
        </p:spPr>
      </p:sp>
      <p:sp>
        <p:nvSpPr>
          <p:cNvPr id="27653" name="Rectangle 3"/>
          <p:cNvSpPr>
            <a:spLocks noGrp="1" noChangeArrowheads="1"/>
          </p:cNvSpPr>
          <p:nvPr>
            <p:ph type="body" idx="1"/>
          </p:nvPr>
        </p:nvSpPr>
        <p:spPr>
          <a:xfrm>
            <a:off x="906142" y="4718050"/>
            <a:ext cx="4985393"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259" tIns="48630" rIns="97259" bIns="48630"/>
          <a:lstStyle/>
          <a:p>
            <a:pPr marL="227013" indent="-227013" eaLnBrk="1" hangingPunct="1"/>
            <a:r>
              <a:rPr lang="en-US" altLang="en-US" sz="1400" dirty="0" smtClean="0"/>
              <a:t>I</a:t>
            </a:r>
            <a:r>
              <a:rPr lang="en-US" altLang="en-US" sz="1400" baseline="0" dirty="0" smtClean="0"/>
              <a:t> am honored to be here and represent the work of ITU, and the work of my colleagues from the BDT, namely my colleague Susan Schorr that could not be here today.</a:t>
            </a:r>
          </a:p>
          <a:p>
            <a:pPr marL="227013" indent="-227013" eaLnBrk="1" hangingPunct="1"/>
            <a:endParaRPr lang="en-US" altLang="en-US" sz="1400" dirty="0" smtClean="0"/>
          </a:p>
          <a:p>
            <a:pPr marL="227013" indent="-227013" algn="ctr" eaLnBrk="1" hangingPunct="1"/>
            <a:endParaRPr lang="en-US" altLang="en-US" sz="14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xfrm>
            <a:off x="90488" y="744538"/>
            <a:ext cx="6616700" cy="3722687"/>
          </a:xfrm>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For blind users or those with low vision, the model policy calls for audio description and audio subtitles.</a:t>
            </a:r>
          </a:p>
          <a:p>
            <a:endParaRPr lang="en-US" altLang="en-US" smtClean="0"/>
          </a:p>
          <a:p>
            <a:r>
              <a:rPr lang="en-US" altLang="en-US" smtClean="0"/>
              <a:t>Signing requirements are to be developed through an open consultation. </a:t>
            </a:r>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C51DE937-8AF8-4FFC-AE68-6196D507A0F6}" type="slidenum">
              <a:rPr lang="en-US" altLang="en-US" sz="1200">
                <a:solidFill>
                  <a:prstClr val="black"/>
                </a:solidFill>
                <a:latin typeface="Verdana" pitchFamily="34" charset="0"/>
              </a:rPr>
              <a:pPr>
                <a:buClr>
                  <a:prstClr val="black"/>
                </a:buClr>
              </a:pPr>
              <a:t>11</a:t>
            </a:fld>
            <a:endParaRPr lang="en-US" altLang="en-US" sz="1200">
              <a:solidFill>
                <a:prstClr val="black"/>
              </a:solidFill>
              <a:latin typeface="Verdana"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xfrm>
            <a:off x="125413" y="703263"/>
            <a:ext cx="6616700" cy="3722687"/>
          </a:xfrm>
          <a:ln/>
        </p:spPr>
      </p:sp>
      <p:sp>
        <p:nvSpPr>
          <p:cNvPr id="3" name="Notes Placeholder 2"/>
          <p:cNvSpPr>
            <a:spLocks noGrp="1"/>
          </p:cNvSpPr>
          <p:nvPr>
            <p:ph type="body" idx="1"/>
          </p:nvPr>
        </p:nvSpPr>
        <p:spPr/>
        <p:txBody>
          <a:bodyPr/>
          <a:lstStyle/>
          <a:p>
            <a:pPr>
              <a:defRPr/>
            </a:pPr>
            <a:r>
              <a:rPr lang="en-US" dirty="0" smtClean="0"/>
              <a:t>Since it’s not just the TV programming, but also electronic programming guides and equipment that ensure accessibility, the TV Module calls for:</a:t>
            </a:r>
          </a:p>
          <a:p>
            <a:pPr marL="171450" indent="-171450">
              <a:buFontTx/>
              <a:buChar char="-"/>
              <a:defRPr/>
            </a:pPr>
            <a:r>
              <a:rPr lang="en-US" dirty="0" smtClean="0"/>
              <a:t>EPGs that users can customize and that provide information about programmes that offer access services, </a:t>
            </a:r>
          </a:p>
          <a:p>
            <a:pPr marL="171450" indent="-171450">
              <a:buFontTx/>
              <a:buChar char="-"/>
              <a:defRPr/>
            </a:pPr>
            <a:r>
              <a:rPr lang="en-US" dirty="0" smtClean="0"/>
              <a:t>using international codes like CC for closed captioning, AD for audio description and SL for sign language in the programming guides.</a:t>
            </a:r>
          </a:p>
          <a:p>
            <a:pPr>
              <a:defRPr/>
            </a:pPr>
            <a:endParaRPr lang="en-US" dirty="0" smtClean="0"/>
          </a:p>
          <a:p>
            <a:pPr>
              <a:defRPr/>
            </a:pPr>
            <a:r>
              <a:rPr lang="en-US" dirty="0" smtClean="0"/>
              <a:t>Retailers are asked to ensure TV remote controls comply with universal design standards  and </a:t>
            </a:r>
          </a:p>
          <a:p>
            <a:pPr>
              <a:defRPr/>
            </a:pPr>
            <a:r>
              <a:rPr lang="en-US" dirty="0" smtClean="0"/>
              <a:t>broadcasters and manufacturers need to ensure either wireless or wired connections for people using hearing aids.</a:t>
            </a:r>
          </a:p>
          <a:p>
            <a:pPr>
              <a:defRPr/>
            </a:pPr>
            <a:endParaRPr lang="en-US" dirty="0" smtClean="0"/>
          </a:p>
          <a:p>
            <a:pPr>
              <a:defRPr/>
            </a:pPr>
            <a:endParaRPr lang="en-US" dirty="0" smtClean="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76F855F5-60B8-4172-B0B1-DC42AD771D1F}" type="slidenum">
              <a:rPr lang="en-US" altLang="en-US" sz="1200">
                <a:solidFill>
                  <a:prstClr val="black"/>
                </a:solidFill>
                <a:latin typeface="Verdana" pitchFamily="34" charset="0"/>
              </a:rPr>
              <a:pPr>
                <a:buClr>
                  <a:prstClr val="black"/>
                </a:buClr>
              </a:pPr>
              <a:t>12</a:t>
            </a:fld>
            <a:endParaRPr lang="en-US" altLang="en-US" sz="1200">
              <a:solidFill>
                <a:prstClr val="black"/>
              </a:solidFill>
              <a:latin typeface="Verdana"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xfrm>
            <a:off x="90488" y="744538"/>
            <a:ext cx="6616700" cy="3722687"/>
          </a:xfrm>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Where national legal frameworks allow for Codes of Conduct (not all do), each module offers model language on what should be included in a Code of Conduct.</a:t>
            </a:r>
          </a:p>
          <a:p>
            <a:r>
              <a:rPr lang="en-US" altLang="en-US" smtClean="0"/>
              <a:t>Where national frameworks don’t authorize such self or co-regulation practices, the module indicates that the same goals can be achieved by promulgating regulations.</a:t>
            </a:r>
          </a:p>
          <a:p>
            <a:r>
              <a:rPr lang="en-US" altLang="en-US" smtClean="0"/>
              <a:t>Here in the TV module, the idea is for industry (with supervision by the broadcasting authorities) to set standards on the amount of programming with different kinds of access services, and to establish targets to be achieved in three years, five years and then 10 years. </a:t>
            </a: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64671F00-6CA4-4085-AE9D-AA778EAA92F7}" type="slidenum">
              <a:rPr lang="en-US" altLang="en-US" sz="1200">
                <a:solidFill>
                  <a:prstClr val="black"/>
                </a:solidFill>
                <a:latin typeface="Verdana" pitchFamily="34" charset="0"/>
              </a:rPr>
              <a:pPr>
                <a:buClr>
                  <a:prstClr val="black"/>
                </a:buClr>
              </a:pPr>
              <a:t>13</a:t>
            </a:fld>
            <a:endParaRPr lang="en-US" altLang="en-US" sz="1200">
              <a:solidFill>
                <a:prstClr val="black"/>
              </a:solidFill>
              <a:latin typeface="Verdana"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xfrm>
            <a:off x="90488" y="744538"/>
            <a:ext cx="6616700" cy="3722687"/>
          </a:xfrm>
          <a:ln/>
        </p:spPr>
      </p:sp>
      <p:sp>
        <p:nvSpPr>
          <p:cNvPr id="43011" name="Notes Placeholder 2"/>
          <p:cNvSpPr>
            <a:spLocks noGrp="1"/>
          </p:cNvSpPr>
          <p:nvPr>
            <p:ph type="body" idx="1"/>
          </p:nvPr>
        </p:nvSpPr>
        <p:spPr>
          <a:xfrm>
            <a:off x="389966" y="4532314"/>
            <a:ext cx="5872116" cy="5256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To give you an overview of the model mobile phone accessibility policy, it’s focus is on some key areas. (The slide doesn’t cover all aspects of the module!)</a:t>
            </a:r>
          </a:p>
          <a:p>
            <a:r>
              <a:rPr lang="en-US" altLang="en-US" smtClean="0"/>
              <a:t>The first is ensuring that accessible mobile handsets exist in all markets. While some mobile phone manufacturers only produce accessible handsets – due to public procurement requirements I will address in the next slide – not all manufacturers do.</a:t>
            </a:r>
          </a:p>
          <a:p>
            <a:r>
              <a:rPr lang="en-US" altLang="en-US" smtClean="0"/>
              <a:t>This policy requires operators and service providers to ensure that part of their offering to customers includes a range of accessible products, services and devices that meet the needs of people with various kinds of disabilities – where these are commercially available.  It refers to our Making Mobile Phones and Services Accessible report for the kinds of products needed.</a:t>
            </a:r>
          </a:p>
          <a:p>
            <a:r>
              <a:rPr lang="en-US" altLang="en-US" smtClean="0"/>
              <a:t>We also want to ensure that mobile phones are affordable.  Let’s take deaf and hard of hearing customers.  Why should they pay for voice service they don’t use?  The module thus requires mobile operators to offer special tariff plans, such as text-only plans at lower rates for deaf customers.</a:t>
            </a:r>
          </a:p>
          <a:p>
            <a:endParaRPr lang="en-US" altLang="en-US" smtClean="0"/>
          </a:p>
          <a:p>
            <a:r>
              <a:rPr lang="en-US" altLang="en-US" smtClean="0"/>
              <a:t>Awareness is always needed to ensure that persons with disabilities know that accessible ICTs exist!  This can include outreach to organizations of persons with disabilities. </a:t>
            </a:r>
          </a:p>
          <a:p>
            <a:r>
              <a:rPr lang="en-US" altLang="en-US" smtClean="0"/>
              <a:t>As shown on the slide, it also means training the staff of mobile operators on accessible products and services and how to cater to customers with disabilities.</a:t>
            </a: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BA9F0C96-D340-42FC-9E5A-40D3D9B82C54}" type="slidenum">
              <a:rPr lang="en-US" altLang="en-US" sz="1200">
                <a:solidFill>
                  <a:prstClr val="black"/>
                </a:solidFill>
                <a:latin typeface="Verdana" pitchFamily="34" charset="0"/>
              </a:rPr>
              <a:pPr>
                <a:buClr>
                  <a:prstClr val="black"/>
                </a:buClr>
              </a:pPr>
              <a:t>14</a:t>
            </a:fld>
            <a:endParaRPr lang="en-US" altLang="en-US" sz="1200">
              <a:solidFill>
                <a:prstClr val="black"/>
              </a:solidFill>
              <a:latin typeface="Verdana"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xfrm>
            <a:off x="90488" y="744538"/>
            <a:ext cx="6616700" cy="3722687"/>
          </a:xfrm>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While I’m going to skip over the Web Accessibility and Public Access modules in the interest of time, let me say a word about public procurement.</a:t>
            </a:r>
          </a:p>
          <a:p>
            <a:endParaRPr lang="en-US" altLang="en-US" smtClean="0"/>
          </a:p>
          <a:p>
            <a:r>
              <a:rPr lang="en-US" altLang="en-US" smtClean="0"/>
              <a:t>What we have seen is that the most effective measure that can be taken to ensure accessible ICTs exist in a given country is through government procurement policies.</a:t>
            </a:r>
          </a:p>
          <a:p>
            <a:r>
              <a:rPr lang="en-US" altLang="en-US" smtClean="0"/>
              <a:t>This means that when the government procures ICT equipment, software, apps, websites, etc for its own use, one of the conditions it sets on potential providers is to provide exclusively accessible products.</a:t>
            </a:r>
          </a:p>
          <a:p>
            <a:r>
              <a:rPr lang="en-US" altLang="en-US" smtClean="0"/>
              <a:t>The countries that have done this have created a market for accessible ICTs.  No manufacturer can afford to produce an accessible line of products and an inaccessible line of products. So, where such government public procurement laws exist, manufacturers only produce an accessible line of products.</a:t>
            </a:r>
          </a:p>
          <a:p>
            <a:r>
              <a:rPr lang="en-US" altLang="en-US" smtClean="0"/>
              <a:t>To create this same market dynamic in all countries, the model public procurement module explains how countries can ensure that government public procurement practices are set up to do the same. </a:t>
            </a: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BF7B3592-C6DD-4127-ABF2-F74DEA16CF98}" type="slidenum">
              <a:rPr lang="en-US" altLang="en-US" sz="1200">
                <a:solidFill>
                  <a:prstClr val="black"/>
                </a:solidFill>
                <a:latin typeface="Verdana" pitchFamily="34" charset="0"/>
              </a:rPr>
              <a:pPr>
                <a:buClr>
                  <a:prstClr val="black"/>
                </a:buClr>
              </a:pPr>
              <a:t>15</a:t>
            </a:fld>
            <a:endParaRPr lang="en-US" altLang="en-US" sz="1200">
              <a:solidFill>
                <a:prstClr val="black"/>
              </a:solidFill>
              <a:latin typeface="Verdana"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xfrm>
            <a:off x="90488" y="744538"/>
            <a:ext cx="6616700" cy="3722687"/>
          </a:xfrm>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To do this, the module defines the needs of end users, ensures that relevant ICT accessibility criteria are included in calls for tender and then verified by government procurers.</a:t>
            </a:r>
          </a:p>
          <a:p>
            <a:r>
              <a:rPr lang="en-US" altLang="en-US" smtClean="0"/>
              <a:t>It explains how countries can define functional performance standards, and includes links to existing performance standards in Europe and North America to serve as references.</a:t>
            </a: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D40014BF-17E4-4C22-9E89-C042B7D5F68B}" type="slidenum">
              <a:rPr lang="en-US" altLang="en-US" sz="1200">
                <a:solidFill>
                  <a:prstClr val="black"/>
                </a:solidFill>
                <a:latin typeface="Verdana" pitchFamily="34" charset="0"/>
              </a:rPr>
              <a:pPr>
                <a:buClr>
                  <a:prstClr val="black"/>
                </a:buClr>
              </a:pPr>
              <a:t>16</a:t>
            </a:fld>
            <a:endParaRPr lang="en-US" altLang="en-US" sz="1200">
              <a:solidFill>
                <a:prstClr val="black"/>
              </a:solidFill>
              <a:latin typeface="Verdana"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33C1BE64-888C-4362-B1E4-FE5E394D211B}" type="slidenum">
              <a:rPr lang="en-US" altLang="en-US" sz="1200">
                <a:solidFill>
                  <a:prstClr val="black"/>
                </a:solidFill>
                <a:latin typeface="Verdana" pitchFamily="34" charset="0"/>
              </a:rPr>
              <a:pPr>
                <a:buClr>
                  <a:prstClr val="black"/>
                </a:buClr>
              </a:pPr>
              <a:t>17</a:t>
            </a:fld>
            <a:endParaRPr lang="en-US" altLang="en-US" sz="1200">
              <a:solidFill>
                <a:prstClr val="black"/>
              </a:solidFill>
              <a:latin typeface="Verdana" pitchFamily="34" charset="0"/>
            </a:endParaRPr>
          </a:p>
        </p:txBody>
      </p:sp>
      <p:sp>
        <p:nvSpPr>
          <p:cNvPr id="46083" name="Rectangle 2"/>
          <p:cNvSpPr>
            <a:spLocks noGrp="1" noRot="1" noChangeAspect="1" noChangeArrowheads="1" noTextEdit="1"/>
          </p:cNvSpPr>
          <p:nvPr>
            <p:ph type="sldImg"/>
          </p:nvPr>
        </p:nvSpPr>
        <p:spPr>
          <a:xfrm>
            <a:off x="90488" y="744538"/>
            <a:ext cx="6616700" cy="3722687"/>
          </a:xfrm>
          <a:ln/>
        </p:spPr>
      </p:sp>
      <p:sp>
        <p:nvSpPr>
          <p:cNvPr id="46084" name="Rectangle 3"/>
          <p:cNvSpPr>
            <a:spLocks noGrp="1" noChangeArrowheads="1"/>
          </p:cNvSpPr>
          <p:nvPr>
            <p:ph type="body" idx="1"/>
          </p:nvPr>
        </p:nvSpPr>
        <p:spPr>
          <a:xfrm>
            <a:off x="907760" y="4678364"/>
            <a:ext cx="4982156" cy="4464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eaLnBrk="1" hangingPunct="1"/>
            <a:r>
              <a:rPr lang="en-US" altLang="en-US" smtClean="0"/>
              <a:t>I hope this overview has given an idea on how policy, legislation and regulation can turn ICT accessibility into a reality.</a:t>
            </a:r>
          </a:p>
          <a:p>
            <a:pPr marL="0" lvl="1" eaLnBrk="1" hangingPunct="1"/>
            <a:r>
              <a:rPr lang="en-US" altLang="en-US" smtClean="0"/>
              <a:t>If you have any questions, I suggest you contact my colleague, Susan Schorr, who is finalizing this report now.</a:t>
            </a:r>
          </a:p>
          <a:p>
            <a:pPr marL="0" lvl="1"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90488" y="744538"/>
            <a:ext cx="6616700" cy="3722687"/>
          </a:xfrm>
          <a:ln/>
        </p:spPr>
      </p:sp>
      <p:sp>
        <p:nvSpPr>
          <p:cNvPr id="28675" name="Rectangle 3"/>
          <p:cNvSpPr>
            <a:spLocks noGrp="1" noChangeArrowheads="1"/>
          </p:cNvSpPr>
          <p:nvPr>
            <p:ph type="body" idx="1"/>
          </p:nvPr>
        </p:nvSpPr>
        <p:spPr>
          <a:xfrm>
            <a:off x="535595" y="4718051"/>
            <a:ext cx="6019364" cy="5070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sz="1400" smtClean="0"/>
              <a:t>The ITU Telecommunication Development Bureau has worked closely with G3ict, chaired by Amb. Luis Gallegos, to develop a set of resources for ITU Member States who are represented by Ministries of ICT and National ICT Regulatory Authorities.</a:t>
            </a:r>
          </a:p>
          <a:p>
            <a:pPr>
              <a:lnSpc>
                <a:spcPct val="90000"/>
              </a:lnSpc>
            </a:pPr>
            <a:endParaRPr lang="en-US" altLang="en-US" sz="14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90488" y="744538"/>
            <a:ext cx="6616700" cy="3722687"/>
          </a:xfrm>
          <a:ln/>
        </p:spPr>
      </p:sp>
      <p:sp>
        <p:nvSpPr>
          <p:cNvPr id="17411"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smtClean="0">
                <a:solidFill>
                  <a:schemeClr val="accent4">
                    <a:lumMod val="50000"/>
                  </a:schemeClr>
                </a:solidFill>
                <a:latin typeface="Times New Roman" pitchFamily="18" charset="0"/>
                <a:cs typeface="Times New Roman" pitchFamily="18" charset="0"/>
              </a:rPr>
              <a:t>This includes the ITU-G3ict e-accessibility tool-kit </a:t>
            </a:r>
          </a:p>
          <a:p>
            <a:pPr>
              <a:defRPr/>
            </a:pPr>
            <a:endParaRPr lang="en-US" altLang="en-US" b="1"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D04DFC16-6642-4F12-B37B-21D264E0E1BA}" type="slidenum">
              <a:rPr lang="en-US" altLang="en-US" sz="1200">
                <a:solidFill>
                  <a:prstClr val="black"/>
                </a:solidFill>
                <a:latin typeface="Verdana" pitchFamily="34" charset="0"/>
              </a:rPr>
              <a:pPr>
                <a:buClr>
                  <a:prstClr val="black"/>
                </a:buClr>
              </a:pPr>
              <a:t>3</a:t>
            </a:fld>
            <a:endParaRPr lang="en-US" altLang="en-US" sz="1200">
              <a:solidFill>
                <a:prstClr val="black"/>
              </a:solidFill>
              <a:latin typeface="Verdana"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xfrm>
            <a:off x="90488" y="744538"/>
            <a:ext cx="6616700" cy="3722687"/>
          </a:xfrm>
          <a:ln/>
        </p:spPr>
      </p:sp>
      <p:sp>
        <p:nvSpPr>
          <p:cNvPr id="1945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en-US" dirty="0" smtClean="0"/>
              <a:t/>
            </a:r>
            <a:br>
              <a:rPr lang="en-US" altLang="en-US" dirty="0" smtClean="0"/>
            </a:br>
            <a:r>
              <a:rPr lang="en-US" altLang="en-US" dirty="0" smtClean="0"/>
              <a:t>The </a:t>
            </a:r>
            <a:r>
              <a:rPr lang="en-US" dirty="0" smtClean="0">
                <a:solidFill>
                  <a:schemeClr val="accent4">
                    <a:lumMod val="50000"/>
                  </a:schemeClr>
                </a:solidFill>
                <a:latin typeface="Times New Roman" pitchFamily="18" charset="0"/>
                <a:cs typeface="Times New Roman" pitchFamily="18" charset="0"/>
              </a:rPr>
              <a:t>Making TV Accessible Report</a:t>
            </a:r>
          </a:p>
          <a:p>
            <a:pPr>
              <a:defRPr/>
            </a:pPr>
            <a:endParaRPr lang="en-US" altLang="en-US" dirty="0"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BECA3980-1E30-48C0-8E12-C8A4DAF55E06}" type="slidenum">
              <a:rPr lang="en-US" altLang="en-US" sz="1200">
                <a:solidFill>
                  <a:prstClr val="black"/>
                </a:solidFill>
                <a:latin typeface="Verdana" pitchFamily="34" charset="0"/>
              </a:rPr>
              <a:pPr>
                <a:buClr>
                  <a:prstClr val="black"/>
                </a:buClr>
              </a:pPr>
              <a:t>4</a:t>
            </a:fld>
            <a:endParaRPr lang="en-US" altLang="en-US" sz="1200">
              <a:solidFill>
                <a:prstClr val="black"/>
              </a:solidFill>
              <a:latin typeface="Verdana"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xfrm>
            <a:off x="90488" y="744538"/>
            <a:ext cx="6616700" cy="3722687"/>
          </a:xfrm>
          <a:ln/>
        </p:spPr>
      </p:sp>
      <p:sp>
        <p:nvSpPr>
          <p:cNvPr id="20483" name="Notes Placeholder 2"/>
          <p:cNvSpPr>
            <a:spLocks noGrp="1"/>
          </p:cNvSpPr>
          <p:nvPr>
            <p:ph type="body" idx="1"/>
          </p:nvPr>
        </p:nvSpPr>
        <p:spPr>
          <a:xfrm>
            <a:off x="907761" y="4718050"/>
            <a:ext cx="4987010" cy="4926013"/>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en-US" dirty="0" smtClean="0"/>
              <a:t>And the </a:t>
            </a:r>
            <a:r>
              <a:rPr lang="en-US" dirty="0" smtClean="0">
                <a:solidFill>
                  <a:schemeClr val="accent4">
                    <a:lumMod val="50000"/>
                  </a:schemeClr>
                </a:solidFill>
                <a:latin typeface="Times New Roman" pitchFamily="18" charset="0"/>
                <a:cs typeface="Times New Roman" pitchFamily="18" charset="0"/>
              </a:rPr>
              <a:t>Making Mobile Phones and Services Accessible Report</a:t>
            </a:r>
            <a:endParaRPr lang="en-US" altLang="en-US" dirty="0" smtClean="0"/>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3F72614B-C136-41A3-91C2-7858139BBEAF}" type="slidenum">
              <a:rPr lang="en-US" altLang="en-US" sz="1200">
                <a:solidFill>
                  <a:prstClr val="black"/>
                </a:solidFill>
                <a:latin typeface="Verdana" pitchFamily="34" charset="0"/>
              </a:rPr>
              <a:pPr>
                <a:buClr>
                  <a:prstClr val="black"/>
                </a:buClr>
              </a:pPr>
              <a:t>5</a:t>
            </a:fld>
            <a:endParaRPr lang="en-US" altLang="en-US" sz="1200">
              <a:solidFill>
                <a:prstClr val="black"/>
              </a:solidFill>
              <a:latin typeface="Verdana"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xfrm>
            <a:off x="90488" y="744538"/>
            <a:ext cx="6616700" cy="3722687"/>
          </a:xfrm>
          <a:ln/>
        </p:spPr>
      </p:sp>
      <p:sp>
        <p:nvSpPr>
          <p:cNvPr id="35843" name="Notes Placeholder 2"/>
          <p:cNvSpPr>
            <a:spLocks noGrp="1"/>
          </p:cNvSpPr>
          <p:nvPr>
            <p:ph type="body" idx="1"/>
          </p:nvPr>
        </p:nvSpPr>
        <p:spPr>
          <a:xfrm>
            <a:off x="907759" y="4718051"/>
            <a:ext cx="5059825" cy="47831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
            </a:r>
            <a:br>
              <a:rPr lang="en-US" altLang="en-US" dirty="0" smtClean="0"/>
            </a:br>
            <a:r>
              <a:rPr lang="en-US" altLang="en-US" dirty="0" smtClean="0"/>
              <a:t>While providing incentives for ICT operators, manufacturers and service providers is a first step, often a legal framework is necessary to ensure action.</a:t>
            </a:r>
          </a:p>
          <a:p>
            <a:endParaRPr lang="en-US" altLang="en-US" dirty="0" smtClean="0"/>
          </a:p>
          <a:p>
            <a:r>
              <a:rPr lang="en-US" altLang="en-US" dirty="0" smtClean="0"/>
              <a:t>That’s why ITU and G3ict have embarked on the preparation of a Model ICT Accessibility Policy report.</a:t>
            </a:r>
          </a:p>
          <a:p>
            <a:r>
              <a:rPr lang="en-US" altLang="en-US" dirty="0" smtClean="0"/>
              <a:t>To be clear – ITU does not have the power to require any State Party to the CRPD to adopt an ICT Accessibility policy framework.</a:t>
            </a:r>
          </a:p>
          <a:p>
            <a:endParaRPr lang="en-US" altLang="en-US" dirty="0" smtClean="0"/>
          </a:p>
          <a:p>
            <a:r>
              <a:rPr lang="en-US" altLang="en-US" dirty="0" smtClean="0"/>
              <a:t>This publication is being developed as a tool for those countries seeking to develop their own national frameworks.</a:t>
            </a:r>
          </a:p>
          <a:p>
            <a:r>
              <a:rPr lang="en-US" altLang="en-US" dirty="0" smtClean="0"/>
              <a:t>As a model, it is intended to be modified and adapted to national circumstances.</a:t>
            </a:r>
          </a:p>
          <a:p>
            <a:r>
              <a:rPr lang="en-US" altLang="en-US" dirty="0" smtClean="0"/>
              <a:t>It is modular in nature, so that countries can use some or all of its modules.</a:t>
            </a:r>
          </a:p>
          <a:p>
            <a:r>
              <a:rPr lang="en-US" altLang="en-US" dirty="0" smtClean="0"/>
              <a:t>It starts with a module on changes needed to existing ICT legislation as well as disability-specific legislation (which often makes no mention of accessible ICTs), and then goes on to address public access, mobile phones and services, TV and web accessibility, and finishes with a module on public procurement. </a:t>
            </a: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88F74C77-2066-49B6-AB58-C9EA7562765E}" type="slidenum">
              <a:rPr lang="en-US" altLang="en-US" sz="1200">
                <a:solidFill>
                  <a:prstClr val="black"/>
                </a:solidFill>
                <a:latin typeface="Verdana" pitchFamily="34" charset="0"/>
              </a:rPr>
              <a:pPr>
                <a:buClr>
                  <a:prstClr val="black"/>
                </a:buClr>
              </a:pPr>
              <a:t>6</a:t>
            </a:fld>
            <a:endParaRPr lang="en-US" altLang="en-US" sz="1200">
              <a:solidFill>
                <a:prstClr val="black"/>
              </a:solidFill>
              <a:latin typeface="Verdana"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xfrm>
            <a:off x="90488" y="744538"/>
            <a:ext cx="6616700" cy="3722687"/>
          </a:xfrm>
          <a:ln/>
        </p:spPr>
      </p:sp>
      <p:sp>
        <p:nvSpPr>
          <p:cNvPr id="41987" name="Notes Placeholder 2"/>
          <p:cNvSpPr>
            <a:spLocks noGrp="1"/>
          </p:cNvSpPr>
          <p:nvPr>
            <p:ph type="body" idx="1"/>
          </p:nvPr>
        </p:nvSpPr>
        <p:spPr>
          <a:xfrm>
            <a:off x="315532" y="4718051"/>
            <a:ext cx="6239427" cy="4464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Model legal, policy and regulatory framework module identifies </a:t>
            </a:r>
            <a:r>
              <a:rPr lang="en-US" altLang="en-US" b="1" smtClean="0"/>
              <a:t>new definitions that have to be added to existing ICT laws.</a:t>
            </a:r>
          </a:p>
          <a:p>
            <a:r>
              <a:rPr lang="en-US" altLang="en-US" smtClean="0"/>
              <a:t>It also identifies </a:t>
            </a:r>
            <a:r>
              <a:rPr lang="en-US" altLang="en-US" b="1" smtClean="0"/>
              <a:t>existing definitions that have to be amended.</a:t>
            </a:r>
          </a:p>
          <a:p>
            <a:r>
              <a:rPr lang="en-US" altLang="en-US" smtClean="0"/>
              <a:t>For example, persons with disabilities  may not currently be included in the law’s definition of the term “underserved communities.”  The module indicates that the definition should be modified to include persons with disabilities.</a:t>
            </a:r>
          </a:p>
          <a:p>
            <a:r>
              <a:rPr lang="en-US" altLang="en-US" smtClean="0"/>
              <a:t>It also calls for public consultation laws and regulations to be modified to ensure that persons with disabilities are consulted during policy making and that any documents shared as part of a public consultation be provided in accessible formats.</a:t>
            </a:r>
          </a:p>
          <a:p>
            <a:r>
              <a:rPr lang="en-US" altLang="en-US" smtClean="0"/>
              <a:t>One key issue for ensuring ICT accessibility is to use universal service or access funds to fund projects to promote ICT accessibility.  This requires adding the concept of “accessibility” to existing concepts like “network penetration” and “affordability” in defining universal service/access.  Most USFs were created to promote greater network rollout and affordability of services.  As we know, persons with disabilities need more than access to networks and affordable services.  They have to have accessible ICTS! </a:t>
            </a:r>
          </a:p>
          <a:p>
            <a:endParaRPr lang="en-US" altLang="en-US" smtClean="0"/>
          </a:p>
          <a:p>
            <a:r>
              <a:rPr lang="en-US" altLang="en-US" smtClean="0"/>
              <a:t>Likewise, this module offers updates on emergency communication legal frameworks, e.g. to ensure that persons with disabilities using relay services can contact an emergency service number free of charge.</a:t>
            </a: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2344C02A-1243-4021-9A4F-DFCC446F5D83}" type="slidenum">
              <a:rPr lang="en-US" altLang="en-US" sz="1200">
                <a:solidFill>
                  <a:prstClr val="black"/>
                </a:solidFill>
                <a:latin typeface="Verdana" pitchFamily="34" charset="0"/>
              </a:rPr>
              <a:pPr>
                <a:buClr>
                  <a:prstClr val="black"/>
                </a:buClr>
              </a:pPr>
              <a:t>7</a:t>
            </a:fld>
            <a:endParaRPr lang="en-US" altLang="en-US" sz="1200">
              <a:solidFill>
                <a:prstClr val="black"/>
              </a:solidFill>
              <a:latin typeface="Verdana"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xfrm>
            <a:off x="90488" y="744538"/>
            <a:ext cx="6616700" cy="3722687"/>
          </a:xfrm>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model policy is designed for use by national broadcasting authorities.</a:t>
            </a:r>
          </a:p>
          <a:p>
            <a:endParaRPr lang="en-US" altLang="en-US" smtClean="0"/>
          </a:p>
          <a:p>
            <a:r>
              <a:rPr lang="en-US" altLang="en-US" smtClean="0"/>
              <a:t>While ITU-T has done great work on how to ensure AVM is accessible, the goal of the ITU-D work is to create the kind of enabling environment that ensures stakeholders take action to make it happen.  Both are essential.  </a:t>
            </a:r>
          </a:p>
          <a:p>
            <a:endParaRPr lang="en-US" altLang="en-US" smtClean="0"/>
          </a:p>
          <a:p>
            <a:r>
              <a:rPr lang="en-US" altLang="en-US" smtClean="0"/>
              <a:t>Parliamentarians, broadcast policy makers and regulators participating in the Zero Conference have a big role to play in ensuring accessible TV becomes a reality.</a:t>
            </a:r>
          </a:p>
          <a:p>
            <a:r>
              <a:rPr lang="en-US" altLang="en-US" smtClean="0"/>
              <a:t>Our goal is that our forthcoming publication will assist you in developing your own national frameworks.</a:t>
            </a:r>
          </a:p>
          <a:p>
            <a:endParaRPr lang="en-US" altLang="en-US" smtClean="0"/>
          </a:p>
          <a:p>
            <a:r>
              <a:rPr lang="en-US" altLang="en-US" smtClean="0"/>
              <a:t>OF course, the module recognizes that accessible TV is facilitated by the migration to digital broadcasting which makes it possible to offer closed captioning and various channels for audio description.   </a:t>
            </a:r>
          </a:p>
          <a:p>
            <a:endParaRPr lang="en-US" altLang="en-US" smtClean="0"/>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D6B0C404-8371-445B-84EA-C6B5AF2521E0}" type="slidenum">
              <a:rPr lang="en-US" altLang="en-US" sz="1200">
                <a:solidFill>
                  <a:prstClr val="black"/>
                </a:solidFill>
                <a:latin typeface="Verdana" pitchFamily="34" charset="0"/>
              </a:rPr>
              <a:pPr>
                <a:buClr>
                  <a:prstClr val="black"/>
                </a:buClr>
              </a:pPr>
              <a:t>9</a:t>
            </a:fld>
            <a:endParaRPr lang="en-US" altLang="en-US" sz="1200">
              <a:solidFill>
                <a:prstClr val="black"/>
              </a:solidFill>
              <a:latin typeface="Verdana"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xfrm>
            <a:off x="90488" y="744538"/>
            <a:ext cx="6616700" cy="3722687"/>
          </a:xfrm>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Here are some highlights of the Model TV Accessibility policy, starting with access services for the deaf and hard of hearing.</a:t>
            </a:r>
          </a:p>
          <a:p>
            <a:endParaRPr lang="en-US" altLang="en-US" smtClean="0"/>
          </a:p>
          <a:p>
            <a:r>
              <a:rPr lang="en-US" altLang="en-US" smtClean="0"/>
              <a:t>It establishes a framework that requires broadcasters to deliver closed captioning or subtitling depending on the jurisdiction.</a:t>
            </a:r>
          </a:p>
          <a:p>
            <a:r>
              <a:rPr lang="en-US" altLang="en-US" smtClean="0"/>
              <a:t>Content creators are responsible for developing the content and delivering it to broadcasters along with the programming.</a:t>
            </a:r>
          </a:p>
          <a:p>
            <a:endParaRPr lang="en-US" altLang="en-US" smtClean="0"/>
          </a:p>
          <a:p>
            <a:r>
              <a:rPr lang="en-US" altLang="en-US" smtClean="0"/>
              <a:t>It sets targets for the number of broadcasts to be made accessible and requires an awareness raising campaign so users know the services exist.</a:t>
            </a:r>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600">
                <a:solidFill>
                  <a:schemeClr val="bg1"/>
                </a:solidFill>
                <a:latin typeface="Times New Roman" pitchFamily="18" charset="0"/>
              </a:defRPr>
            </a:lvl1pPr>
            <a:lvl2pPr marL="742950" indent="-285750" defTabSz="923925">
              <a:defRPr sz="1600">
                <a:solidFill>
                  <a:schemeClr val="bg1"/>
                </a:solidFill>
                <a:latin typeface="Times New Roman" pitchFamily="18" charset="0"/>
              </a:defRPr>
            </a:lvl2pPr>
            <a:lvl3pPr marL="1143000" indent="-228600" defTabSz="923925">
              <a:defRPr sz="1600">
                <a:solidFill>
                  <a:schemeClr val="bg1"/>
                </a:solidFill>
                <a:latin typeface="Times New Roman" pitchFamily="18" charset="0"/>
              </a:defRPr>
            </a:lvl3pPr>
            <a:lvl4pPr marL="1600200" indent="-228600" defTabSz="923925">
              <a:defRPr sz="1600">
                <a:solidFill>
                  <a:schemeClr val="bg1"/>
                </a:solidFill>
                <a:latin typeface="Times New Roman" pitchFamily="18" charset="0"/>
              </a:defRPr>
            </a:lvl4pPr>
            <a:lvl5pPr marL="2057400" indent="-228600" defTabSz="923925">
              <a:defRPr sz="1600">
                <a:solidFill>
                  <a:schemeClr val="bg1"/>
                </a:solidFill>
                <a:latin typeface="Times New Roman" pitchFamily="18" charset="0"/>
              </a:defRPr>
            </a:lvl5pPr>
            <a:lvl6pPr marL="25146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defTabSz="923925"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a:buClr>
                <a:prstClr val="black"/>
              </a:buClr>
            </a:pPr>
            <a:fld id="{7489FD96-D45B-4286-9D3C-177BCE551D33}" type="slidenum">
              <a:rPr lang="en-US" altLang="en-US" sz="1200">
                <a:solidFill>
                  <a:prstClr val="black"/>
                </a:solidFill>
                <a:latin typeface="Verdana" pitchFamily="34" charset="0"/>
              </a:rPr>
              <a:pPr>
                <a:buClr>
                  <a:prstClr val="black"/>
                </a:buClr>
              </a:pPr>
              <a:t>10</a:t>
            </a:fld>
            <a:endParaRPr lang="en-US" altLang="en-US" sz="1200">
              <a:solidFill>
                <a:prstClr val="black"/>
              </a:solidFill>
              <a:latin typeface="Verdana"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275586920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5D89FE0E-7D1C-44F0-B23B-648FAAC6C90F}" type="slidenum">
              <a:rPr lang="en-US"/>
              <a:pPr>
                <a:defRPr/>
              </a:pPr>
              <a:t>‹#›</a:t>
            </a:fld>
            <a:endParaRPr lang="en-US" dirty="0"/>
          </a:p>
        </p:txBody>
      </p:sp>
    </p:spTree>
    <p:extLst>
      <p:ext uri="{BB962C8B-B14F-4D97-AF65-F5344CB8AC3E}">
        <p14:creationId xmlns:p14="http://schemas.microsoft.com/office/powerpoint/2010/main" val="2193883062"/>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741988880"/>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815380969"/>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749033981"/>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2435171297"/>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2181598287"/>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1318654124"/>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3574723643"/>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2753628038"/>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1472732120"/>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184668585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855D555E-EAD9-4F7E-9D4D-8B70922931BC}" type="slidenum">
              <a:rPr lang="en-US"/>
              <a:pPr>
                <a:defRPr/>
              </a:pPr>
              <a:t>‹#›</a:t>
            </a:fld>
            <a:endParaRPr lang="en-US" dirty="0"/>
          </a:p>
        </p:txBody>
      </p:sp>
    </p:spTree>
    <p:extLst>
      <p:ext uri="{BB962C8B-B14F-4D97-AF65-F5344CB8AC3E}">
        <p14:creationId xmlns:p14="http://schemas.microsoft.com/office/powerpoint/2010/main" val="1494216365"/>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3354475742"/>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403860596"/>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2686277812"/>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2087622717"/>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1204672776"/>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3397296547"/>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3785862360"/>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4129529744"/>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1766291177"/>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222312650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2354460342"/>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889276578"/>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2922104980"/>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3326955673"/>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530767187"/>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1797712606"/>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1951161267"/>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260699388"/>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2349971706"/>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4045173728"/>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94360975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5C235C2F-4686-4621-A043-A6A4CD635EC2}" type="slidenum">
              <a:rPr lang="en-US"/>
              <a:pPr>
                <a:defRPr/>
              </a:pPr>
              <a:t>‹#›</a:t>
            </a:fld>
            <a:endParaRPr lang="en-US" dirty="0"/>
          </a:p>
        </p:txBody>
      </p:sp>
    </p:spTree>
    <p:extLst>
      <p:ext uri="{BB962C8B-B14F-4D97-AF65-F5344CB8AC3E}">
        <p14:creationId xmlns:p14="http://schemas.microsoft.com/office/powerpoint/2010/main" val="4203337736"/>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1729711534"/>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3484450925"/>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2439911800"/>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2544010551"/>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132956513"/>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1324523510"/>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2735427972"/>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1110124019"/>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10925481"/>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378388950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81B254F9-02FE-41BA-8AAD-61D5C7564BFD}" type="slidenum">
              <a:rPr lang="en-US"/>
              <a:pPr>
                <a:defRPr/>
              </a:pPr>
              <a:t>‹#›</a:t>
            </a:fld>
            <a:endParaRPr lang="en-US" dirty="0"/>
          </a:p>
        </p:txBody>
      </p:sp>
    </p:spTree>
    <p:extLst>
      <p:ext uri="{BB962C8B-B14F-4D97-AF65-F5344CB8AC3E}">
        <p14:creationId xmlns:p14="http://schemas.microsoft.com/office/powerpoint/2010/main" val="3934420148"/>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889762371"/>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490720174"/>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2111374611"/>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4208371421"/>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3724748811"/>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532099322"/>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2014021646"/>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1231112819"/>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2508082727"/>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176325334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B0547CDD-9198-4281-961D-5892E1505454}" type="slidenum">
              <a:rPr lang="en-US"/>
              <a:pPr>
                <a:defRPr/>
              </a:pPr>
              <a:t>‹#›</a:t>
            </a:fld>
            <a:endParaRPr lang="en-US" dirty="0"/>
          </a:p>
        </p:txBody>
      </p:sp>
    </p:spTree>
    <p:extLst>
      <p:ext uri="{BB962C8B-B14F-4D97-AF65-F5344CB8AC3E}">
        <p14:creationId xmlns:p14="http://schemas.microsoft.com/office/powerpoint/2010/main" val="2610962107"/>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4253157614"/>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1203225285"/>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1176952169"/>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2486266766"/>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3917066273"/>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1718945685"/>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4142656192"/>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3767982713"/>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550492480"/>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177666057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52E8202A-92A6-48FA-BEAC-0A01C254B8BD}" type="slidenum">
              <a:rPr lang="en-US"/>
              <a:pPr>
                <a:defRPr/>
              </a:pPr>
              <a:t>‹#›</a:t>
            </a:fld>
            <a:endParaRPr lang="en-US" dirty="0"/>
          </a:p>
        </p:txBody>
      </p:sp>
    </p:spTree>
    <p:extLst>
      <p:ext uri="{BB962C8B-B14F-4D97-AF65-F5344CB8AC3E}">
        <p14:creationId xmlns:p14="http://schemas.microsoft.com/office/powerpoint/2010/main" val="2631557689"/>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2932706466"/>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2005614295"/>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4231044716"/>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2611652037"/>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704450564"/>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3496847313"/>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1103558167"/>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4156627208"/>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3511959138"/>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428253718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06699F7F-7948-41A8-9366-DD2C42A9DFD1}" type="slidenum">
              <a:rPr lang="en-US"/>
              <a:pPr>
                <a:defRPr/>
              </a:pPr>
              <a:t>‹#›</a:t>
            </a:fld>
            <a:endParaRPr lang="en-US" dirty="0"/>
          </a:p>
        </p:txBody>
      </p:sp>
    </p:spTree>
    <p:extLst>
      <p:ext uri="{BB962C8B-B14F-4D97-AF65-F5344CB8AC3E}">
        <p14:creationId xmlns:p14="http://schemas.microsoft.com/office/powerpoint/2010/main" val="4261117092"/>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2287434950"/>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1867091563"/>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432458370"/>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2738480181"/>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807517525"/>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1724663096"/>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52936632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025F8A9A-22EC-4B9B-9321-20D81D376116}" type="slidenum">
              <a:rPr lang="en-US"/>
              <a:pPr>
                <a:defRPr/>
              </a:pPr>
              <a:t>‹#›</a:t>
            </a:fld>
            <a:endParaRPr lang="en-US" dirty="0"/>
          </a:p>
        </p:txBody>
      </p:sp>
    </p:spTree>
    <p:extLst>
      <p:ext uri="{BB962C8B-B14F-4D97-AF65-F5344CB8AC3E}">
        <p14:creationId xmlns:p14="http://schemas.microsoft.com/office/powerpoint/2010/main" val="279157314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F843983E-971A-4424-86E5-DBB3A23B53B6}" type="slidenum">
              <a:rPr lang="en-US"/>
              <a:pPr>
                <a:defRPr/>
              </a:pPr>
              <a:t>‹#›</a:t>
            </a:fld>
            <a:endParaRPr lang="en-US" dirty="0"/>
          </a:p>
        </p:txBody>
      </p:sp>
    </p:spTree>
    <p:extLst>
      <p:ext uri="{BB962C8B-B14F-4D97-AF65-F5344CB8AC3E}">
        <p14:creationId xmlns:p14="http://schemas.microsoft.com/office/powerpoint/2010/main" val="172547056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D1A15946-6055-4085-8F1D-D69D025B833E}" type="slidenum">
              <a:rPr lang="en-US"/>
              <a:pPr>
                <a:defRPr/>
              </a:pPr>
              <a:t>‹#›</a:t>
            </a:fld>
            <a:endParaRPr lang="en-US" dirty="0"/>
          </a:p>
        </p:txBody>
      </p:sp>
    </p:spTree>
    <p:extLst>
      <p:ext uri="{BB962C8B-B14F-4D97-AF65-F5344CB8AC3E}">
        <p14:creationId xmlns:p14="http://schemas.microsoft.com/office/powerpoint/2010/main" val="187795220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E9D9BEBD-9F8C-4B03-92FA-82E54C05B141}" type="slidenum">
              <a:rPr lang="en-US"/>
              <a:pPr>
                <a:defRPr/>
              </a:pPr>
              <a:t>‹#›</a:t>
            </a:fld>
            <a:endParaRPr lang="en-US" dirty="0"/>
          </a:p>
        </p:txBody>
      </p:sp>
    </p:spTree>
    <p:extLst>
      <p:ext uri="{BB962C8B-B14F-4D97-AF65-F5344CB8AC3E}">
        <p14:creationId xmlns:p14="http://schemas.microsoft.com/office/powerpoint/2010/main" val="139641066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D4A31B10-2EA2-48F1-B54E-E0F2BCFBA2EF}" type="slidenum">
              <a:rPr lang="en-US"/>
              <a:pPr>
                <a:defRPr/>
              </a:pPr>
              <a:t>‹#›</a:t>
            </a:fld>
            <a:endParaRPr lang="en-US" dirty="0"/>
          </a:p>
        </p:txBody>
      </p:sp>
    </p:spTree>
    <p:extLst>
      <p:ext uri="{BB962C8B-B14F-4D97-AF65-F5344CB8AC3E}">
        <p14:creationId xmlns:p14="http://schemas.microsoft.com/office/powerpoint/2010/main" val="3685242596"/>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3086F9C1-1896-4548-AA91-369F1D17B2BE}" type="slidenum">
              <a:rPr lang="en-US"/>
              <a:pPr>
                <a:defRPr/>
              </a:pPr>
              <a:t>‹#›</a:t>
            </a:fld>
            <a:endParaRPr lang="en-US" dirty="0"/>
          </a:p>
        </p:txBody>
      </p:sp>
    </p:spTree>
    <p:extLst>
      <p:ext uri="{BB962C8B-B14F-4D97-AF65-F5344CB8AC3E}">
        <p14:creationId xmlns:p14="http://schemas.microsoft.com/office/powerpoint/2010/main" val="4247580607"/>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167112249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809204539"/>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66333150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3586309433"/>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4086884554"/>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3310237539"/>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313481951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DFCE1A2A-B939-40A1-A71D-AB5585DFCC20}" type="slidenum">
              <a:rPr lang="en-US"/>
              <a:pPr>
                <a:defRPr/>
              </a:pPr>
              <a:t>‹#›</a:t>
            </a:fld>
            <a:endParaRPr lang="en-US" dirty="0"/>
          </a:p>
        </p:txBody>
      </p:sp>
    </p:spTree>
    <p:extLst>
      <p:ext uri="{BB962C8B-B14F-4D97-AF65-F5344CB8AC3E}">
        <p14:creationId xmlns:p14="http://schemas.microsoft.com/office/powerpoint/2010/main" val="1592119876"/>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404376847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887015438"/>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614788836"/>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837213318"/>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1933804915"/>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370293856"/>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201035860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113077502"/>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4166892447"/>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281001003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BB6C93A9-825C-4D53-828C-8512B303EF2F}" type="slidenum">
              <a:rPr lang="en-US"/>
              <a:pPr>
                <a:defRPr/>
              </a:pPr>
              <a:t>‹#›</a:t>
            </a:fld>
            <a:endParaRPr lang="en-US" dirty="0"/>
          </a:p>
        </p:txBody>
      </p:sp>
    </p:spTree>
    <p:extLst>
      <p:ext uri="{BB962C8B-B14F-4D97-AF65-F5344CB8AC3E}">
        <p14:creationId xmlns:p14="http://schemas.microsoft.com/office/powerpoint/2010/main" val="3355653658"/>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529048939"/>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206377645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2264773464"/>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11054532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960371136"/>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1016771890"/>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294806394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3673642040"/>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1533270702"/>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180254623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F8E4FA67-1EFA-4A18-8585-C49057898D09}" type="slidenum">
              <a:rPr lang="en-US"/>
              <a:pPr>
                <a:defRPr/>
              </a:pPr>
              <a:t>‹#›</a:t>
            </a:fld>
            <a:endParaRPr lang="en-US" dirty="0"/>
          </a:p>
        </p:txBody>
      </p:sp>
    </p:spTree>
    <p:extLst>
      <p:ext uri="{BB962C8B-B14F-4D97-AF65-F5344CB8AC3E}">
        <p14:creationId xmlns:p14="http://schemas.microsoft.com/office/powerpoint/2010/main" val="76137807"/>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261965955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914103479"/>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1867664483"/>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1004970284"/>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3631979061"/>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3123330003"/>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1087098554"/>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4127736182"/>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3064943658"/>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266371897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CCE1E76-D65F-480C-8BCC-A4FF7F19AA06}" type="slidenum">
              <a:rPr lang="en-US"/>
              <a:pPr>
                <a:defRPr/>
              </a:pPr>
              <a:t>‹#›</a:t>
            </a:fld>
            <a:endParaRPr lang="en-US" dirty="0"/>
          </a:p>
        </p:txBody>
      </p:sp>
    </p:spTree>
    <p:extLst>
      <p:ext uri="{BB962C8B-B14F-4D97-AF65-F5344CB8AC3E}">
        <p14:creationId xmlns:p14="http://schemas.microsoft.com/office/powerpoint/2010/main" val="1646985906"/>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3393070641"/>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826192044"/>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3481423341"/>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1425104531"/>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2090027854"/>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2295189882"/>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1326749308"/>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3412872844"/>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405183591"/>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1119060235"/>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718E88D-D645-4D25-AD24-1CBAF55ACFF1}" type="slidenum">
              <a:rPr lang="en-US"/>
              <a:pPr>
                <a:defRPr/>
              </a:pPr>
              <a:t>‹#›</a:t>
            </a:fld>
            <a:endParaRPr lang="en-US" dirty="0"/>
          </a:p>
        </p:txBody>
      </p:sp>
    </p:spTree>
    <p:extLst>
      <p:ext uri="{BB962C8B-B14F-4D97-AF65-F5344CB8AC3E}">
        <p14:creationId xmlns:p14="http://schemas.microsoft.com/office/powerpoint/2010/main" val="3627998294"/>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1959719725"/>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2426970372"/>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2810845136"/>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2413460412"/>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2250877415"/>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572026219"/>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3163362289"/>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2870255653"/>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529397878"/>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125795235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29BABE26-7A26-498D-869B-4BCFCFB237AB}" type="slidenum">
              <a:rPr lang="en-US"/>
              <a:pPr>
                <a:defRPr/>
              </a:pPr>
              <a:t>‹#›</a:t>
            </a:fld>
            <a:endParaRPr lang="en-US" dirty="0"/>
          </a:p>
        </p:txBody>
      </p:sp>
    </p:spTree>
    <p:extLst>
      <p:ext uri="{BB962C8B-B14F-4D97-AF65-F5344CB8AC3E}">
        <p14:creationId xmlns:p14="http://schemas.microsoft.com/office/powerpoint/2010/main" val="3345599803"/>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3770409109"/>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1500644438"/>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1074840268"/>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170375611"/>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1266881548"/>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858453874"/>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2119465632"/>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3592504087"/>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236894587"/>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7620001" y="4631531"/>
            <a:ext cx="1292341" cy="507831"/>
          </a:xfrm>
          <a:prstGeom prst="rect">
            <a:avLst/>
          </a:prstGeom>
          <a:noFill/>
          <a:ln>
            <a:noFill/>
          </a:ln>
          <a:extLst/>
        </p:spPr>
        <p:txBody>
          <a:bodyPr wrap="none">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lnSpc>
                <a:spcPct val="90000"/>
              </a:lnSpc>
              <a:spcBef>
                <a:spcPct val="0"/>
              </a:spcBef>
              <a:spcAft>
                <a:spcPct val="0"/>
              </a:spcAft>
              <a:defRPr/>
            </a:pPr>
            <a:r>
              <a:rPr lang="en-US" sz="1000" dirty="0" smtClean="0">
                <a:solidFill>
                  <a:srgbClr val="FFFFFF"/>
                </a:solidFill>
                <a:latin typeface="Univers" pitchFamily="34" charset="0"/>
              </a:rPr>
              <a:t>International</a:t>
            </a:r>
            <a:br>
              <a:rPr lang="en-US" sz="1000" dirty="0" smtClean="0">
                <a:solidFill>
                  <a:srgbClr val="FFFFFF"/>
                </a:solidFill>
                <a:latin typeface="Univers" pitchFamily="34" charset="0"/>
              </a:rPr>
            </a:br>
            <a:r>
              <a:rPr lang="en-US" sz="1000" dirty="0" smtClean="0">
                <a:solidFill>
                  <a:srgbClr val="FFFFFF"/>
                </a:solidFill>
                <a:latin typeface="Univers" pitchFamily="34" charset="0"/>
              </a:rPr>
              <a:t>Telecommunication</a:t>
            </a:r>
            <a:br>
              <a:rPr lang="en-US" sz="1000" dirty="0" smtClean="0">
                <a:solidFill>
                  <a:srgbClr val="FFFFFF"/>
                </a:solidFill>
                <a:latin typeface="Univers" pitchFamily="34" charset="0"/>
              </a:rPr>
            </a:br>
            <a:r>
              <a:rPr lang="en-US" sz="1000" dirty="0" smtClean="0">
                <a:solidFill>
                  <a:srgbClr val="FFFFFF"/>
                </a:solidFill>
                <a:latin typeface="Univers" pitchFamily="34" charset="0"/>
              </a:rPr>
              <a:t>Union</a:t>
            </a:r>
          </a:p>
        </p:txBody>
      </p:sp>
      <p:sp>
        <p:nvSpPr>
          <p:cNvPr id="5" name="Rectangle 4"/>
          <p:cNvSpPr>
            <a:spLocks noChangeArrowheads="1"/>
          </p:cNvSpPr>
          <p:nvPr/>
        </p:nvSpPr>
        <p:spPr bwMode="auto">
          <a:xfrm>
            <a:off x="6426200" y="325755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6" name="Rectangle 5"/>
          <p:cNvSpPr>
            <a:spLocks noChangeArrowheads="1"/>
          </p:cNvSpPr>
          <p:nvPr/>
        </p:nvSpPr>
        <p:spPr bwMode="auto">
          <a:xfrm>
            <a:off x="7319964" y="3393282"/>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200" b="1" smtClean="0">
                <a:solidFill>
                  <a:srgbClr val="0C4B84"/>
                </a:solidFill>
                <a:latin typeface="Verdana" pitchFamily="34" charset="0"/>
              </a:rPr>
              <a:t> </a:t>
            </a:r>
            <a:endParaRPr lang="en-US" altLang="en-US" sz="2400" smtClean="0">
              <a:solidFill>
                <a:srgbClr val="5C5C5C"/>
              </a:solidFill>
              <a:latin typeface="Verdana" pitchFamily="34" charset="0"/>
            </a:endParaRPr>
          </a:p>
        </p:txBody>
      </p:sp>
      <p:sp>
        <p:nvSpPr>
          <p:cNvPr id="7" name="Rectangle 6"/>
          <p:cNvSpPr>
            <a:spLocks noChangeArrowheads="1"/>
          </p:cNvSpPr>
          <p:nvPr/>
        </p:nvSpPr>
        <p:spPr bwMode="auto">
          <a:xfrm>
            <a:off x="5280025" y="3601641"/>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600">
                <a:solidFill>
                  <a:schemeClr val="bg1"/>
                </a:solidFill>
                <a:latin typeface="Times New Roman" pitchFamily="18" charset="0"/>
              </a:defRPr>
            </a:lvl1pPr>
            <a:lvl2pPr marL="742950" indent="-285750">
              <a:defRPr sz="1600">
                <a:solidFill>
                  <a:schemeClr val="bg1"/>
                </a:solidFill>
                <a:latin typeface="Times New Roman" pitchFamily="18" charset="0"/>
              </a:defRPr>
            </a:lvl2pPr>
            <a:lvl3pPr marL="1143000" indent="-228600">
              <a:defRPr sz="1600">
                <a:solidFill>
                  <a:schemeClr val="bg1"/>
                </a:solidFill>
                <a:latin typeface="Times New Roman" pitchFamily="18" charset="0"/>
              </a:defRPr>
            </a:lvl3pPr>
            <a:lvl4pPr marL="1600200" indent="-228600">
              <a:defRPr sz="1600">
                <a:solidFill>
                  <a:schemeClr val="bg1"/>
                </a:solidFill>
                <a:latin typeface="Times New Roman" pitchFamily="18" charset="0"/>
              </a:defRPr>
            </a:lvl4pPr>
            <a:lvl5pPr marL="2057400" indent="-228600">
              <a:defRPr sz="1600">
                <a:solidFill>
                  <a:schemeClr val="bg1"/>
                </a:solidFill>
                <a:latin typeface="Times New Roman" pitchFamily="18" charset="0"/>
              </a:defRPr>
            </a:lvl5pPr>
            <a:lvl6pPr marL="25146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6pPr>
            <a:lvl7pPr marL="29718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7pPr>
            <a:lvl8pPr marL="34290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8pPr>
            <a:lvl9pPr marL="3886200" indent="-228600" algn="ctr" eaLnBrk="0" fontAlgn="base" hangingPunct="0">
              <a:spcBef>
                <a:spcPct val="0"/>
              </a:spcBef>
              <a:spcAft>
                <a:spcPct val="0"/>
              </a:spcAft>
              <a:buClr>
                <a:schemeClr val="tx1"/>
              </a:buClr>
              <a:buFont typeface="Arial" charset="0"/>
              <a:defRPr sz="1600">
                <a:solidFill>
                  <a:schemeClr val="bg1"/>
                </a:solidFill>
                <a:latin typeface="Times New Roman" pitchFamily="18" charset="0"/>
              </a:defRPr>
            </a:lvl9pPr>
          </a:lstStyle>
          <a:p>
            <a:pPr eaLnBrk="0" fontAlgn="base" hangingPunct="0">
              <a:spcBef>
                <a:spcPct val="0"/>
              </a:spcBef>
              <a:spcAft>
                <a:spcPct val="0"/>
              </a:spcAft>
              <a:defRPr/>
            </a:pPr>
            <a:r>
              <a:rPr lang="en-US" altLang="en-US" sz="1000" smtClean="0">
                <a:solidFill>
                  <a:srgbClr val="000000"/>
                </a:solidFill>
                <a:latin typeface="Verdana" pitchFamily="34" charset="0"/>
              </a:rPr>
              <a:t> </a:t>
            </a:r>
            <a:endParaRPr lang="en-US" altLang="en-US" sz="2400" smtClean="0">
              <a:solidFill>
                <a:srgbClr val="5C5C5C"/>
              </a:solidFill>
              <a:latin typeface="Verdana" pitchFamily="34" charset="0"/>
            </a:endParaRPr>
          </a:p>
        </p:txBody>
      </p:sp>
      <p:sp>
        <p:nvSpPr>
          <p:cNvPr id="8" name="Line 25"/>
          <p:cNvSpPr>
            <a:spLocks noChangeShapeType="1"/>
          </p:cNvSpPr>
          <p:nvPr/>
        </p:nvSpPr>
        <p:spPr bwMode="auto">
          <a:xfrm flipH="1">
            <a:off x="395288" y="4893469"/>
            <a:ext cx="8280400"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9" name="Line 30"/>
          <p:cNvSpPr>
            <a:spLocks noChangeShapeType="1"/>
          </p:cNvSpPr>
          <p:nvPr/>
        </p:nvSpPr>
        <p:spPr bwMode="auto">
          <a:xfrm flipH="1">
            <a:off x="611189"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pic>
        <p:nvPicPr>
          <p:cNvPr id="10" name="Picture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white">
          <a:xfrm>
            <a:off x="5508626" y="3921919"/>
            <a:ext cx="3635375" cy="11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11" name="Line 33"/>
          <p:cNvSpPr>
            <a:spLocks noChangeShapeType="1"/>
          </p:cNvSpPr>
          <p:nvPr/>
        </p:nvSpPr>
        <p:spPr bwMode="auto">
          <a:xfrm flipH="1">
            <a:off x="4716464" y="357188"/>
            <a:ext cx="410527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79203" name="Rectangle 3"/>
          <p:cNvSpPr>
            <a:spLocks noGrp="1" noChangeArrowheads="1"/>
          </p:cNvSpPr>
          <p:nvPr>
            <p:ph type="ctrTitle"/>
          </p:nvPr>
        </p:nvSpPr>
        <p:spPr>
          <a:xfrm>
            <a:off x="1187450" y="1207563"/>
            <a:ext cx="7054850" cy="1323439"/>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547813" y="2571750"/>
            <a:ext cx="6337300" cy="1188244"/>
          </a:xfrm>
        </p:spPr>
        <p:txBody>
          <a:bodyPr/>
          <a:lstStyle>
            <a:lvl1pPr marL="0" indent="0" algn="ctr">
              <a:buFont typeface="Wingdings" pitchFamily="2" charset="2"/>
              <a:buNone/>
              <a:defRPr sz="2400"/>
            </a:lvl1pPr>
          </a:lstStyle>
          <a:p>
            <a:r>
              <a:rPr lang="en-US"/>
              <a:t>Click to edit Master subtitle style</a:t>
            </a:r>
          </a:p>
        </p:txBody>
      </p:sp>
    </p:spTree>
    <p:extLst>
      <p:ext uri="{BB962C8B-B14F-4D97-AF65-F5344CB8AC3E}">
        <p14:creationId xmlns:p14="http://schemas.microsoft.com/office/powerpoint/2010/main" val="362312089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CC0436C6-5AF5-4BE9-9395-7C87F26D68BC}" type="slidenum">
              <a:rPr lang="en-US"/>
              <a:pPr>
                <a:defRPr/>
              </a:pPr>
              <a:t>‹#›</a:t>
            </a:fld>
            <a:endParaRPr lang="en-US" dirty="0"/>
          </a:p>
        </p:txBody>
      </p:sp>
    </p:spTree>
    <p:extLst>
      <p:ext uri="{BB962C8B-B14F-4D97-AF65-F5344CB8AC3E}">
        <p14:creationId xmlns:p14="http://schemas.microsoft.com/office/powerpoint/2010/main" val="1830441646"/>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00A33B9F-4DF9-4712-AC40-C557E47852A9}" type="slidenum">
              <a:rPr lang="en-US"/>
              <a:pPr>
                <a:defRPr/>
              </a:pPr>
              <a:t>‹#›</a:t>
            </a:fld>
            <a:endParaRPr lang="en-US" dirty="0"/>
          </a:p>
        </p:txBody>
      </p:sp>
    </p:spTree>
    <p:extLst>
      <p:ext uri="{BB962C8B-B14F-4D97-AF65-F5344CB8AC3E}">
        <p14:creationId xmlns:p14="http://schemas.microsoft.com/office/powerpoint/2010/main" val="3247287664"/>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323439"/>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8F552B8-C404-4B25-8E2F-D3089DB8EEC6}" type="slidenum">
              <a:rPr lang="en-US"/>
              <a:pPr>
                <a:defRPr/>
              </a:pPr>
              <a:t>‹#›</a:t>
            </a:fld>
            <a:endParaRPr lang="en-US" dirty="0"/>
          </a:p>
        </p:txBody>
      </p:sp>
    </p:spTree>
    <p:extLst>
      <p:ext uri="{BB962C8B-B14F-4D97-AF65-F5344CB8AC3E}">
        <p14:creationId xmlns:p14="http://schemas.microsoft.com/office/powerpoint/2010/main" val="3129185061"/>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21581"/>
            <a:ext cx="3810000" cy="2862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0700C207-E0E8-4C1F-97F3-5CA754C967A3}" type="slidenum">
              <a:rPr lang="en-US"/>
              <a:pPr>
                <a:defRPr/>
              </a:pPr>
              <a:t>‹#›</a:t>
            </a:fld>
            <a:endParaRPr lang="en-US" dirty="0"/>
          </a:p>
        </p:txBody>
      </p:sp>
    </p:spTree>
    <p:extLst>
      <p:ext uri="{BB962C8B-B14F-4D97-AF65-F5344CB8AC3E}">
        <p14:creationId xmlns:p14="http://schemas.microsoft.com/office/powerpoint/2010/main" val="631597985"/>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1438"/>
            <a:ext cx="8229600" cy="64633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1A157ECE-8EA4-4368-A054-2294652E3A7D}" type="slidenum">
              <a:rPr lang="en-US"/>
              <a:pPr>
                <a:defRPr/>
              </a:pPr>
              <a:t>‹#›</a:t>
            </a:fld>
            <a:endParaRPr lang="en-US" dirty="0"/>
          </a:p>
        </p:txBody>
      </p:sp>
    </p:spTree>
    <p:extLst>
      <p:ext uri="{BB962C8B-B14F-4D97-AF65-F5344CB8AC3E}">
        <p14:creationId xmlns:p14="http://schemas.microsoft.com/office/powerpoint/2010/main" val="3732714967"/>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C06A3B23-B2F1-4C49-9897-1BADE3116D98}" type="slidenum">
              <a:rPr lang="en-US"/>
              <a:pPr>
                <a:defRPr/>
              </a:pPr>
              <a:t>‹#›</a:t>
            </a:fld>
            <a:endParaRPr lang="en-US" dirty="0"/>
          </a:p>
        </p:txBody>
      </p:sp>
    </p:spTree>
    <p:extLst>
      <p:ext uri="{BB962C8B-B14F-4D97-AF65-F5344CB8AC3E}">
        <p14:creationId xmlns:p14="http://schemas.microsoft.com/office/powerpoint/2010/main" val="457822365"/>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A09C02E7-4219-4F6A-9357-B7C1B2701C98}" type="slidenum">
              <a:rPr lang="en-US"/>
              <a:pPr>
                <a:defRPr/>
              </a:pPr>
              <a:t>‹#›</a:t>
            </a:fld>
            <a:endParaRPr lang="en-US" dirty="0"/>
          </a:p>
        </p:txBody>
      </p:sp>
    </p:spTree>
    <p:extLst>
      <p:ext uri="{BB962C8B-B14F-4D97-AF65-F5344CB8AC3E}">
        <p14:creationId xmlns:p14="http://schemas.microsoft.com/office/powerpoint/2010/main" val="1432333781"/>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68439"/>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AD66FD04-7B2C-411E-A146-92D9FA1525D7}" type="slidenum">
              <a:rPr lang="en-US"/>
              <a:pPr>
                <a:defRPr/>
              </a:pPr>
              <a:t>‹#›</a:t>
            </a:fld>
            <a:endParaRPr lang="en-US" dirty="0"/>
          </a:p>
        </p:txBody>
      </p:sp>
    </p:spTree>
    <p:extLst>
      <p:ext uri="{BB962C8B-B14F-4D97-AF65-F5344CB8AC3E}">
        <p14:creationId xmlns:p14="http://schemas.microsoft.com/office/powerpoint/2010/main" val="3618039006"/>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25394"/>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CBA9645-FC2B-47A2-B153-BC782BD4DD7D}" type="slidenum">
              <a:rPr lang="en-US"/>
              <a:pPr>
                <a:defRPr/>
              </a:pPr>
              <a:t>‹#›</a:t>
            </a:fld>
            <a:endParaRPr lang="en-US" dirty="0"/>
          </a:p>
        </p:txBody>
      </p:sp>
    </p:spTree>
    <p:extLst>
      <p:ext uri="{BB962C8B-B14F-4D97-AF65-F5344CB8AC3E}">
        <p14:creationId xmlns:p14="http://schemas.microsoft.com/office/powerpoint/2010/main" val="2808992386"/>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47A8AD01-060B-47DF-838E-BE9B9BA9AFA0}" type="slidenum">
              <a:rPr lang="en-US"/>
              <a:pPr>
                <a:defRPr/>
              </a:pPr>
              <a:t>‹#›</a:t>
            </a:fld>
            <a:endParaRPr lang="en-US" dirty="0"/>
          </a:p>
        </p:txBody>
      </p:sp>
    </p:spTree>
    <p:extLst>
      <p:ext uri="{BB962C8B-B14F-4D97-AF65-F5344CB8AC3E}">
        <p14:creationId xmlns:p14="http://schemas.microsoft.com/office/powerpoint/2010/main" val="1112970196"/>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1733" y="573881"/>
            <a:ext cx="1846659" cy="350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573881"/>
            <a:ext cx="5676900" cy="350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F17D7F4B-E200-446A-B236-9062E82ACD75}" type="slidenum">
              <a:rPr lang="en-US"/>
              <a:pPr>
                <a:defRPr/>
              </a:pPr>
              <a:t>‹#›</a:t>
            </a:fld>
            <a:endParaRPr lang="en-US" dirty="0"/>
          </a:p>
        </p:txBody>
      </p:sp>
    </p:spTree>
    <p:extLst>
      <p:ext uri="{BB962C8B-B14F-4D97-AF65-F5344CB8AC3E}">
        <p14:creationId xmlns:p14="http://schemas.microsoft.com/office/powerpoint/2010/main" val="6181956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jpe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1.jpe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1.jpe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image" Target="../media/image1.jpeg"/><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13" Type="http://schemas.openxmlformats.org/officeDocument/2006/relationships/image" Target="../media/image1.jpeg"/><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3075"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3076"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7"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A09B562D-AD0F-4C14-BF97-4960E25F3CBF}" type="slidenum">
              <a:rPr lang="en-US"/>
              <a:pPr fontAlgn="base">
                <a:spcBef>
                  <a:spcPct val="0"/>
                </a:spcBef>
                <a:spcAft>
                  <a:spcPct val="0"/>
                </a:spcAft>
                <a:defRPr/>
              </a:pPr>
              <a:t>‹#›</a:t>
            </a:fld>
            <a:endParaRPr lang="en-US" dirty="0"/>
          </a:p>
        </p:txBody>
      </p:sp>
      <p:pic>
        <p:nvPicPr>
          <p:cNvPr id="3079"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28119795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902088318"/>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1983108555"/>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2780381495"/>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1361029592"/>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741542597"/>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2070853338"/>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3023861929"/>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2051"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2052"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053"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63F0017-1ED7-4A9A-9D9D-5DEAA8E57CF2}" type="slidenum">
              <a:rPr lang="en-US"/>
              <a:pPr fontAlgn="base">
                <a:spcBef>
                  <a:spcPct val="0"/>
                </a:spcBef>
                <a:spcAft>
                  <a:spcPct val="0"/>
                </a:spcAft>
                <a:defRPr/>
              </a:pPr>
              <a:t>‹#›</a:t>
            </a:fld>
            <a:endParaRPr lang="en-US" dirty="0"/>
          </a:p>
        </p:txBody>
      </p:sp>
      <p:pic>
        <p:nvPicPr>
          <p:cNvPr id="2055"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4829548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95024296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194129085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390931593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1106111974"/>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1918920841"/>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1076449083"/>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8"/>
          <p:cNvSpPr>
            <a:spLocks noChangeShapeType="1"/>
          </p:cNvSpPr>
          <p:nvPr/>
        </p:nvSpPr>
        <p:spPr bwMode="auto">
          <a:xfrm flipH="1">
            <a:off x="395289" y="4893469"/>
            <a:ext cx="4681537"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27" name="Rectangle 2"/>
          <p:cNvSpPr>
            <a:spLocks noGrp="1" noChangeArrowheads="1"/>
          </p:cNvSpPr>
          <p:nvPr>
            <p:ph type="title"/>
          </p:nvPr>
        </p:nvSpPr>
        <p:spPr bwMode="auto">
          <a:xfrm>
            <a:off x="684213" y="491222"/>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684213" y="122158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74"/>
          <p:cNvSpPr>
            <a:spLocks noChangeShapeType="1"/>
          </p:cNvSpPr>
          <p:nvPr/>
        </p:nvSpPr>
        <p:spPr bwMode="auto">
          <a:xfrm flipH="1">
            <a:off x="395289" y="411956"/>
            <a:ext cx="8353425"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buClr>
                <a:srgbClr val="5C5C5C"/>
              </a:buClr>
              <a:buFont typeface="Arial" charset="0"/>
              <a:buNone/>
            </a:pPr>
            <a:endParaRPr lang="en-US" sz="1600">
              <a:solidFill>
                <a:srgbClr val="FFFFFF"/>
              </a:solidFill>
              <a:latin typeface="Times New Roman" pitchFamily="18" charset="0"/>
            </a:endParaRPr>
          </a:p>
        </p:txBody>
      </p:sp>
      <p:sp>
        <p:nvSpPr>
          <p:cNvPr id="1067" name="Rectangle 43"/>
          <p:cNvSpPr>
            <a:spLocks noGrp="1" noChangeArrowheads="1"/>
          </p:cNvSpPr>
          <p:nvPr>
            <p:ph type="sldNum" sz="quarter" idx="4"/>
          </p:nvPr>
        </p:nvSpPr>
        <p:spPr bwMode="auto">
          <a:xfrm>
            <a:off x="8386316" y="4786313"/>
            <a:ext cx="341760" cy="246221"/>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buClrTx/>
              <a:buFontTx/>
              <a:buNone/>
              <a:defRPr sz="1000">
                <a:solidFill>
                  <a:srgbClr val="0E438A"/>
                </a:solidFill>
                <a:latin typeface="Zurich BT" pitchFamily="34" charset="0"/>
                <a:cs typeface="Times New Roman" pitchFamily="18" charset="0"/>
              </a:defRPr>
            </a:lvl1pPr>
          </a:lstStyle>
          <a:p>
            <a:pPr fontAlgn="base">
              <a:spcBef>
                <a:spcPct val="0"/>
              </a:spcBef>
              <a:spcAft>
                <a:spcPct val="0"/>
              </a:spcAft>
              <a:defRPr/>
            </a:pPr>
            <a:fld id="{D434B30E-6100-46F7-A0A8-2583F4BA1709}" type="slidenum">
              <a:rPr lang="en-US"/>
              <a:pPr fontAlgn="base">
                <a:spcBef>
                  <a:spcPct val="0"/>
                </a:spcBef>
                <a:spcAft>
                  <a:spcPct val="0"/>
                </a:spcAft>
                <a:defRPr/>
              </a:pPr>
              <a:t>‹#›</a:t>
            </a:fld>
            <a:endParaRPr lang="en-US" dirty="0"/>
          </a:p>
        </p:txBody>
      </p:sp>
      <p:pic>
        <p:nvPicPr>
          <p:cNvPr id="1031" name="Picture 7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white">
          <a:xfrm>
            <a:off x="5867401" y="4336256"/>
            <a:ext cx="2124075"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Tree>
    <p:extLst>
      <p:ext uri="{BB962C8B-B14F-4D97-AF65-F5344CB8AC3E}">
        <p14:creationId xmlns:p14="http://schemas.microsoft.com/office/powerpoint/2010/main" val="458214084"/>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9.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01.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6.xml"/></Relationships>
</file>

<file path=ppt/slides/_rels/slide17.xml.rels><?xml version="1.0" encoding="UTF-8" standalone="yes"?>
<Relationships xmlns="http://schemas.openxmlformats.org/package/2006/relationships"><Relationship Id="rId3" Type="http://schemas.openxmlformats.org/officeDocument/2006/relationships/hyperlink" Target="mailto:susan.schorr@itu.int?subject=E-mail%20Adress%20of%20Susan%20Schorr,%20Head%20of%20the%20Special%20Iinitiatives%20in%20BDT" TargetMode="External"/><Relationship Id="rId2" Type="http://schemas.openxmlformats.org/officeDocument/2006/relationships/notesSlide" Target="../notesSlides/notesSlide16.xml"/><Relationship Id="rId1" Type="http://schemas.openxmlformats.org/officeDocument/2006/relationships/slideLayout" Target="../slideLayouts/slideLayout17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hyperlink" Target="http://www.e-accessibilitytoolkit.org/" TargetMode="External"/><Relationship Id="rId4" Type="http://schemas.openxmlformats.org/officeDocument/2006/relationships/hyperlink" Target="file:///C:\Users\muhe\Documents\G3ict%20e-accessibility%20toolkit%20webpage%20link.pptx"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312" name="Rectangle 16"/>
          <p:cNvSpPr>
            <a:spLocks noGrp="1" noChangeArrowheads="1"/>
          </p:cNvSpPr>
          <p:nvPr>
            <p:ph type="ctrTitle" idx="4294967295"/>
          </p:nvPr>
        </p:nvSpPr>
        <p:spPr>
          <a:xfrm>
            <a:off x="0" y="-1267258"/>
            <a:ext cx="9144000" cy="6771084"/>
          </a:xfrm>
        </p:spPr>
        <p:txBody>
          <a:bodyPr/>
          <a:lstStyle/>
          <a:p>
            <a:r>
              <a:rPr lang="en-US" altLang="en-US" sz="2000" dirty="0" smtClean="0">
                <a:solidFill>
                  <a:srgbClr val="0E438A"/>
                </a:solidFill>
                <a:latin typeface="Times New Roman" pitchFamily="18" charset="0"/>
                <a:ea typeface="Tahoma" pitchFamily="34" charset="0"/>
                <a:cs typeface="Times New Roman" pitchFamily="18" charset="0"/>
              </a:rPr>
              <a:t/>
            </a:r>
            <a:br>
              <a:rPr lang="en-US" altLang="en-US" sz="2000" dirty="0" smtClean="0">
                <a:solidFill>
                  <a:srgbClr val="0E438A"/>
                </a:solidFill>
                <a:latin typeface="Times New Roman" pitchFamily="18" charset="0"/>
                <a:ea typeface="Tahoma" pitchFamily="34" charset="0"/>
                <a:cs typeface="Times New Roman" pitchFamily="18" charset="0"/>
              </a:rPr>
            </a:br>
            <a:r>
              <a:rPr lang="en-US" altLang="en-US" sz="2000" dirty="0" smtClean="0">
                <a:solidFill>
                  <a:srgbClr val="0E438A"/>
                </a:solidFill>
                <a:latin typeface="Times New Roman" pitchFamily="18" charset="0"/>
                <a:ea typeface="Tahoma" pitchFamily="34" charset="0"/>
                <a:cs typeface="Times New Roman" pitchFamily="18" charset="0"/>
              </a:rPr>
              <a:t/>
            </a:r>
            <a:br>
              <a:rPr lang="en-US" altLang="en-US" sz="2000" dirty="0" smtClean="0">
                <a:solidFill>
                  <a:srgbClr val="0E438A"/>
                </a:solidFill>
                <a:latin typeface="Times New Roman" pitchFamily="18" charset="0"/>
                <a:ea typeface="Tahoma" pitchFamily="34" charset="0"/>
                <a:cs typeface="Times New Roman" pitchFamily="18" charset="0"/>
              </a:rPr>
            </a:br>
            <a:r>
              <a:rPr lang="en-US" altLang="en-US" sz="2000" dirty="0">
                <a:solidFill>
                  <a:srgbClr val="0E438A"/>
                </a:solidFill>
                <a:latin typeface="Times New Roman" pitchFamily="18" charset="0"/>
                <a:ea typeface="Tahoma" pitchFamily="34" charset="0"/>
                <a:cs typeface="Times New Roman" pitchFamily="18" charset="0"/>
              </a:rPr>
              <a:t/>
            </a:r>
            <a:br>
              <a:rPr lang="en-US" altLang="en-US" sz="2000" dirty="0">
                <a:solidFill>
                  <a:srgbClr val="0E438A"/>
                </a:solidFill>
                <a:latin typeface="Times New Roman" pitchFamily="18" charset="0"/>
                <a:ea typeface="Tahoma" pitchFamily="34" charset="0"/>
                <a:cs typeface="Times New Roman" pitchFamily="18" charset="0"/>
              </a:rPr>
            </a:br>
            <a:r>
              <a:rPr lang="en-US" altLang="en-US" sz="2000" dirty="0" smtClean="0">
                <a:solidFill>
                  <a:srgbClr val="0E438A"/>
                </a:solidFill>
                <a:latin typeface="Times New Roman" pitchFamily="18" charset="0"/>
                <a:ea typeface="Tahoma" pitchFamily="34" charset="0"/>
                <a:cs typeface="Times New Roman" pitchFamily="18" charset="0"/>
              </a:rPr>
              <a:t/>
            </a:r>
            <a:br>
              <a:rPr lang="en-US" altLang="en-US" sz="2000" dirty="0" smtClean="0">
                <a:solidFill>
                  <a:srgbClr val="0E438A"/>
                </a:solidFill>
                <a:latin typeface="Times New Roman" pitchFamily="18" charset="0"/>
                <a:ea typeface="Tahoma" pitchFamily="34" charset="0"/>
                <a:cs typeface="Times New Roman" pitchFamily="18" charset="0"/>
              </a:rPr>
            </a:br>
            <a:r>
              <a:rPr lang="en-US" altLang="en-US" sz="2000" dirty="0" smtClean="0">
                <a:solidFill>
                  <a:srgbClr val="0E438A"/>
                </a:solidFill>
                <a:latin typeface="Times New Roman" pitchFamily="18" charset="0"/>
                <a:ea typeface="Tahoma" pitchFamily="34" charset="0"/>
                <a:cs typeface="Times New Roman" pitchFamily="18" charset="0"/>
              </a:rPr>
              <a:t/>
            </a:r>
            <a:br>
              <a:rPr lang="en-US" altLang="en-US" sz="2000" dirty="0" smtClean="0">
                <a:solidFill>
                  <a:srgbClr val="0E438A"/>
                </a:solidFill>
                <a:latin typeface="Times New Roman" pitchFamily="18" charset="0"/>
                <a:ea typeface="Tahoma" pitchFamily="34" charset="0"/>
                <a:cs typeface="Times New Roman" pitchFamily="18" charset="0"/>
              </a:rPr>
            </a:br>
            <a:r>
              <a:rPr lang="en-US" altLang="en-US" sz="2400" dirty="0" smtClean="0">
                <a:solidFill>
                  <a:srgbClr val="0E438A"/>
                </a:solidFill>
                <a:latin typeface="Times New Roman" pitchFamily="18" charset="0"/>
                <a:ea typeface="Tahoma" pitchFamily="34" charset="0"/>
                <a:cs typeface="Times New Roman" pitchFamily="18" charset="0"/>
              </a:rPr>
              <a:t>Zero Project Conference </a:t>
            </a:r>
            <a:r>
              <a:rPr lang="en-US" altLang="en-US" sz="2400" dirty="0">
                <a:solidFill>
                  <a:srgbClr val="0E438A"/>
                </a:solidFill>
                <a:latin typeface="Times New Roman" pitchFamily="18" charset="0"/>
                <a:ea typeface="Tahoma" pitchFamily="34" charset="0"/>
                <a:cs typeface="Times New Roman" pitchFamily="18" charset="0"/>
              </a:rPr>
              <a:t/>
            </a:r>
            <a:br>
              <a:rPr lang="en-US" altLang="en-US" sz="2400" dirty="0">
                <a:solidFill>
                  <a:srgbClr val="0E438A"/>
                </a:solidFill>
                <a:latin typeface="Times New Roman" pitchFamily="18" charset="0"/>
                <a:ea typeface="Tahoma" pitchFamily="34" charset="0"/>
                <a:cs typeface="Times New Roman" pitchFamily="18" charset="0"/>
              </a:rPr>
            </a:br>
            <a:r>
              <a:rPr lang="en-US" altLang="en-US" sz="2400" dirty="0">
                <a:solidFill>
                  <a:srgbClr val="0E438A"/>
                </a:solidFill>
                <a:latin typeface="Times New Roman" pitchFamily="18" charset="0"/>
                <a:ea typeface="Tahoma" pitchFamily="34" charset="0"/>
                <a:cs typeface="Times New Roman" pitchFamily="18" charset="0"/>
              </a:rPr>
              <a:t>Workshop 1: Advancing ICT accessibility through public policy: </a:t>
            </a:r>
            <a:r>
              <a:rPr lang="en-US" altLang="en-US" sz="2400" dirty="0" smtClean="0">
                <a:solidFill>
                  <a:srgbClr val="0E438A"/>
                </a:solidFill>
                <a:latin typeface="Times New Roman" pitchFamily="18" charset="0"/>
                <a:ea typeface="Tahoma" pitchFamily="34" charset="0"/>
                <a:cs typeface="Times New Roman" pitchFamily="18" charset="0"/>
              </a:rPr>
              <a:t/>
            </a:r>
            <a:br>
              <a:rPr lang="en-US" altLang="en-US" sz="2400" dirty="0" smtClean="0">
                <a:solidFill>
                  <a:srgbClr val="0E438A"/>
                </a:solidFill>
                <a:latin typeface="Times New Roman" pitchFamily="18" charset="0"/>
                <a:ea typeface="Tahoma" pitchFamily="34" charset="0"/>
                <a:cs typeface="Times New Roman" pitchFamily="18" charset="0"/>
              </a:rPr>
            </a:br>
            <a:r>
              <a:rPr lang="en-US" altLang="en-US" sz="2400" dirty="0" smtClean="0">
                <a:solidFill>
                  <a:srgbClr val="0E438A"/>
                </a:solidFill>
                <a:latin typeface="Times New Roman" pitchFamily="18" charset="0"/>
                <a:ea typeface="Tahoma" pitchFamily="34" charset="0"/>
                <a:cs typeface="Times New Roman" pitchFamily="18" charset="0"/>
              </a:rPr>
              <a:t>best </a:t>
            </a:r>
            <a:r>
              <a:rPr lang="en-US" altLang="en-US" sz="2400" dirty="0">
                <a:solidFill>
                  <a:srgbClr val="0E438A"/>
                </a:solidFill>
                <a:latin typeface="Times New Roman" pitchFamily="18" charset="0"/>
                <a:ea typeface="Tahoma" pitchFamily="34" charset="0"/>
                <a:cs typeface="Times New Roman" pitchFamily="18" charset="0"/>
              </a:rPr>
              <a:t>practices to leverage ICT accessibility through national </a:t>
            </a:r>
            <a:r>
              <a:rPr lang="en-US" altLang="en-US" sz="2400" dirty="0" smtClean="0">
                <a:solidFill>
                  <a:srgbClr val="0E438A"/>
                </a:solidFill>
                <a:latin typeface="Times New Roman" pitchFamily="18" charset="0"/>
                <a:ea typeface="Tahoma" pitchFamily="34" charset="0"/>
                <a:cs typeface="Times New Roman" pitchFamily="18" charset="0"/>
              </a:rPr>
              <a:t>policies and regulatory framework</a:t>
            </a:r>
            <a:r>
              <a:rPr lang="en-US" altLang="en-US" sz="2000" dirty="0">
                <a:solidFill>
                  <a:srgbClr val="0E438A"/>
                </a:solidFill>
                <a:latin typeface="Times New Roman" pitchFamily="18" charset="0"/>
                <a:ea typeface="Tahoma" pitchFamily="34" charset="0"/>
                <a:cs typeface="Times New Roman" pitchFamily="18" charset="0"/>
              </a:rPr>
              <a:t/>
            </a:r>
            <a:br>
              <a:rPr lang="en-US" altLang="en-US" sz="2000" dirty="0">
                <a:solidFill>
                  <a:srgbClr val="0E438A"/>
                </a:solidFill>
                <a:latin typeface="Times New Roman" pitchFamily="18" charset="0"/>
                <a:ea typeface="Tahoma" pitchFamily="34" charset="0"/>
                <a:cs typeface="Times New Roman" pitchFamily="18" charset="0"/>
              </a:rPr>
            </a:br>
            <a:r>
              <a:rPr lang="en-US" altLang="en-US" sz="1200" dirty="0">
                <a:solidFill>
                  <a:srgbClr val="0E438A"/>
                </a:solidFill>
                <a:latin typeface="Times New Roman" pitchFamily="18" charset="0"/>
                <a:ea typeface="Tahoma" pitchFamily="34" charset="0"/>
                <a:cs typeface="Times New Roman" pitchFamily="18" charset="0"/>
              </a:rPr>
              <a:t/>
            </a:r>
            <a:br>
              <a:rPr lang="en-US" altLang="en-US" sz="1200" dirty="0">
                <a:solidFill>
                  <a:srgbClr val="0E438A"/>
                </a:solidFill>
                <a:latin typeface="Times New Roman" pitchFamily="18" charset="0"/>
                <a:ea typeface="Tahoma" pitchFamily="34" charset="0"/>
                <a:cs typeface="Times New Roman" pitchFamily="18" charset="0"/>
              </a:rPr>
            </a:br>
            <a:r>
              <a:rPr lang="en-US" sz="3200" kern="1200" dirty="0" smtClean="0">
                <a:solidFill>
                  <a:srgbClr val="5C5C5C"/>
                </a:solidFill>
                <a:latin typeface="Calibri Light" panose="020F0302020204030204" pitchFamily="34" charset="0"/>
                <a:ea typeface="Tahoma" pitchFamily="34" charset="0"/>
                <a:cs typeface="Times New Roman" pitchFamily="18" charset="0"/>
              </a:rPr>
              <a:t>Model </a:t>
            </a:r>
            <a:r>
              <a:rPr lang="en-US" sz="3200" kern="1200" dirty="0">
                <a:solidFill>
                  <a:srgbClr val="5C5C5C"/>
                </a:solidFill>
                <a:latin typeface="Calibri Light" panose="020F0302020204030204" pitchFamily="34" charset="0"/>
                <a:ea typeface="Tahoma" pitchFamily="34" charset="0"/>
                <a:cs typeface="Times New Roman" pitchFamily="18" charset="0"/>
              </a:rPr>
              <a:t>ICT Accessibility Policy Overview</a:t>
            </a:r>
            <a:br>
              <a:rPr lang="en-US" sz="3200" kern="1200" dirty="0">
                <a:solidFill>
                  <a:srgbClr val="5C5C5C"/>
                </a:solidFill>
                <a:latin typeface="Calibri Light" panose="020F0302020204030204" pitchFamily="34" charset="0"/>
                <a:ea typeface="Tahoma" pitchFamily="34" charset="0"/>
                <a:cs typeface="Times New Roman" pitchFamily="18" charset="0"/>
              </a:rPr>
            </a:br>
            <a:r>
              <a:rPr lang="en-US" sz="3200" kern="1200" dirty="0">
                <a:solidFill>
                  <a:srgbClr val="5C5C5C"/>
                </a:solidFill>
                <a:latin typeface="Calibri Light" panose="020F0302020204030204" pitchFamily="34" charset="0"/>
                <a:ea typeface="Tahoma" pitchFamily="34" charset="0"/>
                <a:cs typeface="Times New Roman" pitchFamily="18" charset="0"/>
              </a:rPr>
              <a:t>ITU - Telecommunication Development </a:t>
            </a:r>
            <a:r>
              <a:rPr lang="en-US" sz="3200" kern="1200" dirty="0" smtClean="0">
                <a:solidFill>
                  <a:srgbClr val="5C5C5C"/>
                </a:solidFill>
                <a:latin typeface="Calibri Light" panose="020F0302020204030204" pitchFamily="34" charset="0"/>
                <a:ea typeface="Tahoma" pitchFamily="34" charset="0"/>
                <a:cs typeface="Times New Roman" pitchFamily="18" charset="0"/>
              </a:rPr>
              <a:t>Bureau</a:t>
            </a:r>
            <a:br>
              <a:rPr lang="en-US" sz="3200" kern="1200" dirty="0" smtClean="0">
                <a:solidFill>
                  <a:srgbClr val="5C5C5C"/>
                </a:solidFill>
                <a:latin typeface="Calibri Light" panose="020F0302020204030204" pitchFamily="34" charset="0"/>
                <a:ea typeface="Tahoma" pitchFamily="34" charset="0"/>
                <a:cs typeface="Times New Roman" pitchFamily="18" charset="0"/>
              </a:rPr>
            </a:br>
            <a:r>
              <a:rPr lang="en-US" sz="3200" kern="1200" dirty="0" smtClean="0">
                <a:solidFill>
                  <a:srgbClr val="5C5C5C"/>
                </a:solidFill>
                <a:latin typeface="Calibri Light" panose="020F0302020204030204" pitchFamily="34" charset="0"/>
                <a:ea typeface="Tahoma" pitchFamily="34" charset="0"/>
                <a:cs typeface="Times New Roman" pitchFamily="18" charset="0"/>
              </a:rPr>
              <a:t> </a:t>
            </a:r>
            <a:r>
              <a:rPr lang="en-US" sz="2400" kern="1200" dirty="0">
                <a:solidFill>
                  <a:srgbClr val="5C5C5C"/>
                </a:solidFill>
                <a:latin typeface="Calibri Light" panose="020F0302020204030204" pitchFamily="34" charset="0"/>
                <a:ea typeface="Tahoma" pitchFamily="34" charset="0"/>
                <a:cs typeface="Times New Roman" pitchFamily="18" charset="0"/>
              </a:rPr>
              <a:t/>
            </a:r>
            <a:br>
              <a:rPr lang="en-US" sz="2400" kern="1200" dirty="0">
                <a:solidFill>
                  <a:srgbClr val="5C5C5C"/>
                </a:solidFill>
                <a:latin typeface="Calibri Light" panose="020F0302020204030204" pitchFamily="34" charset="0"/>
                <a:ea typeface="Tahoma" pitchFamily="34" charset="0"/>
                <a:cs typeface="Times New Roman" pitchFamily="18" charset="0"/>
              </a:rPr>
            </a:br>
            <a:r>
              <a:rPr lang="en-US" altLang="en-US" sz="1200" dirty="0">
                <a:solidFill>
                  <a:srgbClr val="0E438A"/>
                </a:solidFill>
                <a:latin typeface="Times New Roman" pitchFamily="18" charset="0"/>
                <a:ea typeface="Tahoma" pitchFamily="34" charset="0"/>
                <a:cs typeface="Times New Roman" pitchFamily="18" charset="0"/>
              </a:rPr>
              <a:t/>
            </a:r>
            <a:br>
              <a:rPr lang="en-US" altLang="en-US" sz="1200" dirty="0">
                <a:solidFill>
                  <a:srgbClr val="0E438A"/>
                </a:solidFill>
                <a:latin typeface="Times New Roman" pitchFamily="18" charset="0"/>
                <a:ea typeface="Tahoma" pitchFamily="34" charset="0"/>
                <a:cs typeface="Times New Roman" pitchFamily="18" charset="0"/>
              </a:rPr>
            </a:br>
            <a:r>
              <a:rPr lang="en-US" altLang="en-US" sz="2000" kern="1200" dirty="0">
                <a:solidFill>
                  <a:srgbClr val="5C5C5C"/>
                </a:solidFill>
                <a:latin typeface="Calibri Light" panose="020F0302020204030204" pitchFamily="34" charset="0"/>
                <a:ea typeface="Tahoma" pitchFamily="34" charset="0"/>
                <a:cs typeface="Times New Roman" pitchFamily="18" charset="0"/>
              </a:rPr>
              <a:t>International Telecommunication </a:t>
            </a:r>
            <a:r>
              <a:rPr lang="en-US" altLang="en-US" sz="2000" kern="1200" dirty="0" smtClean="0">
                <a:solidFill>
                  <a:srgbClr val="5C5C5C"/>
                </a:solidFill>
                <a:latin typeface="Calibri Light" panose="020F0302020204030204" pitchFamily="34" charset="0"/>
                <a:ea typeface="Tahoma" pitchFamily="34" charset="0"/>
                <a:cs typeface="Times New Roman" pitchFamily="18" charset="0"/>
              </a:rPr>
              <a:t>Union</a:t>
            </a:r>
            <a:r>
              <a:rPr lang="en-US" sz="2000" kern="1200" dirty="0">
                <a:solidFill>
                  <a:srgbClr val="5C5C5C"/>
                </a:solidFill>
                <a:latin typeface="Calibri Light" panose="020F0302020204030204" pitchFamily="34" charset="0"/>
                <a:ea typeface="Tahoma" pitchFamily="34" charset="0"/>
                <a:cs typeface="Times New Roman" pitchFamily="18" charset="0"/>
              </a:rPr>
              <a:t/>
            </a:r>
            <a:br>
              <a:rPr lang="en-US" sz="2000" kern="1200" dirty="0">
                <a:solidFill>
                  <a:srgbClr val="5C5C5C"/>
                </a:solidFill>
                <a:latin typeface="Calibri Light" panose="020F0302020204030204" pitchFamily="34" charset="0"/>
                <a:ea typeface="Tahoma" pitchFamily="34" charset="0"/>
                <a:cs typeface="Times New Roman" pitchFamily="18" charset="0"/>
              </a:rPr>
            </a:br>
            <a:r>
              <a:rPr lang="en-US" sz="4600" dirty="0" smtClean="0">
                <a:solidFill>
                  <a:schemeClr val="tx2"/>
                </a:solidFill>
                <a:effectLst>
                  <a:outerShdw blurRad="38100" dist="38100" dir="2700000" algn="tl">
                    <a:srgbClr val="C0C0C0"/>
                  </a:outerShdw>
                </a:effectLst>
                <a:latin typeface="Times New Roman" pitchFamily="18" charset="0"/>
                <a:ea typeface="Tahoma" pitchFamily="34" charset="0"/>
                <a:cs typeface="Times New Roman" pitchFamily="18" charset="0"/>
              </a:rPr>
              <a:t/>
            </a:r>
            <a:br>
              <a:rPr lang="en-US" sz="4600" dirty="0" smtClean="0">
                <a:solidFill>
                  <a:schemeClr val="tx2"/>
                </a:solidFill>
                <a:effectLst>
                  <a:outerShdw blurRad="38100" dist="38100" dir="2700000" algn="tl">
                    <a:srgbClr val="C0C0C0"/>
                  </a:outerShdw>
                </a:effectLst>
                <a:latin typeface="Times New Roman" pitchFamily="18" charset="0"/>
                <a:ea typeface="Tahoma" pitchFamily="34" charset="0"/>
                <a:cs typeface="Times New Roman" pitchFamily="18" charset="0"/>
              </a:rPr>
            </a:br>
            <a:r>
              <a:rPr lang="en-US" sz="2000" b="0" dirty="0" smtClean="0">
                <a:solidFill>
                  <a:schemeClr val="tx1"/>
                </a:solidFill>
                <a:effectLst>
                  <a:outerShdw blurRad="38100" dist="38100" dir="2700000" algn="tl">
                    <a:srgbClr val="C0C0C0"/>
                  </a:outerShdw>
                </a:effectLst>
                <a:ea typeface="Tahoma" pitchFamily="34" charset="0"/>
                <a:cs typeface="Times New Roman" pitchFamily="18" charset="0"/>
              </a:rPr>
              <a:t/>
            </a:r>
            <a:br>
              <a:rPr lang="en-US" sz="2000" b="0" dirty="0" smtClean="0">
                <a:solidFill>
                  <a:schemeClr val="tx1"/>
                </a:solidFill>
                <a:effectLst>
                  <a:outerShdw blurRad="38100" dist="38100" dir="2700000" algn="tl">
                    <a:srgbClr val="C0C0C0"/>
                  </a:outerShdw>
                </a:effectLst>
                <a:ea typeface="Tahoma" pitchFamily="34" charset="0"/>
                <a:cs typeface="Times New Roman" pitchFamily="18" charset="0"/>
              </a:rPr>
            </a:br>
            <a:endParaRPr lang="en-US" sz="2000" b="0" dirty="0" smtClean="0">
              <a:solidFill>
                <a:schemeClr val="tx1"/>
              </a:solidFill>
              <a:effectLst>
                <a:outerShdw blurRad="38100" dist="38100" dir="2700000" algn="tl">
                  <a:srgbClr val="C0C0C0"/>
                </a:outerShdw>
              </a:effectLst>
              <a:ea typeface="Tahoma" pitchFamily="34" charset="0"/>
              <a:cs typeface="Times New Roman" pitchFamily="18" charset="0"/>
            </a:endParaRPr>
          </a:p>
        </p:txBody>
      </p:sp>
      <p:sp>
        <p:nvSpPr>
          <p:cNvPr id="7173" name="Rectangle 8"/>
          <p:cNvSpPr>
            <a:spLocks noChangeArrowheads="1"/>
          </p:cNvSpPr>
          <p:nvPr/>
        </p:nvSpPr>
        <p:spPr bwMode="white">
          <a:xfrm>
            <a:off x="9469" y="3167964"/>
            <a:ext cx="9144000" cy="91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lgn="l">
              <a:spcBef>
                <a:spcPct val="20000"/>
              </a:spcBef>
              <a:buClr>
                <a:srgbClr val="0E438A"/>
              </a:buClr>
              <a:buSzPct val="110000"/>
              <a:buFont typeface="Wingdings" pitchFamily="2" charset="2"/>
              <a:buChar char="§"/>
              <a:defRPr sz="3200">
                <a:solidFill>
                  <a:srgbClr val="5C5C5C"/>
                </a:solidFill>
                <a:latin typeface="Verdana" pitchFamily="34" charset="0"/>
              </a:defRPr>
            </a:lvl1pPr>
            <a:lvl2pPr marL="742950" indent="-285750" algn="l">
              <a:spcBef>
                <a:spcPct val="20000"/>
              </a:spcBef>
              <a:buClr>
                <a:srgbClr val="0099CC"/>
              </a:buClr>
              <a:buFont typeface="Wingdings" pitchFamily="2" charset="2"/>
              <a:buChar char="Ø"/>
              <a:defRPr sz="2800">
                <a:solidFill>
                  <a:srgbClr val="5C5C5C"/>
                </a:solidFill>
                <a:latin typeface="Verdana" pitchFamily="34" charset="0"/>
              </a:defRPr>
            </a:lvl2pPr>
            <a:lvl3pPr marL="1143000" indent="-228600" algn="l">
              <a:spcBef>
                <a:spcPct val="20000"/>
              </a:spcBef>
              <a:buClr>
                <a:srgbClr val="0099CC"/>
              </a:buClr>
              <a:buFont typeface="Wingdings" pitchFamily="2" charset="2"/>
              <a:buChar char="§"/>
              <a:defRPr sz="2400">
                <a:solidFill>
                  <a:srgbClr val="5C5C5C"/>
                </a:solidFill>
                <a:latin typeface="Verdana" pitchFamily="34" charset="0"/>
              </a:defRPr>
            </a:lvl3pPr>
            <a:lvl4pPr marL="1600200" indent="-228600" algn="l">
              <a:spcBef>
                <a:spcPct val="20000"/>
              </a:spcBef>
              <a:buFont typeface="Verdana" pitchFamily="34" charset="0"/>
              <a:buChar char="–"/>
              <a:defRPr sz="2000">
                <a:solidFill>
                  <a:srgbClr val="5C5C5C"/>
                </a:solidFill>
                <a:latin typeface="Verdana" pitchFamily="34" charset="0"/>
              </a:defRPr>
            </a:lvl4pPr>
            <a:lvl5pPr marL="2057400" indent="-228600" algn="l">
              <a:spcBef>
                <a:spcPct val="20000"/>
              </a:spcBef>
              <a:buFont typeface="Verdana" pitchFamily="34" charset="0"/>
              <a:buChar char="–"/>
              <a:defRPr sz="2000">
                <a:solidFill>
                  <a:srgbClr val="5C5C5C"/>
                </a:solidFill>
                <a:latin typeface="Verdana" pitchFamily="34" charset="0"/>
              </a:defRPr>
            </a:lvl5pPr>
            <a:lvl6pPr marL="2514600" indent="-228600" eaLnBrk="0" fontAlgn="base" hangingPunct="0">
              <a:spcBef>
                <a:spcPct val="20000"/>
              </a:spcBef>
              <a:spcAft>
                <a:spcPct val="0"/>
              </a:spcAft>
              <a:buFont typeface="Verdana" pitchFamily="34" charset="0"/>
              <a:buChar char="–"/>
              <a:defRPr sz="2000">
                <a:solidFill>
                  <a:srgbClr val="5C5C5C"/>
                </a:solidFill>
                <a:latin typeface="Verdana" pitchFamily="34" charset="0"/>
              </a:defRPr>
            </a:lvl6pPr>
            <a:lvl7pPr marL="2971800" indent="-228600" eaLnBrk="0" fontAlgn="base" hangingPunct="0">
              <a:spcBef>
                <a:spcPct val="20000"/>
              </a:spcBef>
              <a:spcAft>
                <a:spcPct val="0"/>
              </a:spcAft>
              <a:buFont typeface="Verdana" pitchFamily="34" charset="0"/>
              <a:buChar char="–"/>
              <a:defRPr sz="2000">
                <a:solidFill>
                  <a:srgbClr val="5C5C5C"/>
                </a:solidFill>
                <a:latin typeface="Verdana" pitchFamily="34" charset="0"/>
              </a:defRPr>
            </a:lvl7pPr>
            <a:lvl8pPr marL="3429000" indent="-228600" eaLnBrk="0" fontAlgn="base" hangingPunct="0">
              <a:spcBef>
                <a:spcPct val="20000"/>
              </a:spcBef>
              <a:spcAft>
                <a:spcPct val="0"/>
              </a:spcAft>
              <a:buFont typeface="Verdana" pitchFamily="34" charset="0"/>
              <a:buChar char="–"/>
              <a:defRPr sz="2000">
                <a:solidFill>
                  <a:srgbClr val="5C5C5C"/>
                </a:solidFill>
                <a:latin typeface="Verdana" pitchFamily="34" charset="0"/>
              </a:defRPr>
            </a:lvl8pPr>
            <a:lvl9pPr marL="3886200" indent="-228600" eaLnBrk="0" fontAlgn="base" hangingPunct="0">
              <a:spcBef>
                <a:spcPct val="20000"/>
              </a:spcBef>
              <a:spcAft>
                <a:spcPct val="0"/>
              </a:spcAft>
              <a:buFont typeface="Verdana" pitchFamily="34" charset="0"/>
              <a:buChar char="–"/>
              <a:defRPr sz="2000">
                <a:solidFill>
                  <a:srgbClr val="5C5C5C"/>
                </a:solidFill>
                <a:latin typeface="Verdana" pitchFamily="34" charset="0"/>
              </a:defRPr>
            </a:lvl9pPr>
          </a:lstStyle>
          <a:p>
            <a:pPr algn="ctr" eaLnBrk="0" fontAlgn="base" hangingPunct="0">
              <a:lnSpc>
                <a:spcPct val="80000"/>
              </a:lnSpc>
              <a:spcAft>
                <a:spcPct val="0"/>
              </a:spcAft>
              <a:buFont typeface="Wingdings" pitchFamily="2" charset="2"/>
              <a:buNone/>
            </a:pPr>
            <a:r>
              <a:rPr lang="en-US" altLang="en-US" sz="2600" b="1" dirty="0">
                <a:latin typeface="Calibri Light" panose="020F0302020204030204" pitchFamily="34" charset="0"/>
                <a:ea typeface="Tahoma" pitchFamily="34" charset="0"/>
                <a:cs typeface="Times New Roman" pitchFamily="18" charset="0"/>
              </a:rPr>
              <a:t> </a:t>
            </a:r>
            <a:r>
              <a:rPr lang="en-US" altLang="en-US" sz="2000" b="1" dirty="0" smtClean="0">
                <a:latin typeface="Calibri Light" panose="020F0302020204030204" pitchFamily="34" charset="0"/>
                <a:ea typeface="Tahoma" pitchFamily="34" charset="0"/>
                <a:cs typeface="Times New Roman" pitchFamily="18" charset="0"/>
              </a:rPr>
              <a:t>Alexandra Gaspari, on </a:t>
            </a:r>
            <a:r>
              <a:rPr lang="en-US" altLang="en-US" sz="2000" b="1" dirty="0">
                <a:latin typeface="Calibri Light" panose="020F0302020204030204" pitchFamily="34" charset="0"/>
                <a:ea typeface="Tahoma" pitchFamily="34" charset="0"/>
                <a:cs typeface="Times New Roman" pitchFamily="18" charset="0"/>
              </a:rPr>
              <a:t>behalf of </a:t>
            </a:r>
            <a:r>
              <a:rPr lang="en-US" altLang="en-US" sz="2000" b="1" dirty="0" smtClean="0">
                <a:latin typeface="Calibri Light" panose="020F0302020204030204" pitchFamily="34" charset="0"/>
                <a:ea typeface="Tahoma" pitchFamily="34" charset="0"/>
                <a:cs typeface="Times New Roman" pitchFamily="18" charset="0"/>
              </a:rPr>
              <a:t>Susan </a:t>
            </a:r>
            <a:r>
              <a:rPr lang="en-US" altLang="en-US" sz="2000" b="1" dirty="0">
                <a:latin typeface="Calibri Light" panose="020F0302020204030204" pitchFamily="34" charset="0"/>
                <a:ea typeface="Tahoma" pitchFamily="34" charset="0"/>
                <a:cs typeface="Times New Roman" pitchFamily="18" charset="0"/>
              </a:rPr>
              <a:t>Schorr, </a:t>
            </a:r>
            <a:r>
              <a:rPr lang="en-US" altLang="en-US" sz="2000" b="1" dirty="0" smtClean="0">
                <a:latin typeface="Calibri Light" panose="020F0302020204030204" pitchFamily="34" charset="0"/>
                <a:ea typeface="Tahoma" pitchFamily="34" charset="0"/>
                <a:cs typeface="Times New Roman" pitchFamily="18" charset="0"/>
              </a:rPr>
              <a:t/>
            </a:r>
            <a:br>
              <a:rPr lang="en-US" altLang="en-US" sz="2000" b="1" dirty="0" smtClean="0">
                <a:latin typeface="Calibri Light" panose="020F0302020204030204" pitchFamily="34" charset="0"/>
                <a:ea typeface="Tahoma" pitchFamily="34" charset="0"/>
                <a:cs typeface="Times New Roman" pitchFamily="18" charset="0"/>
              </a:rPr>
            </a:br>
            <a:r>
              <a:rPr lang="en-US" altLang="en-US" sz="2000" b="1" dirty="0" smtClean="0">
                <a:latin typeface="Calibri Light" panose="020F0302020204030204" pitchFamily="34" charset="0"/>
                <a:ea typeface="Tahoma" pitchFamily="34" charset="0"/>
                <a:cs typeface="Times New Roman" pitchFamily="18" charset="0"/>
              </a:rPr>
              <a:t>Head, Special  </a:t>
            </a:r>
            <a:r>
              <a:rPr lang="en-US" altLang="en-US" sz="2000" b="1" dirty="0">
                <a:latin typeface="Calibri Light" panose="020F0302020204030204" pitchFamily="34" charset="0"/>
                <a:ea typeface="Tahoma" pitchFamily="34" charset="0"/>
                <a:cs typeface="Times New Roman" pitchFamily="18" charset="0"/>
              </a:rPr>
              <a:t>Initiatives </a:t>
            </a:r>
            <a:r>
              <a:rPr lang="en-US" altLang="en-US" sz="2000" b="1" dirty="0" smtClean="0">
                <a:latin typeface="Calibri Light" panose="020F0302020204030204" pitchFamily="34" charset="0"/>
                <a:ea typeface="Tahoma" pitchFamily="34" charset="0"/>
                <a:cs typeface="Times New Roman" pitchFamily="18" charset="0"/>
              </a:rPr>
              <a:t>Division, BDT</a:t>
            </a:r>
            <a:br>
              <a:rPr lang="en-US" altLang="en-US" sz="2000" b="1" dirty="0" smtClean="0">
                <a:latin typeface="Calibri Light" panose="020F0302020204030204" pitchFamily="34" charset="0"/>
                <a:ea typeface="Tahoma" pitchFamily="34" charset="0"/>
                <a:cs typeface="Times New Roman" pitchFamily="18" charset="0"/>
              </a:rPr>
            </a:br>
            <a:endParaRPr lang="en-US" altLang="en-US" sz="2000" b="1" dirty="0">
              <a:latin typeface="Calibri Light" panose="020F0302020204030204" pitchFamily="34" charset="0"/>
              <a:ea typeface="Tahoma" pitchFamily="34" charset="0"/>
              <a:cs typeface="Times New Roman" pitchFamily="18" charset="0"/>
            </a:endParaRPr>
          </a:p>
        </p:txBody>
      </p:sp>
    </p:spTree>
    <p:extLst>
      <p:ext uri="{BB962C8B-B14F-4D97-AF65-F5344CB8AC3E}">
        <p14:creationId xmlns:p14="http://schemas.microsoft.com/office/powerpoint/2010/main" val="3744152092"/>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0" y="-30777"/>
            <a:ext cx="9144000" cy="1077218"/>
          </a:xfrm>
        </p:spPr>
        <p:txBody>
          <a:bodyPr/>
          <a:lstStyle/>
          <a:p>
            <a:r>
              <a:rPr lang="en-US" altLang="en-US" sz="3200" dirty="0" smtClean="0">
                <a:latin typeface="Calibri" panose="020F0502020204030204" pitchFamily="34" charset="0"/>
              </a:rPr>
              <a:t>Model TV Accessibility Policy – Captioning/Subtitling for deaf and hard of hearing</a:t>
            </a:r>
          </a:p>
        </p:txBody>
      </p:sp>
      <p:sp>
        <p:nvSpPr>
          <p:cNvPr id="3" name="Content Placeholder 2"/>
          <p:cNvSpPr>
            <a:spLocks noGrp="1"/>
          </p:cNvSpPr>
          <p:nvPr>
            <p:ph idx="1"/>
          </p:nvPr>
        </p:nvSpPr>
        <p:spPr>
          <a:xfrm>
            <a:off x="0" y="1131590"/>
            <a:ext cx="9144000" cy="3546897"/>
          </a:xfrm>
        </p:spPr>
        <p:txBody>
          <a:bodyPr/>
          <a:lstStyle/>
          <a:p>
            <a:pPr>
              <a:defRPr/>
            </a:pPr>
            <a:r>
              <a:rPr lang="en-US" sz="2400" dirty="0" smtClean="0">
                <a:latin typeface="Calibri" panose="020F0502020204030204" pitchFamily="34" charset="0"/>
              </a:rPr>
              <a:t>Requires </a:t>
            </a:r>
            <a:r>
              <a:rPr lang="en-US" sz="2400" b="1" dirty="0" smtClean="0">
                <a:latin typeface="Calibri" panose="020F0502020204030204" pitchFamily="34" charset="0"/>
              </a:rPr>
              <a:t>broadcasters to deliver closed captioning/subtitling</a:t>
            </a:r>
          </a:p>
          <a:p>
            <a:pPr>
              <a:defRPr/>
            </a:pPr>
            <a:r>
              <a:rPr lang="en-US" sz="2400" b="1" dirty="0" smtClean="0">
                <a:latin typeface="Calibri" panose="020F0502020204030204" pitchFamily="34" charset="0"/>
              </a:rPr>
              <a:t>Content creators </a:t>
            </a:r>
            <a:r>
              <a:rPr lang="en-US" sz="2400" dirty="0" smtClean="0">
                <a:latin typeface="Calibri" panose="020F0502020204030204" pitchFamily="34" charset="0"/>
              </a:rPr>
              <a:t>are </a:t>
            </a:r>
            <a:r>
              <a:rPr lang="en-US" sz="2400" b="1" dirty="0" smtClean="0">
                <a:latin typeface="Calibri" panose="020F0502020204030204" pitchFamily="34" charset="0"/>
              </a:rPr>
              <a:t>responsible for creating the content</a:t>
            </a:r>
            <a:r>
              <a:rPr lang="en-US" sz="2400" dirty="0" smtClean="0">
                <a:latin typeface="Calibri" panose="020F0502020204030204" pitchFamily="34" charset="0"/>
              </a:rPr>
              <a:t> for these services and delivering the content along with the programming to the broadcaster or AV content provider</a:t>
            </a:r>
          </a:p>
          <a:p>
            <a:pPr>
              <a:defRPr/>
            </a:pPr>
            <a:r>
              <a:rPr lang="en-US" sz="2400" b="1" dirty="0" smtClean="0">
                <a:latin typeface="Calibri" panose="020F0502020204030204" pitchFamily="34" charset="0"/>
              </a:rPr>
              <a:t>Sets targets </a:t>
            </a:r>
            <a:r>
              <a:rPr lang="en-US" sz="2400" dirty="0" smtClean="0">
                <a:latin typeface="Calibri" panose="020F0502020204030204" pitchFamily="34" charset="0"/>
              </a:rPr>
              <a:t>for number of broadcasts to be made accessible in next three years</a:t>
            </a:r>
          </a:p>
          <a:p>
            <a:pPr>
              <a:defRPr/>
            </a:pPr>
            <a:r>
              <a:rPr lang="en-US" sz="2400" dirty="0" smtClean="0">
                <a:latin typeface="Calibri" panose="020F0502020204030204" pitchFamily="34" charset="0"/>
              </a:rPr>
              <a:t>Calls for </a:t>
            </a:r>
            <a:r>
              <a:rPr lang="en-US" sz="2400" b="1" dirty="0" smtClean="0">
                <a:latin typeface="Calibri" panose="020F0502020204030204" pitchFamily="34" charset="0"/>
              </a:rPr>
              <a:t>awareness raising </a:t>
            </a:r>
            <a:r>
              <a:rPr lang="en-US" sz="2400" dirty="0" smtClean="0">
                <a:latin typeface="Calibri" panose="020F0502020204030204" pitchFamily="34" charset="0"/>
              </a:rPr>
              <a:t>to users are aware that accessible broadcasting services exist</a:t>
            </a:r>
          </a:p>
          <a:p>
            <a:pPr marL="0" indent="0">
              <a:buFont typeface="Wingdings" pitchFamily="2" charset="2"/>
              <a:buNone/>
              <a:defRPr/>
            </a:pPr>
            <a:endParaRPr lang="en-US" sz="2200" dirty="0"/>
          </a:p>
        </p:txBody>
      </p:sp>
    </p:spTree>
    <p:extLst>
      <p:ext uri="{BB962C8B-B14F-4D97-AF65-F5344CB8AC3E}">
        <p14:creationId xmlns:p14="http://schemas.microsoft.com/office/powerpoint/2010/main" val="1715211212"/>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20200" y="-39015"/>
            <a:ext cx="9144000" cy="1569660"/>
          </a:xfrm>
        </p:spPr>
        <p:txBody>
          <a:bodyPr/>
          <a:lstStyle/>
          <a:p>
            <a:r>
              <a:rPr lang="en-US" altLang="en-US" sz="3200" dirty="0" smtClean="0">
                <a:latin typeface="Calibri" panose="020F0502020204030204" pitchFamily="34" charset="0"/>
              </a:rPr>
              <a:t>Model TV Accessibility Policy – Audio Description and Audio </a:t>
            </a:r>
            <a:r>
              <a:rPr lang="en-US" altLang="en-US" sz="3200" dirty="0">
                <a:latin typeface="Calibri" panose="020F0502020204030204" pitchFamily="34" charset="0"/>
              </a:rPr>
              <a:t>S</a:t>
            </a:r>
            <a:r>
              <a:rPr lang="en-US" altLang="en-US" sz="3200" dirty="0" smtClean="0">
                <a:latin typeface="Calibri" panose="020F0502020204030204" pitchFamily="34" charset="0"/>
              </a:rPr>
              <a:t>ubtitles for the blind and viewers with low vision</a:t>
            </a:r>
          </a:p>
        </p:txBody>
      </p:sp>
      <p:sp>
        <p:nvSpPr>
          <p:cNvPr id="3" name="Content Placeholder 2"/>
          <p:cNvSpPr>
            <a:spLocks noGrp="1"/>
          </p:cNvSpPr>
          <p:nvPr>
            <p:ph idx="1"/>
          </p:nvPr>
        </p:nvSpPr>
        <p:spPr>
          <a:xfrm>
            <a:off x="0" y="1779663"/>
            <a:ext cx="9144000" cy="2232247"/>
          </a:xfrm>
        </p:spPr>
        <p:txBody>
          <a:bodyPr/>
          <a:lstStyle/>
          <a:p>
            <a:pPr>
              <a:defRPr/>
            </a:pPr>
            <a:r>
              <a:rPr lang="en-US" sz="2400" dirty="0" smtClean="0">
                <a:latin typeface="Calibri" panose="020F0502020204030204" pitchFamily="34" charset="0"/>
              </a:rPr>
              <a:t>AD to be provided in an official language of the country</a:t>
            </a:r>
          </a:p>
          <a:p>
            <a:pPr>
              <a:defRPr/>
            </a:pPr>
            <a:r>
              <a:rPr lang="en-US" sz="2400" dirty="0" smtClean="0">
                <a:latin typeface="Calibri" panose="020F0502020204030204" pitchFamily="34" charset="0"/>
              </a:rPr>
              <a:t>The language of the AD should be the same as the program audio</a:t>
            </a:r>
          </a:p>
          <a:p>
            <a:pPr>
              <a:defRPr/>
            </a:pPr>
            <a:r>
              <a:rPr lang="en-US" sz="2400" dirty="0" smtClean="0">
                <a:latin typeface="Calibri" panose="020F0502020204030204" pitchFamily="34" charset="0"/>
              </a:rPr>
              <a:t>Subtitling countries can use audio subtitles</a:t>
            </a:r>
          </a:p>
          <a:p>
            <a:pPr>
              <a:defRPr/>
            </a:pPr>
            <a:r>
              <a:rPr lang="en-US" sz="2400" dirty="0" smtClean="0">
                <a:latin typeface="Calibri" panose="020F0502020204030204" pitchFamily="34" charset="0"/>
              </a:rPr>
              <a:t>Signing requirements to be developed through open consultation</a:t>
            </a:r>
            <a:endParaRPr lang="en-US" sz="2400" dirty="0">
              <a:latin typeface="Calibri" panose="020F0502020204030204" pitchFamily="34" charset="0"/>
            </a:endParaRPr>
          </a:p>
        </p:txBody>
      </p:sp>
    </p:spTree>
    <p:extLst>
      <p:ext uri="{BB962C8B-B14F-4D97-AF65-F5344CB8AC3E}">
        <p14:creationId xmlns:p14="http://schemas.microsoft.com/office/powerpoint/2010/main" val="15861901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0"/>
            <a:ext cx="9144000" cy="987574"/>
          </a:xfrm>
        </p:spPr>
        <p:txBody>
          <a:bodyPr/>
          <a:lstStyle/>
          <a:p>
            <a:r>
              <a:rPr lang="en-US" altLang="en-US" sz="3200" dirty="0" smtClean="0">
                <a:latin typeface="Calibri" panose="020F0502020204030204" pitchFamily="34" charset="0"/>
              </a:rPr>
              <a:t>Model TV Accessibility Policy – EPGs,  Program Information and Equipment</a:t>
            </a:r>
          </a:p>
        </p:txBody>
      </p:sp>
      <p:sp>
        <p:nvSpPr>
          <p:cNvPr id="19459" name="Content Placeholder 2"/>
          <p:cNvSpPr>
            <a:spLocks noGrp="1"/>
          </p:cNvSpPr>
          <p:nvPr>
            <p:ph idx="1"/>
          </p:nvPr>
        </p:nvSpPr>
        <p:spPr>
          <a:xfrm>
            <a:off x="0" y="1249365"/>
            <a:ext cx="9127441" cy="2232173"/>
          </a:xfrm>
        </p:spPr>
        <p:txBody>
          <a:bodyPr/>
          <a:lstStyle/>
          <a:p>
            <a:r>
              <a:rPr lang="en-US" altLang="en-US" sz="2000" dirty="0" smtClean="0">
                <a:latin typeface="Calibri" panose="020F0502020204030204" pitchFamily="34" charset="0"/>
              </a:rPr>
              <a:t>Calls for EPGs that users can customize the appearance to make it easier to use</a:t>
            </a:r>
          </a:p>
          <a:p>
            <a:r>
              <a:rPr lang="en-US" altLang="en-US" sz="2000" dirty="0" smtClean="0">
                <a:latin typeface="Calibri" panose="020F0502020204030204" pitchFamily="34" charset="0"/>
              </a:rPr>
              <a:t>Provide information about programs that have accessible services, e.g. CC, AD, SL</a:t>
            </a:r>
          </a:p>
          <a:p>
            <a:r>
              <a:rPr lang="en-US" altLang="en-US" sz="2000" dirty="0" smtClean="0">
                <a:latin typeface="Calibri" panose="020F0502020204030204" pitchFamily="34" charset="0"/>
              </a:rPr>
              <a:t>Retailers of TV remote controls to ensure they comply with universal design standards</a:t>
            </a:r>
          </a:p>
          <a:p>
            <a:r>
              <a:rPr lang="en-US" altLang="en-US" sz="2000" dirty="0" smtClean="0">
                <a:latin typeface="Calibri" panose="020F0502020204030204" pitchFamily="34" charset="0"/>
              </a:rPr>
              <a:t>Broadcasters and manufacturers to ensure </a:t>
            </a:r>
            <a:r>
              <a:rPr lang="en-US" altLang="en-US" sz="2400" dirty="0" smtClean="0">
                <a:latin typeface="Calibri" panose="020F0502020204030204" pitchFamily="34" charset="0"/>
              </a:rPr>
              <a:t>connections for people who use hearing aids  </a:t>
            </a:r>
          </a:p>
          <a:p>
            <a:pPr marL="457200" lvl="1" indent="0">
              <a:buFont typeface="Wingdings" pitchFamily="2" charset="2"/>
              <a:buNone/>
            </a:pPr>
            <a:endParaRPr lang="en-US" altLang="en-US" sz="2000" dirty="0" smtClean="0"/>
          </a:p>
          <a:p>
            <a:endParaRPr lang="en-US" altLang="en-US" dirty="0" smtClean="0"/>
          </a:p>
        </p:txBody>
      </p:sp>
      <p:pic>
        <p:nvPicPr>
          <p:cNvPr id="19460" name="Picture 4" descr="Here is a picture of a TV program made accessible through EPGs. " title="EPGs program information and equip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3672747"/>
            <a:ext cx="2666178" cy="1410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61" name="Picture 5" descr="Here is a picture of a remote control that complies with universal design standards." title="EPGs program information and equip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6169" y="3645799"/>
            <a:ext cx="2661420" cy="1437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1844884"/>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495" y="0"/>
            <a:ext cx="9144000" cy="584775"/>
          </a:xfrm>
        </p:spPr>
        <p:txBody>
          <a:bodyPr/>
          <a:lstStyle/>
          <a:p>
            <a:r>
              <a:rPr lang="en-US" altLang="en-US" sz="3200" dirty="0" smtClean="0">
                <a:latin typeface="Calibri" panose="020F0502020204030204" pitchFamily="34" charset="0"/>
              </a:rPr>
              <a:t>Model TV code of conduct</a:t>
            </a:r>
          </a:p>
        </p:txBody>
      </p:sp>
      <p:sp>
        <p:nvSpPr>
          <p:cNvPr id="20483" name="Content Placeholder 2"/>
          <p:cNvSpPr>
            <a:spLocks noGrp="1"/>
          </p:cNvSpPr>
          <p:nvPr>
            <p:ph idx="1"/>
          </p:nvPr>
        </p:nvSpPr>
        <p:spPr>
          <a:xfrm>
            <a:off x="0" y="483518"/>
            <a:ext cx="9115059" cy="3960440"/>
          </a:xfrm>
        </p:spPr>
        <p:txBody>
          <a:bodyPr/>
          <a:lstStyle/>
          <a:p>
            <a:pPr marL="0" indent="0">
              <a:buNone/>
            </a:pPr>
            <a:endParaRPr lang="en-US" altLang="en-US" sz="2400" dirty="0" smtClean="0"/>
          </a:p>
          <a:p>
            <a:r>
              <a:rPr lang="en-US" altLang="en-US" sz="2400" dirty="0">
                <a:latin typeface="Calibri" panose="020F0502020204030204" pitchFamily="34" charset="0"/>
              </a:rPr>
              <a:t>Licensed content providers required to develop a Code of Conduct on minimum standards for amount of programming with:</a:t>
            </a:r>
          </a:p>
          <a:p>
            <a:pPr marL="0" indent="0">
              <a:buNone/>
            </a:pPr>
            <a:r>
              <a:rPr lang="en-US" altLang="en-US" sz="2400" dirty="0" smtClean="0">
                <a:latin typeface="Calibri" panose="020F0502020204030204" pitchFamily="34" charset="0"/>
              </a:rPr>
              <a:t>     Subtitling</a:t>
            </a:r>
            <a:endParaRPr lang="en-US" altLang="en-US" sz="2400" dirty="0">
              <a:latin typeface="Calibri" panose="020F0502020204030204" pitchFamily="34" charset="0"/>
            </a:endParaRPr>
          </a:p>
          <a:p>
            <a:pPr marL="0" indent="0">
              <a:buNone/>
            </a:pPr>
            <a:r>
              <a:rPr lang="en-US" altLang="en-US" sz="2400" dirty="0" smtClean="0">
                <a:latin typeface="Calibri" panose="020F0502020204030204" pitchFamily="34" charset="0"/>
              </a:rPr>
              <a:t>     Visual </a:t>
            </a:r>
            <a:r>
              <a:rPr lang="en-US" altLang="en-US" sz="2400" dirty="0">
                <a:latin typeface="Calibri" panose="020F0502020204030204" pitchFamily="34" charset="0"/>
              </a:rPr>
              <a:t>signing</a:t>
            </a:r>
          </a:p>
          <a:p>
            <a:pPr marL="0" indent="0">
              <a:buNone/>
            </a:pPr>
            <a:r>
              <a:rPr lang="en-US" altLang="en-US" sz="2400" dirty="0" smtClean="0">
                <a:latin typeface="Calibri" panose="020F0502020204030204" pitchFamily="34" charset="0"/>
              </a:rPr>
              <a:t>     Audio </a:t>
            </a:r>
            <a:r>
              <a:rPr lang="en-US" altLang="en-US" sz="2400" dirty="0">
                <a:latin typeface="Calibri" panose="020F0502020204030204" pitchFamily="34" charset="0"/>
              </a:rPr>
              <a:t>descriptions and audio subtitling</a:t>
            </a:r>
          </a:p>
          <a:p>
            <a:pPr marL="0" indent="0">
              <a:buNone/>
            </a:pPr>
            <a:r>
              <a:rPr lang="en-US" altLang="en-US" sz="2400" dirty="0" smtClean="0">
                <a:latin typeface="Calibri" panose="020F0502020204030204" pitchFamily="34" charset="0"/>
              </a:rPr>
              <a:t>     Ability </a:t>
            </a:r>
            <a:r>
              <a:rPr lang="en-US" altLang="en-US" sz="2400" dirty="0">
                <a:latin typeface="Calibri" panose="020F0502020204030204" pitchFamily="34" charset="0"/>
              </a:rPr>
              <a:t>to adjust caption fonts, contrast and colors</a:t>
            </a:r>
          </a:p>
          <a:p>
            <a:r>
              <a:rPr lang="en-US" altLang="en-US" sz="2400" dirty="0">
                <a:latin typeface="Calibri" panose="020F0502020204030204" pitchFamily="34" charset="0"/>
              </a:rPr>
              <a:t>Code to set 3, 5 and 10 year targets</a:t>
            </a:r>
          </a:p>
        </p:txBody>
      </p:sp>
    </p:spTree>
    <p:extLst>
      <p:ext uri="{BB962C8B-B14F-4D97-AF65-F5344CB8AC3E}">
        <p14:creationId xmlns:p14="http://schemas.microsoft.com/office/powerpoint/2010/main" val="3395657464"/>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08520" y="-24705"/>
            <a:ext cx="9144000" cy="584775"/>
          </a:xfrm>
        </p:spPr>
        <p:txBody>
          <a:bodyPr/>
          <a:lstStyle/>
          <a:p>
            <a:r>
              <a:rPr lang="en-US" altLang="en-US" sz="3200" dirty="0" smtClean="0">
                <a:latin typeface="Calibri" panose="020F0502020204030204" pitchFamily="34" charset="0"/>
              </a:rPr>
              <a:t>Model Mobile Phone Accessibility Policy</a:t>
            </a:r>
          </a:p>
        </p:txBody>
      </p:sp>
      <p:sp>
        <p:nvSpPr>
          <p:cNvPr id="3" name="Content Placeholder 2"/>
          <p:cNvSpPr>
            <a:spLocks noGrp="1"/>
          </p:cNvSpPr>
          <p:nvPr>
            <p:ph idx="1"/>
          </p:nvPr>
        </p:nvSpPr>
        <p:spPr>
          <a:xfrm>
            <a:off x="0" y="411510"/>
            <a:ext cx="9144000" cy="3402547"/>
          </a:xfrm>
        </p:spPr>
        <p:txBody>
          <a:bodyPr/>
          <a:lstStyle/>
          <a:p>
            <a:pPr marL="0" indent="0">
              <a:buFont typeface="Wingdings" pitchFamily="2" charset="2"/>
              <a:buNone/>
              <a:defRPr/>
            </a:pPr>
            <a:r>
              <a:rPr lang="en-US" sz="2400" b="1" dirty="0" smtClean="0">
                <a:latin typeface="Calibri Light" panose="020F0302020204030204" pitchFamily="34" charset="0"/>
              </a:rPr>
              <a:t>Availability</a:t>
            </a:r>
          </a:p>
          <a:p>
            <a:pPr>
              <a:defRPr/>
            </a:pPr>
            <a:r>
              <a:rPr lang="en-US" sz="2400" dirty="0" smtClean="0">
                <a:latin typeface="Calibri" panose="020F0502020204030204" pitchFamily="34" charset="0"/>
              </a:rPr>
              <a:t>Requires mobile operators and service providers to provide customers a range of accessible products, services and devices meeting the requirements of various types of disabilities</a:t>
            </a:r>
          </a:p>
          <a:p>
            <a:pPr marL="0" indent="0">
              <a:buFont typeface="Wingdings" pitchFamily="2" charset="2"/>
              <a:buNone/>
              <a:defRPr/>
            </a:pPr>
            <a:r>
              <a:rPr lang="en-US" sz="2400" b="1" dirty="0" smtClean="0">
                <a:latin typeface="Calibri Light" panose="020F0302020204030204" pitchFamily="34" charset="0"/>
              </a:rPr>
              <a:t>Affordability</a:t>
            </a:r>
          </a:p>
          <a:p>
            <a:pPr>
              <a:defRPr/>
            </a:pPr>
            <a:r>
              <a:rPr lang="en-US" sz="2400" dirty="0" smtClean="0">
                <a:latin typeface="Calibri" panose="020F0502020204030204" pitchFamily="34" charset="0"/>
              </a:rPr>
              <a:t>Mobile operators and service providers to offer special and/or discounted rates and plans for users with disabilities – i.e. text only plans for the deaf</a:t>
            </a:r>
          </a:p>
          <a:p>
            <a:pPr marL="0" indent="0">
              <a:buFont typeface="Wingdings" pitchFamily="2" charset="2"/>
              <a:buNone/>
              <a:defRPr/>
            </a:pPr>
            <a:r>
              <a:rPr lang="en-US" sz="2400" b="1" dirty="0" smtClean="0">
                <a:latin typeface="Calibri Light" panose="020F0302020204030204" pitchFamily="34" charset="0"/>
              </a:rPr>
              <a:t>Awareness</a:t>
            </a:r>
          </a:p>
          <a:p>
            <a:pPr>
              <a:defRPr/>
            </a:pPr>
            <a:r>
              <a:rPr lang="en-US" sz="2400" dirty="0" smtClean="0">
                <a:latin typeface="Calibri" panose="020F0502020204030204" pitchFamily="34" charset="0"/>
              </a:rPr>
              <a:t>Mobile operators to train staff on accessible products and services</a:t>
            </a:r>
            <a:endParaRPr lang="en-US" sz="2400" dirty="0">
              <a:latin typeface="Calibri" panose="020F0502020204030204" pitchFamily="34" charset="0"/>
            </a:endParaRPr>
          </a:p>
        </p:txBody>
      </p:sp>
    </p:spTree>
    <p:extLst>
      <p:ext uri="{BB962C8B-B14F-4D97-AF65-F5344CB8AC3E}">
        <p14:creationId xmlns:p14="http://schemas.microsoft.com/office/powerpoint/2010/main" val="2902296632"/>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8936" y="1"/>
            <a:ext cx="9125063" cy="555526"/>
          </a:xfrm>
        </p:spPr>
        <p:txBody>
          <a:bodyPr/>
          <a:lstStyle/>
          <a:p>
            <a:r>
              <a:rPr lang="en-US" altLang="en-US" sz="3200" dirty="0" smtClean="0">
                <a:latin typeface="Calibri" panose="020F0502020204030204" pitchFamily="34" charset="0"/>
              </a:rPr>
              <a:t>Model Public Procurement Module - 1</a:t>
            </a:r>
          </a:p>
        </p:txBody>
      </p:sp>
      <p:sp>
        <p:nvSpPr>
          <p:cNvPr id="23555" name="Content Placeholder 2"/>
          <p:cNvSpPr>
            <a:spLocks noGrp="1"/>
          </p:cNvSpPr>
          <p:nvPr>
            <p:ph idx="1"/>
          </p:nvPr>
        </p:nvSpPr>
        <p:spPr>
          <a:xfrm>
            <a:off x="0" y="915566"/>
            <a:ext cx="9144000" cy="3312294"/>
          </a:xfrm>
        </p:spPr>
        <p:txBody>
          <a:bodyPr/>
          <a:lstStyle/>
          <a:p>
            <a:r>
              <a:rPr lang="en-US" altLang="en-US" sz="2400" dirty="0" smtClean="0">
                <a:latin typeface="Calibri" panose="020F0502020204030204" pitchFamily="34" charset="0"/>
              </a:rPr>
              <a:t>Public procurement laws by which governments procure exclusively accessible ICTs ensure that ICT manufacturers as well as software and website developers produce accessible ICTs in the countries where these laws exist</a:t>
            </a:r>
          </a:p>
          <a:p>
            <a:pPr marL="0" indent="0">
              <a:buNone/>
            </a:pPr>
            <a:endParaRPr lang="en-US" altLang="en-US" sz="2400" dirty="0" smtClean="0">
              <a:latin typeface="Calibri" panose="020F0502020204030204" pitchFamily="34" charset="0"/>
            </a:endParaRPr>
          </a:p>
          <a:p>
            <a:r>
              <a:rPr lang="en-US" altLang="en-US" sz="2400" dirty="0" smtClean="0">
                <a:latin typeface="Calibri" panose="020F0502020204030204" pitchFamily="34" charset="0"/>
              </a:rPr>
              <a:t>Every country can ensure accessible ICTs in their country by adopting similar public procurement laws</a:t>
            </a:r>
          </a:p>
        </p:txBody>
      </p:sp>
    </p:spTree>
    <p:extLst>
      <p:ext uri="{BB962C8B-B14F-4D97-AF65-F5344CB8AC3E}">
        <p14:creationId xmlns:p14="http://schemas.microsoft.com/office/powerpoint/2010/main" val="3341716463"/>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2993" y="51470"/>
            <a:ext cx="9144000" cy="915566"/>
          </a:xfrm>
        </p:spPr>
        <p:txBody>
          <a:bodyPr/>
          <a:lstStyle/>
          <a:p>
            <a:r>
              <a:rPr lang="en-US" altLang="en-US" sz="3200" dirty="0" smtClean="0">
                <a:latin typeface="Calibri" panose="020F0502020204030204" pitchFamily="34" charset="0"/>
              </a:rPr>
              <a:t>Model Public Procurement Module – 2</a:t>
            </a:r>
            <a:br>
              <a:rPr lang="en-US" altLang="en-US" sz="3200" dirty="0" smtClean="0">
                <a:latin typeface="Calibri" panose="020F0502020204030204" pitchFamily="34" charset="0"/>
              </a:rPr>
            </a:br>
            <a:endParaRPr lang="en-US" altLang="en-US" sz="3200" dirty="0" smtClean="0">
              <a:latin typeface="Calibri" panose="020F0502020204030204" pitchFamily="34" charset="0"/>
            </a:endParaRPr>
          </a:p>
        </p:txBody>
      </p:sp>
      <p:sp>
        <p:nvSpPr>
          <p:cNvPr id="24579" name="Content Placeholder 2"/>
          <p:cNvSpPr>
            <a:spLocks noGrp="1"/>
          </p:cNvSpPr>
          <p:nvPr>
            <p:ph idx="1"/>
          </p:nvPr>
        </p:nvSpPr>
        <p:spPr>
          <a:xfrm>
            <a:off x="0" y="843558"/>
            <a:ext cx="9144000" cy="3456384"/>
          </a:xfrm>
        </p:spPr>
        <p:txBody>
          <a:bodyPr/>
          <a:lstStyle/>
          <a:p>
            <a:r>
              <a:rPr lang="en-US" altLang="en-US" sz="2400" dirty="0" smtClean="0">
                <a:latin typeface="Calibri" panose="020F0502020204030204" pitchFamily="34" charset="0"/>
              </a:rPr>
              <a:t>Defines the needs of end users who benefit from accessible ICT</a:t>
            </a:r>
          </a:p>
          <a:p>
            <a:r>
              <a:rPr lang="en-US" altLang="en-US" sz="2400" dirty="0" smtClean="0">
                <a:latin typeface="Calibri" panose="020F0502020204030204" pitchFamily="34" charset="0"/>
              </a:rPr>
              <a:t>Ensures that relevant ICT accessibility criteria are included in the call for tender and verified</a:t>
            </a:r>
          </a:p>
          <a:p>
            <a:r>
              <a:rPr lang="en-US" altLang="en-US" sz="2400" dirty="0" smtClean="0">
                <a:latin typeface="Calibri" panose="020F0502020204030204" pitchFamily="34" charset="0"/>
              </a:rPr>
              <a:t>Defines functional performance standards to achieve economies of scale</a:t>
            </a:r>
          </a:p>
          <a:p>
            <a:r>
              <a:rPr lang="en-US" altLang="en-US" sz="2400" dirty="0" smtClean="0">
                <a:latin typeface="Calibri" panose="020F0502020204030204" pitchFamily="34" charset="0"/>
              </a:rPr>
              <a:t>Includes links to existing performance standards </a:t>
            </a:r>
          </a:p>
        </p:txBody>
      </p:sp>
    </p:spTree>
    <p:extLst>
      <p:ext uri="{BB962C8B-B14F-4D97-AF65-F5344CB8AC3E}">
        <p14:creationId xmlns:p14="http://schemas.microsoft.com/office/powerpoint/2010/main" val="346286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8453" y="555526"/>
            <a:ext cx="9144000" cy="800219"/>
          </a:xfrm>
        </p:spPr>
        <p:txBody>
          <a:bodyPr lIns="45720" rIns="45720" anchor="t"/>
          <a:lstStyle/>
          <a:p>
            <a:pPr>
              <a:defRPr/>
            </a:pPr>
            <a:r>
              <a:rPr lang="fr-FR" sz="4600" dirty="0">
                <a:latin typeface="Calibri" panose="020F0502020204030204" pitchFamily="34" charset="0"/>
                <a:cs typeface="Times New Roman" pitchFamily="18" charset="0"/>
              </a:rPr>
              <a:t>Thank you for your attention!</a:t>
            </a:r>
          </a:p>
        </p:txBody>
      </p:sp>
      <p:sp>
        <p:nvSpPr>
          <p:cNvPr id="18436" name="Content Placeholder 2"/>
          <p:cNvSpPr>
            <a:spLocks noGrp="1"/>
          </p:cNvSpPr>
          <p:nvPr>
            <p:ph idx="4294967295"/>
          </p:nvPr>
        </p:nvSpPr>
        <p:spPr>
          <a:xfrm>
            <a:off x="0" y="1419622"/>
            <a:ext cx="9144000" cy="2952328"/>
          </a:xfrm>
        </p:spPr>
        <p:txBody>
          <a:bodyPr/>
          <a:lstStyle/>
          <a:p>
            <a:pPr>
              <a:defRPr/>
            </a:pPr>
            <a:r>
              <a:rPr lang="fr-FR" sz="3000" dirty="0" smtClean="0">
                <a:solidFill>
                  <a:schemeClr val="accent4">
                    <a:lumMod val="50000"/>
                  </a:schemeClr>
                </a:solidFill>
                <a:latin typeface="Calibri" panose="020F0502020204030204" pitchFamily="34" charset="0"/>
                <a:cs typeface="Times New Roman" pitchFamily="18" charset="0"/>
                <a:hlinkClick r:id="rId3"/>
              </a:rPr>
              <a:t>susan.schorr@itu.int</a:t>
            </a:r>
          </a:p>
          <a:p>
            <a:pPr marL="0" indent="0">
              <a:buNone/>
              <a:defRPr/>
            </a:pPr>
            <a:endParaRPr lang="fr-FR" sz="3000" dirty="0" smtClean="0">
              <a:solidFill>
                <a:schemeClr val="accent4">
                  <a:lumMod val="50000"/>
                </a:schemeClr>
              </a:solidFill>
              <a:latin typeface="Calibri" panose="020F0502020204030204" pitchFamily="34" charset="0"/>
              <a:cs typeface="Times New Roman" pitchFamily="18" charset="0"/>
              <a:hlinkClick r:id="rId3"/>
            </a:endParaRPr>
          </a:p>
          <a:p>
            <a:pPr marL="0" indent="0">
              <a:buNone/>
              <a:defRPr/>
            </a:pPr>
            <a:r>
              <a:rPr lang="fr-FR" sz="3000" dirty="0">
                <a:solidFill>
                  <a:schemeClr val="tx1"/>
                </a:solidFill>
                <a:latin typeface="Calibri" panose="020F0502020204030204" pitchFamily="34" charset="0"/>
                <a:cs typeface="Times New Roman" pitchFamily="18" charset="0"/>
              </a:rPr>
              <a:t>For more </a:t>
            </a:r>
            <a:r>
              <a:rPr lang="fr-FR" sz="3000" dirty="0" smtClean="0">
                <a:solidFill>
                  <a:schemeClr val="tx1"/>
                </a:solidFill>
                <a:latin typeface="Calibri" panose="020F0502020204030204" pitchFamily="34" charset="0"/>
                <a:cs typeface="Times New Roman" pitchFamily="18" charset="0"/>
              </a:rPr>
              <a:t>information:</a:t>
            </a:r>
          </a:p>
          <a:p>
            <a:pPr>
              <a:defRPr/>
            </a:pPr>
            <a:r>
              <a:rPr lang="fr-FR" sz="3000" dirty="0">
                <a:solidFill>
                  <a:schemeClr val="tx1"/>
                </a:solidFill>
                <a:latin typeface="Calibri" panose="020F0502020204030204" pitchFamily="34" charset="0"/>
                <a:cs typeface="Times New Roman" panose="02020603050405020304" pitchFamily="18" charset="0"/>
                <a:hlinkClick r:id="rId3"/>
              </a:rPr>
              <a:t>http://www.itu.int/en/ITU-D/Digital-Inclusion/Persons-with-Disabilities/Pages/Persons-with-Disabilities.aspx</a:t>
            </a:r>
            <a:r>
              <a:rPr lang="fr-FR" sz="3000" dirty="0" smtClean="0">
                <a:solidFill>
                  <a:schemeClr val="tx1"/>
                </a:solidFill>
                <a:latin typeface="Calibri" panose="020F0502020204030204" pitchFamily="34" charset="0"/>
                <a:cs typeface="Times New Roman" pitchFamily="18" charset="0"/>
                <a:hlinkClick r:id="rId3"/>
              </a:rPr>
              <a:t/>
            </a:r>
            <a:br>
              <a:rPr lang="fr-FR" sz="3000" dirty="0" smtClean="0">
                <a:solidFill>
                  <a:schemeClr val="tx1"/>
                </a:solidFill>
                <a:latin typeface="Calibri" panose="020F0502020204030204" pitchFamily="34" charset="0"/>
                <a:cs typeface="Times New Roman" pitchFamily="18" charset="0"/>
                <a:hlinkClick r:id="rId3"/>
              </a:rPr>
            </a:br>
            <a:endParaRPr lang="fr-FR" sz="3000" dirty="0" smtClean="0">
              <a:solidFill>
                <a:schemeClr val="tx1"/>
              </a:solidFill>
              <a:latin typeface="Calibri" panose="020F0502020204030204" pitchFamily="34" charset="0"/>
              <a:cs typeface="Times New Roman" pitchFamily="18" charset="0"/>
              <a:hlinkClick r:id="rId3"/>
            </a:endParaRPr>
          </a:p>
        </p:txBody>
      </p:sp>
    </p:spTree>
    <p:extLst>
      <p:ext uri="{BB962C8B-B14F-4D97-AF65-F5344CB8AC3E}">
        <p14:creationId xmlns:p14="http://schemas.microsoft.com/office/powerpoint/2010/main" val="34186054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526" y="-31173"/>
            <a:ext cx="9144000" cy="584775"/>
          </a:xfrm>
        </p:spPr>
        <p:txBody>
          <a:bodyPr/>
          <a:lstStyle/>
          <a:p>
            <a:r>
              <a:rPr lang="en-US" altLang="en-US" sz="3200" dirty="0" smtClean="0">
                <a:latin typeface="Calibri" panose="020F0502020204030204" pitchFamily="34" charset="0"/>
                <a:cs typeface="Times New Roman" pitchFamily="18" charset="0"/>
              </a:rPr>
              <a:t>BDT’s Activities in Promoting Accessible ICTs</a:t>
            </a:r>
          </a:p>
        </p:txBody>
      </p:sp>
      <p:sp>
        <p:nvSpPr>
          <p:cNvPr id="6147" name="Rectangle 3"/>
          <p:cNvSpPr>
            <a:spLocks noGrp="1" noChangeArrowheads="1"/>
          </p:cNvSpPr>
          <p:nvPr>
            <p:ph type="body" idx="1"/>
          </p:nvPr>
        </p:nvSpPr>
        <p:spPr>
          <a:xfrm>
            <a:off x="467544" y="843558"/>
            <a:ext cx="7772400" cy="3618309"/>
          </a:xfrm>
        </p:spPr>
        <p:txBody>
          <a:bodyPr/>
          <a:lstStyle/>
          <a:p>
            <a:pPr>
              <a:lnSpc>
                <a:spcPct val="80000"/>
              </a:lnSpc>
              <a:defRPr/>
            </a:pPr>
            <a:r>
              <a:rPr lang="en-US" sz="2800" dirty="0" smtClean="0">
                <a:solidFill>
                  <a:schemeClr val="tx1"/>
                </a:solidFill>
                <a:latin typeface="Calibri" panose="020F0502020204030204" pitchFamily="34" charset="0"/>
                <a:cs typeface="Times New Roman" pitchFamily="18" charset="0"/>
              </a:rPr>
              <a:t>ITU-G3ict </a:t>
            </a:r>
            <a:r>
              <a:rPr lang="en-US" sz="2800" dirty="0">
                <a:solidFill>
                  <a:schemeClr val="tx1"/>
                </a:solidFill>
                <a:latin typeface="Calibri" panose="020F0502020204030204" pitchFamily="34" charset="0"/>
                <a:cs typeface="Times New Roman" pitchFamily="18" charset="0"/>
              </a:rPr>
              <a:t>e-accessibility </a:t>
            </a:r>
            <a:r>
              <a:rPr lang="en-US" sz="2800" dirty="0" smtClean="0">
                <a:solidFill>
                  <a:schemeClr val="tx1"/>
                </a:solidFill>
                <a:latin typeface="Calibri" panose="020F0502020204030204" pitchFamily="34" charset="0"/>
                <a:cs typeface="Times New Roman" pitchFamily="18" charset="0"/>
              </a:rPr>
              <a:t>toolkit </a:t>
            </a:r>
          </a:p>
          <a:p>
            <a:pPr marL="0" indent="0">
              <a:lnSpc>
                <a:spcPct val="80000"/>
              </a:lnSpc>
              <a:buFont typeface="Wingdings" pitchFamily="2" charset="2"/>
              <a:buNone/>
              <a:defRPr/>
            </a:pPr>
            <a:endParaRPr lang="en-US" sz="2800" dirty="0">
              <a:solidFill>
                <a:schemeClr val="tx1"/>
              </a:solidFill>
              <a:latin typeface="Calibri" panose="020F0502020204030204" pitchFamily="34" charset="0"/>
              <a:cs typeface="Times New Roman" pitchFamily="18" charset="0"/>
            </a:endParaRPr>
          </a:p>
          <a:p>
            <a:pPr>
              <a:lnSpc>
                <a:spcPct val="80000"/>
              </a:lnSpc>
              <a:defRPr/>
            </a:pPr>
            <a:r>
              <a:rPr lang="en-US" sz="2800" dirty="0" smtClean="0">
                <a:solidFill>
                  <a:schemeClr val="tx1"/>
                </a:solidFill>
                <a:latin typeface="Calibri" panose="020F0502020204030204" pitchFamily="34" charset="0"/>
                <a:cs typeface="Times New Roman" pitchFamily="18" charset="0"/>
              </a:rPr>
              <a:t>Making Mobile Phones and Services Accessible Report</a:t>
            </a:r>
          </a:p>
          <a:p>
            <a:pPr>
              <a:lnSpc>
                <a:spcPct val="80000"/>
              </a:lnSpc>
              <a:defRPr/>
            </a:pPr>
            <a:endParaRPr lang="en-US" sz="2800" dirty="0">
              <a:solidFill>
                <a:schemeClr val="tx1"/>
              </a:solidFill>
              <a:latin typeface="Calibri" panose="020F0502020204030204" pitchFamily="34" charset="0"/>
              <a:cs typeface="Times New Roman" pitchFamily="18" charset="0"/>
            </a:endParaRPr>
          </a:p>
          <a:p>
            <a:pPr>
              <a:lnSpc>
                <a:spcPct val="80000"/>
              </a:lnSpc>
              <a:defRPr/>
            </a:pPr>
            <a:r>
              <a:rPr lang="en-US" sz="2800" dirty="0" smtClean="0">
                <a:solidFill>
                  <a:schemeClr val="tx1"/>
                </a:solidFill>
                <a:latin typeface="Calibri" panose="020F0502020204030204" pitchFamily="34" charset="0"/>
                <a:cs typeface="Times New Roman" pitchFamily="18" charset="0"/>
              </a:rPr>
              <a:t>Making </a:t>
            </a:r>
            <a:r>
              <a:rPr lang="en-US" sz="2800" dirty="0">
                <a:solidFill>
                  <a:schemeClr val="tx1"/>
                </a:solidFill>
                <a:latin typeface="Calibri" panose="020F0502020204030204" pitchFamily="34" charset="0"/>
                <a:cs typeface="Times New Roman" pitchFamily="18" charset="0"/>
              </a:rPr>
              <a:t>TV Accessible </a:t>
            </a:r>
            <a:r>
              <a:rPr lang="en-US" sz="2800" dirty="0" smtClean="0">
                <a:solidFill>
                  <a:schemeClr val="tx1"/>
                </a:solidFill>
                <a:latin typeface="Calibri" panose="020F0502020204030204" pitchFamily="34" charset="0"/>
                <a:cs typeface="Times New Roman" pitchFamily="18" charset="0"/>
              </a:rPr>
              <a:t>Report</a:t>
            </a:r>
          </a:p>
          <a:p>
            <a:pPr marL="0" indent="0">
              <a:lnSpc>
                <a:spcPct val="80000"/>
              </a:lnSpc>
              <a:buFont typeface="Wingdings" pitchFamily="2" charset="2"/>
              <a:buNone/>
              <a:defRPr/>
            </a:pPr>
            <a:r>
              <a:rPr lang="en-US" sz="2800" dirty="0" smtClean="0">
                <a:solidFill>
                  <a:schemeClr val="tx1"/>
                </a:solidFill>
                <a:latin typeface="Calibri" panose="020F0502020204030204" pitchFamily="34" charset="0"/>
                <a:cs typeface="Times New Roman" pitchFamily="18" charset="0"/>
              </a:rPr>
              <a:t> </a:t>
            </a:r>
          </a:p>
          <a:p>
            <a:pPr>
              <a:lnSpc>
                <a:spcPct val="80000"/>
              </a:lnSpc>
              <a:defRPr/>
            </a:pPr>
            <a:r>
              <a:rPr lang="en-US" sz="2800" dirty="0" smtClean="0">
                <a:solidFill>
                  <a:schemeClr val="tx1"/>
                </a:solidFill>
                <a:latin typeface="Calibri" panose="020F0502020204030204" pitchFamily="34" charset="0"/>
                <a:cs typeface="Times New Roman" pitchFamily="18" charset="0"/>
              </a:rPr>
              <a:t>Model ICT Accessibility Policy Report – under development</a:t>
            </a:r>
          </a:p>
          <a:p>
            <a:pPr lvl="1">
              <a:lnSpc>
                <a:spcPct val="80000"/>
              </a:lnSpc>
              <a:buFont typeface="Wingdings" pitchFamily="2" charset="2"/>
              <a:buNone/>
              <a:defRPr/>
            </a:pPr>
            <a:endParaRPr lang="en-US" sz="1600" dirty="0" smtClean="0">
              <a:solidFill>
                <a:schemeClr val="accent4">
                  <a:lumMod val="5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427778442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p:cNvSpPr>
            <a:spLocks noGrp="1"/>
          </p:cNvSpPr>
          <p:nvPr>
            <p:ph type="ctrTitle"/>
          </p:nvPr>
        </p:nvSpPr>
        <p:spPr>
          <a:xfrm>
            <a:off x="1548086" y="-134652"/>
            <a:ext cx="6479629" cy="1077218"/>
          </a:xfrm>
        </p:spPr>
        <p:txBody>
          <a:bodyPr/>
          <a:lstStyle/>
          <a:p>
            <a:r>
              <a:rPr lang="en-US" sz="2400" dirty="0" smtClean="0"/>
              <a:t>G3ict e-Accessibility Toolkit</a:t>
            </a:r>
            <a:r>
              <a:rPr lang="en-US" dirty="0" smtClean="0"/>
              <a:t/>
            </a:r>
            <a:br>
              <a:rPr lang="en-US" dirty="0" smtClean="0"/>
            </a:br>
            <a:endParaRPr lang="en-US" dirty="0"/>
          </a:p>
        </p:txBody>
      </p:sp>
      <p:pic>
        <p:nvPicPr>
          <p:cNvPr id="9219" name="Picture 2" descr="Here is a screenshot of the G3ict toolkit website. On the homepage, we can find information on the guides by policy area and the tools for policy makers. Other navigation buttons include toolkit contents, meet our editors, G3ict resource center, initiatives and partners. It is also possible to open pages on the technology areas, policy guides, and assesment framework.  " title="G3ict e-accessibility Toolkit Website Image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white">
          <a:xfrm>
            <a:off x="0" y="34920"/>
            <a:ext cx="9140908" cy="5132329"/>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2" name="Rectangle 1">
            <a:hlinkClick r:id="rId4" action="ppaction://hlinkpres?slideindex=1&amp;slidetitle=" tooltip="G3ict accessibility toolkit webpage link"/>
          </p:cNvPr>
          <p:cNvSpPr/>
          <p:nvPr/>
        </p:nvSpPr>
        <p:spPr>
          <a:xfrm>
            <a:off x="4886408" y="92181"/>
            <a:ext cx="4254500" cy="523220"/>
          </a:xfrm>
          <a:prstGeom prst="rect">
            <a:avLst/>
          </a:prstGeom>
        </p:spPr>
        <p:txBody>
          <a:bodyPr>
            <a:spAutoFit/>
          </a:bodyPr>
          <a:lstStyle/>
          <a:p>
            <a:pPr eaLnBrk="0" fontAlgn="base" hangingPunct="0">
              <a:spcBef>
                <a:spcPct val="20000"/>
              </a:spcBef>
              <a:spcAft>
                <a:spcPct val="0"/>
              </a:spcAft>
              <a:buClr>
                <a:srgbClr val="0E438A"/>
              </a:buClr>
              <a:buSzPct val="110000"/>
              <a:buFont typeface="Arial" charset="0"/>
              <a:buNone/>
              <a:defRPr/>
            </a:pPr>
            <a:r>
              <a:rPr lang="en-IE" sz="2400" b="1" kern="0" dirty="0">
                <a:solidFill>
                  <a:srgbClr val="5C5C5C"/>
                </a:solidFill>
                <a:latin typeface="Calibri" panose="020F0502020204030204" pitchFamily="34" charset="0"/>
                <a:cs typeface="Times New Roman" pitchFamily="18" charset="0"/>
                <a:hlinkClick r:id="rId5" tooltip="E-accessibility toolkit website"/>
              </a:rPr>
              <a:t>www.e-accessibilitytoolkit.org</a:t>
            </a:r>
            <a:r>
              <a:rPr lang="en-IE" sz="2800" kern="0" dirty="0">
                <a:solidFill>
                  <a:srgbClr val="5C5C5C"/>
                </a:solidFill>
                <a:latin typeface="Times New Roman" pitchFamily="18" charset="0"/>
                <a:cs typeface="Times New Roman" pitchFamily="18" charset="0"/>
                <a:hlinkClick r:id="rId5"/>
              </a:rPr>
              <a:t> </a:t>
            </a:r>
            <a:endParaRPr lang="en-US" sz="2800" kern="0" dirty="0">
              <a:solidFill>
                <a:srgbClr val="5C5C5C"/>
              </a:solidFill>
              <a:latin typeface="Times New Roman" pitchFamily="18" charset="0"/>
              <a:cs typeface="Times New Roman" pitchFamily="18" charset="0"/>
            </a:endParaRPr>
          </a:p>
        </p:txBody>
      </p:sp>
    </p:spTree>
    <p:extLst>
      <p:ext uri="{BB962C8B-B14F-4D97-AF65-F5344CB8AC3E}">
        <p14:creationId xmlns:p14="http://schemas.microsoft.com/office/powerpoint/2010/main" val="333197353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2" name="Title 1"/>
          <p:cNvSpPr>
            <a:spLocks noGrp="1"/>
          </p:cNvSpPr>
          <p:nvPr>
            <p:ph type="title"/>
          </p:nvPr>
        </p:nvSpPr>
        <p:spPr>
          <a:xfrm>
            <a:off x="323528" y="-38668"/>
            <a:ext cx="8285163" cy="584775"/>
          </a:xfrm>
        </p:spPr>
        <p:txBody>
          <a:bodyPr/>
          <a:lstStyle/>
          <a:p>
            <a:r>
              <a:rPr lang="en-US" altLang="en-US" sz="3200" dirty="0" smtClean="0">
                <a:latin typeface="Calibri" panose="020F0502020204030204" pitchFamily="34" charset="0"/>
                <a:cs typeface="Times New Roman" pitchFamily="18" charset="0"/>
              </a:rPr>
              <a:t>Making TV Accessible Report</a:t>
            </a:r>
          </a:p>
        </p:txBody>
      </p:sp>
      <p:pic>
        <p:nvPicPr>
          <p:cNvPr id="10245" name="Picture 2" descr="Here is an image of the first page from the 'Making television accessible report'." title="Making TV accessible Report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1673" y="704544"/>
            <a:ext cx="2160587" cy="2436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419872" y="555526"/>
            <a:ext cx="5062538" cy="5940088"/>
          </a:xfrm>
          <a:prstGeom prst="rect">
            <a:avLst/>
          </a:prstGeom>
          <a:noFill/>
        </p:spPr>
        <p:txBody>
          <a:bodyPr>
            <a:spAutoFit/>
          </a:bodyPr>
          <a:lstStyle/>
          <a:p>
            <a:pPr eaLnBrk="0" fontAlgn="base" hangingPunct="0">
              <a:spcBef>
                <a:spcPct val="0"/>
              </a:spcBef>
              <a:spcAft>
                <a:spcPct val="0"/>
              </a:spcAft>
              <a:buClr>
                <a:srgbClr val="5C5C5C"/>
              </a:buClr>
              <a:buFont typeface="Arial" pitchFamily="34" charset="0"/>
              <a:buChar char="•"/>
              <a:defRPr/>
            </a:pPr>
            <a:r>
              <a:rPr lang="en-US" sz="3000" dirty="0">
                <a:latin typeface="Calibri" panose="020F0502020204030204" pitchFamily="34" charset="0"/>
              </a:rPr>
              <a:t>Prepared by Peter Looms, Chairman of ITU-T Focus Group on Audiovisual Media Accessibility</a:t>
            </a:r>
          </a:p>
          <a:p>
            <a:pPr eaLnBrk="0" fontAlgn="base" hangingPunct="0">
              <a:spcBef>
                <a:spcPct val="0"/>
              </a:spcBef>
              <a:spcAft>
                <a:spcPct val="0"/>
              </a:spcAft>
              <a:buClr>
                <a:srgbClr val="5C5C5C"/>
              </a:buClr>
              <a:buFont typeface="Arial" pitchFamily="34" charset="0"/>
              <a:buChar char="•"/>
              <a:defRPr/>
            </a:pPr>
            <a:r>
              <a:rPr lang="en-US" sz="3000" dirty="0">
                <a:latin typeface="Calibri" panose="020F0502020204030204" pitchFamily="34" charset="0"/>
              </a:rPr>
              <a:t>Looks at how TV can be made more accessible</a:t>
            </a:r>
          </a:p>
          <a:p>
            <a:pPr eaLnBrk="0" fontAlgn="base" hangingPunct="0">
              <a:spcBef>
                <a:spcPct val="0"/>
              </a:spcBef>
              <a:spcAft>
                <a:spcPct val="0"/>
              </a:spcAft>
              <a:buClr>
                <a:srgbClr val="5C5C5C"/>
              </a:buClr>
              <a:buFont typeface="Arial" pitchFamily="34" charset="0"/>
              <a:buChar char="•"/>
              <a:defRPr/>
            </a:pPr>
            <a:r>
              <a:rPr lang="en-US" sz="3000" dirty="0">
                <a:latin typeface="Calibri" panose="020F0502020204030204" pitchFamily="34" charset="0"/>
              </a:rPr>
              <a:t>Timely given the transition from analogue to digital TV</a:t>
            </a:r>
          </a:p>
          <a:p>
            <a:pPr eaLnBrk="0" fontAlgn="base" hangingPunct="0">
              <a:spcBef>
                <a:spcPct val="0"/>
              </a:spcBef>
              <a:spcAft>
                <a:spcPct val="0"/>
              </a:spcAft>
              <a:buClr>
                <a:srgbClr val="5C5C5C"/>
              </a:buClr>
              <a:buFont typeface="Arial" pitchFamily="34" charset="0"/>
              <a:buChar char="•"/>
              <a:defRPr/>
            </a:pPr>
            <a:endParaRPr lang="en-US" sz="3000" dirty="0">
              <a:latin typeface="Calibri" panose="020F0502020204030204" pitchFamily="34" charset="0"/>
            </a:endParaRPr>
          </a:p>
          <a:p>
            <a:pPr eaLnBrk="0" fontAlgn="base" hangingPunct="0">
              <a:spcBef>
                <a:spcPct val="0"/>
              </a:spcBef>
              <a:spcAft>
                <a:spcPct val="0"/>
              </a:spcAft>
              <a:buClr>
                <a:srgbClr val="5C5C5C"/>
              </a:buClr>
              <a:buFont typeface="Arial" pitchFamily="34" charset="0"/>
              <a:buChar char="•"/>
              <a:defRPr/>
            </a:pPr>
            <a:endParaRPr lang="en-US" sz="3000" dirty="0">
              <a:latin typeface="Calibri" panose="020F0502020204030204" pitchFamily="34" charset="0"/>
            </a:endParaRPr>
          </a:p>
          <a:p>
            <a:pPr eaLnBrk="0" fontAlgn="base" hangingPunct="0">
              <a:spcBef>
                <a:spcPct val="0"/>
              </a:spcBef>
              <a:spcAft>
                <a:spcPct val="0"/>
              </a:spcAft>
              <a:buClr>
                <a:srgbClr val="5C5C5C"/>
              </a:buClr>
              <a:buFont typeface="Arial" pitchFamily="34" charset="0"/>
              <a:buChar char="•"/>
              <a:defRPr/>
            </a:pPr>
            <a:endParaRPr lang="en-US" sz="1600" dirty="0">
              <a:solidFill>
                <a:srgbClr val="5C5C5C">
                  <a:lumMod val="50000"/>
                </a:srgbClr>
              </a:solidFill>
              <a:latin typeface="Times New Roman" pitchFamily="18" charset="0"/>
            </a:endParaRPr>
          </a:p>
          <a:p>
            <a:pPr eaLnBrk="0" fontAlgn="base" hangingPunct="0">
              <a:spcBef>
                <a:spcPct val="0"/>
              </a:spcBef>
              <a:spcAft>
                <a:spcPct val="0"/>
              </a:spcAft>
              <a:buClr>
                <a:srgbClr val="5C5C5C"/>
              </a:buClr>
              <a:buFont typeface="Arial" pitchFamily="34" charset="0"/>
              <a:buChar char="•"/>
              <a:defRPr/>
            </a:pPr>
            <a:endParaRPr lang="en-US" sz="1600" dirty="0">
              <a:solidFill>
                <a:srgbClr val="5C5C5C">
                  <a:lumMod val="50000"/>
                </a:srgbClr>
              </a:solidFill>
              <a:latin typeface="Times New Roman" pitchFamily="18" charset="0"/>
            </a:endParaRPr>
          </a:p>
          <a:p>
            <a:pPr eaLnBrk="0" fontAlgn="base" hangingPunct="0">
              <a:spcBef>
                <a:spcPct val="0"/>
              </a:spcBef>
              <a:spcAft>
                <a:spcPct val="0"/>
              </a:spcAft>
              <a:buClr>
                <a:srgbClr val="5C5C5C"/>
              </a:buClr>
              <a:buFont typeface="Arial" pitchFamily="34" charset="0"/>
              <a:buChar char="•"/>
              <a:defRPr/>
            </a:pPr>
            <a:endParaRPr lang="en-US" sz="1600" dirty="0">
              <a:solidFill>
                <a:srgbClr val="5C5C5C">
                  <a:lumMod val="50000"/>
                </a:srgbClr>
              </a:solidFill>
              <a:latin typeface="Times New Roman" pitchFamily="18" charset="0"/>
            </a:endParaRPr>
          </a:p>
          <a:p>
            <a:pPr eaLnBrk="0" fontAlgn="base" hangingPunct="0">
              <a:spcBef>
                <a:spcPct val="0"/>
              </a:spcBef>
              <a:spcAft>
                <a:spcPct val="0"/>
              </a:spcAft>
              <a:buClr>
                <a:srgbClr val="5C5C5C"/>
              </a:buClr>
              <a:buFont typeface="Arial" pitchFamily="34" charset="0"/>
              <a:buChar char="•"/>
              <a:defRPr/>
            </a:pPr>
            <a:endParaRPr lang="en-US" sz="1600" dirty="0">
              <a:solidFill>
                <a:srgbClr val="5C5C5C">
                  <a:lumMod val="50000"/>
                </a:srgbClr>
              </a:solidFill>
              <a:latin typeface="Times New Roman" pitchFamily="18" charset="0"/>
            </a:endParaRPr>
          </a:p>
          <a:p>
            <a:pPr eaLnBrk="0" fontAlgn="base" hangingPunct="0">
              <a:spcBef>
                <a:spcPct val="0"/>
              </a:spcBef>
              <a:spcAft>
                <a:spcPct val="0"/>
              </a:spcAft>
              <a:buClr>
                <a:srgbClr val="5C5C5C"/>
              </a:buClr>
              <a:buFont typeface="Arial" pitchFamily="34" charset="0"/>
              <a:buChar char="•"/>
              <a:defRPr/>
            </a:pPr>
            <a:endParaRPr lang="en-US" sz="1600" dirty="0">
              <a:solidFill>
                <a:srgbClr val="5C5C5C">
                  <a:lumMod val="50000"/>
                </a:srgbClr>
              </a:solidFill>
              <a:latin typeface="Times New Roman" pitchFamily="18" charset="0"/>
            </a:endParaRPr>
          </a:p>
        </p:txBody>
      </p:sp>
      <p:sp>
        <p:nvSpPr>
          <p:cNvPr id="10243" name="Content Placeholder 2"/>
          <p:cNvSpPr>
            <a:spLocks noGrp="1"/>
          </p:cNvSpPr>
          <p:nvPr>
            <p:ph idx="1"/>
          </p:nvPr>
        </p:nvSpPr>
        <p:spPr>
          <a:xfrm>
            <a:off x="467544" y="555526"/>
            <a:ext cx="7920880" cy="3744416"/>
          </a:xfrm>
        </p:spPr>
        <p:txBody>
          <a:bodyPr/>
          <a:lstStyle/>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r>
              <a:rPr lang="en-US" altLang="en-US" sz="2000" b="1" u="sng" dirty="0" smtClean="0">
                <a:solidFill>
                  <a:schemeClr val="tx2"/>
                </a:solidFill>
                <a:latin typeface="Calibri" panose="020F0502020204030204" pitchFamily="34" charset="0"/>
                <a:cs typeface="Times New Roman" pitchFamily="18" charset="0"/>
              </a:rPr>
              <a:t>http://www.itu.int/ITU-D/sis/PwDs/index.phtml</a:t>
            </a:r>
          </a:p>
          <a:p>
            <a:pPr>
              <a:buFont typeface="Wingdings" pitchFamily="2" charset="2"/>
              <a:buNone/>
            </a:pPr>
            <a:endParaRPr lang="en-US" altLang="en-US" sz="2400" dirty="0" smtClean="0"/>
          </a:p>
        </p:txBody>
      </p:sp>
    </p:spTree>
    <p:extLst>
      <p:ext uri="{BB962C8B-B14F-4D97-AF65-F5344CB8AC3E}">
        <p14:creationId xmlns:p14="http://schemas.microsoft.com/office/powerpoint/2010/main" val="3482979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Title 1"/>
          <p:cNvSpPr>
            <a:spLocks noGrp="1"/>
          </p:cNvSpPr>
          <p:nvPr>
            <p:ph type="title"/>
          </p:nvPr>
        </p:nvSpPr>
        <p:spPr>
          <a:xfrm>
            <a:off x="0" y="-50321"/>
            <a:ext cx="9144000" cy="1077218"/>
          </a:xfrm>
        </p:spPr>
        <p:txBody>
          <a:bodyPr/>
          <a:lstStyle/>
          <a:p>
            <a:r>
              <a:rPr lang="en-US" altLang="en-US" sz="3200" dirty="0" smtClean="0">
                <a:latin typeface="Calibri" panose="020F0502020204030204" pitchFamily="34" charset="0"/>
                <a:cs typeface="Times New Roman" pitchFamily="18" charset="0"/>
              </a:rPr>
              <a:t>Making Mobile Phones and Services Accessible Report</a:t>
            </a:r>
          </a:p>
        </p:txBody>
      </p:sp>
      <p:pic>
        <p:nvPicPr>
          <p:cNvPr id="11270" name="Picture 7" descr="Here is an image of the first page from the 'Making mobile phones and services accessible report'." title="Making mobile phones and services accessible report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866" y="1059582"/>
            <a:ext cx="2109787"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744074" y="1100855"/>
            <a:ext cx="6508446" cy="4801314"/>
          </a:xfrm>
          <a:prstGeom prst="rect">
            <a:avLst/>
          </a:prstGeom>
          <a:noFill/>
        </p:spPr>
        <p:txBody>
          <a:bodyPr wrap="square">
            <a:spAutoFit/>
          </a:bodyPr>
          <a:lstStyle/>
          <a:p>
            <a:pPr eaLnBrk="0" fontAlgn="base" hangingPunct="0">
              <a:spcBef>
                <a:spcPct val="0"/>
              </a:spcBef>
              <a:spcAft>
                <a:spcPct val="0"/>
              </a:spcAft>
              <a:buClr>
                <a:srgbClr val="5C5C5C"/>
              </a:buClr>
              <a:buFont typeface="Arial" pitchFamily="34" charset="0"/>
              <a:buChar char="•"/>
              <a:defRPr/>
            </a:pPr>
            <a:r>
              <a:rPr lang="en-US" sz="3000" dirty="0">
                <a:solidFill>
                  <a:srgbClr val="5C5C5C">
                    <a:lumMod val="50000"/>
                  </a:srgbClr>
                </a:solidFill>
                <a:latin typeface="Calibri" panose="020F0502020204030204" pitchFamily="34" charset="0"/>
              </a:rPr>
              <a:t>Prepared by a team of experts</a:t>
            </a:r>
          </a:p>
          <a:p>
            <a:pPr eaLnBrk="0" fontAlgn="base" hangingPunct="0">
              <a:spcBef>
                <a:spcPct val="0"/>
              </a:spcBef>
              <a:spcAft>
                <a:spcPct val="0"/>
              </a:spcAft>
              <a:buClr>
                <a:srgbClr val="5C5C5C"/>
              </a:buClr>
              <a:buFont typeface="Arial" pitchFamily="34" charset="0"/>
              <a:buChar char="•"/>
              <a:defRPr/>
            </a:pPr>
            <a:r>
              <a:rPr lang="en-US" sz="3000" dirty="0">
                <a:solidFill>
                  <a:srgbClr val="5C5C5C">
                    <a:lumMod val="50000"/>
                  </a:srgbClr>
                </a:solidFill>
                <a:latin typeface="Calibri" panose="020F0502020204030204" pitchFamily="34" charset="0"/>
              </a:rPr>
              <a:t>Explains in concrete terms, what we mean by accessible mobile phones</a:t>
            </a:r>
          </a:p>
          <a:p>
            <a:pPr eaLnBrk="0" fontAlgn="base" hangingPunct="0">
              <a:spcBef>
                <a:spcPct val="0"/>
              </a:spcBef>
              <a:spcAft>
                <a:spcPct val="0"/>
              </a:spcAft>
              <a:buClr>
                <a:srgbClr val="5C5C5C"/>
              </a:buClr>
              <a:buFont typeface="Arial" pitchFamily="34" charset="0"/>
              <a:buChar char="•"/>
              <a:defRPr/>
            </a:pPr>
            <a:r>
              <a:rPr lang="en-US" sz="3000" dirty="0">
                <a:solidFill>
                  <a:srgbClr val="5C5C5C">
                    <a:lumMod val="50000"/>
                  </a:srgbClr>
                </a:solidFill>
                <a:latin typeface="Calibri" panose="020F0502020204030204" pitchFamily="34" charset="0"/>
              </a:rPr>
              <a:t>Developments in accessible </a:t>
            </a:r>
            <a:r>
              <a:rPr lang="en-US" sz="3000" dirty="0" smtClean="0">
                <a:solidFill>
                  <a:srgbClr val="5C5C5C">
                    <a:lumMod val="50000"/>
                  </a:srgbClr>
                </a:solidFill>
                <a:latin typeface="Calibri" panose="020F0502020204030204" pitchFamily="34" charset="0"/>
              </a:rPr>
              <a:t>mobile apps</a:t>
            </a:r>
            <a:endParaRPr lang="en-US" sz="3000" dirty="0">
              <a:solidFill>
                <a:srgbClr val="5C5C5C">
                  <a:lumMod val="50000"/>
                </a:srgbClr>
              </a:solidFill>
              <a:latin typeface="Calibri" panose="020F0502020204030204" pitchFamily="34" charset="0"/>
            </a:endParaRPr>
          </a:p>
          <a:p>
            <a:pPr eaLnBrk="0" fontAlgn="base" hangingPunct="0">
              <a:spcBef>
                <a:spcPct val="0"/>
              </a:spcBef>
              <a:spcAft>
                <a:spcPct val="0"/>
              </a:spcAft>
              <a:buClr>
                <a:srgbClr val="5C5C5C"/>
              </a:buClr>
              <a:buFont typeface="Arial" pitchFamily="34" charset="0"/>
              <a:buChar char="•"/>
              <a:defRPr/>
            </a:pPr>
            <a:r>
              <a:rPr lang="en-US" sz="3000" dirty="0">
                <a:solidFill>
                  <a:srgbClr val="5C5C5C">
                    <a:lumMod val="50000"/>
                  </a:srgbClr>
                </a:solidFill>
                <a:latin typeface="Calibri" panose="020F0502020204030204" pitchFamily="34" charset="0"/>
              </a:rPr>
              <a:t>Business opportunities and case studies</a:t>
            </a:r>
          </a:p>
          <a:p>
            <a:pPr eaLnBrk="0" fontAlgn="base" hangingPunct="0">
              <a:spcBef>
                <a:spcPct val="0"/>
              </a:spcBef>
              <a:spcAft>
                <a:spcPct val="0"/>
              </a:spcAft>
              <a:buClr>
                <a:srgbClr val="5C5C5C"/>
              </a:buClr>
              <a:buFont typeface="Arial" pitchFamily="34" charset="0"/>
              <a:buChar char="•"/>
              <a:defRPr/>
            </a:pPr>
            <a:r>
              <a:rPr lang="en-US" sz="3000" dirty="0">
                <a:solidFill>
                  <a:srgbClr val="5C5C5C">
                    <a:lumMod val="50000"/>
                  </a:srgbClr>
                </a:solidFill>
                <a:latin typeface="Calibri" panose="020F0502020204030204" pitchFamily="34" charset="0"/>
              </a:rPr>
              <a:t>Policy guidelines</a:t>
            </a:r>
          </a:p>
          <a:p>
            <a:pPr eaLnBrk="0" fontAlgn="base" hangingPunct="0">
              <a:spcBef>
                <a:spcPct val="0"/>
              </a:spcBef>
              <a:spcAft>
                <a:spcPct val="0"/>
              </a:spcAft>
              <a:buClr>
                <a:srgbClr val="5C5C5C"/>
              </a:buClr>
              <a:buFont typeface="Arial" pitchFamily="34" charset="0"/>
              <a:buChar char="•"/>
              <a:defRPr/>
            </a:pPr>
            <a:endParaRPr lang="en-US" sz="1600" dirty="0">
              <a:solidFill>
                <a:srgbClr val="5C5C5C">
                  <a:lumMod val="50000"/>
                </a:srgbClr>
              </a:solidFill>
              <a:latin typeface="Times New Roman" pitchFamily="18" charset="0"/>
            </a:endParaRPr>
          </a:p>
          <a:p>
            <a:pPr eaLnBrk="0" fontAlgn="base" hangingPunct="0">
              <a:spcBef>
                <a:spcPct val="0"/>
              </a:spcBef>
              <a:spcAft>
                <a:spcPct val="0"/>
              </a:spcAft>
              <a:buClr>
                <a:srgbClr val="5C5C5C"/>
              </a:buClr>
              <a:buFont typeface="Arial" pitchFamily="34" charset="0"/>
              <a:buChar char="•"/>
              <a:defRPr/>
            </a:pPr>
            <a:endParaRPr lang="en-US" sz="1600" dirty="0">
              <a:solidFill>
                <a:srgbClr val="5C5C5C">
                  <a:lumMod val="50000"/>
                </a:srgbClr>
              </a:solidFill>
              <a:latin typeface="Times New Roman" pitchFamily="18" charset="0"/>
            </a:endParaRPr>
          </a:p>
          <a:p>
            <a:pPr eaLnBrk="0" fontAlgn="base" hangingPunct="0">
              <a:spcBef>
                <a:spcPct val="0"/>
              </a:spcBef>
              <a:spcAft>
                <a:spcPct val="0"/>
              </a:spcAft>
              <a:buClr>
                <a:srgbClr val="5C5C5C"/>
              </a:buClr>
              <a:buFont typeface="Arial" pitchFamily="34" charset="0"/>
              <a:buChar char="•"/>
              <a:defRPr/>
            </a:pPr>
            <a:endParaRPr lang="en-US" sz="1600" dirty="0">
              <a:solidFill>
                <a:srgbClr val="5C5C5C">
                  <a:lumMod val="50000"/>
                </a:srgbClr>
              </a:solidFill>
              <a:latin typeface="Times New Roman" pitchFamily="18" charset="0"/>
            </a:endParaRPr>
          </a:p>
          <a:p>
            <a:pPr eaLnBrk="0" fontAlgn="base" hangingPunct="0">
              <a:spcBef>
                <a:spcPct val="0"/>
              </a:spcBef>
              <a:spcAft>
                <a:spcPct val="0"/>
              </a:spcAft>
              <a:buClr>
                <a:srgbClr val="5C5C5C"/>
              </a:buClr>
              <a:buFont typeface="Arial" pitchFamily="34" charset="0"/>
              <a:buChar char="•"/>
              <a:defRPr/>
            </a:pPr>
            <a:endParaRPr lang="en-US" sz="1600" dirty="0">
              <a:solidFill>
                <a:srgbClr val="5C5C5C">
                  <a:lumMod val="50000"/>
                </a:srgbClr>
              </a:solidFill>
              <a:latin typeface="Times New Roman" pitchFamily="18" charset="0"/>
            </a:endParaRPr>
          </a:p>
          <a:p>
            <a:pPr eaLnBrk="0" fontAlgn="base" hangingPunct="0">
              <a:spcBef>
                <a:spcPct val="0"/>
              </a:spcBef>
              <a:spcAft>
                <a:spcPct val="0"/>
              </a:spcAft>
              <a:buClr>
                <a:srgbClr val="5C5C5C"/>
              </a:buClr>
              <a:buFont typeface="Arial" pitchFamily="34" charset="0"/>
              <a:buChar char="•"/>
              <a:defRPr/>
            </a:pPr>
            <a:endParaRPr lang="en-US" sz="1600" dirty="0">
              <a:solidFill>
                <a:srgbClr val="5C5C5C">
                  <a:lumMod val="50000"/>
                </a:srgbClr>
              </a:solidFill>
              <a:latin typeface="Times New Roman" pitchFamily="18" charset="0"/>
            </a:endParaRPr>
          </a:p>
          <a:p>
            <a:pPr eaLnBrk="0" fontAlgn="base" hangingPunct="0">
              <a:spcBef>
                <a:spcPct val="0"/>
              </a:spcBef>
              <a:spcAft>
                <a:spcPct val="0"/>
              </a:spcAft>
              <a:buClr>
                <a:srgbClr val="5C5C5C"/>
              </a:buClr>
              <a:buFont typeface="Arial" pitchFamily="34" charset="0"/>
              <a:buChar char="•"/>
              <a:defRPr/>
            </a:pPr>
            <a:endParaRPr lang="en-US" sz="1600" dirty="0">
              <a:solidFill>
                <a:srgbClr val="5C5C5C">
                  <a:lumMod val="50000"/>
                </a:srgbClr>
              </a:solidFill>
              <a:latin typeface="Times New Roman" pitchFamily="18" charset="0"/>
            </a:endParaRPr>
          </a:p>
        </p:txBody>
      </p:sp>
      <p:sp>
        <p:nvSpPr>
          <p:cNvPr id="11267" name="Content Placeholder 2"/>
          <p:cNvSpPr>
            <a:spLocks noGrp="1"/>
          </p:cNvSpPr>
          <p:nvPr>
            <p:ph idx="1"/>
          </p:nvPr>
        </p:nvSpPr>
        <p:spPr>
          <a:xfrm>
            <a:off x="539552" y="1059582"/>
            <a:ext cx="8604448" cy="3807619"/>
          </a:xfrm>
        </p:spPr>
        <p:txBody>
          <a:bodyPr/>
          <a:lstStyle/>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endParaRPr lang="en-US" altLang="en-US" sz="2400" dirty="0" smtClean="0"/>
          </a:p>
          <a:p>
            <a:pPr>
              <a:buFont typeface="Wingdings" pitchFamily="2" charset="2"/>
              <a:buNone/>
            </a:pPr>
            <a:r>
              <a:rPr lang="en-US" altLang="en-US" sz="2000" b="1" u="sng" dirty="0" smtClean="0">
                <a:solidFill>
                  <a:schemeClr val="tx2"/>
                </a:solidFill>
                <a:latin typeface="Times New Roman" pitchFamily="18" charset="0"/>
                <a:cs typeface="Times New Roman" pitchFamily="18" charset="0"/>
              </a:rPr>
              <a:t>http://www.itu.int/ITU-D/sis/PwDs/index.phtml</a:t>
            </a:r>
          </a:p>
          <a:p>
            <a:pPr>
              <a:buFont typeface="Wingdings" pitchFamily="2" charset="2"/>
              <a:buNone/>
            </a:pPr>
            <a:endParaRPr lang="en-US" altLang="en-US" sz="2400" dirty="0" smtClean="0"/>
          </a:p>
        </p:txBody>
      </p:sp>
    </p:spTree>
    <p:extLst>
      <p:ext uri="{BB962C8B-B14F-4D97-AF65-F5344CB8AC3E}">
        <p14:creationId xmlns:p14="http://schemas.microsoft.com/office/powerpoint/2010/main" val="2865940139"/>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95536" y="1"/>
            <a:ext cx="7772400" cy="555526"/>
          </a:xfrm>
        </p:spPr>
        <p:txBody>
          <a:bodyPr/>
          <a:lstStyle/>
          <a:p>
            <a:r>
              <a:rPr lang="en-US" altLang="en-US" sz="3200" dirty="0" smtClean="0">
                <a:latin typeface="Calibri" panose="020F0502020204030204" pitchFamily="34" charset="0"/>
              </a:rPr>
              <a:t>Model ICT Accessibility Policy Report</a:t>
            </a:r>
          </a:p>
        </p:txBody>
      </p:sp>
      <p:sp>
        <p:nvSpPr>
          <p:cNvPr id="3" name="Content Placeholder 2"/>
          <p:cNvSpPr>
            <a:spLocks noGrp="1"/>
          </p:cNvSpPr>
          <p:nvPr>
            <p:ph idx="1"/>
          </p:nvPr>
        </p:nvSpPr>
        <p:spPr>
          <a:xfrm>
            <a:off x="0" y="411510"/>
            <a:ext cx="9144000" cy="3780420"/>
          </a:xfrm>
        </p:spPr>
        <p:txBody>
          <a:bodyPr/>
          <a:lstStyle/>
          <a:p>
            <a:pPr marL="0" indent="0">
              <a:buNone/>
              <a:defRPr/>
            </a:pPr>
            <a:r>
              <a:rPr lang="en-US" sz="1800" dirty="0" smtClean="0"/>
              <a:t> </a:t>
            </a:r>
          </a:p>
          <a:p>
            <a:pPr>
              <a:buFont typeface="Wingdings" panose="05000000000000000000" pitchFamily="2" charset="2"/>
              <a:buChar char="Ø"/>
              <a:defRPr/>
            </a:pPr>
            <a:r>
              <a:rPr lang="en-US" sz="1800" dirty="0">
                <a:latin typeface="Calibri" panose="020F0502020204030204" pitchFamily="34" charset="0"/>
              </a:rPr>
              <a:t>Provides policy guidelines and legal and regulatory framework </a:t>
            </a:r>
          </a:p>
          <a:p>
            <a:pPr>
              <a:buFont typeface="Wingdings" panose="05000000000000000000" pitchFamily="2" charset="2"/>
              <a:buChar char="Ø"/>
              <a:defRPr/>
            </a:pPr>
            <a:r>
              <a:rPr lang="en-US" sz="1800" dirty="0">
                <a:latin typeface="Calibri" panose="020F0502020204030204" pitchFamily="34" charset="0"/>
              </a:rPr>
              <a:t>Designed to help policy makers and regulators develop their own accessibility policies and regulations</a:t>
            </a:r>
          </a:p>
          <a:p>
            <a:pPr>
              <a:buFont typeface="Wingdings" panose="05000000000000000000" pitchFamily="2" charset="2"/>
              <a:buChar char="Ø"/>
              <a:defRPr/>
            </a:pPr>
            <a:r>
              <a:rPr lang="en-US" sz="1800" dirty="0">
                <a:latin typeface="Calibri" panose="020F0502020204030204" pitchFamily="34" charset="0"/>
              </a:rPr>
              <a:t>Modular design includes stand-alone sections on policies for:</a:t>
            </a:r>
          </a:p>
          <a:p>
            <a:pPr marL="0" indent="0">
              <a:buNone/>
              <a:defRPr/>
            </a:pPr>
            <a:r>
              <a:rPr lang="en-US" sz="1800" dirty="0" smtClean="0">
                <a:latin typeface="Calibri" panose="020F0502020204030204" pitchFamily="34" charset="0"/>
              </a:rPr>
              <a:t>       Public </a:t>
            </a:r>
            <a:r>
              <a:rPr lang="en-US" sz="1800" dirty="0">
                <a:latin typeface="Calibri" panose="020F0502020204030204" pitchFamily="34" charset="0"/>
              </a:rPr>
              <a:t>access accessibility</a:t>
            </a:r>
          </a:p>
          <a:p>
            <a:pPr marL="0" indent="0">
              <a:buNone/>
              <a:defRPr/>
            </a:pPr>
            <a:r>
              <a:rPr lang="en-US" sz="1800" dirty="0" smtClean="0">
                <a:latin typeface="Calibri" panose="020F0502020204030204" pitchFamily="34" charset="0"/>
              </a:rPr>
              <a:t>       Mobile </a:t>
            </a:r>
            <a:r>
              <a:rPr lang="en-US" sz="1800" dirty="0">
                <a:latin typeface="Calibri" panose="020F0502020204030204" pitchFamily="34" charset="0"/>
              </a:rPr>
              <a:t>accessibility</a:t>
            </a:r>
          </a:p>
          <a:p>
            <a:pPr marL="0" indent="0">
              <a:buNone/>
              <a:defRPr/>
            </a:pPr>
            <a:r>
              <a:rPr lang="en-US" sz="1800" dirty="0" smtClean="0">
                <a:latin typeface="Calibri" panose="020F0502020204030204" pitchFamily="34" charset="0"/>
              </a:rPr>
              <a:t>       TV </a:t>
            </a:r>
            <a:r>
              <a:rPr lang="en-US" sz="1800" dirty="0">
                <a:latin typeface="Calibri" panose="020F0502020204030204" pitchFamily="34" charset="0"/>
              </a:rPr>
              <a:t>accessibility</a:t>
            </a:r>
          </a:p>
          <a:p>
            <a:pPr marL="0" indent="0">
              <a:buNone/>
              <a:defRPr/>
            </a:pPr>
            <a:r>
              <a:rPr lang="en-US" sz="1800" dirty="0" smtClean="0">
                <a:latin typeface="Calibri" panose="020F0502020204030204" pitchFamily="34" charset="0"/>
              </a:rPr>
              <a:t>       Web </a:t>
            </a:r>
            <a:r>
              <a:rPr lang="en-US" sz="1800" dirty="0">
                <a:latin typeface="Calibri" panose="020F0502020204030204" pitchFamily="34" charset="0"/>
              </a:rPr>
              <a:t>accessibility</a:t>
            </a:r>
          </a:p>
          <a:p>
            <a:pPr marL="0" indent="0">
              <a:buNone/>
              <a:defRPr/>
            </a:pPr>
            <a:r>
              <a:rPr lang="en-US" sz="1800" dirty="0" smtClean="0">
                <a:latin typeface="Calibri" panose="020F0502020204030204" pitchFamily="34" charset="0"/>
              </a:rPr>
              <a:t>       Public </a:t>
            </a:r>
            <a:r>
              <a:rPr lang="en-US" sz="1800" dirty="0">
                <a:latin typeface="Calibri" panose="020F0502020204030204" pitchFamily="34" charset="0"/>
              </a:rPr>
              <a:t>procurement</a:t>
            </a:r>
          </a:p>
          <a:p>
            <a:pPr>
              <a:buFont typeface="Wingdings" panose="05000000000000000000" pitchFamily="2" charset="2"/>
              <a:buChar char="Ø"/>
              <a:defRPr/>
            </a:pPr>
            <a:r>
              <a:rPr lang="en-US" sz="1800" dirty="0">
                <a:latin typeface="Calibri" panose="020F0502020204030204" pitchFamily="34" charset="0"/>
              </a:rPr>
              <a:t>Also identifies and explains changes needed for existing ICT legislation and disability-specific legislation</a:t>
            </a:r>
          </a:p>
          <a:p>
            <a:pPr>
              <a:buFont typeface="Wingdings" panose="05000000000000000000" pitchFamily="2" charset="2"/>
              <a:buChar char="Ø"/>
              <a:defRPr/>
            </a:pPr>
            <a:r>
              <a:rPr lang="en-US" sz="1800" dirty="0">
                <a:latin typeface="Calibri" panose="020F0502020204030204" pitchFamily="34" charset="0"/>
              </a:rPr>
              <a:t>Reviewed by ICT accessibility experts and stakeholders </a:t>
            </a:r>
          </a:p>
          <a:p>
            <a:pPr>
              <a:buFont typeface="Wingdings" panose="05000000000000000000" pitchFamily="2" charset="2"/>
              <a:buChar char="Ø"/>
              <a:defRPr/>
            </a:pPr>
            <a:r>
              <a:rPr lang="en-US" sz="1800" dirty="0">
                <a:latin typeface="Calibri" panose="020F0502020204030204" pitchFamily="34" charset="0"/>
              </a:rPr>
              <a:t>Planned for publication in 2014 </a:t>
            </a:r>
          </a:p>
          <a:p>
            <a:pPr>
              <a:defRPr/>
            </a:pPr>
            <a:endParaRPr lang="en-US" sz="1800" dirty="0"/>
          </a:p>
          <a:p>
            <a:pPr>
              <a:defRPr/>
            </a:pPr>
            <a:endParaRPr lang="en-US" sz="1800" dirty="0"/>
          </a:p>
        </p:txBody>
      </p:sp>
    </p:spTree>
    <p:extLst>
      <p:ext uri="{BB962C8B-B14F-4D97-AF65-F5344CB8AC3E}">
        <p14:creationId xmlns:p14="http://schemas.microsoft.com/office/powerpoint/2010/main" val="317651044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0" y="-8818"/>
            <a:ext cx="9144000" cy="996392"/>
          </a:xfrm>
        </p:spPr>
        <p:txBody>
          <a:bodyPr/>
          <a:lstStyle/>
          <a:p>
            <a:r>
              <a:rPr lang="en-US" altLang="en-US" sz="3200" dirty="0" smtClean="0">
                <a:latin typeface="Calibri" panose="020F0502020204030204" pitchFamily="34" charset="0"/>
              </a:rPr>
              <a:t>Model Legal, Policy and Regulatory framework Module</a:t>
            </a:r>
          </a:p>
        </p:txBody>
      </p:sp>
      <p:sp>
        <p:nvSpPr>
          <p:cNvPr id="21507" name="Content Placeholder 2"/>
          <p:cNvSpPr>
            <a:spLocks noGrp="1"/>
          </p:cNvSpPr>
          <p:nvPr>
            <p:ph idx="1"/>
          </p:nvPr>
        </p:nvSpPr>
        <p:spPr>
          <a:xfrm>
            <a:off x="0" y="1167594"/>
            <a:ext cx="9144000" cy="3456794"/>
          </a:xfrm>
        </p:spPr>
        <p:txBody>
          <a:bodyPr/>
          <a:lstStyle/>
          <a:p>
            <a:r>
              <a:rPr lang="en-US" altLang="en-US" sz="1800" dirty="0" smtClean="0">
                <a:latin typeface="Calibri" panose="020F0502020204030204" pitchFamily="34" charset="0"/>
              </a:rPr>
              <a:t>Add </a:t>
            </a:r>
            <a:r>
              <a:rPr lang="en-US" altLang="en-US" sz="1800" dirty="0">
                <a:latin typeface="Calibri" panose="020F0502020204030204" pitchFamily="34" charset="0"/>
              </a:rPr>
              <a:t>new definitions to ICT laws, e.g. Assistive technology, persons with disabilities</a:t>
            </a:r>
          </a:p>
          <a:p>
            <a:r>
              <a:rPr lang="en-US" altLang="en-US" sz="1800" dirty="0">
                <a:latin typeface="Calibri" panose="020F0502020204030204" pitchFamily="34" charset="0"/>
              </a:rPr>
              <a:t>Amend existing definitions, e.g. “underserved community” and “users” to include persons with disabilities</a:t>
            </a:r>
          </a:p>
          <a:p>
            <a:r>
              <a:rPr lang="en-US" altLang="en-US" sz="1800" dirty="0">
                <a:latin typeface="Calibri" panose="020F0502020204030204" pitchFamily="34" charset="0"/>
              </a:rPr>
              <a:t>Ensure persons with disabilities are included in policy making consultations</a:t>
            </a:r>
          </a:p>
          <a:p>
            <a:r>
              <a:rPr lang="en-US" altLang="en-US" sz="1800" dirty="0">
                <a:latin typeface="Calibri" panose="020F0502020204030204" pitchFamily="34" charset="0"/>
              </a:rPr>
              <a:t>Expand scope of universal service/access funds</a:t>
            </a:r>
          </a:p>
          <a:p>
            <a:r>
              <a:rPr lang="en-US" altLang="en-US" sz="1800" dirty="0">
                <a:latin typeface="Calibri" panose="020F0502020204030204" pitchFamily="34" charset="0"/>
              </a:rPr>
              <a:t>Add “accessibility” to existing concepts of network penetration and affordability</a:t>
            </a:r>
          </a:p>
          <a:p>
            <a:r>
              <a:rPr lang="en-US" altLang="en-US" sz="1800" dirty="0">
                <a:latin typeface="Calibri" panose="020F0502020204030204" pitchFamily="34" charset="0"/>
              </a:rPr>
              <a:t>Ensure projects to promote ICT accessibility can be funded, e.g. research and development of speech-to-text in local languages, relay services,  </a:t>
            </a:r>
            <a:r>
              <a:rPr lang="en-US" altLang="en-US" sz="1800" dirty="0" smtClean="0">
                <a:latin typeface="Calibri" panose="020F0502020204030204" pitchFamily="34" charset="0"/>
              </a:rPr>
              <a:t>etc.</a:t>
            </a:r>
            <a:endParaRPr lang="en-US" altLang="en-US" sz="1800" dirty="0">
              <a:latin typeface="Calibri" panose="020F0502020204030204" pitchFamily="34" charset="0"/>
            </a:endParaRPr>
          </a:p>
          <a:p>
            <a:r>
              <a:rPr lang="en-US" altLang="en-US" sz="1800" dirty="0">
                <a:latin typeface="Calibri" panose="020F0502020204030204" pitchFamily="34" charset="0"/>
              </a:rPr>
              <a:t>Update emergency communication legal framework to ensure persons with disabilities can contact emergency services free of charge</a:t>
            </a:r>
          </a:p>
          <a:p>
            <a:pPr marL="0" indent="0">
              <a:buNone/>
            </a:pPr>
            <a:endParaRPr lang="en-US" altLang="en-US" sz="2000" dirty="0" smtClean="0"/>
          </a:p>
        </p:txBody>
      </p:sp>
    </p:spTree>
    <p:extLst>
      <p:ext uri="{BB962C8B-B14F-4D97-AF65-F5344CB8AC3E}">
        <p14:creationId xmlns:p14="http://schemas.microsoft.com/office/powerpoint/2010/main" val="242312570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95115230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1"/>
            <a:ext cx="9036496" cy="483517"/>
          </a:xfrm>
        </p:spPr>
        <p:txBody>
          <a:bodyPr/>
          <a:lstStyle/>
          <a:p>
            <a:r>
              <a:rPr lang="en-US" altLang="en-US" sz="3200" dirty="0" smtClean="0">
                <a:latin typeface="Calibri" panose="020F0502020204030204" pitchFamily="34" charset="0"/>
              </a:rPr>
              <a:t>TV Accessibility</a:t>
            </a:r>
          </a:p>
        </p:txBody>
      </p:sp>
      <p:sp>
        <p:nvSpPr>
          <p:cNvPr id="16387" name="Content Placeholder 2"/>
          <p:cNvSpPr>
            <a:spLocks noGrp="1"/>
          </p:cNvSpPr>
          <p:nvPr>
            <p:ph idx="1"/>
          </p:nvPr>
        </p:nvSpPr>
        <p:spPr>
          <a:xfrm>
            <a:off x="0" y="1203598"/>
            <a:ext cx="9144000" cy="3474814"/>
          </a:xfrm>
        </p:spPr>
        <p:txBody>
          <a:bodyPr/>
          <a:lstStyle/>
          <a:p>
            <a:r>
              <a:rPr lang="en-US" altLang="en-US" sz="2400" dirty="0" smtClean="0">
                <a:latin typeface="Calibri" panose="020F0502020204030204" pitchFamily="34" charset="0"/>
              </a:rPr>
              <a:t>ITU-T work focuses on </a:t>
            </a:r>
            <a:r>
              <a:rPr lang="en-US" altLang="en-US" sz="2400" b="1" i="1" dirty="0" smtClean="0">
                <a:latin typeface="Calibri" panose="020F0502020204030204" pitchFamily="34" charset="0"/>
              </a:rPr>
              <a:t>how</a:t>
            </a:r>
            <a:r>
              <a:rPr lang="en-US" altLang="en-US" sz="2400" dirty="0" smtClean="0">
                <a:latin typeface="Calibri" panose="020F0502020204030204" pitchFamily="34" charset="0"/>
              </a:rPr>
              <a:t> to ensure AVM accessibility</a:t>
            </a:r>
          </a:p>
          <a:p>
            <a:r>
              <a:rPr lang="en-US" altLang="en-US" sz="2400" dirty="0" smtClean="0">
                <a:latin typeface="Calibri" panose="020F0502020204030204" pitchFamily="34" charset="0"/>
              </a:rPr>
              <a:t>ITU-D work focuses on </a:t>
            </a:r>
            <a:r>
              <a:rPr lang="en-US" altLang="en-US" sz="2400" b="1" i="1" dirty="0" smtClean="0">
                <a:latin typeface="Calibri" panose="020F0502020204030204" pitchFamily="34" charset="0"/>
              </a:rPr>
              <a:t>creating an enabling environment</a:t>
            </a:r>
            <a:r>
              <a:rPr lang="en-US" altLang="en-US" sz="2400" dirty="0" smtClean="0">
                <a:latin typeface="Calibri" panose="020F0502020204030204" pitchFamily="34" charset="0"/>
              </a:rPr>
              <a:t> to ensure stakeholders act to ensure TV accessibility</a:t>
            </a:r>
          </a:p>
          <a:p>
            <a:r>
              <a:rPr lang="en-US" altLang="en-US" sz="2400" dirty="0" smtClean="0">
                <a:latin typeface="Calibri" panose="020F0502020204030204" pitchFamily="34" charset="0"/>
              </a:rPr>
              <a:t>Big role for parliamentarians, broadcast policy makers and regulators in developing national policies, laws and regulations</a:t>
            </a:r>
          </a:p>
          <a:p>
            <a:r>
              <a:rPr lang="en-US" altLang="en-US" sz="2400" dirty="0" smtClean="0">
                <a:latin typeface="Calibri" panose="020F0502020204030204" pitchFamily="34" charset="0"/>
              </a:rPr>
              <a:t>Facilitated by migration to digital broadcasting</a:t>
            </a:r>
          </a:p>
        </p:txBody>
      </p:sp>
    </p:spTree>
    <p:extLst>
      <p:ext uri="{BB962C8B-B14F-4D97-AF65-F5344CB8AC3E}">
        <p14:creationId xmlns:p14="http://schemas.microsoft.com/office/powerpoint/2010/main" val="793241994"/>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2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2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3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4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5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6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7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8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9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0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1_PPP New Logo">
  <a:themeElements>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PPP New Logo">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0000"/>
        </a:solidFill>
        <a:ln w="76200" cap="flat" cmpd="sng" algn="ctr">
          <a:solidFill>
            <a:srgbClr val="B2B2B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
            <a:schemeClr val="tx1"/>
          </a:buClr>
          <a:buSzTx/>
          <a:buFont typeface="Arial" charset="0"/>
          <a:buNone/>
          <a:tabLst/>
          <a:defRPr kumimoji="0" lang="en-US" sz="16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PPP New Log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P New Logo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376</TotalTime>
  <Words>2108</Words>
  <Application>Microsoft Office PowerPoint</Application>
  <PresentationFormat>On-screen Show (16:9)</PresentationFormat>
  <Paragraphs>200</Paragraphs>
  <Slides>17</Slides>
  <Notes>16</Notes>
  <HiddenSlides>3</HiddenSlides>
  <MMClips>0</MMClips>
  <ScaleCrop>false</ScaleCrop>
  <HeadingPairs>
    <vt:vector size="4" baseType="variant">
      <vt:variant>
        <vt:lpstr>Theme</vt:lpstr>
      </vt:variant>
      <vt:variant>
        <vt:i4>16</vt:i4>
      </vt:variant>
      <vt:variant>
        <vt:lpstr>Slide Titles</vt:lpstr>
      </vt:variant>
      <vt:variant>
        <vt:i4>17</vt:i4>
      </vt:variant>
    </vt:vector>
  </HeadingPairs>
  <TitlesOfParts>
    <vt:vector size="33" baseType="lpstr">
      <vt:lpstr>2_PPP New Logo</vt:lpstr>
      <vt:lpstr>1_PPP New Logo</vt:lpstr>
      <vt:lpstr>PPP New Logo</vt:lpstr>
      <vt:lpstr>3_PPP New Logo</vt:lpstr>
      <vt:lpstr>4_PPP New Logo</vt:lpstr>
      <vt:lpstr>8_PPP New Logo</vt:lpstr>
      <vt:lpstr>9_PPP New Logo</vt:lpstr>
      <vt:lpstr>10_PPP New Logo</vt:lpstr>
      <vt:lpstr>11_PPP New Logo</vt:lpstr>
      <vt:lpstr>12_PPP New Logo</vt:lpstr>
      <vt:lpstr>13_PPP New Logo</vt:lpstr>
      <vt:lpstr>14_PPP New Logo</vt:lpstr>
      <vt:lpstr>15_PPP New Logo</vt:lpstr>
      <vt:lpstr>16_PPP New Logo</vt:lpstr>
      <vt:lpstr>17_PPP New Logo</vt:lpstr>
      <vt:lpstr>18_PPP New Logo</vt:lpstr>
      <vt:lpstr>     Zero Project Conference  Workshop 1: Advancing ICT accessibility through public policy:  best practices to leverage ICT accessibility through national policies and regulatory framework  Model ICT Accessibility Policy Overview ITU - Telecommunication Development Bureau    International Telecommunication Union   </vt:lpstr>
      <vt:lpstr>BDT’s Activities in Promoting Accessible ICTs</vt:lpstr>
      <vt:lpstr>G3ict e-Accessibility Toolkit </vt:lpstr>
      <vt:lpstr>Making TV Accessible Report</vt:lpstr>
      <vt:lpstr>Making Mobile Phones and Services Accessible Report</vt:lpstr>
      <vt:lpstr>Model ICT Accessibility Policy Report</vt:lpstr>
      <vt:lpstr>Model Legal, Policy and Regulatory framework Module</vt:lpstr>
      <vt:lpstr>PowerPoint Presentation</vt:lpstr>
      <vt:lpstr>TV Accessibility</vt:lpstr>
      <vt:lpstr>Model TV Accessibility Policy – Captioning/Subtitling for deaf and hard of hearing</vt:lpstr>
      <vt:lpstr>Model TV Accessibility Policy – Audio Description and Audio Subtitles for the blind and viewers with low vision</vt:lpstr>
      <vt:lpstr>Model TV Accessibility Policy – EPGs,  Program Information and Equipment</vt:lpstr>
      <vt:lpstr>Model TV code of conduct</vt:lpstr>
      <vt:lpstr>Model Mobile Phone Accessibility Policy</vt:lpstr>
      <vt:lpstr>Model Public Procurement Module - 1</vt:lpstr>
      <vt:lpstr>Model Public Procurement Module – 2 </vt:lpstr>
      <vt:lpstr>Thank you for your attention!</vt:lpstr>
    </vt:vector>
  </TitlesOfParts>
  <Company>ITU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ITU Telecommunication Development Bureau (BDT) Model ICT Accessibility Policy Overview</dc:title>
  <dc:creator>Muhe, Iman</dc:creator>
  <cp:lastModifiedBy>Alexandra Gaspari</cp:lastModifiedBy>
  <cp:revision>29</cp:revision>
  <cp:lastPrinted>2014-02-21T14:13:10Z</cp:lastPrinted>
  <dcterms:created xsi:type="dcterms:W3CDTF">2014-02-20T08:22:11Z</dcterms:created>
  <dcterms:modified xsi:type="dcterms:W3CDTF">2014-02-21T15:55:41Z</dcterms:modified>
</cp:coreProperties>
</file>