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60" r:id="rId2"/>
    <p:sldId id="267" r:id="rId3"/>
    <p:sldId id="261" r:id="rId4"/>
    <p:sldId id="279" r:id="rId5"/>
    <p:sldId id="281" r:id="rId6"/>
    <p:sldId id="280" r:id="rId7"/>
    <p:sldId id="263" r:id="rId8"/>
    <p:sldId id="264" r:id="rId9"/>
    <p:sldId id="265" r:id="rId10"/>
    <p:sldId id="257" r:id="rId11"/>
    <p:sldId id="266" r:id="rId12"/>
    <p:sldId id="268" r:id="rId13"/>
    <p:sldId id="271" r:id="rId14"/>
    <p:sldId id="272" r:id="rId15"/>
    <p:sldId id="270" r:id="rId16"/>
    <p:sldId id="273" r:id="rId17"/>
    <p:sldId id="274" r:id="rId18"/>
    <p:sldId id="275" r:id="rId19"/>
    <p:sldId id="277" r:id="rId20"/>
    <p:sldId id="278"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a:srgbClr val="D60093"/>
    <a:srgbClr val="FF33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17" autoAdjust="0"/>
  </p:normalViewPr>
  <p:slideViewPr>
    <p:cSldViewPr>
      <p:cViewPr varScale="1">
        <p:scale>
          <a:sx n="95" d="100"/>
          <a:sy n="95" d="100"/>
        </p:scale>
        <p:origin x="-360"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30AC12-C91D-F340-A1EE-7062728B26D6}" type="doc">
      <dgm:prSet loTypeId="urn:microsoft.com/office/officeart/2005/8/layout/vList2" loCatId="" qsTypeId="urn:microsoft.com/office/officeart/2005/8/quickstyle/simple2" qsCatId="simple" csTypeId="urn:microsoft.com/office/officeart/2005/8/colors/accent0_2" csCatId="mainScheme" phldr="1"/>
      <dgm:spPr/>
      <dgm:t>
        <a:bodyPr/>
        <a:lstStyle/>
        <a:p>
          <a:endParaRPr lang="en-US"/>
        </a:p>
      </dgm:t>
    </dgm:pt>
    <dgm:pt modelId="{DEC081DE-4476-5A4D-9C26-FCE442516943}">
      <dgm:prSet phldrT="[Text]" custT="1"/>
      <dgm:spPr/>
      <dgm:t>
        <a:bodyPr/>
        <a:lstStyle/>
        <a:p>
          <a:endParaRPr lang="en-US" sz="2000" dirty="0"/>
        </a:p>
      </dgm:t>
    </dgm:pt>
    <dgm:pt modelId="{4EED3C47-904C-5B45-9A80-645CA01E35F3}" type="sibTrans" cxnId="{A980EE1F-61AF-EC4A-B051-3F4223765242}">
      <dgm:prSet/>
      <dgm:spPr/>
      <dgm:t>
        <a:bodyPr/>
        <a:lstStyle/>
        <a:p>
          <a:endParaRPr lang="en-US"/>
        </a:p>
      </dgm:t>
    </dgm:pt>
    <dgm:pt modelId="{8AA4B544-D604-E341-ADEF-E8E65B224C6E}" type="parTrans" cxnId="{A980EE1F-61AF-EC4A-B051-3F4223765242}">
      <dgm:prSet/>
      <dgm:spPr/>
      <dgm:t>
        <a:bodyPr/>
        <a:lstStyle/>
        <a:p>
          <a:endParaRPr lang="en-US"/>
        </a:p>
      </dgm:t>
    </dgm:pt>
    <dgm:pt modelId="{9781B5D7-F549-6747-8DAB-3998AC308708}">
      <dgm:prSet phldrT="[Text]" custT="1"/>
      <dgm:spPr>
        <a:ln>
          <a:solidFill>
            <a:srgbClr val="00B0F0"/>
          </a:solidFill>
        </a:ln>
      </dgm:spPr>
      <dgm:t>
        <a:bodyPr/>
        <a:lstStyle/>
        <a:p>
          <a:r>
            <a:rPr lang="en-US" sz="2000" dirty="0" smtClean="0">
              <a:solidFill>
                <a:schemeClr val="tx1"/>
              </a:solidFill>
              <a:effectLst/>
            </a:rPr>
            <a:t>There is a risk of thinking that accessible ICTs alone can solve the problem of persons with disabilities.  That means that ICT accessibility must be followed by better education, accessible infrastructure, less discrimination, etc. </a:t>
          </a:r>
          <a:endParaRPr lang="en-US" sz="4000" dirty="0">
            <a:solidFill>
              <a:schemeClr val="tx1"/>
            </a:solidFill>
          </a:endParaRPr>
        </a:p>
      </dgm:t>
      <dgm:extLst>
        <a:ext uri="{E40237B7-FDA0-4F09-8148-C483321AD2D9}">
          <dgm14:cNvPr xmlns:dgm14="http://schemas.microsoft.com/office/drawing/2010/diagram" id="0" name="" descr="There is a risk of thinking that accessible ICTs alone can solve the problem of persons with disabilities.  That means that ICT accessibility must be followed by better education, accessible infrastructure, less discrimination, etc. &#10;"/>
        </a:ext>
      </dgm:extLst>
    </dgm:pt>
    <dgm:pt modelId="{9A766319-16AB-A74F-829E-32D1E0BE44CF}" type="sibTrans" cxnId="{FD5A8DC1-C014-1943-8507-48C57A290EFE}">
      <dgm:prSet/>
      <dgm:spPr/>
      <dgm:t>
        <a:bodyPr/>
        <a:lstStyle/>
        <a:p>
          <a:endParaRPr lang="en-US"/>
        </a:p>
      </dgm:t>
    </dgm:pt>
    <dgm:pt modelId="{A90FDE89-6AAA-D24C-A457-5C0EA5096C20}" type="parTrans" cxnId="{FD5A8DC1-C014-1943-8507-48C57A290EFE}">
      <dgm:prSet/>
      <dgm:spPr/>
      <dgm:t>
        <a:bodyPr/>
        <a:lstStyle/>
        <a:p>
          <a:endParaRPr lang="en-US"/>
        </a:p>
      </dgm:t>
    </dgm:pt>
    <dgm:pt modelId="{FC95BB56-4F31-3244-9DB1-9524B118E893}" type="pres">
      <dgm:prSet presAssocID="{D730AC12-C91D-F340-A1EE-7062728B26D6}" presName="linear" presStyleCnt="0">
        <dgm:presLayoutVars>
          <dgm:animLvl val="lvl"/>
          <dgm:resizeHandles val="exact"/>
        </dgm:presLayoutVars>
      </dgm:prSet>
      <dgm:spPr/>
      <dgm:t>
        <a:bodyPr/>
        <a:lstStyle/>
        <a:p>
          <a:endParaRPr lang="en-US"/>
        </a:p>
      </dgm:t>
    </dgm:pt>
    <dgm:pt modelId="{F7FFF1D5-F0D2-1F44-85A6-55873748BE81}" type="pres">
      <dgm:prSet presAssocID="{9781B5D7-F549-6747-8DAB-3998AC308708}" presName="parentText" presStyleLbl="node1" presStyleIdx="0" presStyleCnt="1" custLinFactNeighborX="897" custLinFactNeighborY="-162">
        <dgm:presLayoutVars>
          <dgm:chMax val="0"/>
          <dgm:bulletEnabled val="1"/>
        </dgm:presLayoutVars>
      </dgm:prSet>
      <dgm:spPr/>
      <dgm:t>
        <a:bodyPr/>
        <a:lstStyle/>
        <a:p>
          <a:endParaRPr lang="en-US"/>
        </a:p>
      </dgm:t>
    </dgm:pt>
    <dgm:pt modelId="{35228BAB-A60C-1641-A8C3-B02C3EECA8E2}" type="pres">
      <dgm:prSet presAssocID="{9781B5D7-F549-6747-8DAB-3998AC308708}" presName="childText" presStyleLbl="revTx" presStyleIdx="0" presStyleCnt="1">
        <dgm:presLayoutVars>
          <dgm:bulletEnabled val="1"/>
        </dgm:presLayoutVars>
      </dgm:prSet>
      <dgm:spPr/>
      <dgm:t>
        <a:bodyPr/>
        <a:lstStyle/>
        <a:p>
          <a:endParaRPr lang="en-US"/>
        </a:p>
      </dgm:t>
    </dgm:pt>
  </dgm:ptLst>
  <dgm:cxnLst>
    <dgm:cxn modelId="{FD5A8DC1-C014-1943-8507-48C57A290EFE}" srcId="{D730AC12-C91D-F340-A1EE-7062728B26D6}" destId="{9781B5D7-F549-6747-8DAB-3998AC308708}" srcOrd="0" destOrd="0" parTransId="{A90FDE89-6AAA-D24C-A457-5C0EA5096C20}" sibTransId="{9A766319-16AB-A74F-829E-32D1E0BE44CF}"/>
    <dgm:cxn modelId="{A980EE1F-61AF-EC4A-B051-3F4223765242}" srcId="{9781B5D7-F549-6747-8DAB-3998AC308708}" destId="{DEC081DE-4476-5A4D-9C26-FCE442516943}" srcOrd="0" destOrd="0" parTransId="{8AA4B544-D604-E341-ADEF-E8E65B224C6E}" sibTransId="{4EED3C47-904C-5B45-9A80-645CA01E35F3}"/>
    <dgm:cxn modelId="{5BB96ACA-267D-46F4-95A3-113B3D9784FD}" type="presOf" srcId="{D730AC12-C91D-F340-A1EE-7062728B26D6}" destId="{FC95BB56-4F31-3244-9DB1-9524B118E893}" srcOrd="0" destOrd="0" presId="urn:microsoft.com/office/officeart/2005/8/layout/vList2"/>
    <dgm:cxn modelId="{799CFFE5-33DA-4A61-B6BE-2C19DA441292}" type="presOf" srcId="{DEC081DE-4476-5A4D-9C26-FCE442516943}" destId="{35228BAB-A60C-1641-A8C3-B02C3EECA8E2}" srcOrd="0" destOrd="0" presId="urn:microsoft.com/office/officeart/2005/8/layout/vList2"/>
    <dgm:cxn modelId="{E147717B-7FBF-4B95-9ACE-168218F8DC2B}" type="presOf" srcId="{9781B5D7-F549-6747-8DAB-3998AC308708}" destId="{F7FFF1D5-F0D2-1F44-85A6-55873748BE81}" srcOrd="0" destOrd="0" presId="urn:microsoft.com/office/officeart/2005/8/layout/vList2"/>
    <dgm:cxn modelId="{97947383-F9AE-4B56-8C80-BB5E2B67C617}" type="presParOf" srcId="{FC95BB56-4F31-3244-9DB1-9524B118E893}" destId="{F7FFF1D5-F0D2-1F44-85A6-55873748BE81}" srcOrd="0" destOrd="0" presId="urn:microsoft.com/office/officeart/2005/8/layout/vList2"/>
    <dgm:cxn modelId="{71FA0E96-77E3-4E76-946F-07E89773A8EF}" type="presParOf" srcId="{FC95BB56-4F31-3244-9DB1-9524B118E893}" destId="{35228BAB-A60C-1641-A8C3-B02C3EECA8E2}"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30AC12-C91D-F340-A1EE-7062728B26D6}" type="doc">
      <dgm:prSet loTypeId="urn:microsoft.com/office/officeart/2005/8/layout/vList2" loCatId="" qsTypeId="urn:microsoft.com/office/officeart/2005/8/quickstyle/simple2" qsCatId="simple" csTypeId="urn:microsoft.com/office/officeart/2005/8/colors/accent0_2" csCatId="mainScheme" phldr="1"/>
      <dgm:spPr/>
      <dgm:t>
        <a:bodyPr/>
        <a:lstStyle/>
        <a:p>
          <a:endParaRPr lang="en-US"/>
        </a:p>
      </dgm:t>
    </dgm:pt>
    <dgm:pt modelId="{2B270202-669F-914B-B46B-BA8A0AD1858B}">
      <dgm:prSet phldrT="[Text]" custT="1"/>
      <dgm:spPr>
        <a:ln>
          <a:solidFill>
            <a:srgbClr val="00B0F0"/>
          </a:solidFill>
        </a:ln>
      </dgm:spPr>
      <dgm:t>
        <a:bodyPr/>
        <a:lstStyle/>
        <a:p>
          <a:endParaRPr lang="en-US" sz="2000" dirty="0" smtClean="0">
            <a:effectLst/>
          </a:endParaRPr>
        </a:p>
        <a:p>
          <a:r>
            <a:rPr lang="en-US" sz="2000" dirty="0" smtClean="0">
              <a:solidFill>
                <a:schemeClr val="tx1"/>
              </a:solidFill>
              <a:effectLst/>
            </a:rPr>
            <a:t>If the barriers are not removed, there is a risk the digital divide becomes even more excluding for persons with disabilities. For example,  cost of ICTs in developing countries, lack of accessibility features or lack of awareness on what ICTs can do.</a:t>
          </a:r>
        </a:p>
        <a:p>
          <a:endParaRPr lang="en-US" sz="2000" dirty="0"/>
        </a:p>
      </dgm:t>
      <dgm:extLst>
        <a:ext uri="{E40237B7-FDA0-4F09-8148-C483321AD2D9}">
          <dgm14:cNvPr xmlns:dgm14="http://schemas.microsoft.com/office/drawing/2010/diagram" id="0" name="" descr="If the barriers are not removed, there is a risk the digital divide becomes even more excluding for persons with disabilities. For example,  cost of ICTs in developing countries, lack of accessibility features or lack of awareness on what ICTs can do.&#10;"/>
        </a:ext>
      </dgm:extLst>
    </dgm:pt>
    <dgm:pt modelId="{E2BA0672-9C24-5C4F-A08A-97DCD3B137B8}" type="parTrans" cxnId="{60C9FEF3-7E2C-324B-8C9F-BB8FD1B9EABF}">
      <dgm:prSet/>
      <dgm:spPr/>
      <dgm:t>
        <a:bodyPr/>
        <a:lstStyle/>
        <a:p>
          <a:endParaRPr lang="en-US"/>
        </a:p>
      </dgm:t>
    </dgm:pt>
    <dgm:pt modelId="{F07DED2B-CD31-A841-AB5F-EB990BFE67FE}" type="sibTrans" cxnId="{60C9FEF3-7E2C-324B-8C9F-BB8FD1B9EABF}">
      <dgm:prSet/>
      <dgm:spPr/>
      <dgm:t>
        <a:bodyPr/>
        <a:lstStyle/>
        <a:p>
          <a:endParaRPr lang="en-US"/>
        </a:p>
      </dgm:t>
    </dgm:pt>
    <dgm:pt modelId="{FC95BB56-4F31-3244-9DB1-9524B118E893}" type="pres">
      <dgm:prSet presAssocID="{D730AC12-C91D-F340-A1EE-7062728B26D6}" presName="linear" presStyleCnt="0">
        <dgm:presLayoutVars>
          <dgm:animLvl val="lvl"/>
          <dgm:resizeHandles val="exact"/>
        </dgm:presLayoutVars>
      </dgm:prSet>
      <dgm:spPr/>
      <dgm:t>
        <a:bodyPr/>
        <a:lstStyle/>
        <a:p>
          <a:endParaRPr lang="en-US"/>
        </a:p>
      </dgm:t>
    </dgm:pt>
    <dgm:pt modelId="{315F5E5B-E786-A84A-A523-059F22A2E4B2}" type="pres">
      <dgm:prSet presAssocID="{2B270202-669F-914B-B46B-BA8A0AD1858B}" presName="parentText" presStyleLbl="node1" presStyleIdx="0" presStyleCnt="1">
        <dgm:presLayoutVars>
          <dgm:chMax val="0"/>
          <dgm:bulletEnabled val="1"/>
        </dgm:presLayoutVars>
      </dgm:prSet>
      <dgm:spPr/>
      <dgm:t>
        <a:bodyPr/>
        <a:lstStyle/>
        <a:p>
          <a:endParaRPr lang="en-US"/>
        </a:p>
      </dgm:t>
    </dgm:pt>
  </dgm:ptLst>
  <dgm:cxnLst>
    <dgm:cxn modelId="{60C9FEF3-7E2C-324B-8C9F-BB8FD1B9EABF}" srcId="{D730AC12-C91D-F340-A1EE-7062728B26D6}" destId="{2B270202-669F-914B-B46B-BA8A0AD1858B}" srcOrd="0" destOrd="0" parTransId="{E2BA0672-9C24-5C4F-A08A-97DCD3B137B8}" sibTransId="{F07DED2B-CD31-A841-AB5F-EB990BFE67FE}"/>
    <dgm:cxn modelId="{27A06A8F-4DB1-4BED-9232-451AD9B301FB}" type="presOf" srcId="{D730AC12-C91D-F340-A1EE-7062728B26D6}" destId="{FC95BB56-4F31-3244-9DB1-9524B118E893}" srcOrd="0" destOrd="0" presId="urn:microsoft.com/office/officeart/2005/8/layout/vList2"/>
    <dgm:cxn modelId="{4CD68BEE-DC5B-4CCE-9FC3-7735131489A8}" type="presOf" srcId="{2B270202-669F-914B-B46B-BA8A0AD1858B}" destId="{315F5E5B-E786-A84A-A523-059F22A2E4B2}" srcOrd="0" destOrd="0" presId="urn:microsoft.com/office/officeart/2005/8/layout/vList2"/>
    <dgm:cxn modelId="{26147E37-8736-4ABE-905F-74187E122D62}" type="presParOf" srcId="{FC95BB56-4F31-3244-9DB1-9524B118E893}" destId="{315F5E5B-E786-A84A-A523-059F22A2E4B2}"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FF1D5-F0D2-1F44-85A6-55873748BE81}">
      <dsp:nvSpPr>
        <dsp:cNvPr id="0" name=""/>
        <dsp:cNvSpPr/>
      </dsp:nvSpPr>
      <dsp:spPr>
        <a:xfrm>
          <a:off x="0" y="385681"/>
          <a:ext cx="5616624" cy="1749150"/>
        </a:xfrm>
        <a:prstGeom prst="roundRect">
          <a:avLst/>
        </a:prstGeom>
        <a:solidFill>
          <a:schemeClr val="lt1">
            <a:hueOff val="0"/>
            <a:satOff val="0"/>
            <a:lumOff val="0"/>
            <a:alphaOff val="0"/>
          </a:schemeClr>
        </a:solidFill>
        <a:ln w="38100" cap="flat" cmpd="sng" algn="ctr">
          <a:solidFill>
            <a:srgbClr val="00B0F0"/>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solidFill>
                <a:schemeClr val="tx1"/>
              </a:solidFill>
              <a:effectLst/>
            </a:rPr>
            <a:t>There is a risk of thinking that accessible ICTs alone can solve the problem of persons with disabilities.  That means that ICT accessibility must be followed by better education, accessible infrastructure, less discrimination, etc. </a:t>
          </a:r>
          <a:endParaRPr lang="en-US" sz="4000" kern="1200" dirty="0">
            <a:solidFill>
              <a:schemeClr val="tx1"/>
            </a:solidFill>
          </a:endParaRPr>
        </a:p>
      </dsp:txBody>
      <dsp:txXfrm>
        <a:off x="85386" y="471067"/>
        <a:ext cx="5445852" cy="1578378"/>
      </dsp:txXfrm>
    </dsp:sp>
    <dsp:sp modelId="{35228BAB-A60C-1641-A8C3-B02C3EECA8E2}">
      <dsp:nvSpPr>
        <dsp:cNvPr id="0" name=""/>
        <dsp:cNvSpPr/>
      </dsp:nvSpPr>
      <dsp:spPr>
        <a:xfrm>
          <a:off x="0" y="2136575"/>
          <a:ext cx="5616624"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8328" tIns="25400" rIns="142240" bIns="25400" numCol="1" spcCol="1270" anchor="t" anchorCtr="0">
          <a:noAutofit/>
        </a:bodyPr>
        <a:lstStyle/>
        <a:p>
          <a:pPr marL="228600" lvl="1" indent="-228600" algn="l" defTabSz="889000">
            <a:lnSpc>
              <a:spcPct val="90000"/>
            </a:lnSpc>
            <a:spcBef>
              <a:spcPct val="0"/>
            </a:spcBef>
            <a:spcAft>
              <a:spcPct val="20000"/>
            </a:spcAft>
            <a:buChar char="••"/>
          </a:pPr>
          <a:endParaRPr lang="en-US" sz="2000" kern="1200" dirty="0"/>
        </a:p>
      </dsp:txBody>
      <dsp:txXfrm>
        <a:off x="0" y="2136575"/>
        <a:ext cx="5616624"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F5E5B-E786-A84A-A523-059F22A2E4B2}">
      <dsp:nvSpPr>
        <dsp:cNvPr id="0" name=""/>
        <dsp:cNvSpPr/>
      </dsp:nvSpPr>
      <dsp:spPr>
        <a:xfrm>
          <a:off x="0" y="306"/>
          <a:ext cx="5616624" cy="1727578"/>
        </a:xfrm>
        <a:prstGeom prst="roundRect">
          <a:avLst/>
        </a:prstGeom>
        <a:solidFill>
          <a:schemeClr val="lt1">
            <a:hueOff val="0"/>
            <a:satOff val="0"/>
            <a:lumOff val="0"/>
            <a:alphaOff val="0"/>
          </a:schemeClr>
        </a:solidFill>
        <a:ln w="38100" cap="flat" cmpd="sng" algn="ctr">
          <a:solidFill>
            <a:srgbClr val="00B0F0"/>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endParaRPr lang="en-US" sz="2000" kern="1200" dirty="0" smtClean="0">
            <a:effectLst/>
          </a:endParaRPr>
        </a:p>
        <a:p>
          <a:pPr lvl="0" algn="l" defTabSz="889000">
            <a:lnSpc>
              <a:spcPct val="90000"/>
            </a:lnSpc>
            <a:spcBef>
              <a:spcPct val="0"/>
            </a:spcBef>
            <a:spcAft>
              <a:spcPct val="35000"/>
            </a:spcAft>
          </a:pPr>
          <a:r>
            <a:rPr lang="en-US" sz="2000" kern="1200" dirty="0" smtClean="0">
              <a:solidFill>
                <a:schemeClr val="tx1"/>
              </a:solidFill>
              <a:effectLst/>
            </a:rPr>
            <a:t>If the barriers are not removed, there is a risk the digital divide becomes even more excluding for persons with disabilities. For example,  cost of ICTs in developing countries, lack of accessibility features or lack of awareness on what ICTs can do.</a:t>
          </a:r>
        </a:p>
        <a:p>
          <a:pPr lvl="0" algn="l" defTabSz="889000">
            <a:lnSpc>
              <a:spcPct val="90000"/>
            </a:lnSpc>
            <a:spcBef>
              <a:spcPct val="0"/>
            </a:spcBef>
            <a:spcAft>
              <a:spcPct val="35000"/>
            </a:spcAft>
          </a:pPr>
          <a:endParaRPr lang="en-US" sz="2000" kern="1200" dirty="0"/>
        </a:p>
      </dsp:txBody>
      <dsp:txXfrm>
        <a:off x="84333" y="84639"/>
        <a:ext cx="5447958" cy="155891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A1FE45-E129-4B04-839D-36FAE101AC8A}" type="datetimeFigureOut">
              <a:rPr lang="en-US" smtClean="0"/>
              <a:t>16/09/2013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A16DD3-6ECF-47EC-AB8A-421229498051}" type="slidenum">
              <a:rPr lang="en-US" smtClean="0"/>
              <a:t>‹#›</a:t>
            </a:fld>
            <a:endParaRPr lang="en-US"/>
          </a:p>
        </p:txBody>
      </p:sp>
    </p:spTree>
    <p:extLst>
      <p:ext uri="{BB962C8B-B14F-4D97-AF65-F5344CB8AC3E}">
        <p14:creationId xmlns:p14="http://schemas.microsoft.com/office/powerpoint/2010/main" val="22226064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A16DD3-6ECF-47EC-AB8A-421229498051}" type="slidenum">
              <a:rPr lang="en-US" smtClean="0"/>
              <a:t>4</a:t>
            </a:fld>
            <a:endParaRPr lang="en-US"/>
          </a:p>
        </p:txBody>
      </p:sp>
    </p:spTree>
    <p:extLst>
      <p:ext uri="{BB962C8B-B14F-4D97-AF65-F5344CB8AC3E}">
        <p14:creationId xmlns:p14="http://schemas.microsoft.com/office/powerpoint/2010/main" val="2981642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A16DD3-6ECF-47EC-AB8A-421229498051}" type="slidenum">
              <a:rPr lang="en-US" smtClean="0"/>
              <a:t>5</a:t>
            </a:fld>
            <a:endParaRPr lang="en-US"/>
          </a:p>
        </p:txBody>
      </p:sp>
    </p:spTree>
    <p:extLst>
      <p:ext uri="{BB962C8B-B14F-4D97-AF65-F5344CB8AC3E}">
        <p14:creationId xmlns:p14="http://schemas.microsoft.com/office/powerpoint/2010/main" val="2981642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A16DD3-6ECF-47EC-AB8A-421229498051}" type="slidenum">
              <a:rPr lang="en-US" smtClean="0"/>
              <a:t>6</a:t>
            </a:fld>
            <a:endParaRPr lang="en-US"/>
          </a:p>
        </p:txBody>
      </p:sp>
    </p:spTree>
    <p:extLst>
      <p:ext uri="{BB962C8B-B14F-4D97-AF65-F5344CB8AC3E}">
        <p14:creationId xmlns:p14="http://schemas.microsoft.com/office/powerpoint/2010/main" val="298164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A16DD3-6ECF-47EC-AB8A-421229498051}" type="slidenum">
              <a:rPr lang="en-US" smtClean="0"/>
              <a:t>7</a:t>
            </a:fld>
            <a:endParaRPr lang="en-US"/>
          </a:p>
        </p:txBody>
      </p:sp>
    </p:spTree>
    <p:extLst>
      <p:ext uri="{BB962C8B-B14F-4D97-AF65-F5344CB8AC3E}">
        <p14:creationId xmlns:p14="http://schemas.microsoft.com/office/powerpoint/2010/main" val="2981642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E3B400-978F-49DA-9E53-24E93FFD08F3}" type="datetimeFigureOut">
              <a:rPr lang="en-US" smtClean="0"/>
              <a:t>16/09/2013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3706262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E3B400-978F-49DA-9E53-24E93FFD08F3}" type="datetimeFigureOut">
              <a:rPr lang="en-US" smtClean="0"/>
              <a:t>16/09/2013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4161195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E3B400-978F-49DA-9E53-24E93FFD08F3}" type="datetimeFigureOut">
              <a:rPr lang="en-US" smtClean="0"/>
              <a:t>16/09/2013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444246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E3B400-978F-49DA-9E53-24E93FFD08F3}" type="datetimeFigureOut">
              <a:rPr lang="en-US" smtClean="0"/>
              <a:t>16/09/2013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3325240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E3B400-978F-49DA-9E53-24E93FFD08F3}" type="datetimeFigureOut">
              <a:rPr lang="en-US" smtClean="0"/>
              <a:t>16/09/2013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1119460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AE3B400-978F-49DA-9E53-24E93FFD08F3}" type="datetimeFigureOut">
              <a:rPr lang="en-US" smtClean="0"/>
              <a:t>16/09/2013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105773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E3B400-978F-49DA-9E53-24E93FFD08F3}" type="datetimeFigureOut">
              <a:rPr lang="en-US" smtClean="0"/>
              <a:t>16/09/2013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77587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E3B400-978F-49DA-9E53-24E93FFD08F3}" type="datetimeFigureOut">
              <a:rPr lang="en-US" smtClean="0"/>
              <a:t>16/09/2013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988380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E3B400-978F-49DA-9E53-24E93FFD08F3}" type="datetimeFigureOut">
              <a:rPr lang="en-US" smtClean="0"/>
              <a:t>16/09/2013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2050495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E3B400-978F-49DA-9E53-24E93FFD08F3}" type="datetimeFigureOut">
              <a:rPr lang="en-US" smtClean="0"/>
              <a:t>16/09/2013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217754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E3B400-978F-49DA-9E53-24E93FFD08F3}" type="datetimeFigureOut">
              <a:rPr lang="en-US" smtClean="0"/>
              <a:t>16/09/2013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551D07-8BC3-46DE-AD12-AB4194F73E26}" type="slidenum">
              <a:rPr lang="en-US" smtClean="0"/>
              <a:t>‹#›</a:t>
            </a:fld>
            <a:endParaRPr lang="en-US"/>
          </a:p>
        </p:txBody>
      </p:sp>
    </p:spTree>
    <p:extLst>
      <p:ext uri="{BB962C8B-B14F-4D97-AF65-F5344CB8AC3E}">
        <p14:creationId xmlns:p14="http://schemas.microsoft.com/office/powerpoint/2010/main" val="2593362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E3B400-978F-49DA-9E53-24E93FFD08F3}" type="datetimeFigureOut">
              <a:rPr lang="en-US" smtClean="0"/>
              <a:t>16/09/2013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551D07-8BC3-46DE-AD12-AB4194F73E26}" type="slidenum">
              <a:rPr lang="en-US" smtClean="0"/>
              <a:t>‹#›</a:t>
            </a:fld>
            <a:endParaRPr lang="en-US"/>
          </a:p>
        </p:txBody>
      </p:sp>
    </p:spTree>
    <p:extLst>
      <p:ext uri="{BB962C8B-B14F-4D97-AF65-F5344CB8AC3E}">
        <p14:creationId xmlns:p14="http://schemas.microsoft.com/office/powerpoint/2010/main" val="1729515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4544" y="-99392"/>
            <a:ext cx="9577064" cy="7056784"/>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3248" t="24750" r="41798" b="13464"/>
          <a:stretch/>
        </p:blipFill>
        <p:spPr bwMode="auto">
          <a:xfrm>
            <a:off x="-226184" y="-1814"/>
            <a:ext cx="4870192" cy="6887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ctrTitle"/>
          </p:nvPr>
        </p:nvSpPr>
        <p:spPr>
          <a:xfrm>
            <a:off x="4651057" y="1842393"/>
            <a:ext cx="4500188" cy="3818855"/>
          </a:xfrm>
        </p:spPr>
        <p:txBody>
          <a:bodyPr>
            <a:normAutofit/>
          </a:bodyPr>
          <a:lstStyle/>
          <a:p>
            <a:pPr algn="l"/>
            <a:r>
              <a:rPr lang="en-US" sz="4000" dirty="0" smtClean="0"/>
              <a:t/>
            </a:r>
            <a:br>
              <a:rPr lang="en-US" sz="4000" dirty="0" smtClean="0"/>
            </a:br>
            <a:r>
              <a:rPr lang="en-US" sz="4000" dirty="0" smtClean="0"/>
              <a:t>FOR A </a:t>
            </a:r>
            <a:r>
              <a:rPr lang="en-US" sz="4000" b="1" dirty="0" smtClean="0"/>
              <a:t>DISABILITY</a:t>
            </a:r>
            <a:r>
              <a:rPr lang="en-US" sz="4000" dirty="0" smtClean="0"/>
              <a:t> </a:t>
            </a:r>
            <a:r>
              <a:rPr lang="en-US" sz="4000" b="1" dirty="0" smtClean="0"/>
              <a:t>INCLUSIVE</a:t>
            </a:r>
            <a:r>
              <a:rPr lang="en-US" sz="4000" dirty="0" smtClean="0"/>
              <a:t/>
            </a:r>
            <a:br>
              <a:rPr lang="en-US" sz="4000" dirty="0" smtClean="0"/>
            </a:br>
            <a:r>
              <a:rPr lang="en-US" sz="4000" b="1" dirty="0" smtClean="0"/>
              <a:t>DEVELOPMENT</a:t>
            </a:r>
            <a:r>
              <a:rPr lang="en-US" sz="4000" dirty="0" smtClean="0"/>
              <a:t> AGENDA</a:t>
            </a:r>
            <a:endParaRPr lang="en-US" sz="4000" dirty="0"/>
          </a:p>
        </p:txBody>
      </p:sp>
      <p:cxnSp>
        <p:nvCxnSpPr>
          <p:cNvPr id="5" name="Straight Connector 4"/>
          <p:cNvCxnSpPr/>
          <p:nvPr/>
        </p:nvCxnSpPr>
        <p:spPr>
          <a:xfrm>
            <a:off x="4644008" y="1340768"/>
            <a:ext cx="2664296" cy="0"/>
          </a:xfrm>
          <a:prstGeom prst="line">
            <a:avLst/>
          </a:prstGeom>
          <a:ln>
            <a:solidFill>
              <a:schemeClr val="bg1"/>
            </a:solidFill>
          </a:ln>
        </p:spPr>
        <p:style>
          <a:lnRef idx="1">
            <a:schemeClr val="accent5"/>
          </a:lnRef>
          <a:fillRef idx="0">
            <a:schemeClr val="accent5"/>
          </a:fillRef>
          <a:effectRef idx="0">
            <a:schemeClr val="accent5"/>
          </a:effectRef>
          <a:fontRef idx="minor">
            <a:schemeClr val="tx1"/>
          </a:fontRef>
        </p:style>
      </p:cxnSp>
      <p:sp>
        <p:nvSpPr>
          <p:cNvPr id="13" name="Rectangle 12"/>
          <p:cNvSpPr/>
          <p:nvPr/>
        </p:nvSpPr>
        <p:spPr>
          <a:xfrm>
            <a:off x="4686749" y="1556792"/>
            <a:ext cx="3888106" cy="1323439"/>
          </a:xfrm>
          <a:prstGeom prst="rect">
            <a:avLst/>
          </a:prstGeom>
        </p:spPr>
        <p:txBody>
          <a:bodyPr wrap="square">
            <a:spAutoFit/>
          </a:bodyPr>
          <a:lstStyle/>
          <a:p>
            <a:pPr algn="r"/>
            <a:r>
              <a:rPr lang="en-US" sz="4000" b="1" dirty="0" smtClean="0">
                <a:solidFill>
                  <a:schemeClr val="bg1"/>
                </a:solidFill>
              </a:rPr>
              <a:t>THE ICT OPPORTUNITY </a:t>
            </a:r>
            <a:endParaRPr lang="en-US" sz="4000" dirty="0"/>
          </a:p>
        </p:txBody>
      </p:sp>
      <p:cxnSp>
        <p:nvCxnSpPr>
          <p:cNvPr id="8" name="Straight Connector 7"/>
          <p:cNvCxnSpPr/>
          <p:nvPr/>
        </p:nvCxnSpPr>
        <p:spPr>
          <a:xfrm>
            <a:off x="4644008" y="5589240"/>
            <a:ext cx="2664296" cy="0"/>
          </a:xfrm>
          <a:prstGeom prst="line">
            <a:avLst/>
          </a:prstGeom>
          <a:ln>
            <a:solidFill>
              <a:schemeClr val="bg1"/>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7656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a:xfrm>
            <a:off x="4368581" y="1733937"/>
            <a:ext cx="3475803" cy="1446550"/>
          </a:xfrm>
          <a:prstGeom prst="rect">
            <a:avLst/>
          </a:prstGeom>
        </p:spPr>
        <p:txBody>
          <a:bodyPr wrap="square">
            <a:spAutoFit/>
          </a:bodyPr>
          <a:lstStyle/>
          <a:p>
            <a:r>
              <a:rPr lang="en-US" sz="8800" dirty="0" smtClean="0">
                <a:solidFill>
                  <a:srgbClr val="00B050"/>
                </a:solidFill>
              </a:rPr>
              <a:t>150</a:t>
            </a:r>
          </a:p>
        </p:txBody>
      </p:sp>
      <p:sp>
        <p:nvSpPr>
          <p:cNvPr id="20" name="Rectangle 19"/>
          <p:cNvSpPr/>
          <p:nvPr/>
        </p:nvSpPr>
        <p:spPr>
          <a:xfrm>
            <a:off x="6228184" y="1990001"/>
            <a:ext cx="3475803" cy="430887"/>
          </a:xfrm>
          <a:prstGeom prst="rect">
            <a:avLst/>
          </a:prstGeom>
        </p:spPr>
        <p:txBody>
          <a:bodyPr wrap="square">
            <a:spAutoFit/>
          </a:bodyPr>
          <a:lstStyle/>
          <a:p>
            <a:r>
              <a:rPr lang="en-US" sz="2200" dirty="0" smtClean="0"/>
              <a:t>EXPERT INPUTS</a:t>
            </a:r>
            <a:endParaRPr lang="en-US" sz="2200" dirty="0"/>
          </a:p>
        </p:txBody>
      </p:sp>
      <p:sp>
        <p:nvSpPr>
          <p:cNvPr id="27" name="Rectangle 26"/>
          <p:cNvSpPr/>
          <p:nvPr/>
        </p:nvSpPr>
        <p:spPr>
          <a:xfrm>
            <a:off x="5148065" y="2896845"/>
            <a:ext cx="3475803" cy="646331"/>
          </a:xfrm>
          <a:prstGeom prst="rect">
            <a:avLst/>
          </a:prstGeom>
        </p:spPr>
        <p:txBody>
          <a:bodyPr wrap="square">
            <a:spAutoFit/>
          </a:bodyPr>
          <a:lstStyle/>
          <a:p>
            <a:r>
              <a:rPr lang="en-US" sz="3600" dirty="0" smtClean="0">
                <a:solidFill>
                  <a:schemeClr val="tx1">
                    <a:lumMod val="65000"/>
                    <a:lumOff val="35000"/>
                  </a:schemeClr>
                </a:solidFill>
              </a:rPr>
              <a:t>26% </a:t>
            </a:r>
            <a:r>
              <a:rPr lang="en-US" sz="2200" dirty="0" smtClean="0"/>
              <a:t>DPOs</a:t>
            </a:r>
            <a:endParaRPr lang="en-US" sz="2200" dirty="0"/>
          </a:p>
        </p:txBody>
      </p:sp>
      <p:sp>
        <p:nvSpPr>
          <p:cNvPr id="28" name="Rectangle 27"/>
          <p:cNvSpPr/>
          <p:nvPr/>
        </p:nvSpPr>
        <p:spPr>
          <a:xfrm>
            <a:off x="5148065" y="3378066"/>
            <a:ext cx="3475803" cy="646331"/>
          </a:xfrm>
          <a:prstGeom prst="rect">
            <a:avLst/>
          </a:prstGeom>
        </p:spPr>
        <p:txBody>
          <a:bodyPr wrap="square">
            <a:spAutoFit/>
          </a:bodyPr>
          <a:lstStyle/>
          <a:p>
            <a:r>
              <a:rPr lang="en-US" sz="3600" dirty="0" smtClean="0">
                <a:solidFill>
                  <a:schemeClr val="tx1">
                    <a:lumMod val="65000"/>
                    <a:lumOff val="35000"/>
                  </a:schemeClr>
                </a:solidFill>
              </a:rPr>
              <a:t>20% </a:t>
            </a:r>
            <a:r>
              <a:rPr lang="en-US" sz="2200" dirty="0" smtClean="0"/>
              <a:t>CSOs</a:t>
            </a:r>
            <a:endParaRPr lang="en-US" sz="2200" dirty="0"/>
          </a:p>
        </p:txBody>
      </p:sp>
      <p:sp>
        <p:nvSpPr>
          <p:cNvPr id="30" name="Rectangle 29"/>
          <p:cNvSpPr/>
          <p:nvPr/>
        </p:nvSpPr>
        <p:spPr>
          <a:xfrm>
            <a:off x="5148064" y="3859287"/>
            <a:ext cx="3475803" cy="646331"/>
          </a:xfrm>
          <a:prstGeom prst="rect">
            <a:avLst/>
          </a:prstGeom>
        </p:spPr>
        <p:txBody>
          <a:bodyPr wrap="square">
            <a:spAutoFit/>
          </a:bodyPr>
          <a:lstStyle/>
          <a:p>
            <a:r>
              <a:rPr lang="en-US" sz="3600" dirty="0" smtClean="0">
                <a:solidFill>
                  <a:schemeClr val="tx1">
                    <a:lumMod val="65000"/>
                    <a:lumOff val="35000"/>
                  </a:schemeClr>
                </a:solidFill>
              </a:rPr>
              <a:t>18% </a:t>
            </a:r>
            <a:r>
              <a:rPr lang="en-US" sz="2200" dirty="0" smtClean="0"/>
              <a:t>Governments</a:t>
            </a:r>
            <a:endParaRPr lang="en-US" sz="2200" dirty="0"/>
          </a:p>
        </p:txBody>
      </p:sp>
      <p:sp>
        <p:nvSpPr>
          <p:cNvPr id="32" name="Rectangle 31"/>
          <p:cNvSpPr/>
          <p:nvPr/>
        </p:nvSpPr>
        <p:spPr>
          <a:xfrm>
            <a:off x="5148064" y="4340508"/>
            <a:ext cx="3475803" cy="646331"/>
          </a:xfrm>
          <a:prstGeom prst="rect">
            <a:avLst/>
          </a:prstGeom>
        </p:spPr>
        <p:txBody>
          <a:bodyPr wrap="square">
            <a:spAutoFit/>
          </a:bodyPr>
          <a:lstStyle/>
          <a:p>
            <a:r>
              <a:rPr lang="en-US" sz="3600" dirty="0" smtClean="0">
                <a:solidFill>
                  <a:schemeClr val="tx1">
                    <a:lumMod val="65000"/>
                    <a:lumOff val="35000"/>
                  </a:schemeClr>
                </a:solidFill>
              </a:rPr>
              <a:t>19% </a:t>
            </a:r>
            <a:r>
              <a:rPr lang="en-US" sz="2200" dirty="0" smtClean="0"/>
              <a:t>Private Sector</a:t>
            </a:r>
            <a:endParaRPr lang="en-US" sz="2200" dirty="0"/>
          </a:p>
        </p:txBody>
      </p:sp>
      <p:sp>
        <p:nvSpPr>
          <p:cNvPr id="33" name="Rectangle 32"/>
          <p:cNvSpPr/>
          <p:nvPr/>
        </p:nvSpPr>
        <p:spPr>
          <a:xfrm>
            <a:off x="5148064" y="4821729"/>
            <a:ext cx="3672408" cy="646331"/>
          </a:xfrm>
          <a:prstGeom prst="rect">
            <a:avLst/>
          </a:prstGeom>
        </p:spPr>
        <p:txBody>
          <a:bodyPr wrap="square">
            <a:spAutoFit/>
          </a:bodyPr>
          <a:lstStyle/>
          <a:p>
            <a:r>
              <a:rPr lang="en-US" sz="3600" dirty="0" smtClean="0">
                <a:solidFill>
                  <a:schemeClr val="tx1">
                    <a:lumMod val="65000"/>
                    <a:lumOff val="35000"/>
                  </a:schemeClr>
                </a:solidFill>
              </a:rPr>
              <a:t>11% </a:t>
            </a:r>
            <a:r>
              <a:rPr lang="en-US" sz="2200" dirty="0" smtClean="0"/>
              <a:t>Academic Institutions</a:t>
            </a:r>
            <a:endParaRPr lang="en-US" sz="2200" dirty="0"/>
          </a:p>
        </p:txBody>
      </p:sp>
      <p:sp>
        <p:nvSpPr>
          <p:cNvPr id="38" name="Rectangle 37"/>
          <p:cNvSpPr/>
          <p:nvPr/>
        </p:nvSpPr>
        <p:spPr>
          <a:xfrm>
            <a:off x="4400579" y="1628800"/>
            <a:ext cx="3475803" cy="430887"/>
          </a:xfrm>
          <a:prstGeom prst="rect">
            <a:avLst/>
          </a:prstGeom>
        </p:spPr>
        <p:txBody>
          <a:bodyPr wrap="square">
            <a:spAutoFit/>
          </a:bodyPr>
          <a:lstStyle/>
          <a:p>
            <a:r>
              <a:rPr lang="en-US" sz="2200" dirty="0" smtClean="0"/>
              <a:t>THAT COLLECTED OVER</a:t>
            </a:r>
            <a:endParaRPr lang="en-US" sz="2200" dirty="0"/>
          </a:p>
        </p:txBody>
      </p:sp>
      <p:sp>
        <p:nvSpPr>
          <p:cNvPr id="14" name="Rectangle 13"/>
          <p:cNvSpPr/>
          <p:nvPr/>
        </p:nvSpPr>
        <p:spPr>
          <a:xfrm>
            <a:off x="0" y="1959144"/>
            <a:ext cx="4326383" cy="2431435"/>
          </a:xfrm>
          <a:prstGeom prst="rect">
            <a:avLst/>
          </a:prstGeom>
        </p:spPr>
        <p:txBody>
          <a:bodyPr wrap="square">
            <a:spAutoFit/>
          </a:bodyPr>
          <a:lstStyle/>
          <a:p>
            <a:pPr algn="r"/>
            <a:r>
              <a:rPr lang="en-US" sz="3700" b="1" dirty="0" smtClean="0"/>
              <a:t>A GLOBAL CONSULTATION ON ICTs, DISABILITY AND DEVELOPMENT</a:t>
            </a:r>
            <a:endParaRPr lang="en-US" sz="3700" dirty="0"/>
          </a:p>
        </p:txBody>
      </p:sp>
    </p:spTree>
    <p:extLst>
      <p:ext uri="{BB962C8B-B14F-4D97-AF65-F5344CB8AC3E}">
        <p14:creationId xmlns:p14="http://schemas.microsoft.com/office/powerpoint/2010/main" val="172398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7" grpId="0"/>
      <p:bldP spid="28" grpId="0"/>
      <p:bldP spid="30" grpId="0"/>
      <p:bldP spid="32" grpId="0"/>
      <p:bldP spid="33"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0" y="1959144"/>
            <a:ext cx="4326383" cy="2431435"/>
          </a:xfrm>
          <a:prstGeom prst="rect">
            <a:avLst/>
          </a:prstGeom>
        </p:spPr>
        <p:txBody>
          <a:bodyPr wrap="square">
            <a:spAutoFit/>
          </a:bodyPr>
          <a:lstStyle/>
          <a:p>
            <a:pPr algn="r"/>
            <a:r>
              <a:rPr lang="en-US" sz="3700" b="1" dirty="0" smtClean="0"/>
              <a:t>A GLOBAL CONSULTATION ON ICTs, DISABILITY AND DEVELOPMENT</a:t>
            </a:r>
            <a:endParaRPr lang="en-US" sz="3700" dirty="0"/>
          </a:p>
        </p:txBody>
      </p:sp>
      <p:sp>
        <p:nvSpPr>
          <p:cNvPr id="13" name="Rectangle 12"/>
          <p:cNvSpPr/>
          <p:nvPr/>
        </p:nvSpPr>
        <p:spPr>
          <a:xfrm>
            <a:off x="4368581" y="1733937"/>
            <a:ext cx="3475803" cy="1446550"/>
          </a:xfrm>
          <a:prstGeom prst="rect">
            <a:avLst/>
          </a:prstGeom>
        </p:spPr>
        <p:txBody>
          <a:bodyPr wrap="square">
            <a:spAutoFit/>
          </a:bodyPr>
          <a:lstStyle/>
          <a:p>
            <a:r>
              <a:rPr lang="en-US" sz="8800" dirty="0" smtClean="0">
                <a:solidFill>
                  <a:srgbClr val="00B050"/>
                </a:solidFill>
              </a:rPr>
              <a:t>150</a:t>
            </a:r>
          </a:p>
        </p:txBody>
      </p:sp>
      <p:sp>
        <p:nvSpPr>
          <p:cNvPr id="20" name="Rectangle 19"/>
          <p:cNvSpPr/>
          <p:nvPr/>
        </p:nvSpPr>
        <p:spPr>
          <a:xfrm>
            <a:off x="4368581" y="2926105"/>
            <a:ext cx="4019843" cy="430887"/>
          </a:xfrm>
          <a:prstGeom prst="rect">
            <a:avLst/>
          </a:prstGeom>
        </p:spPr>
        <p:txBody>
          <a:bodyPr wrap="square">
            <a:spAutoFit/>
          </a:bodyPr>
          <a:lstStyle/>
          <a:p>
            <a:r>
              <a:rPr lang="en-US" sz="2200" dirty="0" smtClean="0"/>
              <a:t>FROM 55 COUNTRIES</a:t>
            </a:r>
            <a:endParaRPr lang="en-US" sz="2200" dirty="0"/>
          </a:p>
        </p:txBody>
      </p:sp>
      <p:pic>
        <p:nvPicPr>
          <p:cNvPr id="11" name="Picture 2" descr="This map shows visitors from all 5 continents!"/>
          <p:cNvPicPr>
            <a:picLocks noChangeAspect="1" noChangeArrowheads="1"/>
          </p:cNvPicPr>
          <p:nvPr/>
        </p:nvPicPr>
        <p:blipFill rotWithShape="1">
          <a:blip r:embed="rId2">
            <a:extLst>
              <a:ext uri="{28A0092B-C50C-407E-A947-70E740481C1C}">
                <a14:useLocalDpi xmlns:a14="http://schemas.microsoft.com/office/drawing/2010/main" val="0"/>
              </a:ext>
            </a:extLst>
          </a:blip>
          <a:srcRect l="27872" t="37712" r="26773" b="40141"/>
          <a:stretch/>
        </p:blipFill>
        <p:spPr bwMode="auto">
          <a:xfrm>
            <a:off x="4490726" y="3501009"/>
            <a:ext cx="4653274" cy="1495346"/>
          </a:xfrm>
          <a:prstGeom prst="rect">
            <a:avLst/>
          </a:prstGeom>
          <a:noFill/>
          <a:ln w="9525">
            <a:noFill/>
            <a:miter lim="800000"/>
            <a:headEnd/>
            <a:tailEnd/>
          </a:ln>
          <a:effectLst>
            <a:reflection blurRad="6350" stA="50000" endA="300" endPos="55000" dir="5400000" sy="-100000" algn="bl" rotWithShape="0"/>
          </a:effectLst>
          <a:extLst>
            <a:ext uri="{909E8E84-426E-40DD-AFC4-6F175D3DCCD1}">
              <a14:hiddenFill xmlns:a14="http://schemas.microsoft.com/office/drawing/2010/main">
                <a:solidFill>
                  <a:schemeClr val="accent1"/>
                </a:solidFill>
              </a14:hiddenFill>
            </a:ext>
          </a:extLst>
        </p:spPr>
      </p:pic>
      <p:sp>
        <p:nvSpPr>
          <p:cNvPr id="14" name="Rectangle 13"/>
          <p:cNvSpPr/>
          <p:nvPr/>
        </p:nvSpPr>
        <p:spPr>
          <a:xfrm>
            <a:off x="6228184" y="1990001"/>
            <a:ext cx="3475803" cy="430887"/>
          </a:xfrm>
          <a:prstGeom prst="rect">
            <a:avLst/>
          </a:prstGeom>
        </p:spPr>
        <p:txBody>
          <a:bodyPr wrap="square">
            <a:spAutoFit/>
          </a:bodyPr>
          <a:lstStyle/>
          <a:p>
            <a:r>
              <a:rPr lang="en-US" sz="2200" dirty="0" smtClean="0"/>
              <a:t>EXPERT INPUTS</a:t>
            </a:r>
            <a:endParaRPr lang="en-US" sz="2200" dirty="0"/>
          </a:p>
        </p:txBody>
      </p:sp>
      <p:sp>
        <p:nvSpPr>
          <p:cNvPr id="15" name="Rectangle 14"/>
          <p:cNvSpPr/>
          <p:nvPr/>
        </p:nvSpPr>
        <p:spPr>
          <a:xfrm>
            <a:off x="4400579" y="1628800"/>
            <a:ext cx="3475803" cy="430887"/>
          </a:xfrm>
          <a:prstGeom prst="rect">
            <a:avLst/>
          </a:prstGeom>
        </p:spPr>
        <p:txBody>
          <a:bodyPr wrap="square">
            <a:spAutoFit/>
          </a:bodyPr>
          <a:lstStyle/>
          <a:p>
            <a:r>
              <a:rPr lang="en-US" sz="2200" dirty="0" smtClean="0"/>
              <a:t>THAT COLLECTED OVER</a:t>
            </a:r>
            <a:endParaRPr lang="en-US" sz="2200" dirty="0"/>
          </a:p>
        </p:txBody>
      </p:sp>
    </p:spTree>
    <p:extLst>
      <p:ext uri="{BB962C8B-B14F-4D97-AF65-F5344CB8AC3E}">
        <p14:creationId xmlns:p14="http://schemas.microsoft.com/office/powerpoint/2010/main" val="53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p:cNvSpPr/>
          <p:nvPr/>
        </p:nvSpPr>
        <p:spPr>
          <a:xfrm>
            <a:off x="-684585" y="4193793"/>
            <a:ext cx="5010967" cy="1323439"/>
          </a:xfrm>
          <a:prstGeom prst="rect">
            <a:avLst/>
          </a:prstGeom>
        </p:spPr>
        <p:txBody>
          <a:bodyPr wrap="square">
            <a:spAutoFit/>
          </a:bodyPr>
          <a:lstStyle/>
          <a:p>
            <a:pPr algn="r"/>
            <a:r>
              <a:rPr lang="en-US" sz="4000" b="1" dirty="0" smtClean="0">
                <a:solidFill>
                  <a:srgbClr val="00B050"/>
                </a:solidFill>
              </a:rPr>
              <a:t>THAT RESULTED</a:t>
            </a:r>
          </a:p>
          <a:p>
            <a:pPr algn="r"/>
            <a:r>
              <a:rPr lang="en-US" sz="4000" b="1" dirty="0" smtClean="0">
                <a:solidFill>
                  <a:srgbClr val="00B050"/>
                </a:solidFill>
              </a:rPr>
              <a:t>IN A REPORT</a:t>
            </a:r>
            <a:endParaRPr lang="en-US" sz="4000" dirty="0">
              <a:solidFill>
                <a:srgbClr val="00B050"/>
              </a:solidFill>
            </a:endParaRPr>
          </a:p>
        </p:txBody>
      </p:sp>
      <p:sp>
        <p:nvSpPr>
          <p:cNvPr id="7" name="Rectangle 6"/>
          <p:cNvSpPr/>
          <p:nvPr/>
        </p:nvSpPr>
        <p:spPr>
          <a:xfrm>
            <a:off x="4368581" y="1445905"/>
            <a:ext cx="3475803" cy="1446550"/>
          </a:xfrm>
          <a:prstGeom prst="rect">
            <a:avLst/>
          </a:prstGeom>
        </p:spPr>
        <p:txBody>
          <a:bodyPr wrap="square">
            <a:spAutoFit/>
          </a:bodyPr>
          <a:lstStyle/>
          <a:p>
            <a:r>
              <a:rPr lang="en-US" sz="8800" dirty="0" smtClean="0">
                <a:solidFill>
                  <a:srgbClr val="00B050"/>
                </a:solidFill>
              </a:rPr>
              <a:t>20</a:t>
            </a:r>
          </a:p>
        </p:txBody>
      </p:sp>
      <p:sp>
        <p:nvSpPr>
          <p:cNvPr id="8" name="Rectangle 7"/>
          <p:cNvSpPr/>
          <p:nvPr/>
        </p:nvSpPr>
        <p:spPr>
          <a:xfrm>
            <a:off x="4324090" y="1340768"/>
            <a:ext cx="3475803" cy="430887"/>
          </a:xfrm>
          <a:prstGeom prst="rect">
            <a:avLst/>
          </a:prstGeom>
        </p:spPr>
        <p:txBody>
          <a:bodyPr wrap="square">
            <a:spAutoFit/>
          </a:bodyPr>
          <a:lstStyle/>
          <a:p>
            <a:r>
              <a:rPr lang="en-US" sz="2200" dirty="0" smtClean="0"/>
              <a:t>REVIEWED BY O	VER</a:t>
            </a:r>
            <a:endParaRPr lang="en-US" sz="2200" dirty="0"/>
          </a:p>
        </p:txBody>
      </p:sp>
      <p:sp>
        <p:nvSpPr>
          <p:cNvPr id="10" name="Rectangle 9"/>
          <p:cNvSpPr/>
          <p:nvPr/>
        </p:nvSpPr>
        <p:spPr>
          <a:xfrm>
            <a:off x="5632701" y="1628800"/>
            <a:ext cx="3475803" cy="430887"/>
          </a:xfrm>
          <a:prstGeom prst="rect">
            <a:avLst/>
          </a:prstGeom>
        </p:spPr>
        <p:txBody>
          <a:bodyPr wrap="square">
            <a:spAutoFit/>
          </a:bodyPr>
          <a:lstStyle/>
          <a:p>
            <a:r>
              <a:rPr lang="en-US" sz="2200" dirty="0" smtClean="0"/>
              <a:t>EXPERTS</a:t>
            </a:r>
            <a:endParaRPr lang="en-US" sz="2200" dirty="0"/>
          </a:p>
        </p:txBody>
      </p:sp>
      <p:sp>
        <p:nvSpPr>
          <p:cNvPr id="15" name="Rectangle 14"/>
          <p:cNvSpPr/>
          <p:nvPr/>
        </p:nvSpPr>
        <p:spPr>
          <a:xfrm>
            <a:off x="4355976" y="2677011"/>
            <a:ext cx="3960440" cy="3539430"/>
          </a:xfrm>
          <a:prstGeom prst="rect">
            <a:avLst/>
          </a:prstGeom>
        </p:spPr>
        <p:txBody>
          <a:bodyPr wrap="square">
            <a:spAutoFit/>
          </a:bodyPr>
          <a:lstStyle/>
          <a:p>
            <a:r>
              <a:rPr lang="en-US" sz="2800" dirty="0" smtClean="0">
                <a:solidFill>
                  <a:schemeClr val="tx1">
                    <a:lumMod val="50000"/>
                    <a:lumOff val="50000"/>
                  </a:schemeClr>
                </a:solidFill>
              </a:rPr>
              <a:t>That will be launched in the </a:t>
            </a:r>
            <a:r>
              <a:rPr lang="en-US" sz="2800" b="1" dirty="0" smtClean="0">
                <a:solidFill>
                  <a:schemeClr val="tx1">
                    <a:lumMod val="50000"/>
                    <a:lumOff val="50000"/>
                  </a:schemeClr>
                </a:solidFill>
              </a:rPr>
              <a:t>HLMDD</a:t>
            </a:r>
            <a:r>
              <a:rPr lang="en-US" sz="2800" dirty="0" smtClean="0">
                <a:solidFill>
                  <a:schemeClr val="tx1">
                    <a:lumMod val="50000"/>
                    <a:lumOff val="50000"/>
                  </a:schemeClr>
                </a:solidFill>
              </a:rPr>
              <a:t> in New York and help </a:t>
            </a:r>
            <a:r>
              <a:rPr lang="en-US" sz="2800" b="1" dirty="0" smtClean="0">
                <a:solidFill>
                  <a:schemeClr val="tx1">
                    <a:lumMod val="75000"/>
                    <a:lumOff val="25000"/>
                  </a:schemeClr>
                </a:solidFill>
              </a:rPr>
              <a:t>influence</a:t>
            </a:r>
            <a:r>
              <a:rPr lang="en-US" sz="2800" dirty="0" smtClean="0">
                <a:solidFill>
                  <a:schemeClr val="tx1">
                    <a:lumMod val="50000"/>
                    <a:lumOff val="50000"/>
                  </a:schemeClr>
                </a:solidFill>
              </a:rPr>
              <a:t> its outcome to guarantee the visibility of </a:t>
            </a:r>
            <a:r>
              <a:rPr lang="en-US" sz="2800" b="1" dirty="0" smtClean="0">
                <a:solidFill>
                  <a:schemeClr val="tx1">
                    <a:lumMod val="50000"/>
                    <a:lumOff val="50000"/>
                  </a:schemeClr>
                </a:solidFill>
              </a:rPr>
              <a:t>ICTs</a:t>
            </a:r>
            <a:r>
              <a:rPr lang="en-US" sz="2800" dirty="0" smtClean="0">
                <a:solidFill>
                  <a:schemeClr val="tx1">
                    <a:lumMod val="50000"/>
                    <a:lumOff val="50000"/>
                  </a:schemeClr>
                </a:solidFill>
              </a:rPr>
              <a:t> as </a:t>
            </a:r>
            <a:r>
              <a:rPr lang="en-US" sz="2800" b="1" dirty="0" smtClean="0">
                <a:solidFill>
                  <a:schemeClr val="tx1">
                    <a:lumMod val="50000"/>
                    <a:lumOff val="50000"/>
                  </a:schemeClr>
                </a:solidFill>
              </a:rPr>
              <a:t>catalysts for inclusion </a:t>
            </a:r>
            <a:r>
              <a:rPr lang="en-US" sz="2800" dirty="0" smtClean="0">
                <a:solidFill>
                  <a:schemeClr val="tx1">
                    <a:lumMod val="50000"/>
                    <a:lumOff val="50000"/>
                  </a:schemeClr>
                </a:solidFill>
              </a:rPr>
              <a:t>in a post-2015 development agenda.</a:t>
            </a:r>
            <a:endParaRPr lang="en-US" sz="2800" dirty="0">
              <a:solidFill>
                <a:schemeClr val="tx1">
                  <a:lumMod val="50000"/>
                  <a:lumOff val="50000"/>
                </a:schemeClr>
              </a:solidFill>
            </a:endParaRPr>
          </a:p>
        </p:txBody>
      </p:sp>
      <p:sp>
        <p:nvSpPr>
          <p:cNvPr id="9" name="Rectangle 8"/>
          <p:cNvSpPr/>
          <p:nvPr/>
        </p:nvSpPr>
        <p:spPr>
          <a:xfrm>
            <a:off x="0" y="1959144"/>
            <a:ext cx="4326383" cy="2431435"/>
          </a:xfrm>
          <a:prstGeom prst="rect">
            <a:avLst/>
          </a:prstGeom>
        </p:spPr>
        <p:txBody>
          <a:bodyPr wrap="square">
            <a:spAutoFit/>
          </a:bodyPr>
          <a:lstStyle/>
          <a:p>
            <a:pPr algn="r"/>
            <a:r>
              <a:rPr lang="en-US" sz="3700" b="1" dirty="0" smtClean="0"/>
              <a:t>A GLOBAL CONSULTATION ON ICTs, DISABILITY AND DEVELOPMENT</a:t>
            </a:r>
            <a:endParaRPr lang="en-US" sz="3700" dirty="0"/>
          </a:p>
        </p:txBody>
      </p:sp>
    </p:spTree>
    <p:extLst>
      <p:ext uri="{BB962C8B-B14F-4D97-AF65-F5344CB8AC3E}">
        <p14:creationId xmlns:p14="http://schemas.microsoft.com/office/powerpoint/2010/main" val="122238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4139952" y="740311"/>
            <a:ext cx="4104456" cy="2400657"/>
          </a:xfrm>
          <a:prstGeom prst="rect">
            <a:avLst/>
          </a:prstGeom>
        </p:spPr>
        <p:txBody>
          <a:bodyPr wrap="square">
            <a:spAutoFit/>
          </a:bodyPr>
          <a:lstStyle/>
          <a:p>
            <a:r>
              <a:rPr lang="en-US" sz="3000" dirty="0" smtClean="0"/>
              <a:t>                                             In </a:t>
            </a:r>
            <a:r>
              <a:rPr lang="en-US" sz="3000" b="1" dirty="0" smtClean="0">
                <a:solidFill>
                  <a:srgbClr val="00B050"/>
                </a:solidFill>
              </a:rPr>
              <a:t>ITU</a:t>
            </a:r>
            <a:r>
              <a:rPr lang="en-US" sz="3000" dirty="0" smtClean="0"/>
              <a:t>, this Consultation effort mobilized the talents and skills from a variety of departments:</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032" t="41081" r="21584" b="18706"/>
          <a:stretch/>
        </p:blipFill>
        <p:spPr bwMode="auto">
          <a:xfrm>
            <a:off x="899592" y="476672"/>
            <a:ext cx="2952328" cy="3232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Connector 6"/>
          <p:cNvCxnSpPr/>
          <p:nvPr/>
        </p:nvCxnSpPr>
        <p:spPr>
          <a:xfrm>
            <a:off x="683568" y="5877272"/>
            <a:ext cx="8064388" cy="0"/>
          </a:xfrm>
          <a:prstGeom prst="line">
            <a:avLst/>
          </a:prstGeom>
          <a:ln w="38100">
            <a:solidFill>
              <a:srgbClr val="00B050"/>
            </a:solidFill>
          </a:ln>
        </p:spPr>
        <p:style>
          <a:lnRef idx="1">
            <a:schemeClr val="accent3"/>
          </a:lnRef>
          <a:fillRef idx="0">
            <a:schemeClr val="accent3"/>
          </a:fillRef>
          <a:effectRef idx="0">
            <a:schemeClr val="accent3"/>
          </a:effectRef>
          <a:fontRef idx="minor">
            <a:schemeClr val="tx1"/>
          </a:fontRef>
        </p:style>
      </p:cxnSp>
      <p:sp>
        <p:nvSpPr>
          <p:cNvPr id="12" name="Rectangle 11"/>
          <p:cNvSpPr/>
          <p:nvPr/>
        </p:nvSpPr>
        <p:spPr>
          <a:xfrm>
            <a:off x="753665" y="3733874"/>
            <a:ext cx="2599751" cy="369332"/>
          </a:xfrm>
          <a:prstGeom prst="rect">
            <a:avLst/>
          </a:prstGeom>
        </p:spPr>
        <p:txBody>
          <a:bodyPr wrap="none">
            <a:spAutoFit/>
          </a:bodyPr>
          <a:lstStyle/>
          <a:p>
            <a:r>
              <a:rPr lang="en-GB" dirty="0">
                <a:solidFill>
                  <a:schemeClr val="tx1">
                    <a:lumMod val="75000"/>
                    <a:lumOff val="25000"/>
                  </a:schemeClr>
                </a:solidFill>
              </a:rPr>
              <a:t>Jose Maria Diaz Batanero </a:t>
            </a:r>
          </a:p>
        </p:txBody>
      </p:sp>
      <p:sp>
        <p:nvSpPr>
          <p:cNvPr id="13" name="Rectangle 12"/>
          <p:cNvSpPr/>
          <p:nvPr/>
        </p:nvSpPr>
        <p:spPr>
          <a:xfrm>
            <a:off x="753665" y="4007098"/>
            <a:ext cx="1718419" cy="369332"/>
          </a:xfrm>
          <a:prstGeom prst="rect">
            <a:avLst/>
          </a:prstGeom>
        </p:spPr>
        <p:txBody>
          <a:bodyPr wrap="none">
            <a:spAutoFit/>
          </a:bodyPr>
          <a:lstStyle/>
          <a:p>
            <a:r>
              <a:rPr lang="en-GB" dirty="0">
                <a:solidFill>
                  <a:schemeClr val="tx1">
                    <a:lumMod val="75000"/>
                    <a:lumOff val="25000"/>
                  </a:schemeClr>
                </a:solidFill>
              </a:rPr>
              <a:t>Simon De Nicola</a:t>
            </a:r>
          </a:p>
        </p:txBody>
      </p:sp>
      <p:sp>
        <p:nvSpPr>
          <p:cNvPr id="14" name="Rectangle 13"/>
          <p:cNvSpPr/>
          <p:nvPr/>
        </p:nvSpPr>
        <p:spPr>
          <a:xfrm>
            <a:off x="753665" y="4280322"/>
            <a:ext cx="1882695" cy="369332"/>
          </a:xfrm>
          <a:prstGeom prst="rect">
            <a:avLst/>
          </a:prstGeom>
        </p:spPr>
        <p:txBody>
          <a:bodyPr wrap="none">
            <a:spAutoFit/>
          </a:bodyPr>
          <a:lstStyle/>
          <a:p>
            <a:r>
              <a:rPr lang="en-GB" dirty="0">
                <a:solidFill>
                  <a:schemeClr val="tx1">
                    <a:lumMod val="75000"/>
                    <a:lumOff val="25000"/>
                  </a:schemeClr>
                </a:solidFill>
              </a:rPr>
              <a:t>Alexandra Gaspari</a:t>
            </a:r>
          </a:p>
        </p:txBody>
      </p:sp>
      <p:sp>
        <p:nvSpPr>
          <p:cNvPr id="15" name="Rectangle 14"/>
          <p:cNvSpPr/>
          <p:nvPr/>
        </p:nvSpPr>
        <p:spPr>
          <a:xfrm>
            <a:off x="753665" y="4553546"/>
            <a:ext cx="1598515" cy="369332"/>
          </a:xfrm>
          <a:prstGeom prst="rect">
            <a:avLst/>
          </a:prstGeom>
        </p:spPr>
        <p:txBody>
          <a:bodyPr wrap="none">
            <a:spAutoFit/>
          </a:bodyPr>
          <a:lstStyle/>
          <a:p>
            <a:r>
              <a:rPr lang="en-GB" dirty="0">
                <a:solidFill>
                  <a:schemeClr val="tx1">
                    <a:lumMod val="75000"/>
                    <a:lumOff val="25000"/>
                  </a:schemeClr>
                </a:solidFill>
              </a:rPr>
              <a:t>Amal Kharbichi</a:t>
            </a:r>
          </a:p>
        </p:txBody>
      </p:sp>
      <p:sp>
        <p:nvSpPr>
          <p:cNvPr id="16" name="Rectangle 15"/>
          <p:cNvSpPr/>
          <p:nvPr/>
        </p:nvSpPr>
        <p:spPr>
          <a:xfrm>
            <a:off x="753665" y="4826770"/>
            <a:ext cx="1513299" cy="369332"/>
          </a:xfrm>
          <a:prstGeom prst="rect">
            <a:avLst/>
          </a:prstGeom>
        </p:spPr>
        <p:txBody>
          <a:bodyPr wrap="none">
            <a:spAutoFit/>
          </a:bodyPr>
          <a:lstStyle/>
          <a:p>
            <a:r>
              <a:rPr lang="en-GB" dirty="0">
                <a:solidFill>
                  <a:schemeClr val="tx1">
                    <a:lumMod val="75000"/>
                    <a:lumOff val="25000"/>
                  </a:schemeClr>
                </a:solidFill>
              </a:rPr>
              <a:t>Junko Koizumi</a:t>
            </a:r>
          </a:p>
        </p:txBody>
      </p:sp>
      <p:sp>
        <p:nvSpPr>
          <p:cNvPr id="17" name="Rectangle 16"/>
          <p:cNvSpPr/>
          <p:nvPr/>
        </p:nvSpPr>
        <p:spPr>
          <a:xfrm>
            <a:off x="3726617" y="3733874"/>
            <a:ext cx="2083776" cy="369332"/>
          </a:xfrm>
          <a:prstGeom prst="rect">
            <a:avLst/>
          </a:prstGeom>
        </p:spPr>
        <p:txBody>
          <a:bodyPr wrap="none">
            <a:spAutoFit/>
          </a:bodyPr>
          <a:lstStyle/>
          <a:p>
            <a:r>
              <a:rPr lang="en-GB" dirty="0">
                <a:solidFill>
                  <a:schemeClr val="tx1">
                    <a:lumMod val="75000"/>
                    <a:lumOff val="25000"/>
                  </a:schemeClr>
                </a:solidFill>
              </a:rPr>
              <a:t>Tomas </a:t>
            </a:r>
            <a:r>
              <a:rPr lang="en-GB" dirty="0" smtClean="0">
                <a:solidFill>
                  <a:schemeClr val="tx1">
                    <a:lumMod val="75000"/>
                    <a:lumOff val="25000"/>
                  </a:schemeClr>
                </a:solidFill>
              </a:rPr>
              <a:t>Lamanauskas</a:t>
            </a:r>
            <a:endParaRPr lang="en-GB" dirty="0">
              <a:solidFill>
                <a:schemeClr val="tx1">
                  <a:lumMod val="75000"/>
                  <a:lumOff val="25000"/>
                </a:schemeClr>
              </a:solidFill>
            </a:endParaRPr>
          </a:p>
        </p:txBody>
      </p:sp>
      <p:sp>
        <p:nvSpPr>
          <p:cNvPr id="19" name="Rectangle 18"/>
          <p:cNvSpPr/>
          <p:nvPr/>
        </p:nvSpPr>
        <p:spPr>
          <a:xfrm>
            <a:off x="3726617" y="4304378"/>
            <a:ext cx="1646605" cy="369332"/>
          </a:xfrm>
          <a:prstGeom prst="rect">
            <a:avLst/>
          </a:prstGeom>
        </p:spPr>
        <p:txBody>
          <a:bodyPr wrap="none">
            <a:spAutoFit/>
          </a:bodyPr>
          <a:lstStyle/>
          <a:p>
            <a:r>
              <a:rPr lang="en-GB" dirty="0">
                <a:solidFill>
                  <a:schemeClr val="tx1">
                    <a:lumMod val="75000"/>
                    <a:lumOff val="25000"/>
                  </a:schemeClr>
                </a:solidFill>
              </a:rPr>
              <a:t>Raquel Mendes</a:t>
            </a:r>
          </a:p>
        </p:txBody>
      </p:sp>
      <p:sp>
        <p:nvSpPr>
          <p:cNvPr id="20" name="Rectangle 19"/>
          <p:cNvSpPr/>
          <p:nvPr/>
        </p:nvSpPr>
        <p:spPr>
          <a:xfrm>
            <a:off x="3726617" y="4582123"/>
            <a:ext cx="2133918" cy="369332"/>
          </a:xfrm>
          <a:prstGeom prst="rect">
            <a:avLst/>
          </a:prstGeom>
        </p:spPr>
        <p:txBody>
          <a:bodyPr wrap="none">
            <a:spAutoFit/>
          </a:bodyPr>
          <a:lstStyle/>
          <a:p>
            <a:r>
              <a:rPr lang="en-GB" dirty="0">
                <a:solidFill>
                  <a:schemeClr val="tx1">
                    <a:lumMod val="75000"/>
                    <a:lumOff val="25000"/>
                  </a:schemeClr>
                </a:solidFill>
              </a:rPr>
              <a:t>Ahone Njume-Ebong</a:t>
            </a:r>
          </a:p>
        </p:txBody>
      </p:sp>
      <p:sp>
        <p:nvSpPr>
          <p:cNvPr id="21" name="Rectangle 20"/>
          <p:cNvSpPr/>
          <p:nvPr/>
        </p:nvSpPr>
        <p:spPr>
          <a:xfrm>
            <a:off x="3726617" y="4859868"/>
            <a:ext cx="1759584" cy="369332"/>
          </a:xfrm>
          <a:prstGeom prst="rect">
            <a:avLst/>
          </a:prstGeom>
        </p:spPr>
        <p:txBody>
          <a:bodyPr wrap="none">
            <a:spAutoFit/>
          </a:bodyPr>
          <a:lstStyle/>
          <a:p>
            <a:r>
              <a:rPr lang="en-GB" dirty="0">
                <a:solidFill>
                  <a:schemeClr val="tx1">
                    <a:lumMod val="75000"/>
                    <a:lumOff val="25000"/>
                  </a:schemeClr>
                </a:solidFill>
              </a:rPr>
              <a:t>Gaëtan Noverraz</a:t>
            </a:r>
          </a:p>
        </p:txBody>
      </p:sp>
      <p:sp>
        <p:nvSpPr>
          <p:cNvPr id="18" name="Rectangle 17"/>
          <p:cNvSpPr/>
          <p:nvPr/>
        </p:nvSpPr>
        <p:spPr>
          <a:xfrm>
            <a:off x="3726617" y="4007096"/>
            <a:ext cx="1564852" cy="369332"/>
          </a:xfrm>
          <a:prstGeom prst="rect">
            <a:avLst/>
          </a:prstGeom>
        </p:spPr>
        <p:txBody>
          <a:bodyPr wrap="none">
            <a:spAutoFit/>
          </a:bodyPr>
          <a:lstStyle/>
          <a:p>
            <a:r>
              <a:rPr lang="en-GB" dirty="0" err="1" smtClean="0">
                <a:solidFill>
                  <a:schemeClr val="tx1">
                    <a:lumMod val="75000"/>
                    <a:lumOff val="25000"/>
                  </a:schemeClr>
                </a:solidFill>
              </a:rPr>
              <a:t>Simao</a:t>
            </a:r>
            <a:r>
              <a:rPr lang="en-GB" dirty="0" smtClean="0">
                <a:solidFill>
                  <a:schemeClr val="tx1">
                    <a:lumMod val="75000"/>
                    <a:lumOff val="25000"/>
                  </a:schemeClr>
                </a:solidFill>
              </a:rPr>
              <a:t> Campos</a:t>
            </a:r>
            <a:endParaRPr lang="en-GB" dirty="0">
              <a:solidFill>
                <a:schemeClr val="tx1">
                  <a:lumMod val="75000"/>
                  <a:lumOff val="25000"/>
                </a:schemeClr>
              </a:solidFill>
            </a:endParaRPr>
          </a:p>
        </p:txBody>
      </p:sp>
      <p:sp>
        <p:nvSpPr>
          <p:cNvPr id="22" name="Rectangle 21"/>
          <p:cNvSpPr/>
          <p:nvPr/>
        </p:nvSpPr>
        <p:spPr>
          <a:xfrm>
            <a:off x="6233736" y="3733874"/>
            <a:ext cx="1540486" cy="369332"/>
          </a:xfrm>
          <a:prstGeom prst="rect">
            <a:avLst/>
          </a:prstGeom>
        </p:spPr>
        <p:txBody>
          <a:bodyPr wrap="none">
            <a:spAutoFit/>
          </a:bodyPr>
          <a:lstStyle/>
          <a:p>
            <a:r>
              <a:rPr lang="en-GB" dirty="0">
                <a:solidFill>
                  <a:schemeClr val="tx1">
                    <a:lumMod val="75000"/>
                    <a:lumOff val="25000"/>
                  </a:schemeClr>
                </a:solidFill>
              </a:rPr>
              <a:t>Rachel Powers</a:t>
            </a:r>
          </a:p>
        </p:txBody>
      </p:sp>
      <p:sp>
        <p:nvSpPr>
          <p:cNvPr id="23" name="Rectangle 22"/>
          <p:cNvSpPr/>
          <p:nvPr/>
        </p:nvSpPr>
        <p:spPr>
          <a:xfrm>
            <a:off x="6233736" y="4011619"/>
            <a:ext cx="1447832" cy="369332"/>
          </a:xfrm>
          <a:prstGeom prst="rect">
            <a:avLst/>
          </a:prstGeom>
        </p:spPr>
        <p:txBody>
          <a:bodyPr wrap="none">
            <a:spAutoFit/>
          </a:bodyPr>
          <a:lstStyle/>
          <a:p>
            <a:r>
              <a:rPr lang="en-GB" dirty="0">
                <a:solidFill>
                  <a:schemeClr val="tx1">
                    <a:lumMod val="75000"/>
                    <a:lumOff val="25000"/>
                  </a:schemeClr>
                </a:solidFill>
              </a:rPr>
              <a:t>Susan Schorr </a:t>
            </a:r>
          </a:p>
        </p:txBody>
      </p:sp>
      <p:sp>
        <p:nvSpPr>
          <p:cNvPr id="24" name="Rectangle 23"/>
          <p:cNvSpPr/>
          <p:nvPr/>
        </p:nvSpPr>
        <p:spPr>
          <a:xfrm>
            <a:off x="6233736" y="4289364"/>
            <a:ext cx="2442720" cy="369332"/>
          </a:xfrm>
          <a:prstGeom prst="rect">
            <a:avLst/>
          </a:prstGeom>
        </p:spPr>
        <p:txBody>
          <a:bodyPr wrap="none">
            <a:spAutoFit/>
          </a:bodyPr>
          <a:lstStyle/>
          <a:p>
            <a:r>
              <a:rPr lang="en-GB" dirty="0">
                <a:solidFill>
                  <a:schemeClr val="tx1">
                    <a:lumMod val="75000"/>
                    <a:lumOff val="25000"/>
                  </a:schemeClr>
                </a:solidFill>
              </a:rPr>
              <a:t>Roxana Widmer-Iliescu. </a:t>
            </a:r>
            <a:endParaRPr lang="en-US" dirty="0">
              <a:solidFill>
                <a:schemeClr val="tx1">
                  <a:lumMod val="75000"/>
                  <a:lumOff val="25000"/>
                </a:schemeClr>
              </a:solidFill>
            </a:endParaRPr>
          </a:p>
        </p:txBody>
      </p:sp>
      <p:sp>
        <p:nvSpPr>
          <p:cNvPr id="25" name="Rectangle 24"/>
          <p:cNvSpPr/>
          <p:nvPr/>
        </p:nvSpPr>
        <p:spPr>
          <a:xfrm>
            <a:off x="6233736" y="4567109"/>
            <a:ext cx="1772921" cy="369332"/>
          </a:xfrm>
          <a:prstGeom prst="rect">
            <a:avLst/>
          </a:prstGeom>
        </p:spPr>
        <p:txBody>
          <a:bodyPr wrap="none">
            <a:spAutoFit/>
          </a:bodyPr>
          <a:lstStyle/>
          <a:p>
            <a:r>
              <a:rPr lang="en-GB" dirty="0" err="1" smtClean="0">
                <a:solidFill>
                  <a:schemeClr val="tx1">
                    <a:lumMod val="75000"/>
                    <a:lumOff val="25000"/>
                  </a:schemeClr>
                </a:solidFill>
              </a:rPr>
              <a:t>Malcom</a:t>
            </a:r>
            <a:r>
              <a:rPr lang="en-GB" dirty="0" smtClean="0">
                <a:solidFill>
                  <a:schemeClr val="tx1">
                    <a:lumMod val="75000"/>
                    <a:lumOff val="25000"/>
                  </a:schemeClr>
                </a:solidFill>
              </a:rPr>
              <a:t> Johnson</a:t>
            </a:r>
            <a:endParaRPr lang="en-US" dirty="0">
              <a:solidFill>
                <a:schemeClr val="tx1">
                  <a:lumMod val="75000"/>
                  <a:lumOff val="25000"/>
                </a:schemeClr>
              </a:solidFill>
            </a:endParaRPr>
          </a:p>
        </p:txBody>
      </p:sp>
      <p:sp>
        <p:nvSpPr>
          <p:cNvPr id="26" name="Rectangle 25"/>
          <p:cNvSpPr/>
          <p:nvPr/>
        </p:nvSpPr>
        <p:spPr>
          <a:xfrm>
            <a:off x="6233736" y="4844855"/>
            <a:ext cx="1409873" cy="369332"/>
          </a:xfrm>
          <a:prstGeom prst="rect">
            <a:avLst/>
          </a:prstGeom>
        </p:spPr>
        <p:txBody>
          <a:bodyPr wrap="none">
            <a:spAutoFit/>
          </a:bodyPr>
          <a:lstStyle/>
          <a:p>
            <a:r>
              <a:rPr lang="en-GB" dirty="0" err="1" smtClean="0">
                <a:solidFill>
                  <a:schemeClr val="tx1">
                    <a:lumMod val="75000"/>
                    <a:lumOff val="25000"/>
                  </a:schemeClr>
                </a:solidFill>
              </a:rPr>
              <a:t>Phillipa</a:t>
            </a:r>
            <a:r>
              <a:rPr lang="en-GB" dirty="0" smtClean="0">
                <a:solidFill>
                  <a:schemeClr val="tx1">
                    <a:lumMod val="75000"/>
                    <a:lumOff val="25000"/>
                  </a:schemeClr>
                </a:solidFill>
              </a:rPr>
              <a:t> Biggs</a:t>
            </a:r>
            <a:endParaRPr lang="en-US" dirty="0">
              <a:solidFill>
                <a:schemeClr val="tx1">
                  <a:lumMod val="75000"/>
                  <a:lumOff val="25000"/>
                </a:schemeClr>
              </a:solidFill>
            </a:endParaRPr>
          </a:p>
        </p:txBody>
      </p:sp>
    </p:spTree>
    <p:extLst>
      <p:ext uri="{BB962C8B-B14F-4D97-AF65-F5344CB8AC3E}">
        <p14:creationId xmlns:p14="http://schemas.microsoft.com/office/powerpoint/2010/main" val="414435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16" grpId="0"/>
      <p:bldP spid="17" grpId="0"/>
      <p:bldP spid="19" grpId="0"/>
      <p:bldP spid="20" grpId="0"/>
      <p:bldP spid="21" grpId="0"/>
      <p:bldP spid="18" grpId="0"/>
      <p:bldP spid="22" grpId="0"/>
      <p:bldP spid="23"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4139952" y="710694"/>
            <a:ext cx="4104456" cy="2862322"/>
          </a:xfrm>
          <a:prstGeom prst="rect">
            <a:avLst/>
          </a:prstGeom>
        </p:spPr>
        <p:txBody>
          <a:bodyPr wrap="square">
            <a:spAutoFit/>
          </a:bodyPr>
          <a:lstStyle/>
          <a:p>
            <a:r>
              <a:rPr lang="en-US" sz="3000" dirty="0" smtClean="0"/>
              <a:t>Our </a:t>
            </a:r>
            <a:r>
              <a:rPr lang="en-US" sz="3000" b="1" dirty="0" smtClean="0">
                <a:solidFill>
                  <a:srgbClr val="00B050"/>
                </a:solidFill>
              </a:rPr>
              <a:t>15 </a:t>
            </a:r>
            <a:r>
              <a:rPr lang="en-US" sz="3000" b="1" dirty="0">
                <a:solidFill>
                  <a:srgbClr val="00B050"/>
                </a:solidFill>
              </a:rPr>
              <a:t>Conference Calls </a:t>
            </a:r>
            <a:r>
              <a:rPr lang="en-US" sz="3000" dirty="0"/>
              <a:t>with </a:t>
            </a:r>
            <a:r>
              <a:rPr lang="en-US" sz="3000" dirty="0" smtClean="0"/>
              <a:t>partners resulted </a:t>
            </a:r>
            <a:r>
              <a:rPr lang="en-US" sz="3000" dirty="0"/>
              <a:t>in </a:t>
            </a:r>
            <a:r>
              <a:rPr lang="en-US" sz="3000" dirty="0" smtClean="0"/>
              <a:t>our participation some of the </a:t>
            </a:r>
            <a:r>
              <a:rPr lang="en-US" sz="3000" b="1" dirty="0" smtClean="0">
                <a:solidFill>
                  <a:srgbClr val="00B050"/>
                </a:solidFill>
              </a:rPr>
              <a:t>most relevant </a:t>
            </a:r>
            <a:r>
              <a:rPr lang="en-US" sz="3000" dirty="0" smtClean="0"/>
              <a:t>events of the </a:t>
            </a:r>
            <a:r>
              <a:rPr lang="en-US" sz="3000" b="1" dirty="0" smtClean="0">
                <a:solidFill>
                  <a:srgbClr val="00B050"/>
                </a:solidFill>
              </a:rPr>
              <a:t>accessibility calendar</a:t>
            </a:r>
            <a:r>
              <a:rPr lang="en-US" sz="3000" dirty="0" smtClean="0"/>
              <a:t>:</a:t>
            </a:r>
            <a:endParaRPr lang="en-US" sz="30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032" t="41081" r="21584" b="18706"/>
          <a:stretch/>
        </p:blipFill>
        <p:spPr bwMode="auto">
          <a:xfrm>
            <a:off x="899592" y="476672"/>
            <a:ext cx="2952328" cy="3232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Connector 6"/>
          <p:cNvCxnSpPr/>
          <p:nvPr/>
        </p:nvCxnSpPr>
        <p:spPr>
          <a:xfrm>
            <a:off x="683568" y="5877272"/>
            <a:ext cx="8064388" cy="0"/>
          </a:xfrm>
          <a:prstGeom prst="line">
            <a:avLst/>
          </a:prstGeom>
          <a:ln w="38100">
            <a:solidFill>
              <a:srgbClr val="00B050"/>
            </a:solidFill>
          </a:ln>
        </p:spPr>
        <p:style>
          <a:lnRef idx="1">
            <a:schemeClr val="accent3"/>
          </a:lnRef>
          <a:fillRef idx="0">
            <a:schemeClr val="accent3"/>
          </a:fillRef>
          <a:effectRef idx="0">
            <a:schemeClr val="accent3"/>
          </a:effectRef>
          <a:fontRef idx="minor">
            <a:schemeClr val="tx1"/>
          </a:fontRef>
        </p:style>
      </p:cxnSp>
      <p:sp>
        <p:nvSpPr>
          <p:cNvPr id="12" name="Rectangle 11"/>
          <p:cNvSpPr/>
          <p:nvPr/>
        </p:nvSpPr>
        <p:spPr>
          <a:xfrm>
            <a:off x="5340606" y="4221088"/>
            <a:ext cx="870175" cy="369332"/>
          </a:xfrm>
          <a:prstGeom prst="rect">
            <a:avLst/>
          </a:prstGeom>
        </p:spPr>
        <p:txBody>
          <a:bodyPr wrap="none">
            <a:spAutoFit/>
          </a:bodyPr>
          <a:lstStyle/>
          <a:p>
            <a:r>
              <a:rPr lang="en-GB" b="1" dirty="0" smtClean="0"/>
              <a:t>Events:</a:t>
            </a:r>
            <a:endParaRPr lang="en-GB" b="1" dirty="0"/>
          </a:p>
        </p:txBody>
      </p:sp>
      <p:sp>
        <p:nvSpPr>
          <p:cNvPr id="13" name="Rectangle 12"/>
          <p:cNvSpPr/>
          <p:nvPr/>
        </p:nvSpPr>
        <p:spPr>
          <a:xfrm>
            <a:off x="5340606" y="4496577"/>
            <a:ext cx="3012235" cy="369332"/>
          </a:xfrm>
          <a:prstGeom prst="rect">
            <a:avLst/>
          </a:prstGeom>
        </p:spPr>
        <p:txBody>
          <a:bodyPr wrap="none">
            <a:spAutoFit/>
          </a:bodyPr>
          <a:lstStyle/>
          <a:p>
            <a:r>
              <a:rPr lang="en-GB" dirty="0" smtClean="0">
                <a:solidFill>
                  <a:schemeClr val="tx1">
                    <a:lumMod val="75000"/>
                    <a:lumOff val="25000"/>
                  </a:schemeClr>
                </a:solidFill>
              </a:rPr>
              <a:t>Expert Meeting at </a:t>
            </a:r>
            <a:r>
              <a:rPr lang="en-GB" b="1" dirty="0" smtClean="0">
                <a:solidFill>
                  <a:schemeClr val="tx1">
                    <a:lumMod val="75000"/>
                    <a:lumOff val="25000"/>
                  </a:schemeClr>
                </a:solidFill>
              </a:rPr>
              <a:t>M-Enabling</a:t>
            </a:r>
            <a:endParaRPr lang="en-GB" b="1" dirty="0">
              <a:solidFill>
                <a:schemeClr val="tx1">
                  <a:lumMod val="75000"/>
                  <a:lumOff val="25000"/>
                </a:schemeClr>
              </a:solidFill>
            </a:endParaRPr>
          </a:p>
        </p:txBody>
      </p:sp>
      <p:sp>
        <p:nvSpPr>
          <p:cNvPr id="15" name="Rectangle 14"/>
          <p:cNvSpPr/>
          <p:nvPr/>
        </p:nvSpPr>
        <p:spPr>
          <a:xfrm>
            <a:off x="5340606" y="4800403"/>
            <a:ext cx="2977354" cy="369332"/>
          </a:xfrm>
          <a:prstGeom prst="rect">
            <a:avLst/>
          </a:prstGeom>
        </p:spPr>
        <p:txBody>
          <a:bodyPr wrap="none">
            <a:spAutoFit/>
          </a:bodyPr>
          <a:lstStyle/>
          <a:p>
            <a:r>
              <a:rPr lang="en-GB" dirty="0" smtClean="0">
                <a:solidFill>
                  <a:schemeClr val="tx1">
                    <a:lumMod val="75000"/>
                    <a:lumOff val="25000"/>
                  </a:schemeClr>
                </a:solidFill>
              </a:rPr>
              <a:t>Co-Hosted Side Event at </a:t>
            </a:r>
            <a:r>
              <a:rPr lang="en-GB" b="1" dirty="0" smtClean="0">
                <a:solidFill>
                  <a:schemeClr val="tx1">
                    <a:lumMod val="75000"/>
                    <a:lumOff val="25000"/>
                  </a:schemeClr>
                </a:solidFill>
              </a:rPr>
              <a:t>COSP</a:t>
            </a:r>
            <a:endParaRPr lang="en-GB" b="1" dirty="0">
              <a:solidFill>
                <a:schemeClr val="tx1">
                  <a:lumMod val="75000"/>
                  <a:lumOff val="25000"/>
                </a:schemeClr>
              </a:solidFill>
            </a:endParaRPr>
          </a:p>
        </p:txBody>
      </p:sp>
      <p:sp>
        <p:nvSpPr>
          <p:cNvPr id="16" name="Rectangle 15"/>
          <p:cNvSpPr/>
          <p:nvPr/>
        </p:nvSpPr>
        <p:spPr>
          <a:xfrm>
            <a:off x="5340606" y="5075892"/>
            <a:ext cx="3335850" cy="369332"/>
          </a:xfrm>
          <a:prstGeom prst="rect">
            <a:avLst/>
          </a:prstGeom>
        </p:spPr>
        <p:txBody>
          <a:bodyPr wrap="none">
            <a:spAutoFit/>
          </a:bodyPr>
          <a:lstStyle/>
          <a:p>
            <a:r>
              <a:rPr lang="en-GB" dirty="0" smtClean="0">
                <a:solidFill>
                  <a:schemeClr val="tx1">
                    <a:lumMod val="75000"/>
                    <a:lumOff val="25000"/>
                  </a:schemeClr>
                </a:solidFill>
              </a:rPr>
              <a:t>Will co-host Side Event at </a:t>
            </a:r>
            <a:r>
              <a:rPr lang="en-GB" b="1" dirty="0" smtClean="0">
                <a:solidFill>
                  <a:schemeClr val="tx1">
                    <a:lumMod val="75000"/>
                    <a:lumOff val="25000"/>
                  </a:schemeClr>
                </a:solidFill>
              </a:rPr>
              <a:t>HLMDD</a:t>
            </a:r>
            <a:endParaRPr lang="en-GB" b="1" dirty="0">
              <a:solidFill>
                <a:schemeClr val="tx1">
                  <a:lumMod val="75000"/>
                  <a:lumOff val="25000"/>
                </a:schemeClr>
              </a:solidFill>
            </a:endParaRPr>
          </a:p>
        </p:txBody>
      </p:sp>
      <p:sp>
        <p:nvSpPr>
          <p:cNvPr id="18" name="Rectangle 17"/>
          <p:cNvSpPr/>
          <p:nvPr/>
        </p:nvSpPr>
        <p:spPr>
          <a:xfrm>
            <a:off x="899592" y="3904784"/>
            <a:ext cx="3280065" cy="646331"/>
          </a:xfrm>
          <a:prstGeom prst="rect">
            <a:avLst/>
          </a:prstGeom>
        </p:spPr>
        <p:txBody>
          <a:bodyPr wrap="none">
            <a:spAutoFit/>
          </a:bodyPr>
          <a:lstStyle/>
          <a:p>
            <a:r>
              <a:rPr lang="en-GB" b="1" dirty="0" smtClean="0">
                <a:solidFill>
                  <a:schemeClr val="tx1">
                    <a:lumMod val="75000"/>
                    <a:lumOff val="25000"/>
                  </a:schemeClr>
                </a:solidFill>
              </a:rPr>
              <a:t>Individual Meetings </a:t>
            </a:r>
            <a:r>
              <a:rPr lang="en-GB" dirty="0" smtClean="0">
                <a:solidFill>
                  <a:schemeClr val="tx1">
                    <a:lumMod val="75000"/>
                    <a:lumOff val="25000"/>
                  </a:schemeClr>
                </a:solidFill>
              </a:rPr>
              <a:t>with the Co-</a:t>
            </a:r>
          </a:p>
          <a:p>
            <a:r>
              <a:rPr lang="en-GB" dirty="0" smtClean="0">
                <a:solidFill>
                  <a:schemeClr val="tx1">
                    <a:lumMod val="75000"/>
                    <a:lumOff val="25000"/>
                  </a:schemeClr>
                </a:solidFill>
              </a:rPr>
              <a:t>Facilitators of the HLMDD</a:t>
            </a:r>
            <a:endParaRPr lang="en-GB" dirty="0">
              <a:solidFill>
                <a:schemeClr val="tx1">
                  <a:lumMod val="75000"/>
                  <a:lumOff val="25000"/>
                </a:schemeClr>
              </a:solidFill>
            </a:endParaRPr>
          </a:p>
        </p:txBody>
      </p:sp>
      <p:sp>
        <p:nvSpPr>
          <p:cNvPr id="26" name="Rectangle 25"/>
          <p:cNvSpPr/>
          <p:nvPr/>
        </p:nvSpPr>
        <p:spPr>
          <a:xfrm>
            <a:off x="899592" y="4463816"/>
            <a:ext cx="3509166" cy="923330"/>
          </a:xfrm>
          <a:prstGeom prst="rect">
            <a:avLst/>
          </a:prstGeom>
        </p:spPr>
        <p:txBody>
          <a:bodyPr wrap="none">
            <a:spAutoFit/>
          </a:bodyPr>
          <a:lstStyle/>
          <a:p>
            <a:r>
              <a:rPr lang="en-GB" b="1" dirty="0" smtClean="0">
                <a:solidFill>
                  <a:schemeClr val="tx1">
                    <a:lumMod val="75000"/>
                    <a:lumOff val="25000"/>
                  </a:schemeClr>
                </a:solidFill>
              </a:rPr>
              <a:t>Inputs</a:t>
            </a:r>
            <a:r>
              <a:rPr lang="en-GB" dirty="0" smtClean="0">
                <a:solidFill>
                  <a:schemeClr val="tx1">
                    <a:lumMod val="75000"/>
                    <a:lumOff val="25000"/>
                  </a:schemeClr>
                </a:solidFill>
              </a:rPr>
              <a:t> provided for the Asia- Pacific</a:t>
            </a:r>
          </a:p>
          <a:p>
            <a:r>
              <a:rPr lang="en-GB" dirty="0" smtClean="0">
                <a:solidFill>
                  <a:schemeClr val="tx1">
                    <a:lumMod val="75000"/>
                    <a:lumOff val="25000"/>
                  </a:schemeClr>
                </a:solidFill>
              </a:rPr>
              <a:t>Regional  Consultation and the </a:t>
            </a:r>
          </a:p>
          <a:p>
            <a:r>
              <a:rPr lang="en-GB" dirty="0" smtClean="0">
                <a:solidFill>
                  <a:schemeClr val="tx1">
                    <a:lumMod val="75000"/>
                    <a:lumOff val="25000"/>
                  </a:schemeClr>
                </a:solidFill>
              </a:rPr>
              <a:t>Americas Consultation</a:t>
            </a:r>
            <a:endParaRPr lang="en-GB" dirty="0">
              <a:solidFill>
                <a:schemeClr val="tx1">
                  <a:lumMod val="75000"/>
                  <a:lumOff val="25000"/>
                </a:schemeClr>
              </a:solidFill>
            </a:endParaRPr>
          </a:p>
        </p:txBody>
      </p:sp>
      <p:sp>
        <p:nvSpPr>
          <p:cNvPr id="29" name="Rectangle 28"/>
          <p:cNvSpPr/>
          <p:nvPr/>
        </p:nvSpPr>
        <p:spPr>
          <a:xfrm>
            <a:off x="899592" y="5302364"/>
            <a:ext cx="4076885" cy="369332"/>
          </a:xfrm>
          <a:prstGeom prst="rect">
            <a:avLst/>
          </a:prstGeom>
        </p:spPr>
        <p:txBody>
          <a:bodyPr wrap="none">
            <a:spAutoFit/>
          </a:bodyPr>
          <a:lstStyle/>
          <a:p>
            <a:r>
              <a:rPr lang="en-GB" b="1" dirty="0" smtClean="0">
                <a:solidFill>
                  <a:schemeClr val="tx1">
                    <a:lumMod val="75000"/>
                    <a:lumOff val="25000"/>
                  </a:schemeClr>
                </a:solidFill>
              </a:rPr>
              <a:t>Joint Statement </a:t>
            </a:r>
            <a:r>
              <a:rPr lang="en-GB" dirty="0" smtClean="0">
                <a:solidFill>
                  <a:schemeClr val="tx1">
                    <a:lumMod val="75000"/>
                    <a:lumOff val="25000"/>
                  </a:schemeClr>
                </a:solidFill>
              </a:rPr>
              <a:t>during informal meetings</a:t>
            </a:r>
          </a:p>
        </p:txBody>
      </p:sp>
    </p:spTree>
    <p:extLst>
      <p:ext uri="{BB962C8B-B14F-4D97-AF65-F5344CB8AC3E}">
        <p14:creationId xmlns:p14="http://schemas.microsoft.com/office/powerpoint/2010/main" val="261095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5" grpId="0"/>
      <p:bldP spid="16" grpId="0"/>
      <p:bldP spid="18" grpId="0"/>
      <p:bldP spid="26"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24544" y="-99392"/>
            <a:ext cx="9577064" cy="70567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rot="5400000">
            <a:off x="309329"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cxnSp>
        <p:nvCxnSpPr>
          <p:cNvPr id="7" name="Straight Connector 6"/>
          <p:cNvCxnSpPr/>
          <p:nvPr/>
        </p:nvCxnSpPr>
        <p:spPr>
          <a:xfrm>
            <a:off x="7452320" y="1412776"/>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2719695" y="1916832"/>
            <a:ext cx="3366374" cy="2808312"/>
            <a:chOff x="989602" y="1844824"/>
            <a:chExt cx="3366374" cy="2808312"/>
          </a:xfrm>
        </p:grpSpPr>
        <p:sp>
          <p:nvSpPr>
            <p:cNvPr id="4" name="Oval 3"/>
            <p:cNvSpPr/>
            <p:nvPr/>
          </p:nvSpPr>
          <p:spPr>
            <a:xfrm>
              <a:off x="1268633" y="1844824"/>
              <a:ext cx="2808312" cy="2808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89602" y="2510316"/>
              <a:ext cx="3366374" cy="1477328"/>
            </a:xfrm>
            <a:prstGeom prst="rect">
              <a:avLst/>
            </a:prstGeom>
          </p:spPr>
          <p:txBody>
            <a:bodyPr wrap="square">
              <a:spAutoFit/>
            </a:bodyPr>
            <a:lstStyle/>
            <a:p>
              <a:pPr algn="ctr"/>
              <a:r>
                <a:rPr lang="en-US" sz="9000" b="1" dirty="0" smtClean="0"/>
                <a:t>WHAT</a:t>
              </a:r>
              <a:endParaRPr lang="en-US" sz="9000" dirty="0"/>
            </a:p>
          </p:txBody>
        </p:sp>
      </p:grpSp>
      <p:cxnSp>
        <p:nvCxnSpPr>
          <p:cNvPr id="14" name="Straight Connector 13"/>
          <p:cNvCxnSpPr/>
          <p:nvPr/>
        </p:nvCxnSpPr>
        <p:spPr>
          <a:xfrm rot="5400000">
            <a:off x="4680012"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612409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C:\Users\mendes\Dropbox\CSD shared Accessibility\4 Programmactic Activities\4.4 HLMDD13\ICT Sector Consultation\4. Report\4.4 Layout\infographic-table1-01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692696"/>
            <a:ext cx="6552728" cy="5456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95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972616" y="1457489"/>
            <a:ext cx="5010967" cy="1323439"/>
          </a:xfrm>
          <a:prstGeom prst="rect">
            <a:avLst/>
          </a:prstGeom>
        </p:spPr>
        <p:txBody>
          <a:bodyPr wrap="square">
            <a:spAutoFit/>
          </a:bodyPr>
          <a:lstStyle/>
          <a:p>
            <a:pPr algn="r"/>
            <a:r>
              <a:rPr lang="en-US" sz="4000" b="1" dirty="0" smtClean="0">
                <a:solidFill>
                  <a:srgbClr val="00B0F0"/>
                </a:solidFill>
              </a:rPr>
              <a:t>BREAK THE</a:t>
            </a:r>
          </a:p>
          <a:p>
            <a:pPr algn="r"/>
            <a:r>
              <a:rPr lang="en-US" sz="4000" b="1" dirty="0" smtClean="0">
                <a:solidFill>
                  <a:srgbClr val="00B0F0"/>
                </a:solidFill>
              </a:rPr>
              <a:t>BARRIERS</a:t>
            </a:r>
            <a:endParaRPr lang="en-US" sz="4000" dirty="0">
              <a:solidFill>
                <a:srgbClr val="00B0F0"/>
              </a:solidFill>
            </a:endParaRPr>
          </a:p>
        </p:txBody>
      </p:sp>
      <p:sp>
        <p:nvSpPr>
          <p:cNvPr id="19" name="Rectangle 18"/>
          <p:cNvSpPr/>
          <p:nvPr/>
        </p:nvSpPr>
        <p:spPr>
          <a:xfrm>
            <a:off x="3977650" y="1355284"/>
            <a:ext cx="4104456" cy="1569660"/>
          </a:xfrm>
          <a:prstGeom prst="rect">
            <a:avLst/>
          </a:prstGeom>
        </p:spPr>
        <p:txBody>
          <a:bodyPr wrap="square">
            <a:spAutoFit/>
          </a:bodyPr>
          <a:lstStyle/>
          <a:p>
            <a:r>
              <a:rPr lang="en-US" sz="9600" b="1" dirty="0" smtClean="0"/>
              <a:t>COST</a:t>
            </a:r>
            <a:endParaRPr lang="en-US" sz="9600" b="1" dirty="0"/>
          </a:p>
        </p:txBody>
      </p:sp>
      <p:sp>
        <p:nvSpPr>
          <p:cNvPr id="20" name="Rectangle 19"/>
          <p:cNvSpPr/>
          <p:nvPr/>
        </p:nvSpPr>
        <p:spPr>
          <a:xfrm>
            <a:off x="827584" y="2363396"/>
            <a:ext cx="6912768" cy="1569660"/>
          </a:xfrm>
          <a:prstGeom prst="rect">
            <a:avLst/>
          </a:prstGeom>
        </p:spPr>
        <p:txBody>
          <a:bodyPr wrap="square">
            <a:spAutoFit/>
          </a:bodyPr>
          <a:lstStyle/>
          <a:p>
            <a:r>
              <a:rPr lang="en-US" sz="9600" b="1" dirty="0" smtClean="0"/>
              <a:t>ACESSIBILITY</a:t>
            </a:r>
            <a:endParaRPr lang="en-US" sz="9600" b="1" dirty="0"/>
          </a:p>
        </p:txBody>
      </p:sp>
      <p:sp>
        <p:nvSpPr>
          <p:cNvPr id="21" name="Rectangle 20"/>
          <p:cNvSpPr/>
          <p:nvPr/>
        </p:nvSpPr>
        <p:spPr>
          <a:xfrm>
            <a:off x="805850" y="3356992"/>
            <a:ext cx="6912768" cy="1569660"/>
          </a:xfrm>
          <a:prstGeom prst="rect">
            <a:avLst/>
          </a:prstGeom>
        </p:spPr>
        <p:txBody>
          <a:bodyPr wrap="square">
            <a:spAutoFit/>
          </a:bodyPr>
          <a:lstStyle/>
          <a:p>
            <a:r>
              <a:rPr lang="en-US" sz="9600" b="1" dirty="0" smtClean="0"/>
              <a:t>POLICY</a:t>
            </a:r>
            <a:endParaRPr lang="en-US" sz="9600" b="1" dirty="0"/>
          </a:p>
        </p:txBody>
      </p:sp>
      <p:sp>
        <p:nvSpPr>
          <p:cNvPr id="22" name="Rectangle 21"/>
          <p:cNvSpPr/>
          <p:nvPr/>
        </p:nvSpPr>
        <p:spPr>
          <a:xfrm>
            <a:off x="4572000" y="3484745"/>
            <a:ext cx="4104456" cy="1015663"/>
          </a:xfrm>
          <a:prstGeom prst="rect">
            <a:avLst/>
          </a:prstGeom>
        </p:spPr>
        <p:txBody>
          <a:bodyPr wrap="square">
            <a:spAutoFit/>
          </a:bodyPr>
          <a:lstStyle/>
          <a:p>
            <a:r>
              <a:rPr lang="en-US" sz="6000" b="1" dirty="0" smtClean="0"/>
              <a:t>IMPLEMEN</a:t>
            </a:r>
          </a:p>
        </p:txBody>
      </p:sp>
      <p:sp>
        <p:nvSpPr>
          <p:cNvPr id="2" name="Rectangle 1"/>
          <p:cNvSpPr/>
          <p:nvPr/>
        </p:nvSpPr>
        <p:spPr>
          <a:xfrm>
            <a:off x="4597810" y="4069521"/>
            <a:ext cx="2526269" cy="1015663"/>
          </a:xfrm>
          <a:prstGeom prst="rect">
            <a:avLst/>
          </a:prstGeom>
        </p:spPr>
        <p:txBody>
          <a:bodyPr wrap="none">
            <a:spAutoFit/>
          </a:bodyPr>
          <a:lstStyle/>
          <a:p>
            <a:r>
              <a:rPr lang="en-US" sz="6000" b="1" dirty="0"/>
              <a:t>TATION</a:t>
            </a:r>
          </a:p>
        </p:txBody>
      </p:sp>
    </p:spTree>
    <p:extLst>
      <p:ext uri="{BB962C8B-B14F-4D97-AF65-F5344CB8AC3E}">
        <p14:creationId xmlns:p14="http://schemas.microsoft.com/office/powerpoint/2010/main" val="306445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1" grpId="0"/>
      <p:bldP spid="22"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554" t="8976" r="4030" b="13633"/>
          <a:stretch/>
        </p:blipFill>
        <p:spPr bwMode="auto">
          <a:xfrm>
            <a:off x="-243526" y="0"/>
            <a:ext cx="962716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252536" y="620688"/>
            <a:ext cx="5010967" cy="1477328"/>
          </a:xfrm>
          <a:prstGeom prst="rect">
            <a:avLst/>
          </a:prstGeom>
        </p:spPr>
        <p:txBody>
          <a:bodyPr wrap="square">
            <a:spAutoFit/>
          </a:bodyPr>
          <a:lstStyle/>
          <a:p>
            <a:pPr algn="r"/>
            <a:r>
              <a:rPr lang="en-US" sz="9000" b="1" dirty="0" smtClean="0">
                <a:solidFill>
                  <a:srgbClr val="00B0F0"/>
                </a:solidFill>
              </a:rPr>
              <a:t>RISKS</a:t>
            </a:r>
            <a:endParaRPr lang="en-US" sz="9000" dirty="0">
              <a:solidFill>
                <a:srgbClr val="00B0F0"/>
              </a:solidFill>
            </a:endParaRPr>
          </a:p>
        </p:txBody>
      </p:sp>
      <p:graphicFrame>
        <p:nvGraphicFramePr>
          <p:cNvPr id="10" name="Diagram 9"/>
          <p:cNvGraphicFramePr/>
          <p:nvPr>
            <p:extLst>
              <p:ext uri="{D42A27DB-BD31-4B8C-83A1-F6EECF244321}">
                <p14:modId xmlns:p14="http://schemas.microsoft.com/office/powerpoint/2010/main" val="1336685869"/>
              </p:ext>
            </p:extLst>
          </p:nvPr>
        </p:nvGraphicFramePr>
        <p:xfrm>
          <a:off x="2051720" y="1772816"/>
          <a:ext cx="5616624"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extLst>
              <p:ext uri="{D42A27DB-BD31-4B8C-83A1-F6EECF244321}">
                <p14:modId xmlns:p14="http://schemas.microsoft.com/office/powerpoint/2010/main" val="530979738"/>
              </p:ext>
            </p:extLst>
          </p:nvPr>
        </p:nvGraphicFramePr>
        <p:xfrm>
          <a:off x="2051720" y="4005064"/>
          <a:ext cx="5616624" cy="17281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07033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Graphic spid="10" grpId="0">
        <p:bldAsOne/>
      </p:bldGraphic>
      <p:bldGraphic spid="11"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612576" y="1254244"/>
            <a:ext cx="6264696" cy="707886"/>
          </a:xfrm>
          <a:prstGeom prst="rect">
            <a:avLst/>
          </a:prstGeom>
        </p:spPr>
        <p:txBody>
          <a:bodyPr wrap="square">
            <a:spAutoFit/>
          </a:bodyPr>
          <a:lstStyle/>
          <a:p>
            <a:pPr algn="r"/>
            <a:r>
              <a:rPr lang="en-US" sz="4000" b="1" dirty="0" smtClean="0">
                <a:solidFill>
                  <a:srgbClr val="00B0F0"/>
                </a:solidFill>
              </a:rPr>
              <a:t>THE WAY FORWARD</a:t>
            </a:r>
            <a:endParaRPr lang="en-US" sz="4000" dirty="0">
              <a:solidFill>
                <a:srgbClr val="00B0F0"/>
              </a:solidFill>
            </a:endParaRPr>
          </a:p>
        </p:txBody>
      </p:sp>
      <p:sp>
        <p:nvSpPr>
          <p:cNvPr id="19" name="Rectangle 18"/>
          <p:cNvSpPr/>
          <p:nvPr/>
        </p:nvSpPr>
        <p:spPr>
          <a:xfrm>
            <a:off x="5580112" y="620688"/>
            <a:ext cx="3042622" cy="1477328"/>
          </a:xfrm>
          <a:prstGeom prst="rect">
            <a:avLst/>
          </a:prstGeom>
        </p:spPr>
        <p:txBody>
          <a:bodyPr wrap="square">
            <a:spAutoFit/>
          </a:bodyPr>
          <a:lstStyle/>
          <a:p>
            <a:r>
              <a:rPr lang="en-US" sz="9000" b="1" dirty="0" smtClean="0">
                <a:solidFill>
                  <a:schemeClr val="tx2"/>
                </a:solidFill>
              </a:rPr>
              <a:t>CSOs</a:t>
            </a:r>
            <a:endParaRPr lang="en-US" sz="9000" b="1" dirty="0">
              <a:solidFill>
                <a:schemeClr val="tx2"/>
              </a:solidFill>
            </a:endParaRPr>
          </a:p>
        </p:txBody>
      </p:sp>
      <p:sp>
        <p:nvSpPr>
          <p:cNvPr id="20" name="Rectangle 19"/>
          <p:cNvSpPr/>
          <p:nvPr/>
        </p:nvSpPr>
        <p:spPr>
          <a:xfrm>
            <a:off x="683568" y="1628800"/>
            <a:ext cx="7992888" cy="1477328"/>
          </a:xfrm>
          <a:prstGeom prst="rect">
            <a:avLst/>
          </a:prstGeom>
        </p:spPr>
        <p:txBody>
          <a:bodyPr wrap="square">
            <a:spAutoFit/>
          </a:bodyPr>
          <a:lstStyle/>
          <a:p>
            <a:r>
              <a:rPr lang="en-US" sz="9000" b="1" dirty="0" smtClean="0"/>
              <a:t>GOVERNMENT</a:t>
            </a:r>
            <a:endParaRPr lang="en-US" sz="9000" b="1" dirty="0"/>
          </a:p>
        </p:txBody>
      </p:sp>
      <p:sp>
        <p:nvSpPr>
          <p:cNvPr id="8" name="Rectangle 7"/>
          <p:cNvSpPr/>
          <p:nvPr/>
        </p:nvSpPr>
        <p:spPr>
          <a:xfrm>
            <a:off x="683568" y="2671752"/>
            <a:ext cx="6184829" cy="1477328"/>
          </a:xfrm>
          <a:prstGeom prst="rect">
            <a:avLst/>
          </a:prstGeom>
        </p:spPr>
        <p:txBody>
          <a:bodyPr wrap="square">
            <a:spAutoFit/>
          </a:bodyPr>
          <a:lstStyle/>
          <a:p>
            <a:r>
              <a:rPr lang="en-US" sz="9000" b="1" dirty="0" smtClean="0">
                <a:solidFill>
                  <a:schemeClr val="tx1">
                    <a:lumMod val="65000"/>
                    <a:lumOff val="35000"/>
                  </a:schemeClr>
                </a:solidFill>
              </a:rPr>
              <a:t>PRIVATE</a:t>
            </a:r>
            <a:endParaRPr lang="en-US" sz="9000" b="1" dirty="0">
              <a:solidFill>
                <a:schemeClr val="tx1">
                  <a:lumMod val="65000"/>
                  <a:lumOff val="35000"/>
                </a:schemeClr>
              </a:solidFill>
            </a:endParaRPr>
          </a:p>
        </p:txBody>
      </p:sp>
      <p:sp>
        <p:nvSpPr>
          <p:cNvPr id="3" name="Rectangle 2"/>
          <p:cNvSpPr/>
          <p:nvPr/>
        </p:nvSpPr>
        <p:spPr>
          <a:xfrm>
            <a:off x="751407" y="3789040"/>
            <a:ext cx="3861378" cy="1477328"/>
          </a:xfrm>
          <a:prstGeom prst="rect">
            <a:avLst/>
          </a:prstGeom>
        </p:spPr>
        <p:txBody>
          <a:bodyPr wrap="none">
            <a:spAutoFit/>
          </a:bodyPr>
          <a:lstStyle/>
          <a:p>
            <a:r>
              <a:rPr lang="en-US" sz="9000" b="1" dirty="0">
                <a:solidFill>
                  <a:schemeClr val="tx1">
                    <a:lumMod val="65000"/>
                    <a:lumOff val="35000"/>
                  </a:schemeClr>
                </a:solidFill>
              </a:rPr>
              <a:t>SECTOR</a:t>
            </a:r>
            <a:endParaRPr lang="en-US" sz="9000" dirty="0">
              <a:solidFill>
                <a:schemeClr val="tx1">
                  <a:lumMod val="65000"/>
                  <a:lumOff val="35000"/>
                </a:schemeClr>
              </a:solidFill>
            </a:endParaRPr>
          </a:p>
        </p:txBody>
      </p:sp>
      <p:sp>
        <p:nvSpPr>
          <p:cNvPr id="10" name="Rectangle 9"/>
          <p:cNvSpPr/>
          <p:nvPr/>
        </p:nvSpPr>
        <p:spPr>
          <a:xfrm>
            <a:off x="4788024" y="4927814"/>
            <a:ext cx="3132348" cy="338554"/>
          </a:xfrm>
          <a:prstGeom prst="rect">
            <a:avLst/>
          </a:prstGeom>
        </p:spPr>
        <p:txBody>
          <a:bodyPr wrap="square">
            <a:spAutoFit/>
          </a:bodyPr>
          <a:lstStyle/>
          <a:p>
            <a:r>
              <a:rPr lang="en-US" sz="1600" dirty="0" smtClean="0">
                <a:solidFill>
                  <a:schemeClr val="accent1">
                    <a:lumMod val="75000"/>
                  </a:schemeClr>
                </a:solidFill>
              </a:rPr>
              <a:t>Awareness Raising</a:t>
            </a:r>
            <a:endParaRPr lang="en-US" sz="1600" dirty="0">
              <a:solidFill>
                <a:schemeClr val="accent1">
                  <a:lumMod val="75000"/>
                </a:schemeClr>
              </a:solidFill>
            </a:endParaRPr>
          </a:p>
        </p:txBody>
      </p:sp>
      <p:sp>
        <p:nvSpPr>
          <p:cNvPr id="11" name="Rectangle 10"/>
          <p:cNvSpPr/>
          <p:nvPr/>
        </p:nvSpPr>
        <p:spPr>
          <a:xfrm>
            <a:off x="4788024" y="5273304"/>
            <a:ext cx="3132348" cy="338554"/>
          </a:xfrm>
          <a:prstGeom prst="rect">
            <a:avLst/>
          </a:prstGeom>
        </p:spPr>
        <p:txBody>
          <a:bodyPr wrap="square">
            <a:spAutoFit/>
          </a:bodyPr>
          <a:lstStyle/>
          <a:p>
            <a:r>
              <a:rPr lang="en-US" sz="1600" dirty="0" smtClean="0">
                <a:solidFill>
                  <a:schemeClr val="accent1">
                    <a:lumMod val="75000"/>
                  </a:schemeClr>
                </a:solidFill>
              </a:rPr>
              <a:t>Standards</a:t>
            </a:r>
            <a:endParaRPr lang="en-US" sz="1600" dirty="0">
              <a:solidFill>
                <a:schemeClr val="accent1">
                  <a:lumMod val="75000"/>
                </a:schemeClr>
              </a:solidFill>
            </a:endParaRPr>
          </a:p>
        </p:txBody>
      </p:sp>
      <p:sp>
        <p:nvSpPr>
          <p:cNvPr id="13" name="Rectangle 12"/>
          <p:cNvSpPr/>
          <p:nvPr/>
        </p:nvSpPr>
        <p:spPr>
          <a:xfrm>
            <a:off x="4788024" y="5618794"/>
            <a:ext cx="3132348" cy="338554"/>
          </a:xfrm>
          <a:prstGeom prst="rect">
            <a:avLst/>
          </a:prstGeom>
        </p:spPr>
        <p:txBody>
          <a:bodyPr wrap="square">
            <a:spAutoFit/>
          </a:bodyPr>
          <a:lstStyle/>
          <a:p>
            <a:r>
              <a:rPr lang="en-US" sz="1600" dirty="0" smtClean="0">
                <a:solidFill>
                  <a:schemeClr val="accent1">
                    <a:lumMod val="75000"/>
                  </a:schemeClr>
                </a:solidFill>
              </a:rPr>
              <a:t>Training</a:t>
            </a:r>
            <a:endParaRPr lang="en-US" sz="1600" dirty="0">
              <a:solidFill>
                <a:schemeClr val="accent1">
                  <a:lumMod val="75000"/>
                </a:schemeClr>
              </a:solidFill>
            </a:endParaRPr>
          </a:p>
        </p:txBody>
      </p:sp>
      <p:sp>
        <p:nvSpPr>
          <p:cNvPr id="14" name="Rectangle 13"/>
          <p:cNvSpPr/>
          <p:nvPr/>
        </p:nvSpPr>
        <p:spPr>
          <a:xfrm>
            <a:off x="4788024" y="5964284"/>
            <a:ext cx="3132348" cy="338554"/>
          </a:xfrm>
          <a:prstGeom prst="rect">
            <a:avLst/>
          </a:prstGeom>
        </p:spPr>
        <p:txBody>
          <a:bodyPr wrap="square">
            <a:spAutoFit/>
          </a:bodyPr>
          <a:lstStyle/>
          <a:p>
            <a:r>
              <a:rPr lang="en-US" sz="1600" dirty="0" smtClean="0">
                <a:solidFill>
                  <a:schemeClr val="accent1">
                    <a:lumMod val="75000"/>
                  </a:schemeClr>
                </a:solidFill>
              </a:rPr>
              <a:t>Policy Making</a:t>
            </a:r>
            <a:endParaRPr lang="en-US" sz="1600" dirty="0">
              <a:solidFill>
                <a:schemeClr val="accent1">
                  <a:lumMod val="75000"/>
                </a:schemeClr>
              </a:solidFill>
            </a:endParaRPr>
          </a:p>
        </p:txBody>
      </p:sp>
      <p:sp>
        <p:nvSpPr>
          <p:cNvPr id="15" name="Rectangle 14"/>
          <p:cNvSpPr/>
          <p:nvPr/>
        </p:nvSpPr>
        <p:spPr>
          <a:xfrm>
            <a:off x="4788024" y="2839868"/>
            <a:ext cx="3312368" cy="338554"/>
          </a:xfrm>
          <a:prstGeom prst="rect">
            <a:avLst/>
          </a:prstGeom>
        </p:spPr>
        <p:txBody>
          <a:bodyPr wrap="square">
            <a:spAutoFit/>
          </a:bodyPr>
          <a:lstStyle/>
          <a:p>
            <a:r>
              <a:rPr lang="en-US" sz="1600" dirty="0" smtClean="0"/>
              <a:t>Enabling Environments</a:t>
            </a:r>
            <a:endParaRPr lang="en-US" sz="1600" dirty="0"/>
          </a:p>
        </p:txBody>
      </p:sp>
      <p:sp>
        <p:nvSpPr>
          <p:cNvPr id="16" name="Rectangle 15"/>
          <p:cNvSpPr/>
          <p:nvPr/>
        </p:nvSpPr>
        <p:spPr>
          <a:xfrm>
            <a:off x="4788024" y="3185358"/>
            <a:ext cx="3312368" cy="338554"/>
          </a:xfrm>
          <a:prstGeom prst="rect">
            <a:avLst/>
          </a:prstGeom>
        </p:spPr>
        <p:txBody>
          <a:bodyPr wrap="square">
            <a:spAutoFit/>
          </a:bodyPr>
          <a:lstStyle/>
          <a:p>
            <a:r>
              <a:rPr lang="en-US" sz="1600" dirty="0" smtClean="0"/>
              <a:t>ICTs, Procurement, Legislation</a:t>
            </a:r>
            <a:endParaRPr lang="en-US" sz="1600" dirty="0"/>
          </a:p>
        </p:txBody>
      </p:sp>
      <p:sp>
        <p:nvSpPr>
          <p:cNvPr id="17" name="Rectangle 16"/>
          <p:cNvSpPr/>
          <p:nvPr/>
        </p:nvSpPr>
        <p:spPr>
          <a:xfrm>
            <a:off x="4788024" y="3523912"/>
            <a:ext cx="1238670" cy="338554"/>
          </a:xfrm>
          <a:prstGeom prst="rect">
            <a:avLst/>
          </a:prstGeom>
        </p:spPr>
        <p:txBody>
          <a:bodyPr wrap="square">
            <a:spAutoFit/>
          </a:bodyPr>
          <a:lstStyle/>
          <a:p>
            <a:r>
              <a:rPr lang="en-US" sz="1600" dirty="0" smtClean="0">
                <a:solidFill>
                  <a:schemeClr val="tx1">
                    <a:lumMod val="50000"/>
                    <a:lumOff val="50000"/>
                  </a:schemeClr>
                </a:solidFill>
              </a:rPr>
              <a:t>R&amp;D</a:t>
            </a:r>
            <a:endParaRPr lang="en-US" sz="1600" dirty="0">
              <a:solidFill>
                <a:schemeClr val="tx1">
                  <a:lumMod val="50000"/>
                  <a:lumOff val="50000"/>
                </a:schemeClr>
              </a:solidFill>
            </a:endParaRPr>
          </a:p>
        </p:txBody>
      </p:sp>
      <p:sp>
        <p:nvSpPr>
          <p:cNvPr id="18" name="Rectangle 17"/>
          <p:cNvSpPr/>
          <p:nvPr/>
        </p:nvSpPr>
        <p:spPr>
          <a:xfrm>
            <a:off x="4788024" y="3869402"/>
            <a:ext cx="3132348" cy="338554"/>
          </a:xfrm>
          <a:prstGeom prst="rect">
            <a:avLst/>
          </a:prstGeom>
        </p:spPr>
        <p:txBody>
          <a:bodyPr wrap="square">
            <a:spAutoFit/>
          </a:bodyPr>
          <a:lstStyle/>
          <a:p>
            <a:r>
              <a:rPr lang="en-US" sz="1600" dirty="0" smtClean="0">
                <a:solidFill>
                  <a:schemeClr val="tx1">
                    <a:lumMod val="50000"/>
                    <a:lumOff val="50000"/>
                  </a:schemeClr>
                </a:solidFill>
              </a:rPr>
              <a:t>Price</a:t>
            </a:r>
            <a:endParaRPr lang="en-US" sz="1600" dirty="0">
              <a:solidFill>
                <a:schemeClr val="tx1">
                  <a:lumMod val="50000"/>
                  <a:lumOff val="50000"/>
                </a:schemeClr>
              </a:solidFill>
            </a:endParaRPr>
          </a:p>
        </p:txBody>
      </p:sp>
      <p:sp>
        <p:nvSpPr>
          <p:cNvPr id="23" name="Rectangle 22"/>
          <p:cNvSpPr/>
          <p:nvPr/>
        </p:nvSpPr>
        <p:spPr>
          <a:xfrm>
            <a:off x="4788024" y="4214892"/>
            <a:ext cx="1443628" cy="338554"/>
          </a:xfrm>
          <a:prstGeom prst="rect">
            <a:avLst/>
          </a:prstGeom>
        </p:spPr>
        <p:txBody>
          <a:bodyPr wrap="square">
            <a:spAutoFit/>
          </a:bodyPr>
          <a:lstStyle/>
          <a:p>
            <a:r>
              <a:rPr lang="en-US" sz="1600" dirty="0" smtClean="0">
                <a:solidFill>
                  <a:schemeClr val="tx1">
                    <a:lumMod val="50000"/>
                    <a:lumOff val="50000"/>
                  </a:schemeClr>
                </a:solidFill>
              </a:rPr>
              <a:t>Training</a:t>
            </a:r>
            <a:endParaRPr lang="en-US" sz="1600" dirty="0">
              <a:solidFill>
                <a:schemeClr val="tx1">
                  <a:lumMod val="50000"/>
                  <a:lumOff val="50000"/>
                </a:schemeClr>
              </a:solidFill>
            </a:endParaRPr>
          </a:p>
        </p:txBody>
      </p:sp>
      <p:sp>
        <p:nvSpPr>
          <p:cNvPr id="24" name="Rectangle 23"/>
          <p:cNvSpPr/>
          <p:nvPr/>
        </p:nvSpPr>
        <p:spPr>
          <a:xfrm>
            <a:off x="4788024" y="4560384"/>
            <a:ext cx="3132348" cy="338554"/>
          </a:xfrm>
          <a:prstGeom prst="rect">
            <a:avLst/>
          </a:prstGeom>
        </p:spPr>
        <p:txBody>
          <a:bodyPr wrap="square">
            <a:spAutoFit/>
          </a:bodyPr>
          <a:lstStyle/>
          <a:p>
            <a:r>
              <a:rPr lang="en-US" sz="1600" dirty="0" smtClean="0">
                <a:solidFill>
                  <a:schemeClr val="tx1">
                    <a:lumMod val="50000"/>
                    <a:lumOff val="50000"/>
                  </a:schemeClr>
                </a:solidFill>
              </a:rPr>
              <a:t>Employment</a:t>
            </a:r>
            <a:endParaRPr lang="en-US" sz="1600" dirty="0">
              <a:solidFill>
                <a:schemeClr val="tx1">
                  <a:lumMod val="50000"/>
                  <a:lumOff val="50000"/>
                </a:schemeClr>
              </a:solidFill>
            </a:endParaRPr>
          </a:p>
        </p:txBody>
      </p:sp>
    </p:spTree>
    <p:extLst>
      <p:ext uri="{BB962C8B-B14F-4D97-AF65-F5344CB8AC3E}">
        <p14:creationId xmlns:p14="http://schemas.microsoft.com/office/powerpoint/2010/main" val="101420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8" grpId="0"/>
      <p:bldP spid="3" grpId="0"/>
      <p:bldP spid="10" grpId="0"/>
      <p:bldP spid="11" grpId="0"/>
      <p:bldP spid="13" grpId="0"/>
      <p:bldP spid="14" grpId="0"/>
      <p:bldP spid="15" grpId="0"/>
      <p:bldP spid="16" grpId="0"/>
      <p:bldP spid="17" grpId="0"/>
      <p:bldP spid="18"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99073" y="3789040"/>
            <a:ext cx="2756844" cy="2407241"/>
            <a:chOff x="107504" y="1628800"/>
            <a:chExt cx="4370683" cy="3816424"/>
          </a:xfrm>
        </p:grpSpPr>
        <p:cxnSp>
          <p:nvCxnSpPr>
            <p:cNvPr id="5" name="Straight Connector 4"/>
            <p:cNvCxnSpPr/>
            <p:nvPr/>
          </p:nvCxnSpPr>
          <p:spPr>
            <a:xfrm rot="5400000">
              <a:off x="-1800708" y="3537012"/>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grpSp>
          <p:nvGrpSpPr>
            <p:cNvPr id="6" name="Group 5"/>
            <p:cNvGrpSpPr/>
            <p:nvPr/>
          </p:nvGrpSpPr>
          <p:grpSpPr>
            <a:xfrm>
              <a:off x="877787" y="2143975"/>
              <a:ext cx="2808312" cy="2808312"/>
              <a:chOff x="899592" y="1844824"/>
              <a:chExt cx="2808312" cy="2808312"/>
            </a:xfrm>
          </p:grpSpPr>
          <p:sp>
            <p:nvSpPr>
              <p:cNvPr id="7" name="Oval 6"/>
              <p:cNvSpPr/>
              <p:nvPr/>
            </p:nvSpPr>
            <p:spPr>
              <a:xfrm>
                <a:off x="899592" y="1844824"/>
                <a:ext cx="2808312" cy="2808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18696" y="2626848"/>
                <a:ext cx="2570103" cy="1244264"/>
              </a:xfrm>
              <a:prstGeom prst="rect">
                <a:avLst/>
              </a:prstGeom>
            </p:spPr>
            <p:txBody>
              <a:bodyPr wrap="square">
                <a:spAutoFit/>
              </a:bodyPr>
              <a:lstStyle/>
              <a:p>
                <a:pPr algn="ctr"/>
                <a:r>
                  <a:rPr lang="en-US" sz="4500" b="1" dirty="0" smtClean="0"/>
                  <a:t>WHY</a:t>
                </a:r>
                <a:endParaRPr lang="en-US" sz="4500" dirty="0"/>
              </a:p>
            </p:txBody>
          </p:sp>
        </p:grpSp>
        <p:cxnSp>
          <p:nvCxnSpPr>
            <p:cNvPr id="9" name="Straight Connector 8"/>
            <p:cNvCxnSpPr/>
            <p:nvPr/>
          </p:nvCxnSpPr>
          <p:spPr>
            <a:xfrm rot="5400000">
              <a:off x="2569975" y="3537012"/>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grpSp>
      <p:grpSp>
        <p:nvGrpSpPr>
          <p:cNvPr id="26" name="Group 25"/>
          <p:cNvGrpSpPr/>
          <p:nvPr/>
        </p:nvGrpSpPr>
        <p:grpSpPr>
          <a:xfrm>
            <a:off x="3162767" y="3789040"/>
            <a:ext cx="2756844" cy="2407241"/>
            <a:chOff x="107504" y="1628800"/>
            <a:chExt cx="4370683" cy="3816424"/>
          </a:xfrm>
        </p:grpSpPr>
        <p:cxnSp>
          <p:nvCxnSpPr>
            <p:cNvPr id="27" name="Straight Connector 26"/>
            <p:cNvCxnSpPr/>
            <p:nvPr/>
          </p:nvCxnSpPr>
          <p:spPr>
            <a:xfrm rot="5400000">
              <a:off x="-1800708" y="3537012"/>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grpSp>
          <p:nvGrpSpPr>
            <p:cNvPr id="28" name="Group 27"/>
            <p:cNvGrpSpPr/>
            <p:nvPr/>
          </p:nvGrpSpPr>
          <p:grpSpPr>
            <a:xfrm>
              <a:off x="877787" y="2143975"/>
              <a:ext cx="2808312" cy="2808312"/>
              <a:chOff x="899592" y="1844824"/>
              <a:chExt cx="2808312" cy="2808312"/>
            </a:xfrm>
          </p:grpSpPr>
          <p:sp>
            <p:nvSpPr>
              <p:cNvPr id="30" name="Oval 29"/>
              <p:cNvSpPr/>
              <p:nvPr/>
            </p:nvSpPr>
            <p:spPr>
              <a:xfrm>
                <a:off x="899592" y="1844824"/>
                <a:ext cx="2808312" cy="2808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018696" y="2626848"/>
                <a:ext cx="2570103" cy="1244264"/>
              </a:xfrm>
              <a:prstGeom prst="rect">
                <a:avLst/>
              </a:prstGeom>
            </p:spPr>
            <p:txBody>
              <a:bodyPr wrap="square">
                <a:spAutoFit/>
              </a:bodyPr>
              <a:lstStyle/>
              <a:p>
                <a:pPr algn="ctr"/>
                <a:r>
                  <a:rPr lang="en-US" sz="4500" b="1" dirty="0" smtClean="0"/>
                  <a:t>HOW</a:t>
                </a:r>
                <a:endParaRPr lang="en-US" sz="4500" dirty="0"/>
              </a:p>
            </p:txBody>
          </p:sp>
        </p:grpSp>
        <p:cxnSp>
          <p:nvCxnSpPr>
            <p:cNvPr id="29" name="Straight Connector 28"/>
            <p:cNvCxnSpPr/>
            <p:nvPr/>
          </p:nvCxnSpPr>
          <p:spPr>
            <a:xfrm rot="5400000">
              <a:off x="2569975" y="3537012"/>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grpSp>
      <p:grpSp>
        <p:nvGrpSpPr>
          <p:cNvPr id="32" name="Group 31"/>
          <p:cNvGrpSpPr/>
          <p:nvPr/>
        </p:nvGrpSpPr>
        <p:grpSpPr>
          <a:xfrm>
            <a:off x="5919612" y="3789040"/>
            <a:ext cx="2756844" cy="2407241"/>
            <a:chOff x="107504" y="1628800"/>
            <a:chExt cx="4370683" cy="3816424"/>
          </a:xfrm>
        </p:grpSpPr>
        <p:cxnSp>
          <p:nvCxnSpPr>
            <p:cNvPr id="33" name="Straight Connector 32"/>
            <p:cNvCxnSpPr/>
            <p:nvPr/>
          </p:nvCxnSpPr>
          <p:spPr>
            <a:xfrm rot="5400000">
              <a:off x="-1800708" y="3537012"/>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grpSp>
          <p:nvGrpSpPr>
            <p:cNvPr id="34" name="Group 33"/>
            <p:cNvGrpSpPr/>
            <p:nvPr/>
          </p:nvGrpSpPr>
          <p:grpSpPr>
            <a:xfrm>
              <a:off x="877787" y="2143975"/>
              <a:ext cx="2808312" cy="2808312"/>
              <a:chOff x="899592" y="1844824"/>
              <a:chExt cx="2808312" cy="2808312"/>
            </a:xfrm>
          </p:grpSpPr>
          <p:sp>
            <p:nvSpPr>
              <p:cNvPr id="36" name="Oval 35"/>
              <p:cNvSpPr/>
              <p:nvPr/>
            </p:nvSpPr>
            <p:spPr>
              <a:xfrm>
                <a:off x="899592" y="1844824"/>
                <a:ext cx="2808312" cy="2808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1017263" y="2626848"/>
                <a:ext cx="2689208" cy="1244264"/>
              </a:xfrm>
              <a:prstGeom prst="rect">
                <a:avLst/>
              </a:prstGeom>
            </p:spPr>
            <p:txBody>
              <a:bodyPr wrap="square">
                <a:spAutoFit/>
              </a:bodyPr>
              <a:lstStyle/>
              <a:p>
                <a:pPr algn="ctr"/>
                <a:r>
                  <a:rPr lang="en-US" sz="4500" b="1" dirty="0" smtClean="0"/>
                  <a:t>WHAT</a:t>
                </a:r>
                <a:endParaRPr lang="en-US" sz="4500" dirty="0"/>
              </a:p>
            </p:txBody>
          </p:sp>
        </p:grpSp>
        <p:cxnSp>
          <p:nvCxnSpPr>
            <p:cNvPr id="35" name="Straight Connector 34"/>
            <p:cNvCxnSpPr/>
            <p:nvPr/>
          </p:nvCxnSpPr>
          <p:spPr>
            <a:xfrm rot="5400000">
              <a:off x="2569975" y="3537012"/>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grpSp>
      <p:sp>
        <p:nvSpPr>
          <p:cNvPr id="38" name="Rectangle 37"/>
          <p:cNvSpPr/>
          <p:nvPr/>
        </p:nvSpPr>
        <p:spPr>
          <a:xfrm>
            <a:off x="399072" y="332656"/>
            <a:ext cx="6855417" cy="2831544"/>
          </a:xfrm>
          <a:prstGeom prst="rect">
            <a:avLst/>
          </a:prstGeom>
        </p:spPr>
        <p:txBody>
          <a:bodyPr wrap="square">
            <a:spAutoFit/>
          </a:bodyPr>
          <a:lstStyle/>
          <a:p>
            <a:pPr lvl="0"/>
            <a:r>
              <a:rPr lang="en-US" sz="4000" dirty="0" smtClean="0">
                <a:solidFill>
                  <a:schemeClr val="bg1"/>
                </a:solidFill>
                <a:latin typeface="+mj-lt"/>
              </a:rPr>
              <a:t>PROMOTING THE ROLE OF ICTS </a:t>
            </a:r>
          </a:p>
          <a:p>
            <a:pPr lvl="0"/>
            <a:r>
              <a:rPr lang="en-US" sz="4000" dirty="0" smtClean="0">
                <a:solidFill>
                  <a:schemeClr val="bg1"/>
                </a:solidFill>
                <a:latin typeface="+mj-lt"/>
              </a:rPr>
              <a:t>IN THE HIGH LEVEL MEETING ON DISABILITIES AND DEVELOPMENT. </a:t>
            </a:r>
          </a:p>
          <a:p>
            <a:pPr lvl="0"/>
            <a:r>
              <a:rPr lang="en-US" i="1" dirty="0" smtClean="0">
                <a:solidFill>
                  <a:schemeClr val="bg1"/>
                </a:solidFill>
                <a:latin typeface="Cambria" panose="02040503050406030204" pitchFamily="18" charset="0"/>
              </a:rPr>
              <a:t>Overview </a:t>
            </a:r>
            <a:r>
              <a:rPr lang="en-US" i="1" dirty="0">
                <a:solidFill>
                  <a:schemeClr val="bg1"/>
                </a:solidFill>
                <a:latin typeface="Cambria" panose="02040503050406030204" pitchFamily="18" charset="0"/>
              </a:rPr>
              <a:t>of advocacy action organized by ITU.</a:t>
            </a:r>
          </a:p>
        </p:txBody>
      </p:sp>
    </p:spTree>
    <p:extLst>
      <p:ext uri="{BB962C8B-B14F-4D97-AF65-F5344CB8AC3E}">
        <p14:creationId xmlns:p14="http://schemas.microsoft.com/office/powerpoint/2010/main" val="1173209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36512" y="1052736"/>
            <a:ext cx="6264696" cy="707886"/>
          </a:xfrm>
          <a:prstGeom prst="rect">
            <a:avLst/>
          </a:prstGeom>
        </p:spPr>
        <p:txBody>
          <a:bodyPr wrap="square">
            <a:spAutoFit/>
          </a:bodyPr>
          <a:lstStyle/>
          <a:p>
            <a:pPr algn="r"/>
            <a:r>
              <a:rPr lang="en-US" sz="4000" b="1" dirty="0" smtClean="0">
                <a:solidFill>
                  <a:srgbClr val="00B0F0"/>
                </a:solidFill>
              </a:rPr>
              <a:t>THE WAY FORWARD</a:t>
            </a:r>
            <a:endParaRPr lang="en-US" sz="4000" dirty="0">
              <a:solidFill>
                <a:srgbClr val="00B0F0"/>
              </a:solidFill>
            </a:endParaRPr>
          </a:p>
        </p:txBody>
      </p:sp>
      <p:sp>
        <p:nvSpPr>
          <p:cNvPr id="20" name="Rectangle 19"/>
          <p:cNvSpPr/>
          <p:nvPr/>
        </p:nvSpPr>
        <p:spPr>
          <a:xfrm>
            <a:off x="1259632" y="1427292"/>
            <a:ext cx="7992888" cy="1477328"/>
          </a:xfrm>
          <a:prstGeom prst="rect">
            <a:avLst/>
          </a:prstGeom>
        </p:spPr>
        <p:txBody>
          <a:bodyPr wrap="square">
            <a:spAutoFit/>
          </a:bodyPr>
          <a:lstStyle/>
          <a:p>
            <a:r>
              <a:rPr lang="en-US" sz="9000" b="1" dirty="0" smtClean="0"/>
              <a:t>UN SYSTEM</a:t>
            </a:r>
            <a:endParaRPr lang="en-US" sz="9000" b="1" dirty="0"/>
          </a:p>
        </p:txBody>
      </p:sp>
      <p:sp>
        <p:nvSpPr>
          <p:cNvPr id="8" name="Rectangle 7"/>
          <p:cNvSpPr/>
          <p:nvPr/>
        </p:nvSpPr>
        <p:spPr>
          <a:xfrm>
            <a:off x="1259632" y="2470244"/>
            <a:ext cx="8309207" cy="1477328"/>
          </a:xfrm>
          <a:prstGeom prst="rect">
            <a:avLst/>
          </a:prstGeom>
        </p:spPr>
        <p:txBody>
          <a:bodyPr wrap="square">
            <a:spAutoFit/>
          </a:bodyPr>
          <a:lstStyle/>
          <a:p>
            <a:r>
              <a:rPr lang="en-US" sz="9000" b="1" dirty="0" smtClean="0">
                <a:solidFill>
                  <a:schemeClr val="tx1">
                    <a:lumMod val="65000"/>
                    <a:lumOff val="35000"/>
                  </a:schemeClr>
                </a:solidFill>
              </a:rPr>
              <a:t>STANDARDs</a:t>
            </a:r>
            <a:endParaRPr lang="en-US" sz="9000" b="1" dirty="0">
              <a:solidFill>
                <a:schemeClr val="tx1">
                  <a:lumMod val="65000"/>
                  <a:lumOff val="35000"/>
                </a:schemeClr>
              </a:solidFill>
            </a:endParaRPr>
          </a:p>
        </p:txBody>
      </p:sp>
      <p:sp>
        <p:nvSpPr>
          <p:cNvPr id="10" name="Rectangle 9"/>
          <p:cNvSpPr/>
          <p:nvPr/>
        </p:nvSpPr>
        <p:spPr>
          <a:xfrm>
            <a:off x="4211960" y="4430946"/>
            <a:ext cx="3132348" cy="338554"/>
          </a:xfrm>
          <a:prstGeom prst="rect">
            <a:avLst/>
          </a:prstGeom>
        </p:spPr>
        <p:txBody>
          <a:bodyPr wrap="square">
            <a:spAutoFit/>
          </a:bodyPr>
          <a:lstStyle/>
          <a:p>
            <a:r>
              <a:rPr lang="en-US" sz="1600" dirty="0" smtClean="0"/>
              <a:t>Mobilization Campaigns</a:t>
            </a:r>
            <a:endParaRPr lang="en-US" sz="1600" dirty="0"/>
          </a:p>
        </p:txBody>
      </p:sp>
      <p:sp>
        <p:nvSpPr>
          <p:cNvPr id="11" name="Rectangle 10"/>
          <p:cNvSpPr/>
          <p:nvPr/>
        </p:nvSpPr>
        <p:spPr>
          <a:xfrm>
            <a:off x="4211960" y="4776436"/>
            <a:ext cx="3132348" cy="338554"/>
          </a:xfrm>
          <a:prstGeom prst="rect">
            <a:avLst/>
          </a:prstGeom>
        </p:spPr>
        <p:txBody>
          <a:bodyPr wrap="square">
            <a:spAutoFit/>
          </a:bodyPr>
          <a:lstStyle/>
          <a:p>
            <a:r>
              <a:rPr lang="en-US" sz="1600" dirty="0" smtClean="0">
                <a:solidFill>
                  <a:schemeClr val="tx1">
                    <a:lumMod val="50000"/>
                    <a:lumOff val="50000"/>
                  </a:schemeClr>
                </a:solidFill>
              </a:rPr>
              <a:t>PWD participation in activities</a:t>
            </a:r>
            <a:endParaRPr lang="en-US" sz="1600" dirty="0">
              <a:solidFill>
                <a:schemeClr val="tx1">
                  <a:lumMod val="50000"/>
                  <a:lumOff val="50000"/>
                </a:schemeClr>
              </a:solidFill>
            </a:endParaRPr>
          </a:p>
        </p:txBody>
      </p:sp>
      <p:sp>
        <p:nvSpPr>
          <p:cNvPr id="13" name="Rectangle 12"/>
          <p:cNvSpPr/>
          <p:nvPr/>
        </p:nvSpPr>
        <p:spPr>
          <a:xfrm>
            <a:off x="4211960" y="5121926"/>
            <a:ext cx="3132348" cy="338554"/>
          </a:xfrm>
          <a:prstGeom prst="rect">
            <a:avLst/>
          </a:prstGeom>
        </p:spPr>
        <p:txBody>
          <a:bodyPr wrap="square">
            <a:spAutoFit/>
          </a:bodyPr>
          <a:lstStyle/>
          <a:p>
            <a:r>
              <a:rPr lang="en-US" sz="1600" dirty="0" smtClean="0">
                <a:solidFill>
                  <a:schemeClr val="tx1">
                    <a:lumMod val="50000"/>
                    <a:lumOff val="50000"/>
                  </a:schemeClr>
                </a:solidFill>
              </a:rPr>
              <a:t>R&amp;D Promotion</a:t>
            </a:r>
            <a:endParaRPr lang="en-US" sz="1600" dirty="0">
              <a:solidFill>
                <a:schemeClr val="tx1">
                  <a:lumMod val="50000"/>
                  <a:lumOff val="50000"/>
                </a:schemeClr>
              </a:solidFill>
            </a:endParaRPr>
          </a:p>
        </p:txBody>
      </p:sp>
      <p:sp>
        <p:nvSpPr>
          <p:cNvPr id="14" name="Rectangle 13"/>
          <p:cNvSpPr/>
          <p:nvPr/>
        </p:nvSpPr>
        <p:spPr>
          <a:xfrm>
            <a:off x="4211960" y="5467416"/>
            <a:ext cx="3132348" cy="338554"/>
          </a:xfrm>
          <a:prstGeom prst="rect">
            <a:avLst/>
          </a:prstGeom>
        </p:spPr>
        <p:txBody>
          <a:bodyPr wrap="square">
            <a:spAutoFit/>
          </a:bodyPr>
          <a:lstStyle/>
          <a:p>
            <a:r>
              <a:rPr lang="en-US" sz="1600" dirty="0" smtClean="0">
                <a:solidFill>
                  <a:schemeClr val="tx1">
                    <a:lumMod val="50000"/>
                    <a:lumOff val="50000"/>
                  </a:schemeClr>
                </a:solidFill>
              </a:rPr>
              <a:t>Awareness Raising</a:t>
            </a:r>
            <a:endParaRPr lang="en-US" sz="1600" dirty="0">
              <a:solidFill>
                <a:schemeClr val="tx1">
                  <a:lumMod val="50000"/>
                  <a:lumOff val="50000"/>
                </a:schemeClr>
              </a:solidFill>
            </a:endParaRPr>
          </a:p>
        </p:txBody>
      </p:sp>
      <p:sp>
        <p:nvSpPr>
          <p:cNvPr id="15" name="Rectangle 14"/>
          <p:cNvSpPr/>
          <p:nvPr/>
        </p:nvSpPr>
        <p:spPr>
          <a:xfrm>
            <a:off x="4211960" y="3739966"/>
            <a:ext cx="3312368" cy="338554"/>
          </a:xfrm>
          <a:prstGeom prst="rect">
            <a:avLst/>
          </a:prstGeom>
        </p:spPr>
        <p:txBody>
          <a:bodyPr wrap="square">
            <a:spAutoFit/>
          </a:bodyPr>
          <a:lstStyle/>
          <a:p>
            <a:r>
              <a:rPr lang="en-US" sz="1600" dirty="0" smtClean="0"/>
              <a:t>Monitoring</a:t>
            </a:r>
            <a:endParaRPr lang="en-US" sz="1600" dirty="0"/>
          </a:p>
        </p:txBody>
      </p:sp>
      <p:sp>
        <p:nvSpPr>
          <p:cNvPr id="16" name="Rectangle 15"/>
          <p:cNvSpPr/>
          <p:nvPr/>
        </p:nvSpPr>
        <p:spPr>
          <a:xfrm>
            <a:off x="4211960" y="4085456"/>
            <a:ext cx="3312368" cy="338554"/>
          </a:xfrm>
          <a:prstGeom prst="rect">
            <a:avLst/>
          </a:prstGeom>
        </p:spPr>
        <p:txBody>
          <a:bodyPr wrap="square">
            <a:spAutoFit/>
          </a:bodyPr>
          <a:lstStyle/>
          <a:p>
            <a:r>
              <a:rPr lang="en-US" sz="1600" dirty="0" smtClean="0"/>
              <a:t>Evaluating</a:t>
            </a:r>
            <a:endParaRPr lang="en-US" sz="1600" dirty="0"/>
          </a:p>
        </p:txBody>
      </p:sp>
      <p:sp>
        <p:nvSpPr>
          <p:cNvPr id="2" name="Rectangle 1"/>
          <p:cNvSpPr/>
          <p:nvPr/>
        </p:nvSpPr>
        <p:spPr>
          <a:xfrm>
            <a:off x="1266600" y="3550364"/>
            <a:ext cx="2801344" cy="1477328"/>
          </a:xfrm>
          <a:prstGeom prst="rect">
            <a:avLst/>
          </a:prstGeom>
        </p:spPr>
        <p:txBody>
          <a:bodyPr wrap="none">
            <a:spAutoFit/>
          </a:bodyPr>
          <a:lstStyle/>
          <a:p>
            <a:r>
              <a:rPr lang="en-US" sz="9000" b="1" dirty="0">
                <a:solidFill>
                  <a:schemeClr val="tx1">
                    <a:lumMod val="65000"/>
                    <a:lumOff val="35000"/>
                  </a:schemeClr>
                </a:solidFill>
              </a:rPr>
              <a:t>ORGs</a:t>
            </a:r>
            <a:endParaRPr lang="en-US" sz="9000" dirty="0"/>
          </a:p>
        </p:txBody>
      </p:sp>
    </p:spTree>
    <p:extLst>
      <p:ext uri="{BB962C8B-B14F-4D97-AF65-F5344CB8AC3E}">
        <p14:creationId xmlns:p14="http://schemas.microsoft.com/office/powerpoint/2010/main" val="337085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8" grpId="0"/>
      <p:bldP spid="10" grpId="0"/>
      <p:bldP spid="11" grpId="0"/>
      <p:bldP spid="13" grpId="0"/>
      <p:bldP spid="14" grpId="0"/>
      <p:bldP spid="15" grpId="0"/>
      <p:bldP spid="16"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a:xfrm>
            <a:off x="-324544" y="-99392"/>
            <a:ext cx="9577064" cy="7056784"/>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rot="5400000">
            <a:off x="309329"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grpSp>
        <p:nvGrpSpPr>
          <p:cNvPr id="9" name="Group 8"/>
          <p:cNvGrpSpPr/>
          <p:nvPr/>
        </p:nvGrpSpPr>
        <p:grpSpPr>
          <a:xfrm>
            <a:off x="2289549" y="2060848"/>
            <a:ext cx="4226667" cy="2808312"/>
            <a:chOff x="201317" y="1988840"/>
            <a:chExt cx="4226667" cy="2808312"/>
          </a:xfrm>
        </p:grpSpPr>
        <p:sp>
          <p:nvSpPr>
            <p:cNvPr id="10" name="Oval 9"/>
            <p:cNvSpPr/>
            <p:nvPr/>
          </p:nvSpPr>
          <p:spPr>
            <a:xfrm>
              <a:off x="899592" y="1988840"/>
              <a:ext cx="2808312" cy="2808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01317" y="2348880"/>
              <a:ext cx="4226667" cy="2246769"/>
            </a:xfrm>
            <a:prstGeom prst="rect">
              <a:avLst/>
            </a:prstGeom>
          </p:spPr>
          <p:txBody>
            <a:bodyPr wrap="square">
              <a:spAutoFit/>
            </a:bodyPr>
            <a:lstStyle/>
            <a:p>
              <a:pPr algn="ctr"/>
              <a:r>
                <a:rPr lang="en-US" sz="7000" b="1" dirty="0" smtClean="0"/>
                <a:t>THANK YOU</a:t>
              </a:r>
              <a:endParaRPr lang="en-US" sz="7000" dirty="0"/>
            </a:p>
          </p:txBody>
        </p:sp>
      </p:grpSp>
      <p:cxnSp>
        <p:nvCxnSpPr>
          <p:cNvPr id="12" name="Straight Connector 11"/>
          <p:cNvCxnSpPr/>
          <p:nvPr/>
        </p:nvCxnSpPr>
        <p:spPr>
          <a:xfrm rot="5400000">
            <a:off x="4680012"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678552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24544" y="-99392"/>
            <a:ext cx="9577064" cy="70567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rot="5400000">
            <a:off x="309329"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cxnSp>
        <p:nvCxnSpPr>
          <p:cNvPr id="7" name="Straight Connector 6"/>
          <p:cNvCxnSpPr/>
          <p:nvPr/>
        </p:nvCxnSpPr>
        <p:spPr>
          <a:xfrm>
            <a:off x="7452320" y="1412776"/>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2987824" y="1916832"/>
            <a:ext cx="2808312" cy="2808312"/>
            <a:chOff x="899592" y="1844824"/>
            <a:chExt cx="2808312" cy="2808312"/>
          </a:xfrm>
        </p:grpSpPr>
        <p:sp>
          <p:nvSpPr>
            <p:cNvPr id="4" name="Oval 3"/>
            <p:cNvSpPr/>
            <p:nvPr/>
          </p:nvSpPr>
          <p:spPr>
            <a:xfrm>
              <a:off x="899592" y="1844824"/>
              <a:ext cx="2808312" cy="2808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018696" y="2510316"/>
              <a:ext cx="2570104" cy="1477328"/>
            </a:xfrm>
            <a:prstGeom prst="rect">
              <a:avLst/>
            </a:prstGeom>
          </p:spPr>
          <p:txBody>
            <a:bodyPr wrap="square">
              <a:spAutoFit/>
            </a:bodyPr>
            <a:lstStyle/>
            <a:p>
              <a:pPr algn="ctr"/>
              <a:r>
                <a:rPr lang="en-US" sz="9000" b="1" dirty="0" smtClean="0"/>
                <a:t>WHY</a:t>
              </a:r>
              <a:endParaRPr lang="en-US" sz="9000" dirty="0"/>
            </a:p>
          </p:txBody>
        </p:sp>
      </p:grpSp>
      <p:cxnSp>
        <p:nvCxnSpPr>
          <p:cNvPr id="14" name="Straight Connector 13"/>
          <p:cNvCxnSpPr/>
          <p:nvPr/>
        </p:nvCxnSpPr>
        <p:spPr>
          <a:xfrm rot="5400000">
            <a:off x="4680012"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70682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4861048" y="-105071"/>
            <a:ext cx="9577064" cy="70567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4931532" y="5877272"/>
            <a:ext cx="3816424" cy="0"/>
          </a:xfrm>
          <a:prstGeom prst="line">
            <a:avLst/>
          </a:prstGeom>
          <a:ln w="38100">
            <a:solidFill>
              <a:schemeClr val="accent6">
                <a:lumMod val="75000"/>
              </a:schemeClr>
            </a:solidFill>
          </a:ln>
        </p:spPr>
        <p:style>
          <a:lnRef idx="1">
            <a:schemeClr val="accent3"/>
          </a:lnRef>
          <a:fillRef idx="0">
            <a:schemeClr val="accent3"/>
          </a:fillRef>
          <a:effectRef idx="0">
            <a:schemeClr val="accent3"/>
          </a:effectRef>
          <a:fontRef idx="minor">
            <a:schemeClr val="tx1"/>
          </a:fontRef>
        </p:style>
      </p:cxnSp>
      <p:pic>
        <p:nvPicPr>
          <p:cNvPr id="2054" name="Picture 6" descr="http://www.clker.com/cliparts/f/J/H/b/q/5/united-nations-logo-white-background-hi.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567444" y="1412776"/>
            <a:ext cx="5715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076056" y="525155"/>
            <a:ext cx="3168352" cy="4632037"/>
          </a:xfrm>
          <a:prstGeom prst="rect">
            <a:avLst/>
          </a:prstGeom>
        </p:spPr>
        <p:txBody>
          <a:bodyPr wrap="square">
            <a:spAutoFit/>
          </a:bodyPr>
          <a:lstStyle/>
          <a:p>
            <a:r>
              <a:rPr lang="en-US" sz="3000" dirty="0" smtClean="0"/>
              <a:t>In the </a:t>
            </a:r>
            <a:r>
              <a:rPr lang="en-US" sz="3000" dirty="0" smtClean="0">
                <a:solidFill>
                  <a:schemeClr val="accent6">
                    <a:lumMod val="75000"/>
                  </a:schemeClr>
                </a:solidFill>
              </a:rPr>
              <a:t>23</a:t>
            </a:r>
            <a:r>
              <a:rPr lang="en-US" sz="3000" baseline="30000" dirty="0" smtClean="0">
                <a:solidFill>
                  <a:schemeClr val="accent6">
                    <a:lumMod val="75000"/>
                  </a:schemeClr>
                </a:solidFill>
              </a:rPr>
              <a:t>rd</a:t>
            </a:r>
            <a:r>
              <a:rPr lang="en-US" sz="3000" dirty="0" smtClean="0">
                <a:solidFill>
                  <a:schemeClr val="accent6">
                    <a:lumMod val="75000"/>
                  </a:schemeClr>
                </a:solidFill>
              </a:rPr>
              <a:t> of</a:t>
            </a:r>
            <a:r>
              <a:rPr lang="en-US" sz="3000" dirty="0" smtClean="0">
                <a:solidFill>
                  <a:srgbClr val="00B050"/>
                </a:solidFill>
              </a:rPr>
              <a:t> </a:t>
            </a:r>
            <a:r>
              <a:rPr lang="en-US" sz="3000" dirty="0" smtClean="0">
                <a:solidFill>
                  <a:schemeClr val="accent6">
                    <a:lumMod val="75000"/>
                  </a:schemeClr>
                </a:solidFill>
              </a:rPr>
              <a:t>September, </a:t>
            </a:r>
            <a:r>
              <a:rPr lang="en-US" sz="3000" dirty="0" smtClean="0"/>
              <a:t>in New York, The General Assembly will be hosting the High Level Meeting on Disability and Development </a:t>
            </a:r>
            <a:r>
              <a:rPr lang="en-US" sz="3000" b="1" dirty="0" smtClean="0">
                <a:solidFill>
                  <a:schemeClr val="accent6">
                    <a:lumMod val="75000"/>
                  </a:schemeClr>
                </a:solidFill>
              </a:rPr>
              <a:t>(HLMDD). </a:t>
            </a:r>
          </a:p>
          <a:p>
            <a:endParaRPr lang="en-US" sz="2500" dirty="0"/>
          </a:p>
        </p:txBody>
      </p:sp>
    </p:spTree>
    <p:extLst>
      <p:ext uri="{BB962C8B-B14F-4D97-AF65-F5344CB8AC3E}">
        <p14:creationId xmlns:p14="http://schemas.microsoft.com/office/powerpoint/2010/main" val="132875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2054"/>
                                        </p:tgtEl>
                                        <p:attrNameLst>
                                          <p:attrName>style.visibility</p:attrName>
                                        </p:attrNameLst>
                                      </p:cBhvr>
                                      <p:to>
                                        <p:strVal val="visible"/>
                                      </p:to>
                                    </p:set>
                                    <p:animEffect transition="in" filter="fade">
                                      <p:cBhvr>
                                        <p:cTn id="13" dur="500"/>
                                        <p:tgtEl>
                                          <p:spTgt spid="2054"/>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xit" presetSubtype="0" fill="hold" grpId="1" nodeType="withEffect">
                                  <p:stCondLst>
                                    <p:cond delay="0"/>
                                  </p:stCondLst>
                                  <p:childTnLst>
                                    <p:animEffect transition="out" filter="fade">
                                      <p:cBhvr>
                                        <p:cTn id="18" dur="500"/>
                                        <p:tgtEl>
                                          <p:spTgt spid="5">
                                            <p:txEl>
                                              <p:pRg st="0" end="0"/>
                                            </p:txEl>
                                          </p:spTgt>
                                        </p:tgtEl>
                                      </p:cBhvr>
                                    </p:animEffect>
                                    <p:set>
                                      <p:cBhvr>
                                        <p:cTn id="19"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build="allAtOnce"/>
      <p:bldP spid="5" grpI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4861048" y="-105071"/>
            <a:ext cx="9577064" cy="70567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12851" y="290118"/>
            <a:ext cx="3672408" cy="5632311"/>
          </a:xfrm>
          <a:prstGeom prst="rect">
            <a:avLst/>
          </a:prstGeom>
        </p:spPr>
        <p:txBody>
          <a:bodyPr wrap="square">
            <a:spAutoFit/>
          </a:bodyPr>
          <a:lstStyle/>
          <a:p>
            <a:r>
              <a:rPr lang="en-US" sz="3000" dirty="0" smtClean="0"/>
              <a:t>                                             This event provides a historic opportunity to bring global attention to the </a:t>
            </a:r>
            <a:r>
              <a:rPr lang="en-US" sz="3000" dirty="0" smtClean="0">
                <a:solidFill>
                  <a:schemeClr val="accent6">
                    <a:lumMod val="75000"/>
                  </a:schemeClr>
                </a:solidFill>
              </a:rPr>
              <a:t>exclusion</a:t>
            </a:r>
            <a:r>
              <a:rPr lang="en-US" sz="3000" dirty="0" smtClean="0"/>
              <a:t> of persons with disabilities when the international community is discussing a </a:t>
            </a:r>
            <a:r>
              <a:rPr lang="en-US" sz="3000" dirty="0" smtClean="0">
                <a:solidFill>
                  <a:schemeClr val="accent6">
                    <a:lumMod val="75000"/>
                  </a:schemeClr>
                </a:solidFill>
              </a:rPr>
              <a:t>new framework </a:t>
            </a:r>
            <a:r>
              <a:rPr lang="en-US" sz="3000" dirty="0" smtClean="0"/>
              <a:t>for development. </a:t>
            </a:r>
          </a:p>
        </p:txBody>
      </p:sp>
      <p:cxnSp>
        <p:nvCxnSpPr>
          <p:cNvPr id="6" name="Straight Connector 5"/>
          <p:cNvCxnSpPr/>
          <p:nvPr/>
        </p:nvCxnSpPr>
        <p:spPr>
          <a:xfrm>
            <a:off x="4931532" y="5877272"/>
            <a:ext cx="3816424" cy="0"/>
          </a:xfrm>
          <a:prstGeom prst="line">
            <a:avLst/>
          </a:prstGeom>
          <a:ln w="38100">
            <a:solidFill>
              <a:schemeClr val="accent6">
                <a:lumMod val="75000"/>
              </a:schemeClr>
            </a:solidFill>
          </a:ln>
        </p:spPr>
        <p:style>
          <a:lnRef idx="1">
            <a:schemeClr val="accent3"/>
          </a:lnRef>
          <a:fillRef idx="0">
            <a:schemeClr val="accent3"/>
          </a:fillRef>
          <a:effectRef idx="0">
            <a:schemeClr val="accent3"/>
          </a:effectRef>
          <a:fontRef idx="minor">
            <a:schemeClr val="tx1"/>
          </a:fontRef>
        </p:style>
      </p:cxnSp>
      <p:pic>
        <p:nvPicPr>
          <p:cNvPr id="10" name="Picture 6" descr="http://www.clker.com/cliparts/f/J/H/b/q/5/united-nations-logo-white-background-hi.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567444" y="1412776"/>
            <a:ext cx="5715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4985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2">
                                            <p:txEl>
                                              <p:pRg st="0" end="0"/>
                                            </p:txEl>
                                          </p:spTgt>
                                        </p:tgtEl>
                                      </p:cBhvr>
                                    </p:animEffect>
                                    <p:set>
                                      <p:cBhvr>
                                        <p:cTn id="20" dur="1" fill="hold">
                                          <p:stCondLst>
                                            <p:cond delay="499"/>
                                          </p:stCondLst>
                                        </p:cTn>
                                        <p:tgtEl>
                                          <p:spTgt spid="2">
                                            <p:txEl>
                                              <p:pRg st="0" end="0"/>
                                            </p:txEl>
                                          </p:spTgt>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4861048" y="-105071"/>
            <a:ext cx="9577064" cy="70567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4931532" y="5877272"/>
            <a:ext cx="3816424" cy="0"/>
          </a:xfrm>
          <a:prstGeom prst="line">
            <a:avLst/>
          </a:prstGeom>
          <a:ln w="38100">
            <a:solidFill>
              <a:schemeClr val="accent6">
                <a:lumMod val="75000"/>
              </a:schemeClr>
            </a:solidFill>
          </a:ln>
        </p:spPr>
        <p:style>
          <a:lnRef idx="1">
            <a:schemeClr val="accent3"/>
          </a:lnRef>
          <a:fillRef idx="0">
            <a:schemeClr val="accent3"/>
          </a:fillRef>
          <a:effectRef idx="0">
            <a:schemeClr val="accent3"/>
          </a:effectRef>
          <a:fontRef idx="minor">
            <a:schemeClr val="tx1"/>
          </a:fontRef>
        </p:style>
      </p:cxnSp>
      <p:pic>
        <p:nvPicPr>
          <p:cNvPr id="2054" name="Picture 6" descr="http://www.clker.com/cliparts/f/J/H/b/q/5/united-nations-logo-white-background-hi.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567444" y="1412776"/>
            <a:ext cx="5715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004048" y="476672"/>
            <a:ext cx="3168352" cy="3785652"/>
          </a:xfrm>
          <a:prstGeom prst="rect">
            <a:avLst/>
          </a:prstGeom>
        </p:spPr>
        <p:txBody>
          <a:bodyPr wrap="square">
            <a:spAutoFit/>
          </a:bodyPr>
          <a:lstStyle/>
          <a:p>
            <a:r>
              <a:rPr lang="en-US" sz="3000" dirty="0" smtClean="0"/>
              <a:t>The HLMDD offers an invaluable opportunity to highlight the important role </a:t>
            </a:r>
            <a:r>
              <a:rPr lang="en-US" sz="3000" b="1" dirty="0" smtClean="0">
                <a:solidFill>
                  <a:schemeClr val="accent6">
                    <a:lumMod val="75000"/>
                  </a:schemeClr>
                </a:solidFill>
              </a:rPr>
              <a:t>ICTs</a:t>
            </a:r>
            <a:r>
              <a:rPr lang="en-US" sz="3000" dirty="0" smtClean="0">
                <a:solidFill>
                  <a:schemeClr val="accent6">
                    <a:lumMod val="75000"/>
                  </a:schemeClr>
                </a:solidFill>
              </a:rPr>
              <a:t> </a:t>
            </a:r>
            <a:r>
              <a:rPr lang="en-US" sz="3000" dirty="0" smtClean="0"/>
              <a:t>can play in the inclusion of this group of people</a:t>
            </a:r>
            <a:endParaRPr lang="en-US" sz="2500" dirty="0"/>
          </a:p>
        </p:txBody>
      </p:sp>
    </p:spTree>
    <p:extLst>
      <p:ext uri="{BB962C8B-B14F-4D97-AF65-F5344CB8AC3E}">
        <p14:creationId xmlns:p14="http://schemas.microsoft.com/office/powerpoint/2010/main" val="1155835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Effect transition="in" filter="fade">
                                      <p:cBhvr>
                                        <p:cTn id="10" dur="500"/>
                                        <p:tgtEl>
                                          <p:spTgt spid="2054"/>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8">
                                            <p:txEl>
                                              <p:pRg st="0" end="0"/>
                                            </p:txEl>
                                          </p:spTgt>
                                        </p:tgtEl>
                                      </p:cBhvr>
                                    </p:animEffect>
                                    <p:set>
                                      <p:cBhvr>
                                        <p:cTn id="21"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uild="allAtOnce"/>
      <p:bldP spid="8" grpI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5076056" y="44624"/>
            <a:ext cx="3672408" cy="5170646"/>
          </a:xfrm>
          <a:prstGeom prst="rect">
            <a:avLst/>
          </a:prstGeom>
        </p:spPr>
        <p:txBody>
          <a:bodyPr wrap="square">
            <a:spAutoFit/>
          </a:bodyPr>
          <a:lstStyle/>
          <a:p>
            <a:r>
              <a:rPr lang="en-US" sz="3000" dirty="0" smtClean="0"/>
              <a:t>                                             In order to ensure </a:t>
            </a:r>
            <a:r>
              <a:rPr lang="en-US" sz="3000" dirty="0"/>
              <a:t>the inclusion of a solid reference to ICTs in the outcome document of the </a:t>
            </a:r>
            <a:r>
              <a:rPr lang="en-US" sz="3000" dirty="0" smtClean="0"/>
              <a:t>HLMDD, </a:t>
            </a:r>
            <a:r>
              <a:rPr lang="en-US" sz="3000" b="1" dirty="0" smtClean="0">
                <a:solidFill>
                  <a:schemeClr val="accent6">
                    <a:lumMod val="75000"/>
                  </a:schemeClr>
                </a:solidFill>
              </a:rPr>
              <a:t>ITU</a:t>
            </a:r>
            <a:r>
              <a:rPr lang="en-US" sz="3000" dirty="0" smtClean="0"/>
              <a:t> undertook a bold </a:t>
            </a:r>
            <a:r>
              <a:rPr lang="en-US" sz="3000" b="1" u="sng" dirty="0" smtClean="0">
                <a:solidFill>
                  <a:schemeClr val="accent6">
                    <a:lumMod val="75000"/>
                  </a:schemeClr>
                </a:solidFill>
              </a:rPr>
              <a:t>advocacy </a:t>
            </a:r>
            <a:r>
              <a:rPr lang="en-US" sz="3000" b="1" u="sng" dirty="0">
                <a:solidFill>
                  <a:schemeClr val="accent6">
                    <a:lumMod val="75000"/>
                  </a:schemeClr>
                </a:solidFill>
              </a:rPr>
              <a:t>action</a:t>
            </a:r>
            <a:r>
              <a:rPr lang="en-US" sz="3000" b="1" dirty="0">
                <a:solidFill>
                  <a:schemeClr val="accent6">
                    <a:lumMod val="75000"/>
                  </a:schemeClr>
                </a:solidFill>
              </a:rPr>
              <a:t> </a:t>
            </a:r>
            <a:r>
              <a:rPr lang="en-US" sz="3000" dirty="0"/>
              <a:t>that </a:t>
            </a:r>
            <a:r>
              <a:rPr lang="en-US" sz="3000" dirty="0" smtClean="0"/>
              <a:t>included </a:t>
            </a:r>
            <a:r>
              <a:rPr lang="en-US" sz="3000" dirty="0"/>
              <a:t>a wide range of </a:t>
            </a:r>
            <a:r>
              <a:rPr lang="en-US" sz="3000" dirty="0" smtClean="0"/>
              <a:t>actions.</a:t>
            </a:r>
            <a:endParaRPr lang="en-US" sz="3000" dirty="0"/>
          </a:p>
        </p:txBody>
      </p:sp>
      <p:sp>
        <p:nvSpPr>
          <p:cNvPr id="7" name="Rectangle 6"/>
          <p:cNvSpPr/>
          <p:nvPr/>
        </p:nvSpPr>
        <p:spPr>
          <a:xfrm>
            <a:off x="-4861048" y="-105071"/>
            <a:ext cx="9577064" cy="70567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4931532" y="5877272"/>
            <a:ext cx="3816424" cy="0"/>
          </a:xfrm>
          <a:prstGeom prst="line">
            <a:avLst/>
          </a:prstGeom>
          <a:ln w="38100">
            <a:solidFill>
              <a:schemeClr val="accent6">
                <a:lumMod val="75000"/>
              </a:schemeClr>
            </a:solidFill>
          </a:ln>
        </p:spPr>
        <p:style>
          <a:lnRef idx="1">
            <a:schemeClr val="accent3"/>
          </a:lnRef>
          <a:fillRef idx="0">
            <a:schemeClr val="accent3"/>
          </a:fillRef>
          <a:effectRef idx="0">
            <a:schemeClr val="accent3"/>
          </a:effectRef>
          <a:fontRef idx="minor">
            <a:schemeClr val="tx1"/>
          </a:fontRef>
        </p:style>
      </p:cxnSp>
      <p:pic>
        <p:nvPicPr>
          <p:cNvPr id="2054" name="Picture 6" descr="http://www.clker.com/cliparts/f/J/H/b/q/5/united-nations-logo-white-background-hi.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567444" y="1412776"/>
            <a:ext cx="5715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183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Effect transition="in" filter="fade">
                                      <p:cBhvr>
                                        <p:cTn id="10" dur="500"/>
                                        <p:tgtEl>
                                          <p:spTgt spid="2054"/>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24544" y="-99392"/>
            <a:ext cx="9577064" cy="705678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rot="5400000">
            <a:off x="309329"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cxnSp>
        <p:nvCxnSpPr>
          <p:cNvPr id="7" name="Straight Connector 6"/>
          <p:cNvCxnSpPr/>
          <p:nvPr/>
        </p:nvCxnSpPr>
        <p:spPr>
          <a:xfrm>
            <a:off x="7452320" y="1412776"/>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2719695" y="1916832"/>
            <a:ext cx="3366374" cy="2808312"/>
            <a:chOff x="989602" y="1844824"/>
            <a:chExt cx="3366374" cy="2808312"/>
          </a:xfrm>
        </p:grpSpPr>
        <p:sp>
          <p:nvSpPr>
            <p:cNvPr id="4" name="Oval 3"/>
            <p:cNvSpPr/>
            <p:nvPr/>
          </p:nvSpPr>
          <p:spPr>
            <a:xfrm>
              <a:off x="1268633" y="1844824"/>
              <a:ext cx="2808312" cy="2808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89602" y="2510316"/>
              <a:ext cx="3366374" cy="1477328"/>
            </a:xfrm>
            <a:prstGeom prst="rect">
              <a:avLst/>
            </a:prstGeom>
          </p:spPr>
          <p:txBody>
            <a:bodyPr wrap="square">
              <a:spAutoFit/>
            </a:bodyPr>
            <a:lstStyle/>
            <a:p>
              <a:pPr algn="ctr"/>
              <a:r>
                <a:rPr lang="en-US" sz="9000" b="1" dirty="0" smtClean="0"/>
                <a:t>HOW</a:t>
              </a:r>
              <a:endParaRPr lang="en-US" sz="9000" dirty="0"/>
            </a:p>
          </p:txBody>
        </p:sp>
      </p:grpSp>
      <p:cxnSp>
        <p:nvCxnSpPr>
          <p:cNvPr id="14" name="Straight Connector 13"/>
          <p:cNvCxnSpPr/>
          <p:nvPr/>
        </p:nvCxnSpPr>
        <p:spPr>
          <a:xfrm rot="5400000">
            <a:off x="4680012" y="3309869"/>
            <a:ext cx="3816424" cy="0"/>
          </a:xfrm>
          <a:prstGeom prst="line">
            <a:avLst/>
          </a:prstGeom>
          <a:ln w="38100">
            <a:solidFill>
              <a:schemeClr val="bg1"/>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1266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a:xfrm>
            <a:off x="4368581" y="1733937"/>
            <a:ext cx="3475803" cy="430887"/>
          </a:xfrm>
          <a:prstGeom prst="rect">
            <a:avLst/>
          </a:prstGeom>
        </p:spPr>
        <p:txBody>
          <a:bodyPr wrap="square">
            <a:spAutoFit/>
          </a:bodyPr>
          <a:lstStyle/>
          <a:p>
            <a:r>
              <a:rPr lang="en-US" sz="2200" dirty="0" smtClean="0">
                <a:solidFill>
                  <a:srgbClr val="00B050"/>
                </a:solidFill>
              </a:rPr>
              <a:t>BROADBAND COMISSION</a:t>
            </a:r>
            <a:endParaRPr lang="en-US" sz="2200" dirty="0">
              <a:solidFill>
                <a:srgbClr val="00B050"/>
              </a:solidFill>
            </a:endParaRPr>
          </a:p>
        </p:txBody>
      </p:sp>
      <p:sp>
        <p:nvSpPr>
          <p:cNvPr id="14" name="Rectangle 13"/>
          <p:cNvSpPr/>
          <p:nvPr/>
        </p:nvSpPr>
        <p:spPr>
          <a:xfrm>
            <a:off x="4368581" y="2133562"/>
            <a:ext cx="1079917" cy="430887"/>
          </a:xfrm>
          <a:prstGeom prst="rect">
            <a:avLst/>
          </a:prstGeom>
        </p:spPr>
        <p:txBody>
          <a:bodyPr wrap="square">
            <a:spAutoFit/>
          </a:bodyPr>
          <a:lstStyle/>
          <a:p>
            <a:r>
              <a:rPr lang="en-US" sz="2200" dirty="0" smtClean="0">
                <a:solidFill>
                  <a:srgbClr val="00B050"/>
                </a:solidFill>
              </a:rPr>
              <a:t>G3ICT</a:t>
            </a:r>
            <a:endParaRPr lang="en-US" sz="2200" dirty="0">
              <a:solidFill>
                <a:srgbClr val="00B050"/>
              </a:solidFill>
            </a:endParaRPr>
          </a:p>
        </p:txBody>
      </p:sp>
      <p:sp>
        <p:nvSpPr>
          <p:cNvPr id="15" name="Rectangle 14"/>
          <p:cNvSpPr/>
          <p:nvPr/>
        </p:nvSpPr>
        <p:spPr>
          <a:xfrm>
            <a:off x="4368581" y="2533187"/>
            <a:ext cx="722935" cy="430887"/>
          </a:xfrm>
          <a:prstGeom prst="rect">
            <a:avLst/>
          </a:prstGeom>
        </p:spPr>
        <p:txBody>
          <a:bodyPr wrap="square">
            <a:spAutoFit/>
          </a:bodyPr>
          <a:lstStyle/>
          <a:p>
            <a:r>
              <a:rPr lang="en-US" sz="2200" dirty="0" smtClean="0">
                <a:solidFill>
                  <a:srgbClr val="00B050"/>
                </a:solidFill>
              </a:rPr>
              <a:t>ITU</a:t>
            </a:r>
            <a:endParaRPr lang="en-US" sz="2200" dirty="0">
              <a:solidFill>
                <a:srgbClr val="00B050"/>
              </a:solidFill>
            </a:endParaRPr>
          </a:p>
        </p:txBody>
      </p:sp>
      <p:sp>
        <p:nvSpPr>
          <p:cNvPr id="16" name="Rectangle 15"/>
          <p:cNvSpPr/>
          <p:nvPr/>
        </p:nvSpPr>
        <p:spPr>
          <a:xfrm>
            <a:off x="4368582" y="2932812"/>
            <a:ext cx="4775418" cy="769441"/>
          </a:xfrm>
          <a:prstGeom prst="rect">
            <a:avLst/>
          </a:prstGeom>
        </p:spPr>
        <p:txBody>
          <a:bodyPr wrap="square">
            <a:spAutoFit/>
          </a:bodyPr>
          <a:lstStyle/>
          <a:p>
            <a:r>
              <a:rPr lang="en-US" sz="2200" dirty="0" smtClean="0">
                <a:solidFill>
                  <a:srgbClr val="00B050"/>
                </a:solidFill>
              </a:rPr>
              <a:t>INTERNATIONAL DISABILITY ALLIANCE (IDA)</a:t>
            </a:r>
            <a:endParaRPr lang="en-US" sz="2200" dirty="0">
              <a:solidFill>
                <a:srgbClr val="00B050"/>
              </a:solidFill>
            </a:endParaRPr>
          </a:p>
        </p:txBody>
      </p:sp>
      <p:sp>
        <p:nvSpPr>
          <p:cNvPr id="17" name="Rectangle 16"/>
          <p:cNvSpPr/>
          <p:nvPr/>
        </p:nvSpPr>
        <p:spPr>
          <a:xfrm>
            <a:off x="4368582" y="3670991"/>
            <a:ext cx="1635715" cy="430887"/>
          </a:xfrm>
          <a:prstGeom prst="rect">
            <a:avLst/>
          </a:prstGeom>
        </p:spPr>
        <p:txBody>
          <a:bodyPr wrap="square">
            <a:spAutoFit/>
          </a:bodyPr>
          <a:lstStyle/>
          <a:p>
            <a:r>
              <a:rPr lang="en-US" sz="2200" dirty="0" smtClean="0">
                <a:solidFill>
                  <a:srgbClr val="00B050"/>
                </a:solidFill>
              </a:rPr>
              <a:t>MICROSOFT</a:t>
            </a:r>
            <a:endParaRPr lang="en-US" sz="2200" dirty="0">
              <a:solidFill>
                <a:srgbClr val="00B050"/>
              </a:solidFill>
            </a:endParaRPr>
          </a:p>
        </p:txBody>
      </p:sp>
      <p:sp>
        <p:nvSpPr>
          <p:cNvPr id="18" name="Rectangle 17"/>
          <p:cNvSpPr/>
          <p:nvPr/>
        </p:nvSpPr>
        <p:spPr>
          <a:xfrm>
            <a:off x="4368582" y="4070616"/>
            <a:ext cx="4038510" cy="430887"/>
          </a:xfrm>
          <a:prstGeom prst="rect">
            <a:avLst/>
          </a:prstGeom>
        </p:spPr>
        <p:txBody>
          <a:bodyPr wrap="square">
            <a:spAutoFit/>
          </a:bodyPr>
          <a:lstStyle/>
          <a:p>
            <a:r>
              <a:rPr lang="en-US" sz="2200" dirty="0" smtClean="0">
                <a:solidFill>
                  <a:srgbClr val="00B050"/>
                </a:solidFill>
              </a:rPr>
              <a:t>TELECENTRE.ORG FOUNDATION</a:t>
            </a:r>
            <a:endParaRPr lang="en-US" sz="2200" dirty="0">
              <a:solidFill>
                <a:srgbClr val="00B050"/>
              </a:solidFill>
            </a:endParaRPr>
          </a:p>
        </p:txBody>
      </p:sp>
      <p:sp>
        <p:nvSpPr>
          <p:cNvPr id="19" name="Rectangle 18"/>
          <p:cNvSpPr/>
          <p:nvPr/>
        </p:nvSpPr>
        <p:spPr>
          <a:xfrm>
            <a:off x="4368582" y="4470241"/>
            <a:ext cx="1437533" cy="430887"/>
          </a:xfrm>
          <a:prstGeom prst="rect">
            <a:avLst/>
          </a:prstGeom>
        </p:spPr>
        <p:txBody>
          <a:bodyPr wrap="square">
            <a:spAutoFit/>
          </a:bodyPr>
          <a:lstStyle/>
          <a:p>
            <a:r>
              <a:rPr lang="en-US" sz="2200" dirty="0" smtClean="0">
                <a:solidFill>
                  <a:srgbClr val="00B050"/>
                </a:solidFill>
              </a:rPr>
              <a:t>UNESCO</a:t>
            </a:r>
            <a:endParaRPr lang="en-US" sz="2200" dirty="0">
              <a:solidFill>
                <a:srgbClr val="00B050"/>
              </a:solidFill>
            </a:endParaRPr>
          </a:p>
        </p:txBody>
      </p:sp>
      <p:sp>
        <p:nvSpPr>
          <p:cNvPr id="10" name="Rectangle 9"/>
          <p:cNvSpPr/>
          <p:nvPr/>
        </p:nvSpPr>
        <p:spPr>
          <a:xfrm>
            <a:off x="0" y="1959144"/>
            <a:ext cx="4326383" cy="2431435"/>
          </a:xfrm>
          <a:prstGeom prst="rect">
            <a:avLst/>
          </a:prstGeom>
        </p:spPr>
        <p:txBody>
          <a:bodyPr wrap="square">
            <a:spAutoFit/>
          </a:bodyPr>
          <a:lstStyle/>
          <a:p>
            <a:pPr algn="r"/>
            <a:r>
              <a:rPr lang="en-US" sz="3700" b="1" dirty="0" smtClean="0"/>
              <a:t>A GLOBAL CONSULTATION ON ICTs, DISABILITY AND DEVELOPMENT</a:t>
            </a:r>
            <a:endParaRPr lang="en-US" sz="3700" dirty="0"/>
          </a:p>
        </p:txBody>
      </p:sp>
    </p:spTree>
    <p:extLst>
      <p:ext uri="{BB962C8B-B14F-4D97-AF65-F5344CB8AC3E}">
        <p14:creationId xmlns:p14="http://schemas.microsoft.com/office/powerpoint/2010/main" val="322493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964</TotalTime>
  <Words>529</Words>
  <Application>Microsoft Office PowerPoint</Application>
  <PresentationFormat>On-screen Show (4:3)</PresentationFormat>
  <Paragraphs>112</Paragraphs>
  <Slides>21</Slides>
  <Notes>4</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 FOR A DISABILITY INCLUSIVE DEVELOPMENT 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Mendes, Raquel</dc:creator>
  <cp:lastModifiedBy>Diaz Batanero, Jose Maria</cp:lastModifiedBy>
  <cp:revision>52</cp:revision>
  <dcterms:created xsi:type="dcterms:W3CDTF">2013-08-27T08:14:39Z</dcterms:created>
  <dcterms:modified xsi:type="dcterms:W3CDTF">2013-09-16T09:22:41Z</dcterms:modified>
</cp:coreProperties>
</file>