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sldIdLst>
    <p:sldId id="266" r:id="rId2"/>
    <p:sldId id="257" r:id="rId3"/>
    <p:sldId id="258" r:id="rId4"/>
    <p:sldId id="259" r:id="rId5"/>
    <p:sldId id="260" r:id="rId6"/>
    <p:sldId id="265" r:id="rId7"/>
    <p:sldId id="267" r:id="rId8"/>
    <p:sldId id="268" r:id="rId9"/>
    <p:sldId id="261" r:id="rId10"/>
    <p:sldId id="269" r:id="rId11"/>
    <p:sldId id="263" r:id="rId12"/>
    <p:sldId id="264"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7" d="100"/>
          <a:sy n="67" d="100"/>
        </p:scale>
        <p:origin x="-40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D290233-0DD1-4A80-BB1E-9ADC3556DBB6}" type="datetimeFigureOut">
              <a:rPr lang="en-US" smtClean="0"/>
              <a:pPr/>
              <a:t>2/26/2013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2602785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及垂直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r>
              <a:rPr lang="en-US" smtClean="0"/>
              <a:t>Click to edit Master text styles
第二等级
第三等级
第四等级
第五等级</a:t>
            </a:r>
            <a:endParaRPr lang="en-US"/>
          </a:p>
        </p:txBody>
      </p:sp>
      <p:sp>
        <p:nvSpPr>
          <p:cNvPr id="4" name="Date Placeholder 3"/>
          <p:cNvSpPr>
            <a:spLocks noGrp="1"/>
          </p:cNvSpPr>
          <p:nvPr>
            <p:ph type="dt" sz="half" idx="10"/>
          </p:nvPr>
        </p:nvSpPr>
        <p:spPr/>
        <p:txBody>
          <a:bodyPr/>
          <a:lstStyle/>
          <a:p>
            <a:fld id="{7D290233-0DD1-4A80-BB1E-9ADC3556DBB6}" type="datetimeFigureOut">
              <a:rPr lang="en-US" smtClean="0"/>
              <a:pPr/>
              <a:t>2/26/2013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2409024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标题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r>
              <a:rPr lang="en-US" smtClean="0"/>
              <a:t>Click to edit Master text styles
第二等级
第三等级
第四等级
第五等级</a:t>
            </a:r>
            <a:endParaRPr lang="en-US"/>
          </a:p>
        </p:txBody>
      </p:sp>
      <p:sp>
        <p:nvSpPr>
          <p:cNvPr id="4" name="Date Placeholder 3"/>
          <p:cNvSpPr>
            <a:spLocks noGrp="1"/>
          </p:cNvSpPr>
          <p:nvPr>
            <p:ph type="dt" sz="half" idx="10"/>
          </p:nvPr>
        </p:nvSpPr>
        <p:spPr/>
        <p:txBody>
          <a:bodyPr/>
          <a:lstStyle/>
          <a:p>
            <a:fld id="{7D290233-0DD1-4A80-BB1E-9ADC3556DBB6}" type="datetimeFigureOut">
              <a:rPr lang="en-US" smtClean="0"/>
              <a:pPr/>
              <a:t>2/26/2013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2695786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及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r>
              <a:rPr lang="en-US" smtClean="0"/>
              <a:t>Click to edit Master text styles
第二等级
第三等级
第四等级
第五等级</a:t>
            </a:r>
            <a:endParaRPr lang="en-US"/>
          </a:p>
        </p:txBody>
      </p:sp>
      <p:sp>
        <p:nvSpPr>
          <p:cNvPr id="4" name="Date Placeholder 3"/>
          <p:cNvSpPr>
            <a:spLocks noGrp="1"/>
          </p:cNvSpPr>
          <p:nvPr>
            <p:ph type="dt" sz="half" idx="10"/>
          </p:nvPr>
        </p:nvSpPr>
        <p:spPr/>
        <p:txBody>
          <a:bodyPr/>
          <a:lstStyle/>
          <a:p>
            <a:fld id="{7D290233-0DD1-4A80-BB1E-9ADC3556DBB6}" type="datetimeFigureOut">
              <a:rPr lang="en-US" smtClean="0"/>
              <a:pPr/>
              <a:t>2/26/2013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323094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片段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smtClean="0"/>
              <a:t>Click to edit Master text styles
第二等级
第三等级
第四等级
第五等级</a:t>
            </a:r>
            <a:endParaRPr lang="en-US"/>
          </a:p>
        </p:txBody>
      </p:sp>
      <p:sp>
        <p:nvSpPr>
          <p:cNvPr id="4" name="Date Placeholder 3"/>
          <p:cNvSpPr>
            <a:spLocks noGrp="1"/>
          </p:cNvSpPr>
          <p:nvPr>
            <p:ph type="dt" sz="half" idx="10"/>
          </p:nvPr>
        </p:nvSpPr>
        <p:spPr/>
        <p:txBody>
          <a:bodyPr/>
          <a:lstStyle/>
          <a:p>
            <a:fld id="{7D290233-0DD1-4A80-BB1E-9ADC3556DBB6}" type="datetimeFigureOut">
              <a:rPr lang="en-US" smtClean="0"/>
              <a:pPr/>
              <a:t>2/26/2013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1628555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r>
              <a:rPr lang="en-US" smtClean="0"/>
              <a:t>Click to edit Master text styles
第二等级
第三等级
第四等级
第五等级</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r>
              <a:rPr lang="en-US" smtClean="0"/>
              <a:t>Click to edit Master text styles
第二等级
第三等级
第四等级
第五等级</a:t>
            </a:r>
            <a:endParaRPr lang="en-US"/>
          </a:p>
        </p:txBody>
      </p:sp>
      <p:sp>
        <p:nvSpPr>
          <p:cNvPr id="5" name="Date Placeholder 4"/>
          <p:cNvSpPr>
            <a:spLocks noGrp="1"/>
          </p:cNvSpPr>
          <p:nvPr>
            <p:ph type="dt" sz="half" idx="10"/>
          </p:nvPr>
        </p:nvSpPr>
        <p:spPr/>
        <p:txBody>
          <a:bodyPr/>
          <a:lstStyle/>
          <a:p>
            <a:fld id="{7D290233-0DD1-4A80-BB1E-9ADC3556DBB6}" type="datetimeFigureOut">
              <a:rPr lang="en-US" smtClean="0"/>
              <a:pPr/>
              <a:t>2/26/2013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3875859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对照">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smtClean="0"/>
              <a:t>Click to edit Master text styles
第二等级
第三等级
第四等级
第五等级</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r>
              <a:rPr lang="en-US" smtClean="0"/>
              <a:t>Click to edit Master text styles
第二等级
第三等级
第四等级
第五等级</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smtClean="0"/>
              <a:t>Click to edit Master text styles
第二等级
第三等级
第四等级
第五等级</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r>
              <a:rPr lang="en-US" smtClean="0"/>
              <a:t>Click to edit Master text styles
第二等级
第三等级
第四等级
第五等级</a:t>
            </a:r>
            <a:endParaRPr lang="en-US"/>
          </a:p>
        </p:txBody>
      </p:sp>
      <p:sp>
        <p:nvSpPr>
          <p:cNvPr id="7" name="Date Placeholder 6"/>
          <p:cNvSpPr>
            <a:spLocks noGrp="1"/>
          </p:cNvSpPr>
          <p:nvPr>
            <p:ph type="dt" sz="half" idx="10"/>
          </p:nvPr>
        </p:nvSpPr>
        <p:spPr/>
        <p:txBody>
          <a:bodyPr/>
          <a:lstStyle/>
          <a:p>
            <a:fld id="{7D290233-0DD1-4A80-BB1E-9ADC3556DBB6}" type="datetimeFigureOut">
              <a:rPr lang="en-US" smtClean="0"/>
              <a:pPr/>
              <a:t>2/26/2013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3937779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D290233-0DD1-4A80-BB1E-9ADC3556DBB6}" type="datetimeFigureOut">
              <a:rPr lang="en-US" smtClean="0"/>
              <a:pPr/>
              <a:t>2/26/2013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1276464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290233-0DD1-4A80-BB1E-9ADC3556DBB6}" type="datetimeFigureOut">
              <a:rPr lang="en-US" smtClean="0"/>
              <a:pPr/>
              <a:t>2/26/2013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3831852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带提要">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n-US" smtClean="0"/>
              <a:t>Click to edit Master text styles
第二等级
第三等级
第四等级
第五等级</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Click to edit Master text styles
第二等级
第三等级
第四等级
第五等级</a:t>
            </a:r>
            <a:endParaRPr lang="en-US"/>
          </a:p>
        </p:txBody>
      </p:sp>
      <p:sp>
        <p:nvSpPr>
          <p:cNvPr id="5" name="Date Placeholder 4"/>
          <p:cNvSpPr>
            <a:spLocks noGrp="1"/>
          </p:cNvSpPr>
          <p:nvPr>
            <p:ph type="dt" sz="half" idx="10"/>
          </p:nvPr>
        </p:nvSpPr>
        <p:spPr/>
        <p:txBody>
          <a:bodyPr/>
          <a:lstStyle/>
          <a:p>
            <a:fld id="{7D290233-0DD1-4A80-BB1E-9ADC3556DBB6}" type="datetimeFigureOut">
              <a:rPr lang="en-US" smtClean="0"/>
              <a:pPr/>
              <a:t>2/26/2013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2850397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带题要">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mtClean="0"/>
              <a:t>Click to edit Master text styles
第二等级
第三等级
第四等级
第五等级</a:t>
            </a:r>
            <a:endParaRPr lang="en-US"/>
          </a:p>
        </p:txBody>
      </p:sp>
      <p:sp>
        <p:nvSpPr>
          <p:cNvPr id="5" name="Date Placeholder 4"/>
          <p:cNvSpPr>
            <a:spLocks noGrp="1"/>
          </p:cNvSpPr>
          <p:nvPr>
            <p:ph type="dt" sz="half" idx="10"/>
          </p:nvPr>
        </p:nvSpPr>
        <p:spPr/>
        <p:txBody>
          <a:bodyPr/>
          <a:lstStyle/>
          <a:p>
            <a:fld id="{7D290233-0DD1-4A80-BB1E-9ADC3556DBB6}" type="datetimeFigureOut">
              <a:rPr lang="en-US" smtClean="0"/>
              <a:pPr/>
              <a:t>2/26/2013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4BAC9-6D41-4691-9299-18EF07EF0177}" type="slidenum">
              <a:rPr lang="en-US" smtClean="0"/>
              <a:pPr/>
              <a:t>‹#›</a:t>
            </a:fld>
            <a:endParaRPr lang="en-US"/>
          </a:p>
        </p:txBody>
      </p:sp>
    </p:spTree>
    <p:extLst>
      <p:ext uri="{BB962C8B-B14F-4D97-AF65-F5344CB8AC3E}">
        <p14:creationId xmlns:p14="http://schemas.microsoft.com/office/powerpoint/2010/main" val="1412733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r>
              <a:rPr lang="en-US" smtClean="0"/>
              <a:t>Click to edit Master text styles
第二等级
第三等级
第四等级
第五等级</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290233-0DD1-4A80-BB1E-9ADC3556DBB6}" type="datetimeFigureOut">
              <a:rPr lang="en-US" smtClean="0"/>
              <a:pPr/>
              <a:t>2/26/2013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4BAC9-6D41-4691-9299-18EF07EF0177}" type="slidenum">
              <a:rPr lang="en-US" smtClean="0"/>
              <a:pPr/>
              <a:t>‹#›</a:t>
            </a:fld>
            <a:endParaRPr lang="en-US"/>
          </a:p>
        </p:txBody>
      </p:sp>
    </p:spTree>
    <p:extLst>
      <p:ext uri="{BB962C8B-B14F-4D97-AF65-F5344CB8AC3E}">
        <p14:creationId xmlns:p14="http://schemas.microsoft.com/office/powerpoint/2010/main" val="348228933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dirty="0" smtClean="0"/>
              <a:t>Q8/17 Cloud Security Activities</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Q8/17 </a:t>
            </a:r>
            <a:r>
              <a:rPr kumimoji="1" lang="en-US" altLang="ja-JP" dirty="0" err="1" smtClean="0"/>
              <a:t>Rapporteur</a:t>
            </a:r>
            <a:endParaRPr kumimoji="1" lang="en-US" altLang="ja-JP" dirty="0" smtClean="0"/>
          </a:p>
          <a:p>
            <a:r>
              <a:rPr kumimoji="1" lang="en-US" altLang="ja-JP" dirty="0" smtClean="0"/>
              <a:t>&amp; Associate </a:t>
            </a:r>
            <a:r>
              <a:rPr kumimoji="1" lang="en-US" altLang="ja-JP" dirty="0" err="1" smtClean="0"/>
              <a:t>Rapporteur</a:t>
            </a:r>
            <a:endParaRPr kumimoji="1" lang="ja-JP"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595695"/>
          </a:xfrm>
        </p:spPr>
        <p:txBody>
          <a:bodyPr>
            <a:normAutofit fontScale="90000"/>
          </a:bodyPr>
          <a:lstStyle/>
          <a:p>
            <a:r>
              <a:rPr lang="en-US" altLang="ja-JP" b="1" dirty="0" smtClean="0"/>
              <a:t>Joint meeting with SG13</a:t>
            </a:r>
            <a:endParaRPr kumimoji="1" lang="ja-JP" altLang="en-US" dirty="0"/>
          </a:p>
        </p:txBody>
      </p:sp>
      <p:sp>
        <p:nvSpPr>
          <p:cNvPr id="3" name="コンテンツ プレースホルダ 2"/>
          <p:cNvSpPr>
            <a:spLocks noGrp="1"/>
          </p:cNvSpPr>
          <p:nvPr>
            <p:ph idx="1"/>
          </p:nvPr>
        </p:nvSpPr>
        <p:spPr>
          <a:xfrm>
            <a:off x="275421" y="870333"/>
            <a:ext cx="8626207" cy="5728771"/>
          </a:xfrm>
        </p:spPr>
        <p:txBody>
          <a:bodyPr>
            <a:normAutofit fontScale="55000" lnSpcReduction="20000"/>
          </a:bodyPr>
          <a:lstStyle/>
          <a:p>
            <a:pPr hangingPunct="0"/>
            <a:r>
              <a:rPr lang="en-GB" altLang="ja-JP" dirty="0" smtClean="0"/>
              <a:t>Q.8/17 had a joint session with WP2/13 and Q8/13 in 20</a:t>
            </a:r>
            <a:r>
              <a:rPr lang="en-GB" altLang="ja-JP" baseline="30000" dirty="0" smtClean="0"/>
              <a:t>th</a:t>
            </a:r>
            <a:r>
              <a:rPr lang="en-GB" altLang="ja-JP" dirty="0" smtClean="0"/>
              <a:t> Feb. 2013. The purpose of this joint meeting was to prepare a common position between SG13 and SG17 for the cloud computing security works to be report to the next TSAG with the proposed agenda (TD-WP2-0007/SG13).</a:t>
            </a:r>
          </a:p>
          <a:p>
            <a:pPr hangingPunct="0">
              <a:buNone/>
            </a:pPr>
            <a:endParaRPr lang="ja-JP" altLang="ja-JP" dirty="0" smtClean="0"/>
          </a:p>
          <a:p>
            <a:pPr hangingPunct="0"/>
            <a:r>
              <a:rPr lang="en-GB" altLang="ja-JP" dirty="0" smtClean="0"/>
              <a:t>After introductions of current on-going activities on cloud security from WP2/13, Q8/13 and Q8/17 (Q8-2013-Feb-Doc-010), discussion in the meeting was concentrated on the task-based division of roles between SG13 and SG17 based on the proposed table prepared by Q8/17 (see Annex A in this </a:t>
            </a:r>
            <a:r>
              <a:rPr lang="en-GB" altLang="ja-JP" dirty="0" err="1" smtClean="0"/>
              <a:t>ppt</a:t>
            </a:r>
            <a:r>
              <a:rPr lang="en-GB" altLang="ja-JP" dirty="0" smtClean="0"/>
              <a:t>).</a:t>
            </a:r>
          </a:p>
          <a:p>
            <a:pPr hangingPunct="0">
              <a:buNone/>
            </a:pPr>
            <a:endParaRPr lang="ja-JP" altLang="ja-JP" dirty="0" smtClean="0"/>
          </a:p>
          <a:p>
            <a:pPr hangingPunct="0"/>
            <a:r>
              <a:rPr lang="en-GB" altLang="ja-JP" dirty="0" smtClean="0"/>
              <a:t>Due to the lack of time, the meeting has not succeeded to complete its purpose; however the chairman of SG13 proposed to hold additional small experts meeting on 22</a:t>
            </a:r>
            <a:r>
              <a:rPr lang="en-GB" altLang="ja-JP" baseline="30000" dirty="0" smtClean="0"/>
              <a:t>nd</a:t>
            </a:r>
            <a:r>
              <a:rPr lang="en-GB" altLang="ja-JP" dirty="0" smtClean="0"/>
              <a:t> Feb. As the results of the meeting in summary, the following division of roles on cloud security were basically agreed among experts from SG13 and SG17 including the chairman of SG13 (based on our memory):</a:t>
            </a:r>
            <a:br>
              <a:rPr lang="en-GB" altLang="ja-JP" dirty="0" smtClean="0"/>
            </a:br>
            <a:r>
              <a:rPr lang="en-GB" altLang="ja-JP" dirty="0" smtClean="0"/>
              <a:t> - SG13: Use cases, Functional Architecture</a:t>
            </a:r>
            <a:br>
              <a:rPr lang="en-GB" altLang="ja-JP" dirty="0" smtClean="0"/>
            </a:br>
            <a:r>
              <a:rPr lang="en-GB" altLang="ja-JP" dirty="0" smtClean="0"/>
              <a:t> -  SG17: Gap analysis, Security areas, Security Management, Security best practice and </a:t>
            </a:r>
            <a:br>
              <a:rPr lang="en-GB" altLang="ja-JP" dirty="0" smtClean="0"/>
            </a:br>
            <a:r>
              <a:rPr lang="en-GB" altLang="ja-JP" dirty="0" smtClean="0"/>
              <a:t>    guideline</a:t>
            </a:r>
            <a:br>
              <a:rPr lang="en-GB" altLang="ja-JP" dirty="0" smtClean="0"/>
            </a:br>
            <a:r>
              <a:rPr lang="en-GB" altLang="ja-JP" dirty="0" smtClean="0"/>
              <a:t> -  Joint work roles (role-sharing): Threats analysis, Security Requirements, Trust Model</a:t>
            </a:r>
          </a:p>
          <a:p>
            <a:pPr hangingPunct="0">
              <a:buNone/>
            </a:pPr>
            <a:endParaRPr lang="ja-JP" altLang="ja-JP" dirty="0" smtClean="0"/>
          </a:p>
          <a:p>
            <a:pPr hangingPunct="0"/>
            <a:r>
              <a:rPr lang="en-GB" altLang="ja-JP" dirty="0" smtClean="0"/>
              <a:t>We will plan to hold another joint meeting with SG13 at the next SG17 meeting for further clarification on this division of roles on cloud security between SG13 and SG17.</a:t>
            </a:r>
            <a:endParaRPr lang="ja-JP" altLang="ja-JP" dirty="0" smtClean="0"/>
          </a:p>
          <a:p>
            <a:endParaRPr kumimoji="1" lang="ja-JP"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Annex A(1):</a:t>
            </a:r>
            <a:br>
              <a:rPr lang="en-US" dirty="0" smtClean="0"/>
            </a:br>
            <a:r>
              <a:rPr lang="en-US" dirty="0" smtClean="0"/>
              <a:t>Result of Q.8/17 discussion</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02832140"/>
              </p:ext>
            </p:extLst>
          </p:nvPr>
        </p:nvGraphicFramePr>
        <p:xfrm>
          <a:off x="457200" y="1600200"/>
          <a:ext cx="8229600" cy="4683760"/>
        </p:xfrm>
        <a:graphic>
          <a:graphicData uri="http://schemas.openxmlformats.org/drawingml/2006/table">
            <a:tbl>
              <a:tblPr firstRow="1" bandRow="1">
                <a:tableStyleId>{5C22544A-7EE6-4342-B048-85BDC9FD1C3A}</a:tableStyleId>
              </a:tblPr>
              <a:tblGrid>
                <a:gridCol w="2754422"/>
                <a:gridCol w="640711"/>
                <a:gridCol w="663223"/>
                <a:gridCol w="917222"/>
                <a:gridCol w="3254022"/>
              </a:tblGrid>
              <a:tr h="370840">
                <a:tc>
                  <a:txBody>
                    <a:bodyPr/>
                    <a:lstStyle/>
                    <a:p>
                      <a:pPr algn="l" fontAlgn="t"/>
                      <a:r>
                        <a:rPr lang="en-US" sz="1400" b="0" i="0" u="none" strike="noStrike" dirty="0">
                          <a:solidFill>
                            <a:srgbClr val="000000"/>
                          </a:solidFill>
                          <a:effectLst/>
                          <a:latin typeface="Calibri"/>
                        </a:rPr>
                        <a:t>Task</a:t>
                      </a:r>
                    </a:p>
                  </a:txBody>
                  <a:tcPr marL="0" marR="0" marT="0" marB="0"/>
                </a:tc>
                <a:tc>
                  <a:txBody>
                    <a:bodyPr/>
                    <a:lstStyle/>
                    <a:p>
                      <a:pPr algn="l" fontAlgn="t"/>
                      <a:r>
                        <a:rPr lang="fi-FI" sz="1400" b="0" i="0" u="none" strike="noStrike" dirty="0">
                          <a:solidFill>
                            <a:srgbClr val="000000"/>
                          </a:solidFill>
                          <a:effectLst/>
                          <a:latin typeface="Calibri"/>
                        </a:rPr>
                        <a:t>WP2/13 Proposal</a:t>
                      </a:r>
                    </a:p>
                  </a:txBody>
                  <a:tcPr marL="0" marR="0" marT="0" marB="0"/>
                </a:tc>
                <a:tc>
                  <a:txBody>
                    <a:bodyPr/>
                    <a:lstStyle/>
                    <a:p>
                      <a:pPr algn="l" fontAlgn="t"/>
                      <a:r>
                        <a:rPr lang="fi-FI" sz="1400" b="0" i="0" u="none" strike="noStrike" dirty="0">
                          <a:solidFill>
                            <a:srgbClr val="000000"/>
                          </a:solidFill>
                          <a:effectLst/>
                          <a:latin typeface="Calibri"/>
                        </a:rPr>
                        <a:t>Q8/17 Proposal</a:t>
                      </a:r>
                    </a:p>
                  </a:txBody>
                  <a:tcPr marL="0" marR="0" marT="0" marB="0"/>
                </a:tc>
                <a:tc>
                  <a:txBody>
                    <a:bodyPr/>
                    <a:lstStyle/>
                    <a:p>
                      <a:pPr algn="l" fontAlgn="t"/>
                      <a:r>
                        <a:rPr lang="en-US" sz="1400" b="0" i="0" u="none" strike="noStrike" dirty="0">
                          <a:solidFill>
                            <a:srgbClr val="000000"/>
                          </a:solidFill>
                          <a:effectLst/>
                          <a:latin typeface="Calibri"/>
                        </a:rPr>
                        <a:t>Status</a:t>
                      </a:r>
                    </a:p>
                  </a:txBody>
                  <a:tcPr marL="0" marR="0" marT="0" marB="0"/>
                </a:tc>
                <a:tc>
                  <a:txBody>
                    <a:bodyPr/>
                    <a:lstStyle/>
                    <a:p>
                      <a:pPr algn="l" fontAlgn="t"/>
                      <a:r>
                        <a:rPr lang="en-US" sz="1400" b="0" i="0" u="none" strike="noStrike">
                          <a:solidFill>
                            <a:srgbClr val="000000"/>
                          </a:solidFill>
                          <a:effectLst/>
                          <a:latin typeface="Calibri"/>
                        </a:rPr>
                        <a:t>Comments from Q8 meeting</a:t>
                      </a:r>
                    </a:p>
                  </a:txBody>
                  <a:tcPr marL="0" marR="0" marT="0" marB="0"/>
                </a:tc>
              </a:tr>
              <a:tr h="370840">
                <a:tc>
                  <a:txBody>
                    <a:bodyPr/>
                    <a:lstStyle/>
                    <a:p>
                      <a:pPr algn="l" fontAlgn="t"/>
                      <a:r>
                        <a:rPr lang="en-US" sz="1200" b="0" i="0" u="none" strike="noStrike">
                          <a:solidFill>
                            <a:srgbClr val="000000"/>
                          </a:solidFill>
                          <a:effectLst/>
                          <a:latin typeface="Calibri"/>
                        </a:rPr>
                        <a:t>Example Cloud security use cases</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a:solidFill>
                            <a:srgbClr val="000000"/>
                          </a:solidFill>
                          <a:effectLst/>
                          <a:latin typeface="Calibri"/>
                        </a:rPr>
                        <a:t>Both SGs feel that Use Cases are of limited use compared to threat analysis</a:t>
                      </a:r>
                    </a:p>
                  </a:txBody>
                  <a:tcPr marL="0" marR="0" marT="0" marB="0"/>
                </a:tc>
              </a:tr>
              <a:tr h="370840">
                <a:tc>
                  <a:txBody>
                    <a:bodyPr/>
                    <a:lstStyle/>
                    <a:p>
                      <a:pPr algn="l" fontAlgn="t"/>
                      <a:r>
                        <a:rPr lang="en-US" sz="1200" b="0" i="0" u="none" strike="noStrike">
                          <a:solidFill>
                            <a:srgbClr val="000000"/>
                          </a:solidFill>
                          <a:effectLst/>
                          <a:latin typeface="Calibri"/>
                        </a:rPr>
                        <a:t>Functional Architecture</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a:solidFill>
                            <a:srgbClr val="000000"/>
                          </a:solidFill>
                          <a:effectLst/>
                          <a:latin typeface="Calibri"/>
                        </a:rPr>
                        <a:t>Cloud Architecture. SG17 provides feedback on security aspects.</a:t>
                      </a:r>
                    </a:p>
                  </a:txBody>
                  <a:tcPr marL="0" marR="0" marT="0" marB="0"/>
                </a:tc>
              </a:tr>
              <a:tr h="370840">
                <a:tc>
                  <a:txBody>
                    <a:bodyPr/>
                    <a:lstStyle/>
                    <a:p>
                      <a:pPr algn="l" fontAlgn="t"/>
                      <a:r>
                        <a:rPr lang="en-US" sz="1200" b="0" i="0" u="none" strike="noStrike">
                          <a:solidFill>
                            <a:srgbClr val="000000"/>
                          </a:solidFill>
                          <a:effectLst/>
                          <a:latin typeface="Calibri"/>
                        </a:rPr>
                        <a:t>Identify the security threats </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dirty="0">
                          <a:solidFill>
                            <a:srgbClr val="1F497D"/>
                          </a:solidFill>
                          <a:effectLst/>
                          <a:latin typeface="Calibri"/>
                        </a:rPr>
                        <a:t>SG17</a:t>
                      </a:r>
                    </a:p>
                  </a:txBody>
                  <a:tcPr marL="0" marR="0" marT="0" marB="0"/>
                </a:tc>
                <a:tc>
                  <a:txBody>
                    <a:bodyPr/>
                    <a:lstStyle/>
                    <a:p>
                      <a:pPr algn="l" fontAlgn="t"/>
                      <a:r>
                        <a:rPr lang="en-US" sz="1100" b="0" i="0" u="none" strike="noStrike" dirty="0">
                          <a:solidFill>
                            <a:srgbClr val="9C0006"/>
                          </a:solidFill>
                          <a:effectLst/>
                          <a:latin typeface="Calibri"/>
                        </a:rPr>
                        <a:t>To be agreed</a:t>
                      </a:r>
                    </a:p>
                  </a:txBody>
                  <a:tcPr marL="0" marR="0" marT="0" marB="0"/>
                </a:tc>
                <a:tc>
                  <a:txBody>
                    <a:bodyPr/>
                    <a:lstStyle/>
                    <a:p>
                      <a:pPr algn="l" fontAlgn="t"/>
                      <a:r>
                        <a:rPr lang="en-US" sz="1100" b="0" i="0" u="none" strike="noStrike">
                          <a:solidFill>
                            <a:srgbClr val="000000"/>
                          </a:solidFill>
                          <a:effectLst/>
                          <a:latin typeface="Calibri"/>
                        </a:rPr>
                        <a:t>SG17 proposes they start from X.ccsec. Seen as critical for SG17 to work.</a:t>
                      </a:r>
                    </a:p>
                  </a:txBody>
                  <a:tcPr marL="0" marR="0" marT="0" marB="0"/>
                </a:tc>
              </a:tr>
              <a:tr h="370840">
                <a:tc>
                  <a:txBody>
                    <a:bodyPr/>
                    <a:lstStyle/>
                    <a:p>
                      <a:pPr algn="l" fontAlgn="t"/>
                      <a:r>
                        <a:rPr lang="en-US" sz="1200" b="0" i="0" u="none" strike="noStrike">
                          <a:solidFill>
                            <a:srgbClr val="000000"/>
                          </a:solidFill>
                          <a:effectLst/>
                          <a:latin typeface="Calibri"/>
                        </a:rPr>
                        <a:t>Derive security requirements</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dirty="0">
                          <a:solidFill>
                            <a:srgbClr val="1F497D"/>
                          </a:solidFill>
                          <a:effectLst/>
                          <a:latin typeface="Calibri"/>
                        </a:rPr>
                        <a:t>SG17</a:t>
                      </a:r>
                    </a:p>
                  </a:txBody>
                  <a:tcPr marL="0" marR="0" marT="0" marB="0"/>
                </a:tc>
                <a:tc>
                  <a:txBody>
                    <a:bodyPr/>
                    <a:lstStyle/>
                    <a:p>
                      <a:pPr algn="l" fontAlgn="t"/>
                      <a:r>
                        <a:rPr lang="en-US" sz="1100" b="0" i="0" u="none" strike="noStrike" dirty="0">
                          <a:solidFill>
                            <a:srgbClr val="9C0006"/>
                          </a:solidFill>
                          <a:effectLst/>
                          <a:latin typeface="Calibri"/>
                        </a:rPr>
                        <a:t>To be agreed</a:t>
                      </a:r>
                    </a:p>
                  </a:txBody>
                  <a:tcPr marL="0" marR="0" marT="0" marB="0"/>
                </a:tc>
                <a:tc>
                  <a:txBody>
                    <a:bodyPr/>
                    <a:lstStyle/>
                    <a:p>
                      <a:pPr algn="l" fontAlgn="t"/>
                      <a:r>
                        <a:rPr lang="en-US" sz="1100" b="0" i="0" u="none" strike="noStrike">
                          <a:solidFill>
                            <a:srgbClr val="000000"/>
                          </a:solidFill>
                          <a:effectLst/>
                          <a:latin typeface="Calibri"/>
                        </a:rPr>
                        <a:t>Both groups feel that threats and requirements for a given topic should be addressed in the same SG</a:t>
                      </a:r>
                    </a:p>
                  </a:txBody>
                  <a:tcPr marL="0" marR="0" marT="0" marB="0"/>
                </a:tc>
              </a:tr>
              <a:tr h="370840">
                <a:tc>
                  <a:txBody>
                    <a:bodyPr/>
                    <a:lstStyle/>
                    <a:p>
                      <a:pPr algn="l" fontAlgn="t"/>
                      <a:r>
                        <a:rPr lang="en-US" sz="1200" b="0" i="0" u="none" strike="noStrike">
                          <a:solidFill>
                            <a:srgbClr val="000000"/>
                          </a:solidFill>
                          <a:effectLst/>
                          <a:latin typeface="Calibri"/>
                        </a:rPr>
                        <a:t>Identifying any gaps</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dirty="0">
                          <a:solidFill>
                            <a:srgbClr val="1F497D"/>
                          </a:solidFill>
                          <a:effectLst/>
                          <a:latin typeface="Calibri"/>
                        </a:rPr>
                        <a:t>SG17</a:t>
                      </a:r>
                    </a:p>
                  </a:txBody>
                  <a:tcPr marL="0" marR="0" marT="0" marB="0"/>
                </a:tc>
                <a:tc>
                  <a:txBody>
                    <a:bodyPr/>
                    <a:lstStyle/>
                    <a:p>
                      <a:pPr algn="l" fontAlgn="t"/>
                      <a:r>
                        <a:rPr lang="en-US" sz="1100" b="0" i="0" u="none" strike="noStrike" dirty="0">
                          <a:solidFill>
                            <a:srgbClr val="9C0006"/>
                          </a:solidFill>
                          <a:effectLst/>
                          <a:latin typeface="Calibri"/>
                        </a:rPr>
                        <a:t>To be agreed</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r>
              <a:tr h="370840">
                <a:tc>
                  <a:txBody>
                    <a:bodyPr/>
                    <a:lstStyle/>
                    <a:p>
                      <a:pPr algn="l" fontAlgn="t"/>
                      <a:r>
                        <a:rPr lang="en-US" sz="1200" b="0" i="1" u="none" strike="noStrike">
                          <a:solidFill>
                            <a:srgbClr val="000000"/>
                          </a:solidFill>
                          <a:effectLst/>
                          <a:latin typeface="Calibri"/>
                        </a:rPr>
                        <a:t>Security analysis of what is different</a:t>
                      </a:r>
                    </a:p>
                  </a:txBody>
                  <a:tcPr marL="152400" marR="0" marT="0" marB="0"/>
                </a:tc>
                <a:tc>
                  <a:txBody>
                    <a:bodyPr/>
                    <a:lstStyle/>
                    <a:p>
                      <a:pPr algn="l" fontAlgn="t"/>
                      <a:endParaRPr lang="en-US" sz="1100" b="0" i="0" u="none" strike="noStrike">
                        <a:solidFill>
                          <a:srgbClr val="000000"/>
                        </a:solidFill>
                        <a:effectLst/>
                        <a:latin typeface="Calibri"/>
                      </a:endParaRPr>
                    </a:p>
                  </a:txBody>
                  <a:tcPr marL="0" marR="0" marT="0" marB="0"/>
                </a:tc>
                <a:tc>
                  <a:txBody>
                    <a:bodyPr/>
                    <a:lstStyle/>
                    <a:p>
                      <a:pPr algn="l" fontAlgn="t"/>
                      <a:r>
                        <a:rPr lang="en-US" sz="1100" b="0" i="0" u="none" strike="noStrike" dirty="0">
                          <a:solidFill>
                            <a:srgbClr val="1F497D"/>
                          </a:solidFill>
                          <a:effectLst/>
                          <a:latin typeface="Calibri"/>
                        </a:rPr>
                        <a:t>SG17</a:t>
                      </a:r>
                    </a:p>
                  </a:txBody>
                  <a:tcPr marL="0" marR="0" marT="0" marB="0"/>
                </a:tc>
                <a:tc>
                  <a:txBody>
                    <a:bodyPr/>
                    <a:lstStyle/>
                    <a:p>
                      <a:pPr algn="l" fontAlgn="t"/>
                      <a:r>
                        <a:rPr lang="en-US" sz="1100" b="0" i="0" u="none" strike="noStrike" dirty="0">
                          <a:solidFill>
                            <a:srgbClr val="9C0006"/>
                          </a:solidFill>
                          <a:effectLst/>
                          <a:latin typeface="Calibri"/>
                        </a:rPr>
                        <a:t>To be agreed</a:t>
                      </a:r>
                    </a:p>
                  </a:txBody>
                  <a:tcPr marL="0" marR="0" marT="0" marB="0"/>
                </a:tc>
                <a:tc>
                  <a:txBody>
                    <a:bodyPr/>
                    <a:lstStyle/>
                    <a:p>
                      <a:pPr algn="l" fontAlgn="t"/>
                      <a:r>
                        <a:rPr lang="en-US" sz="1100" b="0" i="1" u="none" strike="noStrike">
                          <a:solidFill>
                            <a:srgbClr val="000000"/>
                          </a:solidFill>
                          <a:effectLst/>
                          <a:latin typeface="Calibri"/>
                        </a:rPr>
                        <a:t>Italics indicates lack of clarity</a:t>
                      </a:r>
                    </a:p>
                  </a:txBody>
                  <a:tcPr marL="0" marR="0" marT="0" marB="0"/>
                </a:tc>
              </a:tr>
              <a:tr h="370840">
                <a:tc>
                  <a:txBody>
                    <a:bodyPr/>
                    <a:lstStyle/>
                    <a:p>
                      <a:pPr algn="l" fontAlgn="t"/>
                      <a:r>
                        <a:rPr lang="en-US" sz="1200" b="0" i="1" u="none" strike="noStrike">
                          <a:solidFill>
                            <a:srgbClr val="000000"/>
                          </a:solidFill>
                          <a:effectLst/>
                          <a:latin typeface="Calibri"/>
                        </a:rPr>
                        <a:t>Identify areas where there is a lack of security capabilities or mechanisms</a:t>
                      </a:r>
                    </a:p>
                  </a:txBody>
                  <a:tcPr marL="15240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endParaRPr lang="en-US" sz="1100" b="0" i="0" u="none" strike="noStrike" dirty="0">
                        <a:solidFill>
                          <a:srgbClr val="000000"/>
                        </a:solidFill>
                        <a:effectLst/>
                        <a:latin typeface="Calibri"/>
                      </a:endParaRPr>
                    </a:p>
                  </a:txBody>
                  <a:tcPr marL="0" marR="0" marT="0" marB="0"/>
                </a:tc>
                <a:tc>
                  <a:txBody>
                    <a:bodyPr/>
                    <a:lstStyle/>
                    <a:p>
                      <a:pPr algn="l" fontAlgn="t"/>
                      <a:r>
                        <a:rPr lang="en-US" sz="1100" b="0" i="0" u="none" strike="noStrike" dirty="0">
                          <a:solidFill>
                            <a:srgbClr val="9C0006"/>
                          </a:solidFill>
                          <a:effectLst/>
                          <a:latin typeface="Calibri"/>
                        </a:rPr>
                        <a:t>To be agreed</a:t>
                      </a:r>
                    </a:p>
                  </a:txBody>
                  <a:tcPr marL="0" marR="0" marT="0" marB="0"/>
                </a:tc>
                <a:tc>
                  <a:txBody>
                    <a:bodyPr/>
                    <a:lstStyle/>
                    <a:p>
                      <a:pPr algn="l" fontAlgn="t"/>
                      <a:r>
                        <a:rPr lang="en-US" sz="1100" b="0" i="1" u="none" strike="noStrike">
                          <a:solidFill>
                            <a:srgbClr val="000000"/>
                          </a:solidFill>
                          <a:effectLst/>
                          <a:latin typeface="Calibri"/>
                        </a:rPr>
                        <a:t>Italics indicates lack of clarity</a:t>
                      </a:r>
                    </a:p>
                  </a:txBody>
                  <a:tcPr marL="0" marR="0" marT="0" marB="0"/>
                </a:tc>
              </a:tr>
              <a:tr h="370840">
                <a:tc>
                  <a:txBody>
                    <a:bodyPr/>
                    <a:lstStyle/>
                    <a:p>
                      <a:pPr algn="l" fontAlgn="t"/>
                      <a:r>
                        <a:rPr lang="en-US" sz="1200" b="0" i="0" u="none" strike="noStrike">
                          <a:solidFill>
                            <a:srgbClr val="000000"/>
                          </a:solidFill>
                          <a:effectLst/>
                          <a:latin typeface="Calibri"/>
                        </a:rPr>
                        <a:t>Cloud Computing Security Architectures</a:t>
                      </a:r>
                    </a:p>
                  </a:txBody>
                  <a:tcPr marL="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dirty="0">
                          <a:solidFill>
                            <a:srgbClr val="1F497D"/>
                          </a:solidFill>
                          <a:effectLst/>
                          <a:latin typeface="Calibri"/>
                        </a:rPr>
                        <a:t>SG17</a:t>
                      </a:r>
                    </a:p>
                  </a:txBody>
                  <a:tcPr marL="0" marR="0" marT="0" marB="0"/>
                </a:tc>
                <a:tc>
                  <a:txBody>
                    <a:bodyPr/>
                    <a:lstStyle/>
                    <a:p>
                      <a:pPr algn="l" fontAlgn="t"/>
                      <a:r>
                        <a:rPr lang="en-US" sz="1100" b="0" i="0" u="none" strike="noStrike" dirty="0">
                          <a:solidFill>
                            <a:srgbClr val="9C0006"/>
                          </a:solidFill>
                          <a:effectLst/>
                          <a:latin typeface="Calibri"/>
                        </a:rPr>
                        <a:t>To be agreed</a:t>
                      </a:r>
                    </a:p>
                  </a:txBody>
                  <a:tcPr marL="0" marR="0" marT="0" marB="0"/>
                </a:tc>
                <a:tc>
                  <a:txBody>
                    <a:bodyPr/>
                    <a:lstStyle/>
                    <a:p>
                      <a:pPr algn="l" fontAlgn="t"/>
                      <a:r>
                        <a:rPr lang="en-US" sz="1100" b="0" i="0" u="none" strike="noStrike">
                          <a:solidFill>
                            <a:srgbClr val="000000"/>
                          </a:solidFill>
                          <a:effectLst/>
                          <a:latin typeface="Calibri"/>
                        </a:rPr>
                        <a:t>e.g. (Service Categories) x (Deployment Models)</a:t>
                      </a:r>
                    </a:p>
                  </a:txBody>
                  <a:tcPr marL="0" marR="0" marT="0" marB="0"/>
                </a:tc>
              </a:tr>
              <a:tr h="370840">
                <a:tc>
                  <a:txBody>
                    <a:bodyPr/>
                    <a:lstStyle/>
                    <a:p>
                      <a:pPr algn="l" fontAlgn="t"/>
                      <a:r>
                        <a:rPr lang="en-US" sz="1200" b="0" i="0" u="none" strike="noStrike">
                          <a:solidFill>
                            <a:srgbClr val="000000"/>
                          </a:solidFill>
                          <a:effectLst/>
                          <a:latin typeface="Calibri"/>
                        </a:rPr>
                        <a:t>Allocation of Security functions to cloud computing functional architecture layers and functional blocks</a:t>
                      </a:r>
                    </a:p>
                  </a:txBody>
                  <a:tcPr marL="152400" marR="0" marT="0" marB="0"/>
                </a:tc>
                <a:tc>
                  <a:txBody>
                    <a:bodyPr/>
                    <a:lstStyle/>
                    <a:p>
                      <a:pPr algn="l" fontAlgn="t"/>
                      <a:r>
                        <a:rPr lang="en-US" sz="1100" b="0" i="0" u="none" strike="noStrike" dirty="0">
                          <a:solidFill>
                            <a:srgbClr val="9C0006"/>
                          </a:solidFill>
                          <a:effectLst/>
                          <a:latin typeface="Calibri"/>
                        </a:rPr>
                        <a:t>SG13</a:t>
                      </a:r>
                    </a:p>
                  </a:txBody>
                  <a:tcPr marL="0" marR="0" marT="0" marB="0"/>
                </a:tc>
                <a:tc>
                  <a:txBody>
                    <a:bodyPr/>
                    <a:lstStyle/>
                    <a:p>
                      <a:pPr algn="l" fontAlgn="t"/>
                      <a:r>
                        <a:rPr lang="en-US" sz="1100" b="0" i="0" u="none" strike="noStrike" dirty="0">
                          <a:solidFill>
                            <a:srgbClr val="1F497D"/>
                          </a:solidFill>
                          <a:effectLst/>
                          <a:latin typeface="Calibri"/>
                        </a:rPr>
                        <a:t>SG17</a:t>
                      </a:r>
                    </a:p>
                  </a:txBody>
                  <a:tcPr marL="0" marR="0" marT="0" marB="0"/>
                </a:tc>
                <a:tc>
                  <a:txBody>
                    <a:bodyPr/>
                    <a:lstStyle/>
                    <a:p>
                      <a:pPr algn="l" fontAlgn="t"/>
                      <a:r>
                        <a:rPr lang="en-US" sz="1100" b="0" i="0" u="none" strike="noStrike" dirty="0">
                          <a:solidFill>
                            <a:srgbClr val="9C0006"/>
                          </a:solidFill>
                          <a:effectLst/>
                          <a:latin typeface="Calibri"/>
                        </a:rPr>
                        <a:t>To be agreed</a:t>
                      </a:r>
                    </a:p>
                  </a:txBody>
                  <a:tcPr marL="0" marR="0" marT="0" marB="0"/>
                </a:tc>
                <a:tc>
                  <a:txBody>
                    <a:bodyPr/>
                    <a:lstStyle/>
                    <a:p>
                      <a:pPr algn="l" fontAlgn="t"/>
                      <a:r>
                        <a:rPr lang="en-US" sz="1100" b="0" i="0" u="none" strike="noStrike">
                          <a:solidFill>
                            <a:srgbClr val="000000"/>
                          </a:solidFill>
                          <a:effectLst/>
                          <a:latin typeface="Calibri"/>
                        </a:rPr>
                        <a:t>Greater detail than in CT-CCRA. Collaboration with SG13 essential.</a:t>
                      </a:r>
                    </a:p>
                  </a:txBody>
                  <a:tcPr marL="0" marR="0" marT="0" marB="0"/>
                </a:tc>
              </a:tr>
              <a:tr h="370840">
                <a:tc>
                  <a:txBody>
                    <a:bodyPr/>
                    <a:lstStyle/>
                    <a:p>
                      <a:pPr algn="l" fontAlgn="t"/>
                      <a:r>
                        <a:rPr lang="en-US" sz="1200" b="0" i="0" u="none" strike="noStrike">
                          <a:solidFill>
                            <a:srgbClr val="000000"/>
                          </a:solidFill>
                          <a:effectLst/>
                          <a:latin typeface="Calibri"/>
                        </a:rPr>
                        <a:t>Detailed description of Security functions</a:t>
                      </a:r>
                    </a:p>
                  </a:txBody>
                  <a:tcPr marL="152400" marR="0" marT="0" marB="0"/>
                </a:tc>
                <a:tc>
                  <a:txBody>
                    <a:bodyPr/>
                    <a:lstStyle/>
                    <a:p>
                      <a:pPr algn="l" fontAlgn="t"/>
                      <a:r>
                        <a:rPr lang="en-US" sz="1100" b="0" i="0" u="none" strike="noStrike" dirty="0">
                          <a:solidFill>
                            <a:srgbClr val="000000"/>
                          </a:solidFill>
                          <a:effectLst/>
                          <a:latin typeface="Calibri"/>
                        </a:rPr>
                        <a:t>?</a:t>
                      </a:r>
                    </a:p>
                  </a:txBody>
                  <a:tcPr marL="0" marR="0" marT="0" marB="0"/>
                </a:tc>
                <a:tc>
                  <a:txBody>
                    <a:bodyPr/>
                    <a:lstStyle/>
                    <a:p>
                      <a:pPr algn="l" fontAlgn="t"/>
                      <a:r>
                        <a:rPr lang="en-US" sz="1100" b="0" i="0" u="none" strike="noStrike" dirty="0">
                          <a:solidFill>
                            <a:srgbClr val="1F497D"/>
                          </a:solidFill>
                          <a:effectLst/>
                          <a:latin typeface="Calibri"/>
                        </a:rPr>
                        <a:t>SG17</a:t>
                      </a:r>
                    </a:p>
                  </a:txBody>
                  <a:tcPr marL="0" marR="0" marT="0" marB="0"/>
                </a:tc>
                <a:tc>
                  <a:txBody>
                    <a:bodyPr/>
                    <a:lstStyle/>
                    <a:p>
                      <a:pPr algn="l" fontAlgn="t"/>
                      <a:r>
                        <a:rPr lang="en-US" sz="1100" b="0" i="0" u="none" strike="noStrike" dirty="0">
                          <a:solidFill>
                            <a:srgbClr val="9C0006"/>
                          </a:solidFill>
                          <a:effectLst/>
                          <a:latin typeface="Calibri"/>
                        </a:rPr>
                        <a:t>To be agreed</a:t>
                      </a:r>
                    </a:p>
                  </a:txBody>
                  <a:tcPr marL="0" marR="0" marT="0" marB="0"/>
                </a:tc>
                <a:tc>
                  <a:txBody>
                    <a:bodyPr/>
                    <a:lstStyle/>
                    <a:p>
                      <a:pPr algn="l" fontAlgn="t"/>
                      <a:r>
                        <a:rPr lang="en-US" sz="1100" b="0" i="0" u="none" strike="noStrike">
                          <a:solidFill>
                            <a:srgbClr val="000000"/>
                          </a:solidFill>
                          <a:effectLst/>
                          <a:latin typeface="Calibri"/>
                        </a:rPr>
                        <a:t>Can include information flows, dynamic behaviour, etc (e.g. per I.130)</a:t>
                      </a:r>
                    </a:p>
                  </a:txBody>
                  <a:tcPr marL="0" marR="0" marT="0" marB="0"/>
                </a:tc>
              </a:tr>
              <a:tr h="370840">
                <a:tc>
                  <a:txBody>
                    <a:bodyPr/>
                    <a:lstStyle/>
                    <a:p>
                      <a:pPr algn="l" fontAlgn="t"/>
                      <a:r>
                        <a:rPr lang="en-US" sz="1200" b="0" i="0" u="none" strike="noStrike">
                          <a:solidFill>
                            <a:srgbClr val="000000"/>
                          </a:solidFill>
                          <a:effectLst/>
                          <a:latin typeface="Calibri"/>
                        </a:rPr>
                        <a:t>Fundamental concepts for security architectures</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dirty="0">
                          <a:solidFill>
                            <a:srgbClr val="1F497D"/>
                          </a:solidFill>
                          <a:effectLst/>
                          <a:latin typeface="Calibri"/>
                        </a:rPr>
                        <a:t>SG17</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dirty="0">
                          <a:solidFill>
                            <a:srgbClr val="000000"/>
                          </a:solidFill>
                          <a:effectLst/>
                          <a:latin typeface="Calibri"/>
                        </a:rPr>
                        <a:t>Not specific to cloud, but can be applicable to cloud computing</a:t>
                      </a:r>
                    </a:p>
                  </a:txBody>
                  <a:tcPr marL="0" marR="0" marT="0" marB="0"/>
                </a:tc>
              </a:tr>
            </a:tbl>
          </a:graphicData>
        </a:graphic>
      </p:graphicFrame>
    </p:spTree>
    <p:extLst>
      <p:ext uri="{BB962C8B-B14F-4D97-AF65-F5344CB8AC3E}">
        <p14:creationId xmlns:p14="http://schemas.microsoft.com/office/powerpoint/2010/main" val="17213756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ja-JP" dirty="0" smtClean="0"/>
              <a:t>Annex A(2): </a:t>
            </a:r>
            <a:br>
              <a:rPr lang="en-US" altLang="ja-JP" dirty="0" smtClean="0"/>
            </a:br>
            <a:r>
              <a:rPr lang="en-US" dirty="0" smtClean="0"/>
              <a:t>Result of Q.8/17 discussion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77579823"/>
              </p:ext>
            </p:extLst>
          </p:nvPr>
        </p:nvGraphicFramePr>
        <p:xfrm>
          <a:off x="457200" y="1600200"/>
          <a:ext cx="8229600" cy="3708400"/>
        </p:xfrm>
        <a:graphic>
          <a:graphicData uri="http://schemas.openxmlformats.org/drawingml/2006/table">
            <a:tbl>
              <a:tblPr firstRow="1" bandRow="1">
                <a:tableStyleId>{5C22544A-7EE6-4342-B048-85BDC9FD1C3A}</a:tableStyleId>
              </a:tblPr>
              <a:tblGrid>
                <a:gridCol w="2604911"/>
                <a:gridCol w="686929"/>
                <a:gridCol w="1274516"/>
                <a:gridCol w="1058333"/>
                <a:gridCol w="2604911"/>
              </a:tblGrid>
              <a:tr h="370840">
                <a:tc>
                  <a:txBody>
                    <a:bodyPr/>
                    <a:lstStyle/>
                    <a:p>
                      <a:pPr algn="l" fontAlgn="t"/>
                      <a:r>
                        <a:rPr lang="en-US" sz="1200" b="0" i="0" u="none" strike="noStrike" dirty="0">
                          <a:solidFill>
                            <a:srgbClr val="000000"/>
                          </a:solidFill>
                          <a:effectLst/>
                          <a:latin typeface="Calibri"/>
                        </a:rPr>
                        <a:t>Defining trust models</a:t>
                      </a:r>
                    </a:p>
                  </a:txBody>
                  <a:tcPr marL="0" marR="0" marT="0" marB="0"/>
                </a:tc>
                <a:tc>
                  <a:txBody>
                    <a:bodyPr/>
                    <a:lstStyle/>
                    <a:p>
                      <a:pPr algn="l" fontAlgn="t"/>
                      <a:r>
                        <a:rPr lang="en-US" sz="1100" b="0" i="0" u="none" strike="noStrike">
                          <a:solidFill>
                            <a:srgbClr val="9C0006"/>
                          </a:solidFill>
                          <a:effectLst/>
                          <a:latin typeface="Calibri"/>
                        </a:rPr>
                        <a:t>SG13</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9C0006"/>
                          </a:solidFill>
                          <a:effectLst/>
                          <a:latin typeface="Calibri"/>
                        </a:rPr>
                        <a:t>To be agreed</a:t>
                      </a:r>
                    </a:p>
                  </a:txBody>
                  <a:tcPr marL="0" marR="0" marT="0" marB="0"/>
                </a:tc>
                <a:tc>
                  <a:txBody>
                    <a:bodyPr/>
                    <a:lstStyle/>
                    <a:p>
                      <a:pPr algn="l" fontAlgn="t"/>
                      <a:r>
                        <a:rPr lang="en-US" sz="1100" b="0" i="0" u="none" strike="noStrike">
                          <a:solidFill>
                            <a:srgbClr val="000000"/>
                          </a:solidFill>
                          <a:effectLst/>
                          <a:latin typeface="Calibri"/>
                        </a:rPr>
                        <a:t>Not clear. Huge topic. No clear requirements.</a:t>
                      </a:r>
                    </a:p>
                  </a:txBody>
                  <a:tcPr marL="0" marR="0" marT="0" marB="0"/>
                </a:tc>
              </a:tr>
              <a:tr h="370840">
                <a:tc>
                  <a:txBody>
                    <a:bodyPr/>
                    <a:lstStyle/>
                    <a:p>
                      <a:pPr algn="l" fontAlgn="t"/>
                      <a:r>
                        <a:rPr lang="en-US" sz="1200" b="0" i="0" u="none" strike="noStrike">
                          <a:solidFill>
                            <a:srgbClr val="000000"/>
                          </a:solidFill>
                          <a:effectLst/>
                          <a:latin typeface="Calibri"/>
                        </a:rPr>
                        <a:t>Security areas (broad solutions)</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9C0006"/>
                          </a:solidFill>
                          <a:effectLst/>
                          <a:latin typeface="Calibri"/>
                        </a:rPr>
                        <a:t>To be agreed</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r>
              <a:tr h="370840">
                <a:tc>
                  <a:txBody>
                    <a:bodyPr/>
                    <a:lstStyle/>
                    <a:p>
                      <a:pPr algn="l" fontAlgn="t"/>
                      <a:r>
                        <a:rPr lang="en-US" sz="1200" b="0" i="0" u="none" strike="noStrike">
                          <a:solidFill>
                            <a:srgbClr val="000000"/>
                          </a:solidFill>
                          <a:effectLst/>
                          <a:latin typeface="Calibri"/>
                        </a:rPr>
                        <a:t>Existing Security mechanisms</a:t>
                      </a:r>
                    </a:p>
                  </a:txBody>
                  <a:tcPr marL="15240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r>
              <a:tr h="370840">
                <a:tc>
                  <a:txBody>
                    <a:bodyPr/>
                    <a:lstStyle/>
                    <a:p>
                      <a:pPr algn="l" fontAlgn="t"/>
                      <a:r>
                        <a:rPr lang="en-US" sz="1200" b="0" i="0" u="none" strike="noStrike">
                          <a:solidFill>
                            <a:srgbClr val="000000"/>
                          </a:solidFill>
                          <a:effectLst/>
                          <a:latin typeface="Calibri"/>
                        </a:rPr>
                        <a:t>IdM</a:t>
                      </a:r>
                    </a:p>
                  </a:txBody>
                  <a:tcPr marL="30480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r>
              <a:tr h="370840">
                <a:tc>
                  <a:txBody>
                    <a:bodyPr/>
                    <a:lstStyle/>
                    <a:p>
                      <a:pPr algn="l" fontAlgn="t"/>
                      <a:r>
                        <a:rPr lang="en-US" sz="1200" b="0" i="0" u="none" strike="noStrike">
                          <a:solidFill>
                            <a:srgbClr val="000000"/>
                          </a:solidFill>
                          <a:effectLst/>
                          <a:latin typeface="Calibri"/>
                        </a:rPr>
                        <a:t>New security mechanisms</a:t>
                      </a:r>
                    </a:p>
                  </a:txBody>
                  <a:tcPr marL="15240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r>
              <a:tr h="370840">
                <a:tc>
                  <a:txBody>
                    <a:bodyPr/>
                    <a:lstStyle/>
                    <a:p>
                      <a:pPr algn="l" fontAlgn="t"/>
                      <a:r>
                        <a:rPr lang="en-US" sz="1200" b="0" i="0" u="none" strike="noStrike">
                          <a:solidFill>
                            <a:srgbClr val="000000"/>
                          </a:solidFill>
                          <a:effectLst/>
                          <a:latin typeface="Calibri"/>
                        </a:rPr>
                        <a:t>Security Management (ISMS family)</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r>
              <a:tr h="370840">
                <a:tc>
                  <a:txBody>
                    <a:bodyPr/>
                    <a:lstStyle/>
                    <a:p>
                      <a:pPr algn="l" fontAlgn="t"/>
                      <a:r>
                        <a:rPr lang="en-US" sz="1200" b="0" i="0" u="none" strike="noStrike">
                          <a:solidFill>
                            <a:srgbClr val="000000"/>
                          </a:solidFill>
                          <a:effectLst/>
                          <a:latin typeface="Calibri"/>
                        </a:rPr>
                        <a:t>Security Best Practices &amp; Guidelines</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a:solidFill>
                            <a:srgbClr val="9C0006"/>
                          </a:solidFill>
                          <a:effectLst/>
                          <a:latin typeface="Calibri"/>
                        </a:rPr>
                        <a:t>To be agreed</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r>
              <a:tr h="370840">
                <a:tc>
                  <a:txBody>
                    <a:bodyPr/>
                    <a:lstStyle/>
                    <a:p>
                      <a:pPr algn="l" fontAlgn="t"/>
                      <a:r>
                        <a:rPr lang="en-US" sz="1200" b="0" i="0" u="none" strike="noStrike">
                          <a:solidFill>
                            <a:srgbClr val="000000"/>
                          </a:solidFill>
                          <a:effectLst/>
                          <a:latin typeface="Calibri"/>
                        </a:rPr>
                        <a:t>Operational Security</a:t>
                      </a:r>
                    </a:p>
                  </a:txBody>
                  <a:tcPr marL="152400" marR="0" marT="0" marB="0"/>
                </a:tc>
                <a:tc>
                  <a:txBody>
                    <a:bodyPr/>
                    <a:lstStyle/>
                    <a:p>
                      <a:pPr algn="l" fontAlgn="t"/>
                      <a:endParaRPr lang="en-US" sz="1100" b="0" i="0" u="none" strike="noStrike">
                        <a:solidFill>
                          <a:srgbClr val="000000"/>
                        </a:solidFill>
                        <a:effectLst/>
                        <a:latin typeface="Calibri"/>
                      </a:endParaRPr>
                    </a:p>
                  </a:txBody>
                  <a:tcPr marL="0" marR="0" marT="0" marB="0"/>
                </a:tc>
                <a:tc>
                  <a:txBody>
                    <a:bodyPr/>
                    <a:lstStyle/>
                    <a:p>
                      <a:pPr algn="l" fontAlgn="t"/>
                      <a:r>
                        <a:rPr lang="en-US" sz="1100" b="0" i="0" u="none" strike="noStrike">
                          <a:solidFill>
                            <a:srgbClr val="1F497D"/>
                          </a:solidFill>
                          <a:effectLst/>
                          <a:latin typeface="Calibri"/>
                        </a:rPr>
                        <a:t>SG17</a:t>
                      </a:r>
                    </a:p>
                  </a:txBody>
                  <a:tcPr marL="0" marR="0" marT="0" marB="0"/>
                </a:tc>
                <a:tc>
                  <a:txBody>
                    <a:bodyPr/>
                    <a:lstStyle/>
                    <a:p>
                      <a:pPr algn="l" fontAlgn="t"/>
                      <a:r>
                        <a:rPr lang="en-US" sz="1100" b="0" i="0" u="none" strike="noStrike" dirty="0">
                          <a:solidFill>
                            <a:srgbClr val="9C0006"/>
                          </a:solidFill>
                          <a:effectLst/>
                          <a:latin typeface="Calibri"/>
                        </a:rPr>
                        <a:t>To be agreed</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r>
              <a:tr h="370840">
                <a:tc>
                  <a:txBody>
                    <a:bodyPr/>
                    <a:lstStyle/>
                    <a:p>
                      <a:pPr algn="l" fontAlgn="t"/>
                      <a:endParaRPr lang="en-US" sz="1200" b="0" i="0" u="none" strike="noStrike">
                        <a:solidFill>
                          <a:srgbClr val="000000"/>
                        </a:solidFill>
                        <a:effectLst/>
                        <a:latin typeface="Calibri"/>
                      </a:endParaRP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c>
                  <a:txBody>
                    <a:bodyPr/>
                    <a:lstStyle/>
                    <a:p>
                      <a:pPr algn="l" fontAlgn="t"/>
                      <a:endParaRPr lang="en-US" sz="1100" b="0" i="0" u="none" strike="noStrike" dirty="0">
                        <a:solidFill>
                          <a:srgbClr val="000000"/>
                        </a:solidFill>
                        <a:effectLst/>
                        <a:latin typeface="Calibri"/>
                      </a:endParaRP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r>
              <a:tr h="370840">
                <a:tc>
                  <a:txBody>
                    <a:bodyPr/>
                    <a:lstStyle/>
                    <a:p>
                      <a:pPr algn="l" fontAlgn="t"/>
                      <a:r>
                        <a:rPr lang="en-US" sz="1200" b="0" i="0" u="none" strike="noStrike">
                          <a:solidFill>
                            <a:srgbClr val="000000"/>
                          </a:solidFill>
                          <a:effectLst/>
                          <a:latin typeface="Calibri"/>
                        </a:rPr>
                        <a:t>Existing work items already under way</a:t>
                      </a:r>
                    </a:p>
                  </a:txBody>
                  <a:tcPr marL="0" marR="0" marT="0" marB="0"/>
                </a:tc>
                <a:tc>
                  <a:txBody>
                    <a:bodyPr/>
                    <a:lstStyle/>
                    <a:p>
                      <a:pPr algn="l" fontAlgn="t"/>
                      <a:endParaRPr lang="en-US" sz="1100" b="0" i="0" u="none" strike="noStrike">
                        <a:solidFill>
                          <a:srgbClr val="000000"/>
                        </a:solidFill>
                        <a:effectLst/>
                        <a:latin typeface="Calibri"/>
                      </a:endParaRPr>
                    </a:p>
                  </a:txBody>
                  <a:tcPr marL="0" marR="0" marT="0" marB="0"/>
                </a:tc>
                <a:tc>
                  <a:txBody>
                    <a:bodyPr/>
                    <a:lstStyle/>
                    <a:p>
                      <a:pPr algn="l" fontAlgn="t"/>
                      <a:r>
                        <a:rPr lang="it-IT" sz="1100" b="0" i="0" u="none" strike="noStrike" dirty="0">
                          <a:solidFill>
                            <a:srgbClr val="000000"/>
                          </a:solidFill>
                          <a:effectLst/>
                          <a:latin typeface="Calibri"/>
                        </a:rPr>
                        <a:t>Continue in current Question</a:t>
                      </a:r>
                    </a:p>
                  </a:txBody>
                  <a:tcPr marL="0" marR="0" marT="0" marB="0"/>
                </a:tc>
                <a:tc>
                  <a:txBody>
                    <a:bodyPr/>
                    <a:lstStyle/>
                    <a:p>
                      <a:pPr algn="l" fontAlgn="t"/>
                      <a:r>
                        <a:rPr lang="en-US" sz="1100" b="0" i="0" u="none" strike="noStrike">
                          <a:solidFill>
                            <a:srgbClr val="9C0006"/>
                          </a:solidFill>
                          <a:effectLst/>
                          <a:latin typeface="Calibri"/>
                        </a:rPr>
                        <a:t>To be agreed</a:t>
                      </a:r>
                    </a:p>
                  </a:txBody>
                  <a:tcPr marL="0" marR="0" marT="0" marB="0"/>
                </a:tc>
                <a:tc>
                  <a:txBody>
                    <a:bodyPr/>
                    <a:lstStyle/>
                    <a:p>
                      <a:pPr algn="l" fontAlgn="t"/>
                      <a:endParaRPr lang="en-US" sz="1100" b="0" i="0" u="none" strike="noStrike" dirty="0">
                        <a:solidFill>
                          <a:srgbClr val="000000"/>
                        </a:solidFill>
                        <a:effectLst/>
                        <a:latin typeface="Calibri"/>
                      </a:endParaRPr>
                    </a:p>
                  </a:txBody>
                  <a:tcPr marL="0" marR="0" marT="0" marB="0"/>
                </a:tc>
              </a:tr>
            </a:tbl>
          </a:graphicData>
        </a:graphic>
      </p:graphicFrame>
    </p:spTree>
    <p:extLst>
      <p:ext uri="{BB962C8B-B14F-4D97-AF65-F5344CB8AC3E}">
        <p14:creationId xmlns:p14="http://schemas.microsoft.com/office/powerpoint/2010/main" val="4042002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at the WTSA-12</a:t>
            </a:r>
            <a:endParaRPr lang="en-US" dirty="0"/>
          </a:p>
        </p:txBody>
      </p:sp>
      <p:sp>
        <p:nvSpPr>
          <p:cNvPr id="3" name="Content Placeholder 2"/>
          <p:cNvSpPr>
            <a:spLocks noGrp="1"/>
          </p:cNvSpPr>
          <p:nvPr>
            <p:ph idx="1"/>
          </p:nvPr>
        </p:nvSpPr>
        <p:spPr>
          <a:xfrm>
            <a:off x="457200" y="1600200"/>
            <a:ext cx="8229600" cy="5003800"/>
          </a:xfrm>
        </p:spPr>
        <p:txBody>
          <a:bodyPr>
            <a:normAutofit fontScale="77500" lnSpcReduction="20000"/>
          </a:bodyPr>
          <a:lstStyle/>
          <a:p>
            <a:pPr hangingPunct="0"/>
            <a:r>
              <a:rPr lang="en-GB" dirty="0"/>
              <a:t>The result of the WTSA-12 discussion on allocation of cloud security work is provided in WTSA-12 report (TD-GEN-0084) as follows</a:t>
            </a:r>
            <a:r>
              <a:rPr lang="en-GB" dirty="0" smtClean="0"/>
              <a:t>:</a:t>
            </a:r>
          </a:p>
          <a:p>
            <a:pPr hangingPunct="0"/>
            <a:r>
              <a:rPr lang="en-GB" dirty="0" smtClean="0"/>
              <a:t>“</a:t>
            </a:r>
            <a:r>
              <a:rPr lang="en-GB" i="1" dirty="0"/>
              <a:t>To ask SG 17 and SG 13 to collaborate to identify possible areas of cloud computing security studies for SG 13 and SG 17 and present the suggestions to the TSAG meeting in June 2013 that is mandated to take decision in June 2013 meeting. In the meantime, H/17 and H/13 should take advantage of the opportunity afforded by the February meeting of SG 13 and the April meeting of SG 17 to collaborate. Until TSAG makes a decision by consensus in June 2013, QH/13 and H/17 should continue as per the mandates in their current questions. Such collaboration between SG 13 and SG 17 shall not be interpreted or prejudge the final decision of the June meeting of TSAG</a:t>
            </a:r>
            <a:r>
              <a:rPr lang="en-GB" dirty="0"/>
              <a:t>.”</a:t>
            </a:r>
            <a:endParaRPr lang="zh-CN" altLang="en-US" dirty="0"/>
          </a:p>
        </p:txBody>
      </p:sp>
    </p:spTree>
    <p:extLst>
      <p:ext uri="{BB962C8B-B14F-4D97-AF65-F5344CB8AC3E}">
        <p14:creationId xmlns:p14="http://schemas.microsoft.com/office/powerpoint/2010/main" val="41775454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Status of Q8/17</a:t>
            </a:r>
            <a:endParaRPr lang="en-US" dirty="0"/>
          </a:p>
        </p:txBody>
      </p:sp>
      <p:sp>
        <p:nvSpPr>
          <p:cNvPr id="3" name="Content Placeholder 2"/>
          <p:cNvSpPr>
            <a:spLocks noGrp="1"/>
          </p:cNvSpPr>
          <p:nvPr>
            <p:ph idx="1"/>
          </p:nvPr>
        </p:nvSpPr>
        <p:spPr/>
        <p:txBody>
          <a:bodyPr/>
          <a:lstStyle/>
          <a:p>
            <a:r>
              <a:rPr lang="en-US" dirty="0" smtClean="0"/>
              <a:t>Q.8/17 was renamed to Cloud Computing Security in 2012</a:t>
            </a:r>
          </a:p>
          <a:p>
            <a:r>
              <a:rPr lang="en-US" dirty="0" smtClean="0"/>
              <a:t>Q.8/17 is the leading Question in SG17 about Cloud Computing Security</a:t>
            </a:r>
          </a:p>
          <a:p>
            <a:r>
              <a:rPr lang="en-US" dirty="0" smtClean="0"/>
              <a:t>Planned to work together with 1/17, 2/17, 3/17, 4/17, 7/17,10/17and 11/17</a:t>
            </a:r>
            <a:endParaRPr lang="en-US" dirty="0"/>
          </a:p>
        </p:txBody>
      </p:sp>
    </p:spTree>
    <p:extLst>
      <p:ext uri="{BB962C8B-B14F-4D97-AF65-F5344CB8AC3E}">
        <p14:creationId xmlns:p14="http://schemas.microsoft.com/office/powerpoint/2010/main" val="34938811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Task described for Q8/17</a:t>
            </a:r>
            <a:br>
              <a:rPr lang="en-US" dirty="0" smtClean="0"/>
            </a:br>
            <a:r>
              <a:rPr lang="en-US" sz="3600" dirty="0" smtClean="0"/>
              <a:t>(Confirmed with WTSA-12)</a:t>
            </a:r>
            <a:endParaRPr lang="en-US" sz="3600" dirty="0"/>
          </a:p>
        </p:txBody>
      </p:sp>
      <p:sp>
        <p:nvSpPr>
          <p:cNvPr id="3" name="Content Placeholder 2"/>
          <p:cNvSpPr>
            <a:spLocks noGrp="1"/>
          </p:cNvSpPr>
          <p:nvPr>
            <p:ph idx="1"/>
          </p:nvPr>
        </p:nvSpPr>
        <p:spPr/>
        <p:txBody>
          <a:bodyPr>
            <a:normAutofit fontScale="55000" lnSpcReduction="20000"/>
          </a:bodyPr>
          <a:lstStyle/>
          <a:p>
            <a:pPr fontAlgn="base"/>
            <a:r>
              <a:rPr lang="en-GB" dirty="0" smtClean="0"/>
              <a:t>Tasks include</a:t>
            </a:r>
            <a:r>
              <a:rPr lang="en-GB" dirty="0"/>
              <a:t>, but are not limited to:</a:t>
            </a:r>
            <a:endParaRPr lang="zh-CN" altLang="en-US" dirty="0"/>
          </a:p>
          <a:p>
            <a:pPr lvl="0" fontAlgn="base"/>
            <a:r>
              <a:rPr lang="en-GB" dirty="0"/>
              <a:t>Developing Recommendations or other type of documents to advance cloud computing security.</a:t>
            </a:r>
            <a:endParaRPr lang="zh-CN" altLang="en-US" dirty="0"/>
          </a:p>
          <a:p>
            <a:pPr lvl="0" fontAlgn="base"/>
            <a:r>
              <a:rPr lang="en-GB" dirty="0"/>
              <a:t>Developing Recommendations to identify security </a:t>
            </a:r>
            <a:r>
              <a:rPr lang="en-GB" b="1" dirty="0"/>
              <a:t>requirements and threats </a:t>
            </a:r>
            <a:r>
              <a:rPr lang="en-GB" dirty="0"/>
              <a:t>to secure cloud computing services based on the general requirements of cloud computing specified by ITU‑T Study Group 13.</a:t>
            </a:r>
            <a:endParaRPr lang="zh-CN" altLang="en-US" dirty="0"/>
          </a:p>
          <a:p>
            <a:pPr lvl="0" fontAlgn="base"/>
            <a:r>
              <a:rPr lang="en-GB" dirty="0"/>
              <a:t>Developing Recommendations to define </a:t>
            </a:r>
            <a:r>
              <a:rPr lang="en-GB" b="1" dirty="0"/>
              <a:t>security architecture and to organize security functions</a:t>
            </a:r>
            <a:r>
              <a:rPr lang="en-GB" dirty="0"/>
              <a:t> based on the reference architecture specified by ITU‑T Study Group 13.</a:t>
            </a:r>
            <a:endParaRPr lang="zh-CN" altLang="en-US" dirty="0"/>
          </a:p>
          <a:p>
            <a:pPr lvl="0" fontAlgn="base"/>
            <a:r>
              <a:rPr lang="en-GB" dirty="0"/>
              <a:t>Developing Recommendations to define a strong, flexible and elastic </a:t>
            </a:r>
            <a:r>
              <a:rPr lang="en-GB" b="1" dirty="0"/>
              <a:t>security management architecture</a:t>
            </a:r>
            <a:r>
              <a:rPr lang="en-GB" dirty="0"/>
              <a:t> and implementation for cloud computing systems.</a:t>
            </a:r>
            <a:endParaRPr lang="zh-CN" altLang="en-US" dirty="0"/>
          </a:p>
          <a:p>
            <a:pPr lvl="0" fontAlgn="base"/>
            <a:r>
              <a:rPr lang="en-GB" dirty="0"/>
              <a:t>Developing Recommendations to identify </a:t>
            </a:r>
            <a:r>
              <a:rPr lang="en-GB" b="1" dirty="0"/>
              <a:t>assurance mechanisms, audit technologies, risk assessmen</a:t>
            </a:r>
            <a:r>
              <a:rPr lang="en-GB" dirty="0"/>
              <a:t>t with the objective of achieving trustworthy relationships within the cloud computing ecosystem.</a:t>
            </a:r>
            <a:endParaRPr lang="zh-CN" altLang="en-US" dirty="0"/>
          </a:p>
          <a:p>
            <a:pPr lvl="0" fontAlgn="base"/>
            <a:r>
              <a:rPr lang="en-GB" dirty="0"/>
              <a:t>Taking charge of all the activities on cloud computing security in Study Group 17.</a:t>
            </a:r>
            <a:endParaRPr lang="zh-CN" altLang="en-US" dirty="0"/>
          </a:p>
          <a:p>
            <a:pPr lvl="0" fontAlgn="base"/>
            <a:r>
              <a:rPr lang="en-GB" dirty="0"/>
              <a:t>Representing the work of Study Group 17 related to cloud computing security in the Joint Coordination Activity on cloud computing (JCA-Cloud)</a:t>
            </a:r>
            <a:r>
              <a:rPr lang="en-GB" dirty="0" smtClean="0"/>
              <a:t>.</a:t>
            </a:r>
            <a:endParaRPr lang="zh-CN" altLang="en-US" dirty="0"/>
          </a:p>
        </p:txBody>
      </p:sp>
    </p:spTree>
    <p:extLst>
      <p:ext uri="{BB962C8B-B14F-4D97-AF65-F5344CB8AC3E}">
        <p14:creationId xmlns:p14="http://schemas.microsoft.com/office/powerpoint/2010/main" val="8029842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Sum of current activities in SG17</a:t>
            </a:r>
            <a:br>
              <a:rPr lang="en-US" dirty="0" smtClean="0"/>
            </a:br>
            <a:r>
              <a:rPr lang="en-US" sz="3600" dirty="0" smtClean="0"/>
              <a:t>(in Q8/17 and Q10/17)</a:t>
            </a:r>
            <a:endParaRPr lang="en-US" sz="3600" dirty="0"/>
          </a:p>
        </p:txBody>
      </p:sp>
      <p:sp>
        <p:nvSpPr>
          <p:cNvPr id="3" name="Content Placeholder 2"/>
          <p:cNvSpPr>
            <a:spLocks noGrp="1"/>
          </p:cNvSpPr>
          <p:nvPr>
            <p:ph idx="1"/>
          </p:nvPr>
        </p:nvSpPr>
        <p:spPr/>
        <p:txBody>
          <a:bodyPr>
            <a:normAutofit fontScale="85000" lnSpcReduction="20000"/>
          </a:bodyPr>
          <a:lstStyle/>
          <a:p>
            <a:r>
              <a:rPr lang="en-US" dirty="0" smtClean="0"/>
              <a:t>Q.8/17 work items:</a:t>
            </a:r>
          </a:p>
          <a:p>
            <a:pPr lvl="1"/>
            <a:r>
              <a:rPr lang="en-US" dirty="0" smtClean="0"/>
              <a:t>X.ccsec</a:t>
            </a:r>
            <a:r>
              <a:rPr lang="zh-CN" dirty="0" smtClean="0">
                <a:effectLst/>
              </a:rPr>
              <a:t> </a:t>
            </a:r>
            <a:r>
              <a:rPr lang="en-US" altLang="zh-CN" dirty="0" smtClean="0"/>
              <a:t>was established in 2010-04</a:t>
            </a:r>
          </a:p>
          <a:p>
            <a:pPr lvl="1"/>
            <a:r>
              <a:rPr lang="en-US" dirty="0" smtClean="0"/>
              <a:t>X.fsspvn Q.8/17 </a:t>
            </a:r>
            <a:r>
              <a:rPr lang="en-US" altLang="zh-CN" dirty="0"/>
              <a:t>was established </a:t>
            </a:r>
            <a:r>
              <a:rPr lang="en-US" altLang="zh-CN" dirty="0" smtClean="0"/>
              <a:t>in </a:t>
            </a:r>
            <a:r>
              <a:rPr lang="en-US" dirty="0" smtClean="0"/>
              <a:t>2010-12</a:t>
            </a:r>
          </a:p>
          <a:p>
            <a:pPr lvl="1"/>
            <a:r>
              <a:rPr lang="en-US" dirty="0" smtClean="0"/>
              <a:t>X.sfcse Q.8/17 </a:t>
            </a:r>
            <a:r>
              <a:rPr lang="en-US" altLang="zh-CN" dirty="0"/>
              <a:t>was established </a:t>
            </a:r>
            <a:r>
              <a:rPr lang="en-US" altLang="zh-CN" dirty="0" smtClean="0"/>
              <a:t>in </a:t>
            </a:r>
            <a:r>
              <a:rPr lang="en-US" dirty="0" smtClean="0"/>
              <a:t>2011-04</a:t>
            </a:r>
          </a:p>
          <a:p>
            <a:pPr lvl="1"/>
            <a:r>
              <a:rPr lang="en-US" dirty="0" smtClean="0"/>
              <a:t>X.goscc Q.8/17 </a:t>
            </a:r>
            <a:r>
              <a:rPr lang="en-US" altLang="zh-CN" dirty="0"/>
              <a:t>was established </a:t>
            </a:r>
            <a:r>
              <a:rPr lang="en-US" altLang="zh-CN" dirty="0" smtClean="0"/>
              <a:t>in </a:t>
            </a:r>
            <a:r>
              <a:rPr lang="en-US" dirty="0" smtClean="0"/>
              <a:t>2012-02</a:t>
            </a:r>
          </a:p>
          <a:p>
            <a:r>
              <a:rPr lang="en-US" dirty="0" smtClean="0"/>
              <a:t>Q.10/17 work items:</a:t>
            </a:r>
          </a:p>
          <a:p>
            <a:pPr lvl="1"/>
            <a:r>
              <a:rPr lang="en-US" dirty="0" smtClean="0"/>
              <a:t>X.idmcc Q.10/17</a:t>
            </a:r>
          </a:p>
          <a:p>
            <a:r>
              <a:rPr lang="en-GB" dirty="0" smtClean="0"/>
              <a:t>Q.8/17 </a:t>
            </a:r>
            <a:r>
              <a:rPr lang="en-GB" dirty="0"/>
              <a:t>agreed to develop a common text of  ISO/IEC 27017 </a:t>
            </a:r>
            <a:r>
              <a:rPr lang="en-GB" dirty="0" smtClean="0"/>
              <a:t>with </a:t>
            </a:r>
            <a:r>
              <a:rPr lang="en-GB" dirty="0"/>
              <a:t>ISO/IEC </a:t>
            </a:r>
            <a:r>
              <a:rPr lang="en-GB" dirty="0" smtClean="0"/>
              <a:t>JTC1/SC27. (This was requested by ISO/IEC JTC1/SC27)</a:t>
            </a:r>
            <a:r>
              <a:rPr lang="zh-CN" dirty="0" smtClean="0">
                <a:effectLst/>
              </a:rPr>
              <a:t> </a:t>
            </a:r>
            <a:endParaRPr lang="en-US" altLang="zh-CN" dirty="0" smtClean="0">
              <a:effectLst/>
            </a:endParaRPr>
          </a:p>
          <a:p>
            <a:r>
              <a:rPr lang="en-US" dirty="0" smtClean="0"/>
              <a:t>Two new work items have been proposed in January Rapportour Meeting of Q.8/17</a:t>
            </a:r>
            <a:endParaRPr lang="en-US" dirty="0"/>
          </a:p>
        </p:txBody>
      </p:sp>
    </p:spTree>
    <p:extLst>
      <p:ext uri="{BB962C8B-B14F-4D97-AF65-F5344CB8AC3E}">
        <p14:creationId xmlns:p14="http://schemas.microsoft.com/office/powerpoint/2010/main" val="37604486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Q8/17 meetings</a:t>
            </a:r>
            <a:endParaRPr lang="en-US" dirty="0"/>
          </a:p>
        </p:txBody>
      </p:sp>
      <p:sp>
        <p:nvSpPr>
          <p:cNvPr id="3" name="Content Placeholder 2"/>
          <p:cNvSpPr>
            <a:spLocks noGrp="1"/>
          </p:cNvSpPr>
          <p:nvPr>
            <p:ph idx="1"/>
          </p:nvPr>
        </p:nvSpPr>
        <p:spPr/>
        <p:txBody>
          <a:bodyPr>
            <a:normAutofit lnSpcReduction="10000"/>
          </a:bodyPr>
          <a:lstStyle/>
          <a:p>
            <a:r>
              <a:rPr lang="en-US" dirty="0" smtClean="0"/>
              <a:t>Since Febuary 2012 Q.8/17 has 7 Face to face meetings discussing on </a:t>
            </a:r>
            <a:r>
              <a:rPr lang="en-US" dirty="0" err="1" smtClean="0"/>
              <a:t>X.ccsec</a:t>
            </a:r>
            <a:r>
              <a:rPr lang="en-US" dirty="0" smtClean="0"/>
              <a:t>. Most of which were colocated with SG13 or WP6/13.</a:t>
            </a:r>
          </a:p>
          <a:p>
            <a:r>
              <a:rPr lang="en-US" dirty="0"/>
              <a:t>X.ccsec is planned </a:t>
            </a:r>
            <a:r>
              <a:rPr lang="en-US" dirty="0" smtClean="0"/>
              <a:t>for TAP (determination) </a:t>
            </a:r>
            <a:r>
              <a:rPr lang="en-US" dirty="0"/>
              <a:t>in </a:t>
            </a:r>
            <a:r>
              <a:rPr lang="en-US" dirty="0" smtClean="0"/>
              <a:t>the next SG17 meeting (April 2013)</a:t>
            </a:r>
            <a:endParaRPr lang="en-US" dirty="0"/>
          </a:p>
          <a:p>
            <a:r>
              <a:rPr lang="en-US" dirty="0" smtClean="0"/>
              <a:t>Q.8/17 had discussed about </a:t>
            </a:r>
            <a:r>
              <a:rPr lang="en-US" dirty="0" err="1" smtClean="0"/>
              <a:t>X.ccsec</a:t>
            </a:r>
            <a:r>
              <a:rPr lang="en-US" dirty="0" smtClean="0"/>
              <a:t> for 37 working days since 2012.</a:t>
            </a:r>
          </a:p>
          <a:p>
            <a:r>
              <a:rPr lang="en-US" dirty="0" smtClean="0"/>
              <a:t>About 105 participants in total attended the 7 face to face meetings. </a:t>
            </a:r>
          </a:p>
        </p:txBody>
      </p:sp>
    </p:spTree>
    <p:extLst>
      <p:ext uri="{BB962C8B-B14F-4D97-AF65-F5344CB8AC3E}">
        <p14:creationId xmlns:p14="http://schemas.microsoft.com/office/powerpoint/2010/main" val="2273001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スライド番号プレースホルダ 3"/>
          <p:cNvSpPr>
            <a:spLocks noGrp="1"/>
          </p:cNvSpPr>
          <p:nvPr>
            <p:ph type="sldNum" sz="quarter" idx="12"/>
          </p:nvPr>
        </p:nvSpPr>
        <p:spPr>
          <a:noFill/>
        </p:spPr>
        <p:txBody>
          <a:bodyPr/>
          <a:lstStyle/>
          <a:p>
            <a:fld id="{D6EE4280-4953-4575-946F-9F6AF1FCCF96}" type="slidenum">
              <a:rPr lang="en-US" altLang="ja-JP" smtClean="0">
                <a:latin typeface="Arial" charset="0"/>
                <a:ea typeface="ＭＳ Ｐゴシック" charset="-128"/>
              </a:rPr>
              <a:pPr/>
              <a:t>7</a:t>
            </a:fld>
            <a:endParaRPr lang="en-US" altLang="ja-JP" smtClean="0">
              <a:latin typeface="Arial" charset="0"/>
              <a:ea typeface="ＭＳ Ｐゴシック" charset="-128"/>
            </a:endParaRPr>
          </a:p>
        </p:txBody>
      </p:sp>
      <p:sp>
        <p:nvSpPr>
          <p:cNvPr id="23555" name="Rectangle 2"/>
          <p:cNvSpPr>
            <a:spLocks noGrp="1"/>
          </p:cNvSpPr>
          <p:nvPr>
            <p:ph type="title" idx="4294967295"/>
          </p:nvPr>
        </p:nvSpPr>
        <p:spPr>
          <a:xfrm>
            <a:off x="457200" y="274638"/>
            <a:ext cx="8229600" cy="850900"/>
          </a:xfrm>
        </p:spPr>
        <p:txBody>
          <a:bodyPr/>
          <a:lstStyle/>
          <a:p>
            <a:pPr eaLnBrk="1" hangingPunct="1"/>
            <a:r>
              <a:rPr lang="en-US" altLang="zh-CN" b="1" smtClean="0">
                <a:ea typeface="SimSun" pitchFamily="2" charset="-122"/>
              </a:rPr>
              <a:t>X.ccsec</a:t>
            </a:r>
            <a:endParaRPr lang="en-US" altLang="ja-JP" b="1" smtClean="0"/>
          </a:p>
        </p:txBody>
      </p:sp>
      <p:sp>
        <p:nvSpPr>
          <p:cNvPr id="23556" name="Rectangle 3"/>
          <p:cNvSpPr>
            <a:spLocks noGrp="1"/>
          </p:cNvSpPr>
          <p:nvPr>
            <p:ph type="body" idx="4294967295"/>
          </p:nvPr>
        </p:nvSpPr>
        <p:spPr>
          <a:xfrm>
            <a:off x="457200" y="1268413"/>
            <a:ext cx="8229600" cy="4857750"/>
          </a:xfrm>
        </p:spPr>
        <p:txBody>
          <a:bodyPr/>
          <a:lstStyle/>
          <a:p>
            <a:pPr eaLnBrk="1" hangingPunct="1">
              <a:buFontTx/>
              <a:buNone/>
            </a:pPr>
            <a:r>
              <a:rPr lang="en-GB" altLang="zh-CN" sz="2800" b="1" i="1" dirty="0" smtClean="0">
                <a:ea typeface="SimSun" pitchFamily="2" charset="-122"/>
              </a:rPr>
              <a:t>High-level </a:t>
            </a:r>
            <a:r>
              <a:rPr lang="en-US" altLang="zh-CN" sz="2800" b="1" i="1" dirty="0" smtClean="0">
                <a:ea typeface="SimSun" pitchFamily="2" charset="-122"/>
              </a:rPr>
              <a:t>security framework for cloud computing </a:t>
            </a:r>
            <a:endParaRPr lang="en-GB" altLang="zh-CN" sz="2800" dirty="0" smtClean="0">
              <a:ea typeface="SimSun" pitchFamily="2" charset="-122"/>
            </a:endParaRPr>
          </a:p>
          <a:p>
            <a:pPr eaLnBrk="1" hangingPunct="1"/>
            <a:r>
              <a:rPr lang="en-US" altLang="zh-CN" sz="2400" dirty="0" smtClean="0">
                <a:ea typeface="SimSun" pitchFamily="2" charset="-122"/>
              </a:rPr>
              <a:t>This Recommendation provides a high-level security framework for cloud computing based on the analysis of cloud security threats, security requirements and security areas. This security framework provides the methodology for identifying the security functions that are required within each functional block of the reference architecture of cloud computing. This can then be used to guide the development of security controls, policies, and procedures for the specific cloud service models.</a:t>
            </a:r>
            <a:endParaRPr lang="en-US" altLang="ja-JP" sz="24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5"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ja-JP" altLang="en-US"/>
          </a:p>
        </p:txBody>
      </p:sp>
      <p:grpSp>
        <p:nvGrpSpPr>
          <p:cNvPr id="2049" name="Canvas 3"/>
          <p:cNvGrpSpPr>
            <a:grpSpLocks/>
          </p:cNvGrpSpPr>
          <p:nvPr/>
        </p:nvGrpSpPr>
        <p:grpSpPr bwMode="auto">
          <a:xfrm>
            <a:off x="0" y="729811"/>
            <a:ext cx="9144000" cy="6067596"/>
            <a:chOff x="1134" y="312"/>
            <a:chExt cx="9681" cy="8380"/>
          </a:xfrm>
        </p:grpSpPr>
        <p:sp>
          <p:nvSpPr>
            <p:cNvPr id="2074" name="AutoShape 26"/>
            <p:cNvSpPr>
              <a:spLocks noChangeAspect="1" noChangeArrowheads="1"/>
            </p:cNvSpPr>
            <p:nvPr/>
          </p:nvSpPr>
          <p:spPr bwMode="auto">
            <a:xfrm>
              <a:off x="1134" y="312"/>
              <a:ext cx="9681" cy="8380"/>
            </a:xfrm>
            <a:prstGeom prst="rect">
              <a:avLst/>
            </a:prstGeom>
            <a:noFill/>
          </p:spPr>
          <p:txBody>
            <a:bodyPr vert="horz" wrap="square" lIns="91440" tIns="45720" rIns="91440" bIns="45720" numCol="1" anchor="t" anchorCtr="0" compatLnSpc="1">
              <a:prstTxWarp prst="textNoShape">
                <a:avLst/>
              </a:prstTxWarp>
            </a:bodyPr>
            <a:lstStyle/>
            <a:p>
              <a:endParaRPr lang="ja-JP" altLang="en-US"/>
            </a:p>
          </p:txBody>
        </p:sp>
        <p:sp>
          <p:nvSpPr>
            <p:cNvPr id="2" name="AutoShape 4"/>
            <p:cNvSpPr>
              <a:spLocks noChangeArrowheads="1"/>
            </p:cNvSpPr>
            <p:nvPr/>
          </p:nvSpPr>
          <p:spPr bwMode="auto">
            <a:xfrm>
              <a:off x="1578" y="594"/>
              <a:ext cx="2136" cy="1014"/>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FG Cloud TR</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Part 5: Security</a:t>
              </a:r>
              <a:endParaRPr kumimoji="1" lang="en-GB" alt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3" name="AutoShape 5"/>
            <p:cNvSpPr>
              <a:spLocks noChangeArrowheads="1"/>
            </p:cNvSpPr>
            <p:nvPr/>
          </p:nvSpPr>
          <p:spPr bwMode="auto">
            <a:xfrm>
              <a:off x="4696" y="594"/>
              <a:ext cx="2107" cy="1014"/>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7</a:t>
              </a:r>
              <a:r>
                <a:rPr kumimoji="1" lang="en-GB" altLang="zh-CN" sz="1200" b="0" i="0"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 </a:t>
              </a:r>
              <a:r>
                <a:rPr kumimoji="1" lang="en-GB" altLang="zh-CN"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Threats for cloud s</a:t>
              </a:r>
              <a:r>
                <a:rPr kumimoji="1" lang="en-GB" altLang="zh-CN" sz="1200" b="0" i="0"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ecurity</a:t>
              </a:r>
              <a:endParaRPr kumimoji="1" lang="en-GB" altLang="zh-CN"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4" name="AutoShape 6"/>
            <p:cNvSpPr>
              <a:spLocks noChangeShapeType="1"/>
            </p:cNvSpPr>
            <p:nvPr/>
          </p:nvSpPr>
          <p:spPr bwMode="auto">
            <a:xfrm>
              <a:off x="3714" y="1101"/>
              <a:ext cx="982" cy="1"/>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ja-JP" altLang="en-US"/>
            </a:p>
          </p:txBody>
        </p:sp>
        <p:sp>
          <p:nvSpPr>
            <p:cNvPr id="5" name="AutoShape 7"/>
            <p:cNvSpPr>
              <a:spLocks noChangeArrowheads="1"/>
            </p:cNvSpPr>
            <p:nvPr/>
          </p:nvSpPr>
          <p:spPr bwMode="auto">
            <a:xfrm>
              <a:off x="1578" y="2015"/>
              <a:ext cx="2136" cy="1014"/>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FG Cloud TR</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Part 5: Security</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endParaRPr kumimoji="1" lang="en-GB" alt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6" name="AutoShape 8"/>
            <p:cNvSpPr>
              <a:spLocks noChangeArrowheads="1"/>
            </p:cNvSpPr>
            <p:nvPr/>
          </p:nvSpPr>
          <p:spPr bwMode="auto">
            <a:xfrm>
              <a:off x="4696" y="2015"/>
              <a:ext cx="2107" cy="1014"/>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8</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a:t>
              </a: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Cloud s</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ecurity </a:t>
              </a: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r</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equirements</a:t>
              </a:r>
              <a:endParaRPr kumimoji="1" lang="en-GB" altLang="zh-CN"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7" name="AutoShape 10"/>
            <p:cNvSpPr>
              <a:spLocks noChangeShapeType="1"/>
            </p:cNvSpPr>
            <p:nvPr/>
          </p:nvSpPr>
          <p:spPr bwMode="auto">
            <a:xfrm>
              <a:off x="5752" y="1607"/>
              <a:ext cx="1" cy="386"/>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ja-JP" altLang="en-US"/>
            </a:p>
          </p:txBody>
        </p:sp>
        <p:sp>
          <p:nvSpPr>
            <p:cNvPr id="8" name="AutoShape 11"/>
            <p:cNvSpPr>
              <a:spLocks noChangeShapeType="1"/>
            </p:cNvSpPr>
            <p:nvPr/>
          </p:nvSpPr>
          <p:spPr bwMode="auto">
            <a:xfrm>
              <a:off x="3714" y="2522"/>
              <a:ext cx="982" cy="1"/>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ja-JP" altLang="en-US"/>
            </a:p>
          </p:txBody>
        </p:sp>
        <p:sp>
          <p:nvSpPr>
            <p:cNvPr id="9" name="AutoShape 14"/>
            <p:cNvSpPr>
              <a:spLocks noChangeArrowheads="1"/>
            </p:cNvSpPr>
            <p:nvPr/>
          </p:nvSpPr>
          <p:spPr bwMode="auto">
            <a:xfrm>
              <a:off x="4696" y="3451"/>
              <a:ext cx="2107" cy="1159"/>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9</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a:t>
              </a: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 Cloud</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a:t>
              </a: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s</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ecurity </a:t>
              </a: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areas</a:t>
              </a:r>
              <a:endParaRPr kumimoji="1" lang="en-GB" altLang="zh-CN"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0" name="AutoShape 15"/>
            <p:cNvSpPr>
              <a:spLocks noChangeShapeType="1"/>
            </p:cNvSpPr>
            <p:nvPr/>
          </p:nvSpPr>
          <p:spPr bwMode="auto">
            <a:xfrm flipH="1">
              <a:off x="5750" y="3047"/>
              <a:ext cx="3" cy="37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ja-JP" altLang="en-US"/>
            </a:p>
          </p:txBody>
        </p:sp>
        <p:sp>
          <p:nvSpPr>
            <p:cNvPr id="11" name="AutoShape 16"/>
            <p:cNvSpPr>
              <a:spLocks noChangeArrowheads="1"/>
            </p:cNvSpPr>
            <p:nvPr/>
          </p:nvSpPr>
          <p:spPr bwMode="auto">
            <a:xfrm>
              <a:off x="1578" y="3451"/>
              <a:ext cx="2136" cy="1159"/>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Approach and m</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ethod</a:t>
              </a: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 used in x.805</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a:r>
              <a:b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a:r>
              <a:b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endParaRPr kumimoji="1" lang="en-GB" altLang="zh-CN"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2" name="AutoShape 17"/>
            <p:cNvSpPr>
              <a:spLocks noChangeShapeType="1"/>
            </p:cNvSpPr>
            <p:nvPr/>
          </p:nvSpPr>
          <p:spPr bwMode="auto">
            <a:xfrm>
              <a:off x="3714" y="3958"/>
              <a:ext cx="982" cy="1"/>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ja-JP" altLang="en-US"/>
            </a:p>
          </p:txBody>
        </p:sp>
        <p:sp>
          <p:nvSpPr>
            <p:cNvPr id="13" name="AutoShape 18"/>
            <p:cNvSpPr>
              <a:spLocks noChangeArrowheads="1"/>
            </p:cNvSpPr>
            <p:nvPr/>
          </p:nvSpPr>
          <p:spPr bwMode="auto">
            <a:xfrm>
              <a:off x="4696" y="4964"/>
              <a:ext cx="2107" cy="127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10</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a:t>
              </a: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Cloud s</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ecurity </a:t>
              </a:r>
              <a:r>
                <a:rPr kumimoji="1" lang="en-GB" altLang="zh-CN" sz="12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f</a:t>
              </a:r>
              <a:r>
                <a:rPr kumimoji="1" lang="en-GB" altLang="zh-CN"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ramework</a:t>
              </a:r>
              <a:endParaRPr kumimoji="1" lang="en-GB" altLang="zh-CN"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4" name="AutoShape 19"/>
            <p:cNvSpPr>
              <a:spLocks noChangeArrowheads="1"/>
            </p:cNvSpPr>
            <p:nvPr/>
          </p:nvSpPr>
          <p:spPr bwMode="auto">
            <a:xfrm>
              <a:off x="1578" y="4964"/>
              <a:ext cx="2136" cy="127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FG Cloud TR</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Part 3: Reference</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Architecture</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endParaRPr kumimoji="1" lang="en-GB" alt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5" name="AutoShape 20"/>
            <p:cNvSpPr>
              <a:spLocks noChangeShapeType="1"/>
            </p:cNvSpPr>
            <p:nvPr/>
          </p:nvSpPr>
          <p:spPr bwMode="auto">
            <a:xfrm>
              <a:off x="3714" y="5599"/>
              <a:ext cx="982" cy="1"/>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ja-JP" altLang="en-US"/>
            </a:p>
          </p:txBody>
        </p:sp>
        <p:sp>
          <p:nvSpPr>
            <p:cNvPr id="16" name="AutoShape 21"/>
            <p:cNvSpPr>
              <a:spLocks noChangeShapeType="1"/>
            </p:cNvSpPr>
            <p:nvPr/>
          </p:nvSpPr>
          <p:spPr bwMode="auto">
            <a:xfrm>
              <a:off x="5750" y="4630"/>
              <a:ext cx="1" cy="334"/>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ja-JP" altLang="en-US"/>
            </a:p>
          </p:txBody>
        </p:sp>
        <p:sp>
          <p:nvSpPr>
            <p:cNvPr id="17" name="Text Box 22"/>
            <p:cNvSpPr txBox="1">
              <a:spLocks noChangeArrowheads="1"/>
            </p:cNvSpPr>
            <p:nvPr/>
          </p:nvSpPr>
          <p:spPr bwMode="auto">
            <a:xfrm>
              <a:off x="7081" y="533"/>
              <a:ext cx="3734" cy="107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ja-JP" sz="1000" b="0" i="0"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Capture and categorisation of known threats in Cloud environment. Sources FG Cloud and individual contributions.</a:t>
              </a:r>
              <a:endParaRPr kumimoji="1" lang="en-GB"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8" name="Text Box 23"/>
            <p:cNvSpPr txBox="1">
              <a:spLocks noChangeArrowheads="1"/>
            </p:cNvSpPr>
            <p:nvPr/>
          </p:nvSpPr>
          <p:spPr bwMode="auto">
            <a:xfrm>
              <a:off x="7081" y="1916"/>
              <a:ext cx="3734" cy="111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ja-JP"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Requirements based on analysis of threats, categorised by </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roles. Sources FG Cloud and individual contributions.</a:t>
              </a:r>
              <a:endParaRPr kumimoji="1" lang="en-GB" altLang="zh-CN"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9" name="Text Box 24"/>
            <p:cNvSpPr txBox="1">
              <a:spLocks noChangeArrowheads="1"/>
            </p:cNvSpPr>
            <p:nvPr/>
          </p:nvSpPr>
          <p:spPr bwMode="auto">
            <a:xfrm>
              <a:off x="7081" y="3450"/>
              <a:ext cx="3734" cy="119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zh-CN"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Areas</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to address threats and meet requirements. Sources </a:t>
              </a:r>
              <a:r>
                <a:rPr kumimoji="1" lang="en-GB" altLang="zh-CN"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the approach and method used in </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X.805, adjusted for Cloud, and individual contributions.</a:t>
              </a:r>
              <a:endParaRPr kumimoji="1" lang="en-GB" altLang="zh-CN"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20" name="Text Box 25"/>
            <p:cNvSpPr txBox="1">
              <a:spLocks noChangeArrowheads="1"/>
            </p:cNvSpPr>
            <p:nvPr/>
          </p:nvSpPr>
          <p:spPr bwMode="auto">
            <a:xfrm>
              <a:off x="7081" y="4967"/>
              <a:ext cx="3734" cy="1227"/>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ja-JP"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Methodology for applying identified </a:t>
              </a:r>
              <a:r>
                <a:rPr kumimoji="1" lang="en-GB" altLang="zh-CN"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areas</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to </a:t>
              </a:r>
              <a:r>
                <a:rPr kumimoji="1" lang="en-GB" altLang="zh-CN"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any c</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loud </a:t>
              </a:r>
              <a:r>
                <a:rPr kumimoji="1" lang="en-GB" altLang="zh-CN"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service</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a:t>
              </a:r>
              <a:r>
                <a:rPr kumimoji="1" lang="en-GB" altLang="zh-CN"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a</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rchitecture. The high-level case is derived from the </a:t>
              </a:r>
              <a:r>
                <a:rPr kumimoji="1" lang="en-GB" altLang="zh-CN"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c</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loud </a:t>
              </a:r>
              <a:r>
                <a:rPr kumimoji="1" lang="en-GB" altLang="zh-CN"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r</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eference </a:t>
              </a:r>
              <a:r>
                <a:rPr kumimoji="1" lang="en-GB" altLang="zh-CN" sz="1000" b="0" i="0" u="none" strike="noStrike" cap="none" normalizeH="0" baseline="0" smtClean="0">
                  <a:ln>
                    <a:noFill/>
                  </a:ln>
                  <a:solidFill>
                    <a:schemeClr val="tx1"/>
                  </a:solidFill>
                  <a:effectLst/>
                  <a:latin typeface="Times New Roman" pitchFamily="18" charset="0"/>
                  <a:ea typeface="SimSun" pitchFamily="2" charset="-122"/>
                  <a:cs typeface="Times New Roman" pitchFamily="18" charset="0"/>
                </a:rPr>
                <a:t>a</a:t>
              </a:r>
              <a:r>
                <a:rPr kumimoji="1" lang="en-GB" altLang="zh-CN" sz="10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rchitecture.</a:t>
              </a:r>
              <a:endParaRPr kumimoji="1" lang="en-GB" altLang="zh-CN"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21" name="AutoShape 27"/>
            <p:cNvSpPr>
              <a:spLocks noChangeArrowheads="1"/>
            </p:cNvSpPr>
            <p:nvPr/>
          </p:nvSpPr>
          <p:spPr bwMode="auto">
            <a:xfrm>
              <a:off x="4697" y="6556"/>
              <a:ext cx="2107" cy="1270"/>
            </a:xfrm>
            <a:prstGeom prst="roundRect">
              <a:avLst>
                <a:gd name="adj" fmla="val 16667"/>
              </a:avLst>
            </a:prstGeom>
            <a:solidFill>
              <a:srgbClr val="FFFFFF"/>
            </a:solidFill>
            <a:ln w="9525">
              <a:solidFill>
                <a:srgbClr val="000000"/>
              </a:solidFill>
              <a:prstDash val="dash"/>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Applicable Security Architecture(s)</a:t>
              </a:r>
              <a:endParaRPr kumimoji="1" lang="en-GB" alt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22" name="AutoShape 28"/>
            <p:cNvSpPr>
              <a:spLocks noChangeArrowheads="1"/>
            </p:cNvSpPr>
            <p:nvPr/>
          </p:nvSpPr>
          <p:spPr bwMode="auto">
            <a:xfrm>
              <a:off x="1593" y="6556"/>
              <a:ext cx="2136" cy="1270"/>
            </a:xfrm>
            <a:prstGeom prst="roundRect">
              <a:avLst>
                <a:gd name="adj" fmla="val 16667"/>
              </a:avLst>
            </a:prstGeom>
            <a:solidFill>
              <a:srgbClr val="FFFFFF"/>
            </a:solidFill>
            <a:ln w="9525">
              <a:solidFill>
                <a:srgbClr val="000000"/>
              </a:solidFill>
              <a:prstDash val="dash"/>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Applicable Reference</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Architecture</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t/>
              </a:r>
              <a:br>
                <a:rPr kumimoji="1" lang="en-GB" altLang="ja-JP" sz="12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rPr>
              </a:br>
              <a:endParaRPr kumimoji="1" lang="en-GB" alt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23" name="AutoShape 29"/>
            <p:cNvSpPr>
              <a:spLocks noChangeShapeType="1"/>
            </p:cNvSpPr>
            <p:nvPr/>
          </p:nvSpPr>
          <p:spPr bwMode="auto">
            <a:xfrm>
              <a:off x="3729" y="7191"/>
              <a:ext cx="982" cy="1"/>
            </a:xfrm>
            <a:prstGeom prst="straightConnector1">
              <a:avLst/>
            </a:prstGeom>
            <a:noFill/>
            <a:ln w="9525">
              <a:solidFill>
                <a:srgbClr val="000000"/>
              </a:solidFill>
              <a:prstDash val="dash"/>
              <a:round/>
              <a:headEnd/>
              <a:tailEnd type="triangle" w="med" len="med"/>
            </a:ln>
          </p:spPr>
          <p:txBody>
            <a:bodyPr vert="horz" wrap="square" lIns="91440" tIns="45720" rIns="91440" bIns="45720" numCol="1" anchor="t" anchorCtr="0" compatLnSpc="1">
              <a:prstTxWarp prst="textNoShape">
                <a:avLst/>
              </a:prstTxWarp>
            </a:bodyPr>
            <a:lstStyle/>
            <a:p>
              <a:endParaRPr lang="ja-JP" altLang="en-US"/>
            </a:p>
          </p:txBody>
        </p:sp>
        <p:sp>
          <p:nvSpPr>
            <p:cNvPr id="24" name="AutoShape 30"/>
            <p:cNvSpPr>
              <a:spLocks noChangeShapeType="1"/>
            </p:cNvSpPr>
            <p:nvPr/>
          </p:nvSpPr>
          <p:spPr bwMode="auto">
            <a:xfrm>
              <a:off x="5750" y="6234"/>
              <a:ext cx="1" cy="322"/>
            </a:xfrm>
            <a:prstGeom prst="straightConnector1">
              <a:avLst/>
            </a:prstGeom>
            <a:noFill/>
            <a:ln w="9525">
              <a:solidFill>
                <a:srgbClr val="000000"/>
              </a:solidFill>
              <a:prstDash val="dash"/>
              <a:round/>
              <a:headEnd/>
              <a:tailEnd type="triangle" w="med" len="med"/>
            </a:ln>
          </p:spPr>
          <p:txBody>
            <a:bodyPr vert="horz" wrap="square" lIns="91440" tIns="45720" rIns="91440" bIns="45720" numCol="1" anchor="t" anchorCtr="0" compatLnSpc="1">
              <a:prstTxWarp prst="textNoShape">
                <a:avLst/>
              </a:prstTxWarp>
            </a:bodyPr>
            <a:lstStyle/>
            <a:p>
              <a:endParaRPr lang="ja-JP" altLang="en-US"/>
            </a:p>
          </p:txBody>
        </p:sp>
        <p:sp>
          <p:nvSpPr>
            <p:cNvPr id="25" name="Text Box 31"/>
            <p:cNvSpPr txBox="1">
              <a:spLocks noChangeArrowheads="1"/>
            </p:cNvSpPr>
            <p:nvPr/>
          </p:nvSpPr>
          <p:spPr bwMode="auto">
            <a:xfrm>
              <a:off x="7081" y="6324"/>
              <a:ext cx="3734" cy="1886"/>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504825" algn="l"/>
                  <a:tab pos="755650" algn="l"/>
                  <a:tab pos="1008063" algn="l"/>
                  <a:tab pos="1260475" algn="l"/>
                </a:tabLst>
              </a:pPr>
              <a:r>
                <a:rPr kumimoji="1" lang="en-GB" altLang="ja-JP" sz="1000" b="0" i="1"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Future work to develop </a:t>
              </a:r>
              <a:r>
                <a:rPr kumimoji="1" lang="en-GB" altLang="zh-CN" sz="1000" b="0" i="1"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dedicated security architecture(s) for specific Cloud services</a:t>
              </a:r>
              <a:r>
                <a:rPr kumimoji="1" lang="en-GB" altLang="zh-CN" sz="1000" b="0" i="1"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(for different cloud service categories and</a:t>
              </a:r>
              <a:r>
                <a:rPr kumimoji="1" lang="en-GB" altLang="zh-CN" sz="1000" b="0" i="1"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 </a:t>
              </a:r>
              <a:r>
                <a:rPr kumimoji="1" lang="en-GB" altLang="zh-CN" sz="1000" b="0" i="1" u="none" strike="noStrike" cap="none" normalizeH="0" baseline="0" dirty="0" err="1" smtClean="0">
                  <a:ln>
                    <a:noFill/>
                  </a:ln>
                  <a:solidFill>
                    <a:schemeClr val="tx1"/>
                  </a:solidFill>
                  <a:effectLst/>
                  <a:latin typeface="Times New Roman" pitchFamily="18" charset="0"/>
                  <a:ea typeface="Batang" pitchFamily="18" charset="-127"/>
                  <a:cs typeface="Times New Roman" pitchFamily="18" charset="0"/>
                </a:rPr>
                <a:t>deployement</a:t>
              </a:r>
              <a:r>
                <a:rPr kumimoji="1" lang="en-GB" altLang="zh-CN" sz="1000" b="0" i="1"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 models</a:t>
              </a:r>
              <a:r>
                <a:rPr kumimoji="1" lang="en-GB" altLang="zh-CN" sz="1000" b="0" i="1"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a:t>
              </a:r>
              <a:r>
                <a:rPr kumimoji="1" lang="en-GB" altLang="zh-CN" sz="1000" b="0" i="1" u="none" strike="noStrike" cap="none" normalizeH="0" baseline="0" dirty="0" smtClean="0">
                  <a:ln>
                    <a:noFill/>
                  </a:ln>
                  <a:solidFill>
                    <a:schemeClr val="tx1"/>
                  </a:solidFill>
                  <a:effectLst/>
                  <a:latin typeface="Times New Roman" pitchFamily="18" charset="0"/>
                  <a:ea typeface="Batang" pitchFamily="18" charset="-127"/>
                  <a:cs typeface="Times New Roman" pitchFamily="18" charset="0"/>
                </a:rPr>
                <a:t> in using the Cloud Security Framework. This work is out of scope of this Recommendation.</a:t>
              </a:r>
              <a:endParaRPr kumimoji="1" lang="en-GB" altLang="ja-JP" sz="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tab pos="504825" algn="l"/>
                  <a:tab pos="755650" algn="l"/>
                  <a:tab pos="1008063" algn="l"/>
                  <a:tab pos="1260475" algn="l"/>
                </a:tabLst>
              </a:pPr>
              <a:endParaRPr kumimoji="1" lang="en-GB"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grpSp>
      <p:sp>
        <p:nvSpPr>
          <p:cNvPr id="29" name="テキスト ボックス 28"/>
          <p:cNvSpPr txBox="1"/>
          <p:nvPr/>
        </p:nvSpPr>
        <p:spPr>
          <a:xfrm>
            <a:off x="143219" y="143219"/>
            <a:ext cx="8945696" cy="461665"/>
          </a:xfrm>
          <a:prstGeom prst="rect">
            <a:avLst/>
          </a:prstGeom>
          <a:noFill/>
        </p:spPr>
        <p:txBody>
          <a:bodyPr wrap="square" rtlCol="0">
            <a:spAutoFit/>
          </a:bodyPr>
          <a:lstStyle/>
          <a:p>
            <a:r>
              <a:rPr lang="en-GB" altLang="ja-JP" sz="2400" dirty="0" smtClean="0"/>
              <a:t>Disposition of the various sources (left) in the development of </a:t>
            </a:r>
            <a:r>
              <a:rPr lang="en-GB" altLang="ja-JP" sz="2400" dirty="0" err="1" smtClean="0"/>
              <a:t>X.ccsec</a:t>
            </a:r>
            <a:endParaRPr kumimoji="1" lang="ja-JP" alt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600" dirty="0"/>
              <a:t>Principles for Identification of Areas of Responsibilities</a:t>
            </a:r>
            <a:r>
              <a:rPr lang="zh-CN" sz="3600" dirty="0" smtClean="0">
                <a:effectLst/>
              </a:rPr>
              <a:t> </a:t>
            </a:r>
            <a:r>
              <a:rPr lang="en-US" altLang="zh-CN" sz="3600" dirty="0" smtClean="0">
                <a:effectLst/>
              </a:rPr>
              <a:t> from Q8/17 perspective</a:t>
            </a:r>
            <a:endParaRPr lang="en-US" sz="3600" dirty="0"/>
          </a:p>
        </p:txBody>
      </p:sp>
      <p:sp>
        <p:nvSpPr>
          <p:cNvPr id="3" name="Content Placeholder 2"/>
          <p:cNvSpPr>
            <a:spLocks noGrp="1"/>
          </p:cNvSpPr>
          <p:nvPr>
            <p:ph idx="1"/>
          </p:nvPr>
        </p:nvSpPr>
        <p:spPr>
          <a:xfrm>
            <a:off x="457200" y="1972019"/>
            <a:ext cx="8229600" cy="4154144"/>
          </a:xfrm>
        </p:spPr>
        <p:txBody>
          <a:bodyPr>
            <a:normAutofit/>
          </a:bodyPr>
          <a:lstStyle/>
          <a:p>
            <a:r>
              <a:rPr lang="en-US" dirty="0" smtClean="0"/>
              <a:t>Advance the Cloud </a:t>
            </a:r>
            <a:r>
              <a:rPr lang="en-US" dirty="0"/>
              <a:t>C</a:t>
            </a:r>
            <a:r>
              <a:rPr lang="en-US" dirty="0" smtClean="0"/>
              <a:t>omputing </a:t>
            </a:r>
            <a:r>
              <a:rPr lang="en-US" dirty="0"/>
              <a:t>security </a:t>
            </a:r>
            <a:r>
              <a:rPr lang="en-US" dirty="0" smtClean="0"/>
              <a:t>works</a:t>
            </a:r>
          </a:p>
          <a:p>
            <a:r>
              <a:rPr lang="en-US" altLang="zh-CN" dirty="0" smtClean="0"/>
              <a:t>Continue the existing work items</a:t>
            </a:r>
          </a:p>
          <a:p>
            <a:r>
              <a:rPr lang="en-GB" dirty="0"/>
              <a:t>Both </a:t>
            </a:r>
            <a:r>
              <a:rPr lang="en-GB" dirty="0" smtClean="0"/>
              <a:t>SGs </a:t>
            </a:r>
            <a:r>
              <a:rPr lang="en-GB" dirty="0"/>
              <a:t>have areas of responsibilities </a:t>
            </a:r>
            <a:endParaRPr lang="en-GB" dirty="0" smtClean="0"/>
          </a:p>
          <a:p>
            <a:r>
              <a:rPr lang="en-GB" dirty="0" smtClean="0"/>
              <a:t>Both SGs can start new work items in allocated areas of responsibilities when necessary</a:t>
            </a:r>
          </a:p>
        </p:txBody>
      </p:sp>
    </p:spTree>
    <p:extLst>
      <p:ext uri="{BB962C8B-B14F-4D97-AF65-F5344CB8AC3E}">
        <p14:creationId xmlns:p14="http://schemas.microsoft.com/office/powerpoint/2010/main" val="30803919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176</TotalTime>
  <Words>1142</Words>
  <Application>Microsoft Office PowerPoint</Application>
  <PresentationFormat>On-screen Show (4:3)</PresentationFormat>
  <Paragraphs>159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Q8/17 Cloud Security Activities</vt:lpstr>
      <vt:lpstr>Discussion at the WTSA-12</vt:lpstr>
      <vt:lpstr>Status of Q8/17</vt:lpstr>
      <vt:lpstr>Task described for Q8/17 (Confirmed with WTSA-12)</vt:lpstr>
      <vt:lpstr>Sum of current activities in SG17 (in Q8/17 and Q10/17)</vt:lpstr>
      <vt:lpstr>About Q8/17 meetings</vt:lpstr>
      <vt:lpstr>X.ccsec</vt:lpstr>
      <vt:lpstr>PowerPoint Presentation</vt:lpstr>
      <vt:lpstr>Principles for Identification of Areas of Responsibilities  from Q8/17 perspective</vt:lpstr>
      <vt:lpstr>Joint meeting with SG13</vt:lpstr>
      <vt:lpstr>Annex A(1): Result of Q.8/17 discussion</vt:lpstr>
      <vt:lpstr>Annex A(2):  Result of Q.8/17 discussion</vt:lpstr>
    </vt:vector>
  </TitlesOfParts>
  <Company>catr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Background-1</dc:title>
  <dc:creator>liang wei</dc:creator>
  <cp:lastModifiedBy>Regan, Gabrielle</cp:lastModifiedBy>
  <cp:revision>14</cp:revision>
  <dcterms:created xsi:type="dcterms:W3CDTF">2013-02-20T13:10:22Z</dcterms:created>
  <dcterms:modified xsi:type="dcterms:W3CDTF">2013-02-26T14:48:29Z</dcterms:modified>
</cp:coreProperties>
</file>