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56" r:id="rId3"/>
    <p:sldId id="258" r:id="rId4"/>
    <p:sldId id="291" r:id="rId5"/>
    <p:sldId id="257" r:id="rId6"/>
    <p:sldId id="262" r:id="rId7"/>
    <p:sldId id="265" r:id="rId8"/>
    <p:sldId id="266" r:id="rId9"/>
    <p:sldId id="281" r:id="rId10"/>
    <p:sldId id="267" r:id="rId11"/>
    <p:sldId id="268" r:id="rId12"/>
    <p:sldId id="269" r:id="rId13"/>
    <p:sldId id="270" r:id="rId14"/>
    <p:sldId id="287" r:id="rId15"/>
    <p:sldId id="282" r:id="rId16"/>
    <p:sldId id="272" r:id="rId17"/>
    <p:sldId id="271" r:id="rId18"/>
    <p:sldId id="288" r:id="rId19"/>
    <p:sldId id="273" r:id="rId20"/>
    <p:sldId id="283" r:id="rId21"/>
    <p:sldId id="274" r:id="rId22"/>
    <p:sldId id="275" r:id="rId23"/>
    <p:sldId id="292" r:id="rId24"/>
    <p:sldId id="276" r:id="rId25"/>
    <p:sldId id="285" r:id="rId26"/>
    <p:sldId id="277" r:id="rId27"/>
    <p:sldId id="278" r:id="rId28"/>
    <p:sldId id="286" r:id="rId29"/>
    <p:sldId id="279" r:id="rId30"/>
    <p:sldId id="280" r:id="rId31"/>
    <p:sldId id="259" r:id="rId32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FFDE786-B4F9-4495-8289-CE689829E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400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7A85FE-3C10-47C7-B1C3-EAA61EA8E33D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A508BD4F-F1F2-4DCC-990A-505AA29CF905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43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96310C-FDBB-4CF3-A274-8A30BF043E6E}" type="slidenum">
              <a:rPr lang="en-US" altLang="en-US" sz="1400" smtClean="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FC711E32-9E14-4216-80AB-9D2D89DB14A7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83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69513D-4877-47D2-9AC3-66F7AEEF47BE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78F17E1C-624F-4190-8464-CE889BB52083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68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DF4ECA-2F45-4D64-A2A5-59D8793FE7F7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93749353-2E0A-4EBB-8A34-6EC7E94CBF1E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49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46BEBB-EBEF-419D-808A-7E88713FEF3D}" type="slidenum">
              <a:rPr lang="en-US" altLang="en-US" sz="1400" smtClean="0"/>
              <a:pPr>
                <a:spcBef>
                  <a:spcPct val="0"/>
                </a:spcBef>
              </a:pPr>
              <a:t>13</a:t>
            </a:fld>
            <a:endParaRPr lang="en-US" altLang="en-US" sz="140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EAE8AB58-6908-4470-9355-E02829BDE03C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161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E6CF1D-BFAB-48CC-BFA7-F318AC689E57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628C4B24-9108-486B-A7AC-17CFE50D470D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01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00CAC2-AB57-49A5-85B0-C9C99C2D97A5}" type="slidenum">
              <a:rPr lang="en-US" altLang="en-US" sz="1400" smtClean="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8A1A8B66-4D51-436C-B5BA-1697DEF94156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43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D1E286-7055-4CF5-826E-B87F9898B56A}" type="slidenum">
              <a:rPr lang="en-US" altLang="en-US" sz="1400" smtClean="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D0A7C7FF-049F-43ED-B62D-9AF103DB912C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587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B9181B-06DA-46B1-84EF-4A68C459E472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8F9D9F84-5ECF-40F5-AB5F-D67ED0DE0C01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45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B7B26-A1A0-4484-BD50-25D747F04F6F}" type="slidenum">
              <a:rPr lang="en-US" altLang="en-US" sz="1400" smtClean="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97BD59F7-AEAB-467E-83E6-61D3718BF95A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288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A420A-C306-43C2-BDC5-41E80A8C9E67}" type="slidenum">
              <a:rPr lang="en-US" altLang="en-US" sz="1400" smtClean="0"/>
              <a:pPr>
                <a:spcBef>
                  <a:spcPct val="0"/>
                </a:spcBef>
              </a:pPr>
              <a:t>19</a:t>
            </a:fld>
            <a:endParaRPr lang="en-US" altLang="en-US" sz="140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4A634998-791E-40EC-ABBB-3D10F3A60412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01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348017-C53E-478F-BD9C-1140DE997AD6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38754998-42AE-478C-A6B4-3C63DE883AD4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5077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432C76-0007-445E-AD96-2448524E38F7}" type="slidenum">
              <a:rPr lang="en-US" altLang="en-US" sz="1400" smtClean="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EDE99300-74A6-4769-8776-5A6666E70381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1518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070512-A740-4F07-A269-5394301F6EEA}" type="slidenum">
              <a:rPr lang="en-US" altLang="en-US" sz="1400" smtClean="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DF5774BD-A8C2-4340-A264-834AAFD8DFB0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3119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11BCB9-0A81-4EFA-BB3C-5C61E737B635}" type="slidenum">
              <a:rPr lang="en-US" altLang="en-US" sz="1400" smtClean="0"/>
              <a:pPr>
                <a:spcBef>
                  <a:spcPct val="0"/>
                </a:spcBef>
              </a:pPr>
              <a:t>22</a:t>
            </a:fld>
            <a:endParaRPr lang="en-US" altLang="en-US" sz="140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0955413F-145B-45E3-96ED-F8491ADBD928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7241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5DDBDA-1C05-4DD9-B469-9DCDE5FF2E48}" type="slidenum">
              <a:rPr lang="en-US" altLang="en-US" sz="1400" smtClean="0"/>
              <a:pPr>
                <a:spcBef>
                  <a:spcPct val="0"/>
                </a:spcBef>
              </a:pPr>
              <a:t>23</a:t>
            </a:fld>
            <a:endParaRPr lang="en-US" altLang="en-US" sz="140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5B93CEEB-D2CE-47A2-881C-5C93C1829437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0752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94CDFD-AB45-486A-80EC-11B66C540482}" type="slidenum">
              <a:rPr lang="en-US" altLang="en-US" sz="1400" smtClean="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B83DDCE2-8E31-4751-B3A8-5A184DF91B95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897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FF83E1-2BF0-4C34-8286-A9C5AA4E6630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6B0D05C0-EF65-4A8C-9A56-4DCD83BA3B20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371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7C1756-E48F-4DA0-BF1F-FBD59B6DB260}" type="slidenum">
              <a:rPr lang="en-US" altLang="en-US" sz="1400" smtClean="0"/>
              <a:pPr>
                <a:spcBef>
                  <a:spcPct val="0"/>
                </a:spcBef>
              </a:pPr>
              <a:t>26</a:t>
            </a:fld>
            <a:endParaRPr lang="en-US" altLang="en-US" sz="140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C9A98457-921A-4463-B8F5-611B42B7FE36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512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F07FC3-3DD6-4BE2-99EF-F7CD2346A70B}" type="slidenum">
              <a:rPr lang="en-US" altLang="en-US" sz="1400" smtClean="0"/>
              <a:pPr>
                <a:spcBef>
                  <a:spcPct val="0"/>
                </a:spcBef>
              </a:pPr>
              <a:t>27</a:t>
            </a:fld>
            <a:endParaRPr lang="en-US" altLang="en-US" sz="140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2A8D3232-2EA2-4FAD-97EC-9D9F7FFADCF6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647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11282C-0A2F-4F64-8D1A-2BE0ABD6E509}" type="slidenum">
              <a:rPr lang="en-US" altLang="en-US" sz="1400" smtClean="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2891CA99-7B77-4E7C-90B4-C4F66225BFF9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175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34F459-B053-455A-9BEC-4C01A271920D}" type="slidenum">
              <a:rPr lang="en-US" altLang="en-US" sz="1400" smtClean="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75632384-ABF6-45A9-AF82-813CC2B05CE6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217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348017-C53E-478F-BD9C-1140DE997AD6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38754998-42AE-478C-A6B4-3C63DE883AD4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580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5D3F88-FA34-410B-B19C-1264BB38768E}" type="slidenum">
              <a:rPr lang="en-US" altLang="en-US" sz="1400" smtClean="0"/>
              <a:pPr>
                <a:spcBef>
                  <a:spcPct val="0"/>
                </a:spcBef>
              </a:pPr>
              <a:t>30</a:t>
            </a:fld>
            <a:endParaRPr lang="en-US" altLang="en-US" sz="140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B868087A-A3D4-4C70-99C2-CFD39AB12E08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09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E3C00F-2BF9-4DFF-BADE-FE1EEA395C05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4215969E-0FDE-4A42-A0FD-55D9F2207287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66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AD8531-DBDF-4A61-9023-365917888222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6678DC97-D56E-4896-8998-C94249C7FA40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17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47A30-38DF-409F-8E7F-20D8559F7E53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FD177218-BE35-417F-8421-B0E2512B223D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50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646D94-ED83-4EEE-8359-5F0D3858040A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589AF03B-323E-4761-B034-0D461BD36390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2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920AC-6CC7-4EAA-A6BE-F369EFD90E2F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BB840BE4-7826-46C3-96E8-573D96A4BC09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80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5F387F-3DE9-4BDE-9494-87BBEF9D32E1}" type="slidenum">
              <a:rPr lang="en-US" altLang="en-US" sz="1400" smtClean="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4000"/>
              </a:lnSpc>
              <a:spcBef>
                <a:spcPct val="0"/>
              </a:spcBef>
              <a:buClrTx/>
              <a:buFontTx/>
              <a:buNone/>
            </a:pPr>
            <a:fld id="{62274F2B-9611-4BBA-9AE6-1D5251E07C9D}" type="slidenum">
              <a:rPr lang="en-US" altLang="en-US" sz="14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8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F7861AB6-2DEF-4755-BBC8-1C7D90E6E2C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96076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4A25847D-EB3C-43D9-AA57-0D806DE993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6265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438" y="273050"/>
            <a:ext cx="2741612" cy="56673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2438" cy="56673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DB3945DB-6F81-42F5-AD68-178D32B212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27511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3DE2-1AA3-49E8-A72B-BD6A1C780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8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EE14-FBAC-4B04-A50E-D70977CE9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7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391B-51D0-492D-BEDF-7F90923D1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5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B14F-86B4-47FA-90CF-AD98EC821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BBDC-C1F2-49AE-80FE-BFBFEA995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81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9330-DE90-4192-910E-A93D04D43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F657-92BE-4E57-880B-C4C5DF1A5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55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0DEF-FD23-45ED-889E-2094CD016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5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B40ADE43-A25A-446D-9646-1F23BCCA400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43574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1A3C-E9DC-40E0-8ADF-F3AE7D2A1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711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FB34-2D99-4215-A5BF-42596F946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09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A45B-337B-451B-8F4E-8E9010A98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72BEA23A-571A-423C-9C4B-D1112967219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93006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407025" cy="45227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417638"/>
            <a:ext cx="5407025" cy="45227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E2E237A1-C6C4-4998-9A3A-5E0CEEB4BA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213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9E2CD667-1E99-4D16-A0C7-222CFD8F1A6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9524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C6DA9915-7C09-4136-956F-B65175B0BD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82938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3EC3430-8710-4DEF-8268-8E948A7C9F3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67285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15EF014C-4B50-4FB9-8E12-603B5EF7D0E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699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3FB57B47-2A9C-4BC4-896B-F7A4B6F5259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36936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ja-JP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218238"/>
            <a:ext cx="2725738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6DA24-2A0A-4152-B9A4-C7BC9FD9BE8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5"/>
          <a:stretch>
            <a:fillRect/>
          </a:stretch>
        </p:blipFill>
        <p:spPr bwMode="auto">
          <a:xfrm>
            <a:off x="0" y="309563"/>
            <a:ext cx="14382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3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7" t="82542" r="11639"/>
          <a:stretch>
            <a:fillRect/>
          </a:stretch>
        </p:blipFill>
        <p:spPr bwMode="auto">
          <a:xfrm>
            <a:off x="11253788" y="6308725"/>
            <a:ext cx="7191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297" t="82542" r="11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umimoji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umimoji="1"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umimoj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umimoj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umimoji="1"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kumimoji="1"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3"/>
            <a:ext cx="2838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8775" y="6246813"/>
            <a:ext cx="38623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9188" y="6246813"/>
            <a:ext cx="2838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E089814-0925-49AF-89BC-74E208D0D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018213"/>
            <a:ext cx="7381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38524"/>
              </p:ext>
            </p:extLst>
          </p:nvPr>
        </p:nvGraphicFramePr>
        <p:xfrm>
          <a:off x="2700338" y="2564904"/>
          <a:ext cx="7346950" cy="2755901"/>
        </p:xfrm>
        <a:graphic>
          <a:graphicData uri="http://schemas.openxmlformats.org/drawingml/2006/table">
            <a:tbl>
              <a:tblPr/>
              <a:tblGrid>
                <a:gridCol w="197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48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Presentation Title</a:t>
                      </a:r>
                    </a:p>
                  </a:txBody>
                  <a:tcPr marL="35996" marR="35996" marT="3599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5GMF progress towards 2020 and beyond </a:t>
                      </a:r>
                    </a:p>
                  </a:txBody>
                  <a:tcPr marL="35996" marR="35996" marT="4733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Presenter</a:t>
                      </a:r>
                    </a:p>
                  </a:txBody>
                  <a:tcPr marL="35996" marR="35996" marT="3599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Takaharu NAKAMURA, Fujitsu, ARIB</a:t>
                      </a:r>
                    </a:p>
                  </a:txBody>
                  <a:tcPr marL="35996" marR="35996" marT="3599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Session</a:t>
                      </a:r>
                    </a:p>
                  </a:txBody>
                  <a:tcPr marL="35996" marR="35996" marT="3599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6.2 Strategic Topic #2: 5G</a:t>
                      </a:r>
                    </a:p>
                  </a:txBody>
                  <a:tcPr marL="35996" marR="35996" marT="3599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2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Document Name/Version</a:t>
                      </a:r>
                    </a:p>
                  </a:txBody>
                  <a:tcPr marL="35996" marR="35996" marT="3599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+mn-cs"/>
                        </a:rPr>
                        <a:t>GSC20_Session#6_5G_Takaharu_ARIB Rev </a:t>
                      </a:r>
                      <a:r>
                        <a:rPr kumimoji="0" lang="en-US" altLang="ja-JP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+mn-cs"/>
                        </a:rPr>
                        <a:t>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Submission/Revision date: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ja-JP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22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April 2016</a:t>
                      </a:r>
                    </a:p>
                  </a:txBody>
                  <a:tcPr marL="35996" marR="35996" marT="46076" marB="3599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1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844550"/>
            <a:ext cx="4752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41C20949-DDBB-44F4-A86C-4AFB553FE4BB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10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2048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96975"/>
            <a:ext cx="10844212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タイトル 1"/>
          <p:cNvSpPr txBox="1">
            <a:spLocks/>
          </p:cNvSpPr>
          <p:nvPr/>
        </p:nvSpPr>
        <p:spPr bwMode="auto">
          <a:xfrm>
            <a:off x="3168650" y="0"/>
            <a:ext cx="71961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Market and user trends 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4D0D4D42-5D34-40CA-8987-8A2958879259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11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2253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268413"/>
            <a:ext cx="108696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タイトル 1"/>
          <p:cNvSpPr txBox="1">
            <a:spLocks/>
          </p:cNvSpPr>
          <p:nvPr/>
        </p:nvSpPr>
        <p:spPr bwMode="auto">
          <a:xfrm>
            <a:off x="3186113" y="9525"/>
            <a:ext cx="71961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Road to 5G mobile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216AA431-FB72-4BE7-B605-29C3ECBEE6C8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12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2457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857250"/>
            <a:ext cx="10729912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タイトル 1"/>
          <p:cNvSpPr txBox="1">
            <a:spLocks/>
          </p:cNvSpPr>
          <p:nvPr/>
        </p:nvSpPr>
        <p:spPr bwMode="auto">
          <a:xfrm>
            <a:off x="2651125" y="0"/>
            <a:ext cx="71961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Maximum system capabilities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2355EA54-5335-45D9-B1CC-D06462047AD8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13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26627" name="タイトル 1"/>
          <p:cNvSpPr txBox="1">
            <a:spLocks/>
          </p:cNvSpPr>
          <p:nvPr/>
        </p:nvSpPr>
        <p:spPr bwMode="auto">
          <a:xfrm>
            <a:off x="2559050" y="0"/>
            <a:ext cx="719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Required capabilities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  <p:pic>
        <p:nvPicPr>
          <p:cNvPr id="26628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73100"/>
            <a:ext cx="11585575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FC5AE318-5117-47DC-9A29-91733CBAFD02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14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3.  5G mobile concept</a:t>
            </a:r>
            <a:endParaRPr lang="en-US" altLang="en-US" b="1" dirty="0"/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Framework for 5G RAN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Keywords for 5G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Radio Access Technologies for 5G mobile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Potential Application enabled by 5G mobile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D95DB2A5-8044-4A71-AD67-89F2CB9E0FDB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15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30723" name="タイトル 1"/>
          <p:cNvSpPr txBox="1">
            <a:spLocks/>
          </p:cNvSpPr>
          <p:nvPr/>
        </p:nvSpPr>
        <p:spPr bwMode="auto">
          <a:xfrm>
            <a:off x="2873375" y="0"/>
            <a:ext cx="719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Framework for 5G RAN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  <p:pic>
        <p:nvPicPr>
          <p:cNvPr id="3072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003300"/>
            <a:ext cx="10836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CC1FF063-6B03-4E91-8AD4-40D61675C882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16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3277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12875"/>
            <a:ext cx="10658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タイトル 1"/>
          <p:cNvSpPr txBox="1">
            <a:spLocks/>
          </p:cNvSpPr>
          <p:nvPr/>
        </p:nvSpPr>
        <p:spPr bwMode="auto">
          <a:xfrm>
            <a:off x="2495550" y="0"/>
            <a:ext cx="719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Keywords for 5G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  <p:sp>
        <p:nvSpPr>
          <p:cNvPr id="32773" name="正方形/長方形 2"/>
          <p:cNvSpPr>
            <a:spLocks noChangeArrowheads="1"/>
          </p:cNvSpPr>
          <p:nvPr/>
        </p:nvSpPr>
        <p:spPr bwMode="auto">
          <a:xfrm>
            <a:off x="3971925" y="3244850"/>
            <a:ext cx="424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Potential Application enabled by 5G mobile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FD8826B3-B992-4DF3-B1FD-F11D64111309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17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34819" name="タイトル 1"/>
          <p:cNvSpPr txBox="1">
            <a:spLocks/>
          </p:cNvSpPr>
          <p:nvPr/>
        </p:nvSpPr>
        <p:spPr bwMode="auto">
          <a:xfrm>
            <a:off x="1947863" y="-1588"/>
            <a:ext cx="90424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Radio Access Technologies for 5G mobile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  <p:sp>
        <p:nvSpPr>
          <p:cNvPr id="34820" name="正方形/長方形 2"/>
          <p:cNvSpPr>
            <a:spLocks noChangeArrowheads="1"/>
          </p:cNvSpPr>
          <p:nvPr/>
        </p:nvSpPr>
        <p:spPr bwMode="auto">
          <a:xfrm>
            <a:off x="3971925" y="3244850"/>
            <a:ext cx="424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Potential Application enabled by 5G mobile</a:t>
            </a:r>
            <a:endParaRPr lang="ja-JP" altLang="en-US"/>
          </a:p>
        </p:txBody>
      </p:sp>
      <p:pic>
        <p:nvPicPr>
          <p:cNvPr id="34821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243013"/>
            <a:ext cx="106521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A0DD0D9D-4C39-45DF-AD19-04A4A88ED44C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18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36867" name="タイトル 1"/>
          <p:cNvSpPr txBox="1">
            <a:spLocks/>
          </p:cNvSpPr>
          <p:nvPr/>
        </p:nvSpPr>
        <p:spPr bwMode="auto">
          <a:xfrm>
            <a:off x="1428750" y="9525"/>
            <a:ext cx="9331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Potential Application enabled by 5G mobile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  <p:pic>
        <p:nvPicPr>
          <p:cNvPr id="3686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50975"/>
            <a:ext cx="108934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D9282F37-0899-497F-936A-83B8A835669B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19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4. Progresses towards ‘5G’</a:t>
            </a:r>
            <a:endParaRPr lang="en-US" altLang="en-US" b="1" dirty="0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200"/>
              <a:t>This is where the main content of this slide can be put :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5G network technology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Timeline of 5G network technology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Spectrum ranges above 6GHz and characteristics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User trend survey, Technology survey of application platforms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endParaRPr lang="en-US" altLang="en-US" sz="2200"/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endParaRPr lang="en-US" alt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2FDB587A-D39D-4D81-A8DD-FC0F63A2DB3E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5GMF progress towards 2020 and beyond</a:t>
            </a:r>
          </a:p>
          <a:p>
            <a:pPr lv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dirty="0"/>
              <a:t>6.2 Strategic Topic #2: 5G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en-US" sz="2000" dirty="0"/>
              <a:t>Takaharu NAKAMURA, Fujitsu, ARIB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endParaRPr lang="en-US" alt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Overview of 5GMF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Pre-studies on the 5G mobile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5G mobile concept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Progresses towards ‘5G’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Updated action plan toward 5G mobile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Global collaboration on 5G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400" b="1" dirty="0">
                <a:solidFill>
                  <a:srgbClr val="4700B8"/>
                </a:solidFill>
              </a:rPr>
              <a:t>Summary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3B4C0898-A085-4465-9952-190218D07912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20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4096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268413"/>
            <a:ext cx="1025048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タイトル 1"/>
          <p:cNvSpPr txBox="1">
            <a:spLocks/>
          </p:cNvSpPr>
          <p:nvPr/>
        </p:nvSpPr>
        <p:spPr bwMode="auto">
          <a:xfrm>
            <a:off x="1947863" y="-1588"/>
            <a:ext cx="7196137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5G network technology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BED40B36-CF51-450A-BC57-721F5570C03E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21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4301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474788"/>
            <a:ext cx="1051242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タイトル 1"/>
          <p:cNvSpPr txBox="1">
            <a:spLocks/>
          </p:cNvSpPr>
          <p:nvPr/>
        </p:nvSpPr>
        <p:spPr bwMode="auto">
          <a:xfrm>
            <a:off x="1947863" y="-1588"/>
            <a:ext cx="7196137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Timeline of 5G network technology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3EABE4CE-2DD7-4E81-BC6F-4C29FC4CE79E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22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89088" y="68263"/>
            <a:ext cx="901065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3600" b="1">
                <a:solidFill>
                  <a:srgbClr val="4700B8"/>
                </a:solidFill>
                <a:latin typeface="Calibri" panose="020F0502020204030204" pitchFamily="34" charset="0"/>
                <a:cs typeface="+mn-cs"/>
              </a:rPr>
              <a:t>Spectrum ranges above 6GHz and characteristics	</a:t>
            </a:r>
            <a:endParaRPr lang="en-US" sz="3600" b="1" dirty="0">
              <a:solidFill>
                <a:srgbClr val="4700B8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21" y="1243815"/>
            <a:ext cx="10493984" cy="48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9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8D09F7DE-6D85-4925-B75E-BBEE01E51297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23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4710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87488"/>
            <a:ext cx="105822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タイトル 3"/>
          <p:cNvSpPr txBox="1">
            <a:spLocks/>
          </p:cNvSpPr>
          <p:nvPr/>
        </p:nvSpPr>
        <p:spPr bwMode="auto">
          <a:xfrm>
            <a:off x="3033713" y="3175"/>
            <a:ext cx="71961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User trend survey, Technology survey of application platforms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70F3AE5E-B874-4643-9F05-D1045B2C5035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24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5. Updated action plan toward 5G mobile</a:t>
            </a:r>
            <a:endParaRPr lang="en-US" altLang="en-US" b="1" dirty="0"/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Schedule Overview of 5G Integrated Verification Trial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Image of Verification Trial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4EC66A86-59A8-4CBB-84BA-5EF3452AF318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25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5120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50950"/>
            <a:ext cx="107442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タイトル 1"/>
          <p:cNvSpPr txBox="1">
            <a:spLocks/>
          </p:cNvSpPr>
          <p:nvPr/>
        </p:nvSpPr>
        <p:spPr bwMode="auto">
          <a:xfrm>
            <a:off x="1939925" y="25400"/>
            <a:ext cx="8972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Schedule Overview of 5G Integrated Verification Trial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4DDAFF15-1B0D-42E7-AD9D-B1A051A16F5C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26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5325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336675"/>
            <a:ext cx="10469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タイトル 1"/>
          <p:cNvSpPr txBox="1">
            <a:spLocks/>
          </p:cNvSpPr>
          <p:nvPr/>
        </p:nvSpPr>
        <p:spPr bwMode="auto">
          <a:xfrm>
            <a:off x="2781300" y="0"/>
            <a:ext cx="719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Image of Verification Trial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ED90E5FD-8078-4805-9C7C-2075BCF51547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27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6. Global collaboration on 5G</a:t>
            </a:r>
            <a:endParaRPr lang="en-US" altLang="en-US" b="1" dirty="0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200"/>
              <a:t>This is where the main content of this slide can be put :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5G in the World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Global Collaboration on 5G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C9290054-A4AE-453B-8F15-407C683FE1E7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28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5734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39850"/>
            <a:ext cx="10225087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タイトル 1"/>
          <p:cNvSpPr txBox="1">
            <a:spLocks/>
          </p:cNvSpPr>
          <p:nvPr/>
        </p:nvSpPr>
        <p:spPr bwMode="auto">
          <a:xfrm>
            <a:off x="2640013" y="0"/>
            <a:ext cx="71961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5G in the World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C53D9F4D-862B-4797-97D8-E8A4EBF3D30D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29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59395" name="タイトル 2"/>
          <p:cNvSpPr txBox="1">
            <a:spLocks/>
          </p:cNvSpPr>
          <p:nvPr/>
        </p:nvSpPr>
        <p:spPr bwMode="auto">
          <a:xfrm>
            <a:off x="1606550" y="-17463"/>
            <a:ext cx="95345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Global Collaboration on 5G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611313" y="1063625"/>
            <a:ext cx="9529762" cy="5172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103873" tIns="51937" rIns="103873" bIns="51937" anchor="ctr"/>
          <a:lstStyle/>
          <a:p>
            <a:pPr algn="ctr" defTabSz="1038743">
              <a:defRPr/>
            </a:pPr>
            <a:endParaRPr lang="ja-JP" altLang="en-US" sz="3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60550" y="1123950"/>
            <a:ext cx="9283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73" tIns="51937" rIns="103873" bIns="51937"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Collaborate bilaterally with other organizations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60550" y="1571625"/>
            <a:ext cx="9283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73" tIns="51937" rIns="103873" bIns="51937"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10180" lvl="1" indent="-310180">
              <a:buClr>
                <a:srgbClr val="B5B5ED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5G PPP</a:t>
            </a:r>
          </a:p>
          <a:p>
            <a:pPr marL="706922" lvl="2" indent="-198370">
              <a:lnSpc>
                <a:spcPts val="2266"/>
              </a:lnSpc>
              <a:buClr>
                <a:srgbClr val="B5B5ED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Meeting, Munich, 11 April 2014, MOU signed, Frankfurt, 25 March 2015</a:t>
            </a:r>
          </a:p>
          <a:p>
            <a:pPr marL="310180" lvl="1" indent="-310180">
              <a:buClr>
                <a:srgbClr val="B5B5ED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Korea 5G Forum</a:t>
            </a:r>
          </a:p>
          <a:p>
            <a:pPr marL="706922" lvl="2" indent="-198370">
              <a:lnSpc>
                <a:spcPts val="2266"/>
              </a:lnSpc>
              <a:buClr>
                <a:srgbClr val="B5B5ED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Meetings: Tokyo, 19</a:t>
            </a:r>
            <a:r>
              <a:rPr lang="en-US" altLang="ja-JP" sz="2400" kern="0" baseline="3000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August 2013, Tokyo, 3</a:t>
            </a:r>
            <a:r>
              <a:rPr lang="en-US" altLang="ja-JP" sz="2400" kern="0" baseline="3000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July 2014</a:t>
            </a:r>
          </a:p>
          <a:p>
            <a:pPr marL="706922" lvl="2" indent="-198370">
              <a:lnSpc>
                <a:spcPts val="2266"/>
              </a:lnSpc>
              <a:buClr>
                <a:srgbClr val="B5B5ED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MOU signed, Tokyo,  6 April 2015</a:t>
            </a:r>
          </a:p>
          <a:p>
            <a:pPr marL="310180" lvl="1" indent="-310180">
              <a:buClr>
                <a:srgbClr val="B5B5ED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Wireless World Research Forum </a:t>
            </a:r>
            <a:r>
              <a:rPr lang="ja-JP" altLang="en-US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WWRF</a:t>
            </a:r>
            <a:r>
              <a:rPr lang="ja-JP" altLang="en-US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）　　</a:t>
            </a:r>
            <a:endParaRPr lang="en-US" altLang="ja-JP" b="1" kern="0" dirty="0">
              <a:solidFill>
                <a:schemeClr val="accent6"/>
              </a:solidFill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706922" lvl="2" indent="-198370">
              <a:lnSpc>
                <a:spcPts val="2266"/>
              </a:lnSpc>
              <a:buClr>
                <a:srgbClr val="B5B5ED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MOU signed , e-mail, 21 August 2015</a:t>
            </a:r>
          </a:p>
          <a:p>
            <a:pPr marL="310180" lvl="1" indent="-310180">
              <a:buClr>
                <a:srgbClr val="B5B5ED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Indonesia</a:t>
            </a:r>
            <a:r>
              <a:rPr lang="ja-JP" altLang="en-US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5G Forum </a:t>
            </a:r>
          </a:p>
          <a:p>
            <a:pPr marL="706922" lvl="2" indent="-198370">
              <a:lnSpc>
                <a:spcPts val="2266"/>
              </a:lnSpc>
              <a:buClr>
                <a:srgbClr val="B5B5ED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Meeting &amp; MOU signed , Bali (Indonesia),  21-22 September 2015</a:t>
            </a:r>
          </a:p>
          <a:p>
            <a:pPr marL="310180" lvl="1" indent="-310180">
              <a:buClr>
                <a:srgbClr val="B5B5ED"/>
              </a:buClr>
              <a:buSzPct val="90000"/>
              <a:buFont typeface="Wingdings" pitchFamily="2" charset="2"/>
              <a:buChar char="l"/>
              <a:defRPr/>
            </a:pP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Malaysian Technical Standards Forum (MTSFB) </a:t>
            </a:r>
            <a:r>
              <a:rPr lang="en-US" altLang="ja-JP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IMT Sub- WG 5G</a:t>
            </a:r>
            <a:r>
              <a:rPr lang="en-US" altLang="ja-JP" b="1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</a:p>
          <a:p>
            <a:pPr marL="706922" lvl="2" indent="-198370">
              <a:lnSpc>
                <a:spcPts val="2266"/>
              </a:lnSpc>
              <a:buClr>
                <a:srgbClr val="B5B5ED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solidFill>
                  <a:schemeClr val="accent6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Meeting &amp; MOU signed, Kuala Lumpur (Malaysia),  6 April 2016</a:t>
            </a:r>
          </a:p>
        </p:txBody>
      </p:sp>
      <p:grpSp>
        <p:nvGrpSpPr>
          <p:cNvPr id="59399" name="グループ化 6"/>
          <p:cNvGrpSpPr>
            <a:grpSpLocks/>
          </p:cNvGrpSpPr>
          <p:nvPr/>
        </p:nvGrpSpPr>
        <p:grpSpPr bwMode="auto">
          <a:xfrm>
            <a:off x="1606550" y="1063625"/>
            <a:ext cx="242888" cy="858838"/>
            <a:chOff x="185492" y="786384"/>
            <a:chExt cx="164592" cy="643999"/>
          </a:xfrm>
        </p:grpSpPr>
        <p:sp>
          <p:nvSpPr>
            <p:cNvPr id="8" name="正方形/長方形 7"/>
            <p:cNvSpPr/>
            <p:nvPr/>
          </p:nvSpPr>
          <p:spPr>
            <a:xfrm>
              <a:off x="185492" y="786384"/>
              <a:ext cx="164592" cy="494010"/>
            </a:xfrm>
            <a:prstGeom prst="rect">
              <a:avLst/>
            </a:prstGeom>
            <a:solidFill>
              <a:srgbClr val="B5B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200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85492" y="1305392"/>
              <a:ext cx="164592" cy="49996"/>
            </a:xfrm>
            <a:prstGeom prst="rect">
              <a:avLst/>
            </a:prstGeom>
            <a:solidFill>
              <a:srgbClr val="B5B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200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85492" y="1380387"/>
              <a:ext cx="164592" cy="49996"/>
            </a:xfrm>
            <a:prstGeom prst="rect">
              <a:avLst/>
            </a:prstGeom>
            <a:solidFill>
              <a:srgbClr val="B5B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20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2FDB587A-D39D-4D81-A8DD-FC0F63A2DB3E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3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1. Overview of 5GMF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 Roadmap towards implementation of 5G mobile in Japan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Action plan (mid-term) of 5GMF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Organizational Structure of the 5GMF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5GMF Members</a:t>
            </a:r>
          </a:p>
        </p:txBody>
      </p:sp>
    </p:spTree>
    <p:extLst>
      <p:ext uri="{BB962C8B-B14F-4D97-AF65-F5344CB8AC3E}">
        <p14:creationId xmlns:p14="http://schemas.microsoft.com/office/powerpoint/2010/main" val="85438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B205275F-1C87-45FF-849F-7F3DAC8DC853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30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3384550" y="9636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4700B8"/>
                </a:solidFill>
              </a:rPr>
              <a:t>Summary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endParaRPr lang="en-US" altLang="en-US" b="1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349500" y="1768475"/>
            <a:ext cx="8321675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buClrTx/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Activities in 5GMF is briefly introduced:</a:t>
            </a:r>
          </a:p>
          <a:p>
            <a:pPr eaLnBrk="1" hangingPunct="1">
              <a:lnSpc>
                <a:spcPct val="104000"/>
              </a:lnSpc>
              <a:buClr>
                <a:srgbClr val="808080"/>
              </a:buClr>
              <a:buFont typeface="Wingdings" panose="05000000000000000000" pitchFamily="2" charset="2"/>
              <a:buChar char=""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 Organization of 5GMF</a:t>
            </a:r>
          </a:p>
          <a:p>
            <a:pPr marL="1587" indent="0" eaLnBrk="1" hangingPunct="1">
              <a:lnSpc>
                <a:spcPct val="104000"/>
              </a:lnSpc>
              <a:buClr>
                <a:srgbClr val="808080"/>
              </a:buClr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Nation-wide cooperation amongst academia, industry and government offices. Involving virtual stake holders: Applications, NW, RAN.</a:t>
            </a:r>
          </a:p>
          <a:p>
            <a:pPr eaLnBrk="1" hangingPunct="1">
              <a:lnSpc>
                <a:spcPct val="104000"/>
              </a:lnSpc>
              <a:buClr>
                <a:srgbClr val="808080"/>
              </a:buClr>
              <a:buFont typeface="Wingdings" panose="05000000000000000000" pitchFamily="2" charset="2"/>
              <a:buChar char=""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 Progresses in 5GMF</a:t>
            </a:r>
          </a:p>
          <a:p>
            <a:pPr marL="1587" indent="0" eaLnBrk="1" hangingPunct="1">
              <a:lnSpc>
                <a:spcPct val="104000"/>
              </a:lnSpc>
              <a:buClr>
                <a:srgbClr val="808080"/>
              </a:buClr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Use cases, Requirements, framework and RAN technologies.</a:t>
            </a:r>
          </a:p>
          <a:p>
            <a:pPr eaLnBrk="1" hangingPunct="1">
              <a:lnSpc>
                <a:spcPct val="104000"/>
              </a:lnSpc>
              <a:buClr>
                <a:srgbClr val="808080"/>
              </a:buClr>
              <a:buFont typeface="Wingdings" panose="05000000000000000000" pitchFamily="2" charset="2"/>
              <a:buChar char=""/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 Updated action plan towards ‘5G’</a:t>
            </a:r>
          </a:p>
          <a:p>
            <a:pPr marL="1587" lvl="1" indent="0" eaLnBrk="1" hangingPunct="1">
              <a:lnSpc>
                <a:spcPct val="104000"/>
              </a:lnSpc>
              <a:buClr>
                <a:srgbClr val="808080"/>
              </a:buClr>
              <a:defRPr/>
            </a:pPr>
            <a:r>
              <a:rPr lang="en-US" altLang="ja-JP" sz="2200" dirty="0" err="1">
                <a:solidFill>
                  <a:srgbClr val="000000"/>
                </a:solidFill>
              </a:rPr>
              <a:t>PoC</a:t>
            </a:r>
            <a:r>
              <a:rPr lang="en-US" altLang="ja-JP" sz="2200" dirty="0">
                <a:solidFill>
                  <a:srgbClr val="000000"/>
                </a:solidFill>
              </a:rPr>
              <a:t> plan towards 2020 and beyond</a:t>
            </a:r>
          </a:p>
          <a:p>
            <a:pPr eaLnBrk="1" hangingPunct="1">
              <a:lnSpc>
                <a:spcPct val="104000"/>
              </a:lnSpc>
              <a:buClr>
                <a:srgbClr val="808080"/>
              </a:buClr>
              <a:buFont typeface="Wingdings" panose="05000000000000000000" pitchFamily="2" charset="2"/>
              <a:buChar char=""/>
              <a:defRPr/>
            </a:pPr>
            <a:r>
              <a:rPr lang="en-US" altLang="ja-JP" sz="2200" dirty="0">
                <a:solidFill>
                  <a:srgbClr val="000000"/>
                </a:solidFill>
              </a:rPr>
              <a:t>Collaboration activities</a:t>
            </a:r>
          </a:p>
          <a:p>
            <a:pPr lvl="1">
              <a:buClr>
                <a:srgbClr val="3333FF"/>
              </a:buClr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Bilateral collaboration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with Indonesia and Malaysia</a:t>
            </a:r>
          </a:p>
          <a:p>
            <a:pPr lvl="1">
              <a:buClr>
                <a:srgbClr val="3333FF"/>
              </a:buClr>
              <a:defRPr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‘5G’ workshop is being planned: </a:t>
            </a:r>
            <a:r>
              <a:rPr lang="en-US" altLang="ja-JP" sz="2000" dirty="0">
                <a:solidFill>
                  <a:schemeClr val="tx1"/>
                </a:solidFill>
              </a:rPr>
              <a:t>CEATEC-Japan (Oct.)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4000"/>
              </a:lnSpc>
              <a:buClrTx/>
              <a:buFontTx/>
              <a:buNone/>
              <a:defRPr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FCD0CA2D-5E41-4856-A7C5-52F1166053FB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4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2586038" y="0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4700B8"/>
                </a:solidFill>
              </a:rPr>
              <a:t>Roadmap towards implementation of 5G mobile in Japan</a:t>
            </a:r>
            <a:endParaRPr lang="en-US" altLang="en-US" b="1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73163"/>
            <a:ext cx="1088866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214438"/>
            <a:ext cx="12012612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DFD23F4C-4202-40E3-8E1B-F68712B6E54B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5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10243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68413"/>
            <a:ext cx="1008538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133600" y="0"/>
            <a:ext cx="88423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3600" b="1" dirty="0">
                <a:solidFill>
                  <a:srgbClr val="4700B8"/>
                </a:solidFill>
                <a:latin typeface="Calibri" panose="020F0502020204030204" pitchFamily="34" charset="0"/>
                <a:cs typeface="+mn-cs"/>
              </a:rPr>
              <a:t>Action plan (mid-term) of 5GMF</a:t>
            </a:r>
            <a:endParaRPr lang="ja-JP" altLang="en-US" sz="3600" b="1" dirty="0">
              <a:solidFill>
                <a:srgbClr val="4700B8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0245" name="テキスト ボックス 1"/>
          <p:cNvSpPr txBox="1">
            <a:spLocks noChangeArrowheads="1"/>
          </p:cNvSpPr>
          <p:nvPr/>
        </p:nvSpPr>
        <p:spPr bwMode="auto">
          <a:xfrm>
            <a:off x="3384550" y="5999163"/>
            <a:ext cx="8339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1" lang="en-US" altLang="ja-JP" sz="1200">
                <a:solidFill>
                  <a:schemeClr val="tx1"/>
                </a:solidFill>
              </a:rPr>
              <a:t>IEICE: The Institute of Electronics, Information and Communication Engineers </a:t>
            </a:r>
            <a:endParaRPr kumimoji="1" lang="ja-JP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DEC57E67-05B8-4C06-8D61-572ECAADABBF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6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1229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103313"/>
            <a:ext cx="91630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52488" y="0"/>
            <a:ext cx="109664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3600" b="1" dirty="0">
                <a:solidFill>
                  <a:srgbClr val="4700B8"/>
                </a:solidFill>
                <a:latin typeface="Calibri" panose="020F0502020204030204" pitchFamily="34" charset="0"/>
                <a:cs typeface="+mn-cs"/>
              </a:rPr>
              <a:t>Organizational Structure of the 5GMF</a:t>
            </a:r>
            <a:endParaRPr lang="ja-JP" altLang="en-US" sz="3600" b="1" dirty="0">
              <a:solidFill>
                <a:srgbClr val="4700B8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CCE6B3B6-510B-4603-917B-F606A26F00F9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7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1433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3038"/>
            <a:ext cx="107283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タイトル 1"/>
          <p:cNvSpPr txBox="1">
            <a:spLocks/>
          </p:cNvSpPr>
          <p:nvPr/>
        </p:nvSpPr>
        <p:spPr bwMode="auto">
          <a:xfrm>
            <a:off x="2603500" y="9525"/>
            <a:ext cx="719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5GMF Members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C82C36F1-C1E8-4834-AF83-DFF3D4450D83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8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382963" y="925513"/>
            <a:ext cx="8137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2. Pre-studies on the 5G mobile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endParaRPr lang="en-US" altLang="en-US" b="1" dirty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292475" y="2573338"/>
            <a:ext cx="83216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Organization and output of the ARIB 2020 and Beyond Ad Hoc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Market and user trends 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Road to 5G mobile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Maximum system capabilities</a:t>
            </a:r>
          </a:p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808080"/>
              </a:buClr>
              <a:buFont typeface="Wingdings" panose="05000000000000000000" pitchFamily="2" charset="2"/>
              <a:buChar char=""/>
            </a:pPr>
            <a:r>
              <a:rPr lang="en-US" altLang="en-US" sz="2200"/>
              <a:t>Required capabilities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latin typeface="Arial" panose="020B0604020202020204" pitchFamily="34" charset="0"/>
              </a:rPr>
              <a:t>Pg  </a:t>
            </a:r>
            <a:fld id="{292F56D0-4D95-4A78-895F-7174FB7FD8E8}" type="slidenum">
              <a:rPr lang="en-US" altLang="en-US" sz="1800" smtClean="0">
                <a:latin typeface="Arial" panose="020B0604020202020204" pitchFamily="34" charset="0"/>
              </a:rPr>
              <a:pPr>
                <a:lnSpc>
                  <a:spcPct val="93000"/>
                </a:lnSpc>
                <a:spcAft>
                  <a:spcPct val="0"/>
                </a:spcAft>
              </a:pPr>
              <a:t>9</a:t>
            </a:fld>
            <a:r>
              <a:rPr lang="en-US" altLang="en-US" sz="1800">
                <a:latin typeface="Arial" panose="020B0604020202020204" pitchFamily="34" charset="0"/>
              </a:rPr>
              <a:t> | </a:t>
            </a:r>
          </a:p>
        </p:txBody>
      </p:sp>
      <p:pic>
        <p:nvPicPr>
          <p:cNvPr id="1843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484313"/>
            <a:ext cx="103552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タイトル 1"/>
          <p:cNvSpPr txBox="1">
            <a:spLocks/>
          </p:cNvSpPr>
          <p:nvPr/>
        </p:nvSpPr>
        <p:spPr bwMode="auto">
          <a:xfrm>
            <a:off x="3209925" y="0"/>
            <a:ext cx="719613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3600" b="1">
                <a:solidFill>
                  <a:srgbClr val="4700B8"/>
                </a:solidFill>
              </a:rPr>
              <a:t>Organization and output of the ARIB 2020 and Beyond Ad Hoc</a:t>
            </a:r>
            <a:endParaRPr lang="ja-JP" altLang="en-US" sz="3600" b="1">
              <a:solidFill>
                <a:srgbClr val="4700B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SC 20 5GMF_16042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E2FD29-D360-409C-924F-8A100F241329}"/>
</file>

<file path=customXml/itemProps2.xml><?xml version="1.0" encoding="utf-8"?>
<ds:datastoreItem xmlns:ds="http://schemas.openxmlformats.org/officeDocument/2006/customXml" ds:itemID="{C2E0BC97-D471-4C9E-B3DC-4D8A6D11EB8E}"/>
</file>

<file path=customXml/itemProps3.xml><?xml version="1.0" encoding="utf-8"?>
<ds:datastoreItem xmlns:ds="http://schemas.openxmlformats.org/officeDocument/2006/customXml" ds:itemID="{BD7EA569-4F16-4EB7-BD1E-98617354FB52}"/>
</file>

<file path=docProps/app.xml><?xml version="1.0" encoding="utf-8"?>
<Properties xmlns="http://schemas.openxmlformats.org/officeDocument/2006/extended-properties" xmlns:vt="http://schemas.openxmlformats.org/officeDocument/2006/docPropsVTypes">
  <Template>GSC 20 5GMF_160427</Template>
  <TotalTime>9</TotalTime>
  <Words>672</Words>
  <Application>Microsoft Office PowerPoint</Application>
  <PresentationFormat>Custom</PresentationFormat>
  <Paragraphs>188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Microsoft YaHei</vt:lpstr>
      <vt:lpstr>ＭＳ Ｐゴシック</vt:lpstr>
      <vt:lpstr>Arial</vt:lpstr>
      <vt:lpstr>Calibri</vt:lpstr>
      <vt:lpstr>HGP創英角ｺﾞｼｯｸUB</vt:lpstr>
      <vt:lpstr>Lucida Sans Unicode</vt:lpstr>
      <vt:lpstr>Times New Roman</vt:lpstr>
      <vt:lpstr>Trebuchet MS</vt:lpstr>
      <vt:lpstr>Wingdings</vt:lpstr>
      <vt:lpstr>GSC 20 5GMF_160427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ARIB</dc:creator>
  <cp:lastModifiedBy>Jayeeta Saha</cp:lastModifiedBy>
  <cp:revision>5</cp:revision>
  <cp:lastPrinted>1601-01-01T00:00:00Z</cp:lastPrinted>
  <dcterms:created xsi:type="dcterms:W3CDTF">2016-04-20T05:46:33Z</dcterms:created>
  <dcterms:modified xsi:type="dcterms:W3CDTF">2016-04-22T11:44:10Z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