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8"/>
  </p:notesMasterIdLst>
  <p:sldIdLst>
    <p:sldId id="256" r:id="rId3"/>
    <p:sldId id="258" r:id="rId4"/>
    <p:sldId id="261" r:id="rId5"/>
    <p:sldId id="263" r:id="rId6"/>
    <p:sldId id="262" r:id="rId7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116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ABAFD413-FE18-45B6-B683-7B5C76F0F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416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2DCE70FE-625D-4693-94E0-B106A88FF1F4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1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ct val="104000"/>
              </a:lnSpc>
              <a:buClrTx/>
              <a:buFontTx/>
              <a:buNone/>
            </a:pPr>
            <a:fld id="{78477A94-05B8-4AE7-A310-AE98ACD5B0D1}" type="slidenum">
              <a:rPr lang="en-US" altLang="en-US" sz="1400">
                <a:solidFill>
                  <a:srgbClr val="FFFFFF"/>
                </a:solidFill>
                <a:latin typeface="Trebuchet MS" pitchFamily="34" charset="0"/>
              </a:rPr>
              <a:pPr eaLnBrk="1">
                <a:lnSpc>
                  <a:spcPct val="104000"/>
                </a:lnSpc>
                <a:buClrTx/>
                <a:buFontTx/>
                <a:buNone/>
              </a:pPr>
              <a:t>1</a:t>
            </a:fld>
            <a:endParaRPr lang="en-US" alt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51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200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0CF490CA-A6E2-47F3-9988-E521B570793F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ct val="104000"/>
              </a:lnSpc>
              <a:buClrTx/>
              <a:buFontTx/>
              <a:buNone/>
            </a:pPr>
            <a:fld id="{A325F397-9E3C-45E8-8790-6AAE9AC42EF2}" type="slidenum">
              <a:rPr lang="en-US" altLang="en-US" sz="1400">
                <a:solidFill>
                  <a:srgbClr val="FFFFFF"/>
                </a:solidFill>
                <a:latin typeface="Trebuchet MS" pitchFamily="34" charset="0"/>
              </a:rPr>
              <a:pPr eaLnBrk="1">
                <a:lnSpc>
                  <a:spcPct val="104000"/>
                </a:lnSpc>
                <a:buClrTx/>
                <a:buFontTx/>
                <a:buNone/>
              </a:pPr>
              <a:t>2</a:t>
            </a:fld>
            <a:endParaRPr lang="en-US" alt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2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0CF490CA-A6E2-47F3-9988-E521B570793F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3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ct val="104000"/>
              </a:lnSpc>
              <a:buClrTx/>
              <a:buFontTx/>
              <a:buNone/>
            </a:pPr>
            <a:fld id="{A325F397-9E3C-45E8-8790-6AAE9AC42EF2}" type="slidenum">
              <a:rPr lang="en-US" altLang="en-US" sz="1400">
                <a:solidFill>
                  <a:srgbClr val="FFFFFF"/>
                </a:solidFill>
                <a:latin typeface="Trebuchet MS" pitchFamily="34" charset="0"/>
              </a:rPr>
              <a:pPr eaLnBrk="1">
                <a:lnSpc>
                  <a:spcPct val="104000"/>
                </a:lnSpc>
                <a:buClrTx/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2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0CF490CA-A6E2-47F3-9988-E521B570793F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ct val="104000"/>
              </a:lnSpc>
              <a:buClrTx/>
              <a:buFontTx/>
              <a:buNone/>
            </a:pPr>
            <a:fld id="{A325F397-9E3C-45E8-8790-6AAE9AC42EF2}" type="slidenum">
              <a:rPr lang="en-US" altLang="en-US" sz="1400">
                <a:solidFill>
                  <a:srgbClr val="FFFFFF"/>
                </a:solidFill>
                <a:latin typeface="Trebuchet MS" pitchFamily="34" charset="0"/>
              </a:rPr>
              <a:pPr eaLnBrk="1">
                <a:lnSpc>
                  <a:spcPct val="104000"/>
                </a:lnSpc>
                <a:buClrTx/>
                <a:buFontTx/>
                <a:buNone/>
              </a:pPr>
              <a:t>4</a:t>
            </a:fld>
            <a:endParaRPr lang="en-US" alt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2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0CF490CA-A6E2-47F3-9988-E521B570793F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>
                <a:lnSpc>
                  <a:spcPct val="95000"/>
                </a:lnSpc>
              </a:pPr>
              <a:t>5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ct val="104000"/>
              </a:lnSpc>
              <a:buClrTx/>
              <a:buFontTx/>
              <a:buNone/>
            </a:pPr>
            <a:fld id="{A325F397-9E3C-45E8-8790-6AAE9AC42EF2}" type="slidenum">
              <a:rPr lang="en-US" altLang="en-US" sz="1400">
                <a:solidFill>
                  <a:srgbClr val="FFFFFF"/>
                </a:solidFill>
                <a:latin typeface="Trebuchet MS" pitchFamily="34" charset="0"/>
              </a:rPr>
              <a:pPr eaLnBrk="1">
                <a:lnSpc>
                  <a:spcPct val="104000"/>
                </a:lnSpc>
                <a:buClrTx/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2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6575" y="763588"/>
            <a:ext cx="669607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z="200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FDABEBF9-CFF4-4B2C-A037-7FED68961FA9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89400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2E7F9BDB-E7FD-42F5-9D02-133B18750C69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76161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438" y="273050"/>
            <a:ext cx="2741612" cy="5667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2438" cy="5667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B6E5D9D1-3681-49C9-A4CB-B20D4111E522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4060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F8B42-785C-40A8-8020-B84C46DC2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455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A8AA2-5A1D-490E-A50A-D66D63B37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57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EC74D-E3A7-4A8A-8D80-98254EBA7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242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4DA26-8869-405C-BB01-C2CF22507F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348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8EDAB-5E88-48D2-B8C6-9D551E2BA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719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44E6D-FA56-4532-9228-96A659864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739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1C1C5-3C1C-4C5B-9B80-CB893ACC6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642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D043B-71C3-4A5D-83EE-DDDBDE5CF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7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43934B5E-6C22-400A-8AA2-E531F2E177B8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522155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3D419-46C0-4E43-9AB4-49EB11667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780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FE17C-2FFF-4925-AF48-0D962717E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547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6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28A64-DEB8-487A-8C71-55E719374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4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266CE45B-EF22-4F58-B7AB-80DC3EC4ECEF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16302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5407025" cy="452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025" y="1417638"/>
            <a:ext cx="5407025" cy="452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C6F95B94-0865-4157-BD7F-B98857E17B1A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31918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21360991-A48D-4988-A849-B41C6AEFD196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04004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FA8D99C2-CAB8-4D00-A45B-16BE536A6F1C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83607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964DBC6B-5689-4FC5-9121-D2C87D05DFE7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91095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C61076B8-C296-4C7D-9C83-869403E39E19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63719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Pg  </a:t>
            </a:r>
            <a:fld id="{222D3331-FB00-492E-97EB-6E22EB531D3A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0639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N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218238"/>
            <a:ext cx="2725738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r>
              <a:rPr lang="en-US" altLang="en-US" dirty="0"/>
              <a:t>Pg  </a:t>
            </a:r>
            <a:fld id="{281F3AA1-A791-4458-B25C-0F48CFC0CE54}" type="slidenum">
              <a:rPr lang="en-US" altLang="en-US"/>
              <a:pPr/>
              <a:t>‹#›</a:t>
            </a:fld>
            <a:r>
              <a:rPr lang="en-US" altLang="en-US" dirty="0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5"/>
          <a:stretch>
            <a:fillRect/>
          </a:stretch>
        </p:blipFill>
        <p:spPr bwMode="auto">
          <a:xfrm>
            <a:off x="0" y="309563"/>
            <a:ext cx="1438275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30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7" t="82542" r="11639"/>
          <a:stretch>
            <a:fillRect/>
          </a:stretch>
        </p:blipFill>
        <p:spPr bwMode="auto">
          <a:xfrm>
            <a:off x="11253788" y="6308725"/>
            <a:ext cx="7191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297" t="82542" r="116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6813"/>
            <a:ext cx="28384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8775" y="6246813"/>
            <a:ext cx="38623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9188" y="6246813"/>
            <a:ext cx="28384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37DC475E-379D-4F92-BAD2-B45C9E14C0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6018213"/>
            <a:ext cx="73818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05179"/>
              </p:ext>
            </p:extLst>
          </p:nvPr>
        </p:nvGraphicFramePr>
        <p:xfrm>
          <a:off x="2700338" y="2649538"/>
          <a:ext cx="7346950" cy="2816941"/>
        </p:xfrm>
        <a:graphic>
          <a:graphicData uri="http://schemas.openxmlformats.org/drawingml/2006/table">
            <a:tbl>
              <a:tblPr/>
              <a:tblGrid>
                <a:gridCol w="197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50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Presentation Title</a:t>
                      </a:r>
                    </a:p>
                  </a:txBody>
                  <a:tcPr marL="35996" marR="35996" marT="35997" marB="3599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</a:pPr>
                      <a:r>
                        <a:rPr kumimoji="0" lang="en-US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Priorities of IEC</a:t>
                      </a:r>
                    </a:p>
                  </a:txBody>
                  <a:tcPr marL="35996" marR="35996" marT="47337" marB="3599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581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Presenter</a:t>
                      </a:r>
                    </a:p>
                  </a:txBody>
                  <a:tcPr marL="35996" marR="35996" marT="35997" marB="3599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Frans Vreeswijk, General Secretary &amp; CEO</a:t>
                      </a:r>
                    </a:p>
                  </a:txBody>
                  <a:tcPr marL="35996" marR="35996" marT="35997" marB="3599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81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Session</a:t>
                      </a:r>
                    </a:p>
                  </a:txBody>
                  <a:tcPr marL="35996" marR="35996" marT="35997" marB="3599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Session #4: GSC Member Presentations</a:t>
                      </a:r>
                    </a:p>
                  </a:txBody>
                  <a:tcPr marL="35996" marR="35996" marT="35997" marB="3599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023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Document Name/Version</a:t>
                      </a:r>
                    </a:p>
                  </a:txBody>
                  <a:tcPr marL="35996" marR="35996" marT="35997" marB="3599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Microsoft YaHei" pitchFamily="34" charset="-122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</a:pPr>
                      <a:r>
                        <a:rPr kumimoji="0" lang="en-US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  <a:cs typeface="+mn-cs"/>
                        </a:rPr>
                        <a:t>GSC20_Session#4_Prioirities_Frans_IEC Rev 0</a:t>
                      </a:r>
                      <a:endParaRPr kumimoji="0" lang="en-I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146050" algn="l"/>
                          <a:tab pos="603250" algn="l"/>
                          <a:tab pos="1060450" algn="l"/>
                          <a:tab pos="1517650" algn="l"/>
                          <a:tab pos="1974850" algn="l"/>
                          <a:tab pos="2432050" algn="l"/>
                          <a:tab pos="2889250" algn="l"/>
                          <a:tab pos="3346450" algn="l"/>
                          <a:tab pos="3803650" algn="l"/>
                          <a:tab pos="4260850" algn="l"/>
                          <a:tab pos="4718050" algn="l"/>
                          <a:tab pos="5175250" algn="l"/>
                          <a:tab pos="5632450" algn="l"/>
                          <a:tab pos="6089650" algn="l"/>
                          <a:tab pos="6546850" algn="l"/>
                          <a:tab pos="7004050" algn="l"/>
                          <a:tab pos="7461250" algn="l"/>
                          <a:tab pos="7918450" algn="l"/>
                          <a:tab pos="8375650" algn="l"/>
                          <a:tab pos="8832850" algn="l"/>
                          <a:tab pos="9290050" algn="l"/>
                        </a:tabLst>
                      </a:pPr>
                      <a:r>
                        <a:rPr kumimoji="0" lang="en-US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Submission/Revision date: </a:t>
                      </a:r>
                      <a:b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</a:b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21 April 2016</a:t>
                      </a:r>
                    </a:p>
                  </a:txBody>
                  <a:tcPr marL="35996" marR="35996" marT="46077" marB="35997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16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844550"/>
            <a:ext cx="47529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Pg  </a:t>
            </a:r>
            <a:fld id="{36FD3867-9856-456C-81EE-8B7FCF4BB622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2</a:t>
            </a:fld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| 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2205980" y="548680"/>
            <a:ext cx="4367633" cy="63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4700B8"/>
                </a:solidFill>
              </a:rPr>
              <a:t>IEC IN FIGURES (2016)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5177" y="1574895"/>
            <a:ext cx="10999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World’s leading provider of International Standards and Conformity Assessment Systems in Electrotechnology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03895" y="2926021"/>
            <a:ext cx="420714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83 Members + 84 Affiliates</a:t>
            </a:r>
          </a:p>
          <a:p>
            <a:pPr marL="285750" marR="0" lvl="0" indent="-2857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212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Technical Committees</a:t>
            </a:r>
            <a:endParaRPr lang="en-US" sz="2000" kern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&gt;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1 450 Working Groups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&gt; 20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000 Experts</a:t>
            </a:r>
          </a:p>
          <a:p>
            <a:pPr marL="285750" marR="0" lvl="0" indent="-2857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&gt; 9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000 International Standards</a:t>
            </a:r>
          </a:p>
          <a:p>
            <a:pPr marL="285750" marR="0" lvl="0" indent="-2857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4 Conformity Assessment Systems</a:t>
            </a:r>
          </a:p>
          <a:p>
            <a:pPr marL="285750" marR="0" lvl="0" indent="-2857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&gt; 1M Certificates issued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87240" y="2859938"/>
            <a:ext cx="6737803" cy="3377374"/>
            <a:chOff x="753144" y="2748826"/>
            <a:chExt cx="7412904" cy="3715773"/>
          </a:xfrm>
          <a:solidFill>
            <a:sysClr val="window" lastClr="FFFFFF">
              <a:alpha val="80000"/>
            </a:sysClr>
          </a:solidFill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753144" y="2748826"/>
              <a:ext cx="7412904" cy="3715773"/>
              <a:chOff x="195658" y="2276872"/>
              <a:chExt cx="5400600" cy="2707091"/>
            </a:xfrm>
            <a:grpFill/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658" y="2276872"/>
                <a:ext cx="5400600" cy="27070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5" descr="IEC logo RV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037" y="3149999"/>
                <a:ext cx="216024" cy="2160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5" descr="IEC logo RV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1802" y="3366024"/>
                <a:ext cx="216024" cy="2160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25" descr="IEC logo RV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5858" y="4221088"/>
                <a:ext cx="216024" cy="2160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25" descr="IEC logo RV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938" y="3926664"/>
                <a:ext cx="216024" cy="2160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25" descr="IEC logo RV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178" y="4437112"/>
                <a:ext cx="216024" cy="2160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25" descr="IEC logo RV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9994" y="3935134"/>
                <a:ext cx="216024" cy="2160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3506504" y="3923485"/>
              <a:ext cx="676846" cy="2649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Geneva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28757" y="4181967"/>
              <a:ext cx="621600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Boston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06503" y="5431587"/>
              <a:ext cx="883215" cy="2795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Sao Paulo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93798" y="5039835"/>
              <a:ext cx="647299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Nairobi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68811" y="5305147"/>
              <a:ext cx="819117" cy="2649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Singapore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74177" y="5591737"/>
              <a:ext cx="609924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Sidney</a:t>
              </a:r>
            </a:p>
          </p:txBody>
        </p:sp>
      </p:grpSp>
      <p:pic>
        <p:nvPicPr>
          <p:cNvPr id="42" name="Picture 25" descr="IEC logo RV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004" y="116632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Pg  </a:t>
            </a:r>
            <a:fld id="{36FD3867-9856-456C-81EE-8B7FCF4BB622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3</a:t>
            </a:fld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| 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981844" y="1724446"/>
            <a:ext cx="10009112" cy="444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200"/>
              </a:spcAft>
              <a:buClr>
                <a:srgbClr val="808080"/>
              </a:buClr>
              <a:buFont typeface="Wingdings" pitchFamily="2" charset="2"/>
              <a:buChar char=""/>
            </a:pPr>
            <a:r>
              <a:rPr lang="en-US" altLang="en-US" sz="2400" dirty="0">
                <a:solidFill>
                  <a:srgbClr val="000000"/>
                </a:solidFill>
              </a:rPr>
              <a:t> 3 </a:t>
            </a:r>
            <a:r>
              <a:rPr lang="en-US" altLang="en-US" sz="2400" b="1" dirty="0">
                <a:solidFill>
                  <a:srgbClr val="000000"/>
                </a:solidFill>
              </a:rPr>
              <a:t>Systems Committees</a:t>
            </a:r>
            <a:r>
              <a:rPr lang="en-US" altLang="en-US" sz="2400" dirty="0">
                <a:solidFill>
                  <a:srgbClr val="000000"/>
                </a:solidFill>
              </a:rPr>
              <a:t> (SyCs)</a:t>
            </a:r>
          </a:p>
          <a:p>
            <a:pPr marL="800100" lvl="1" indent="-342900" eaLnBrk="1" hangingPunct="1">
              <a:lnSpc>
                <a:spcPct val="110000"/>
              </a:lnSpc>
              <a:spcAft>
                <a:spcPts val="200"/>
              </a:spcAft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accent6"/>
                </a:solidFill>
              </a:rPr>
              <a:t>Active Assisted Living</a:t>
            </a:r>
          </a:p>
          <a:p>
            <a:pPr marL="800100" lvl="1" indent="-342900" eaLnBrk="1" hangingPunct="1">
              <a:lnSpc>
                <a:spcPct val="110000"/>
              </a:lnSpc>
              <a:spcAft>
                <a:spcPts val="200"/>
              </a:spcAft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accent6"/>
                </a:solidFill>
              </a:rPr>
              <a:t>Smart Energy</a:t>
            </a:r>
          </a:p>
          <a:p>
            <a:pPr marL="800100" lvl="1" indent="-342900" eaLnBrk="1" hangingPunct="1">
              <a:lnSpc>
                <a:spcPct val="110000"/>
              </a:lnSpc>
              <a:spcAft>
                <a:spcPts val="200"/>
              </a:spcAft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chemeClr val="accent6"/>
                </a:solidFill>
              </a:rPr>
              <a:t>Electrotechnical Aspects of Smart Cities</a:t>
            </a:r>
          </a:p>
          <a:p>
            <a:pPr eaLnBrk="1" hangingPunct="1">
              <a:lnSpc>
                <a:spcPct val="110000"/>
              </a:lnSpc>
              <a:spcAft>
                <a:spcPts val="200"/>
              </a:spcAft>
              <a:buClr>
                <a:srgbClr val="808080"/>
              </a:buClr>
              <a:buFont typeface="Wingdings" pitchFamily="2" charset="2"/>
              <a:buChar char=""/>
            </a:pPr>
            <a:r>
              <a:rPr lang="en-US" altLang="en-US" sz="2400" dirty="0">
                <a:solidFill>
                  <a:srgbClr val="000000"/>
                </a:solidFill>
              </a:rPr>
              <a:t> Addressing the increasing complexity of technologies</a:t>
            </a: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 and the need for interoperability</a:t>
            </a:r>
          </a:p>
          <a:p>
            <a:pPr eaLnBrk="1" hangingPunct="1">
              <a:lnSpc>
                <a:spcPct val="110000"/>
              </a:lnSpc>
              <a:spcAft>
                <a:spcPts val="200"/>
              </a:spcAft>
              <a:buClr>
                <a:srgbClr val="808080"/>
              </a:buClr>
              <a:buFont typeface="Wingdings" pitchFamily="2" charset="2"/>
              <a:buChar char=""/>
            </a:pPr>
            <a:r>
              <a:rPr lang="en-US" altLang="en-US" sz="2400" dirty="0">
                <a:solidFill>
                  <a:srgbClr val="000000"/>
                </a:solidFill>
              </a:rPr>
              <a:t> Engaging Technical Committees (TCs), not directing them</a:t>
            </a:r>
          </a:p>
          <a:p>
            <a:pPr eaLnBrk="1" hangingPunct="1">
              <a:lnSpc>
                <a:spcPct val="110000"/>
              </a:lnSpc>
              <a:spcAft>
                <a:spcPts val="200"/>
              </a:spcAft>
              <a:buClr>
                <a:srgbClr val="808080"/>
              </a:buClr>
              <a:buFont typeface="Wingdings" pitchFamily="2" charset="2"/>
              <a:buChar char=""/>
            </a:pPr>
            <a:r>
              <a:rPr lang="en-US" altLang="en-US" sz="2400" dirty="0">
                <a:solidFill>
                  <a:srgbClr val="000000"/>
                </a:solidFill>
              </a:rPr>
              <a:t> Complementary to existing TCs, not competing with them</a:t>
            </a:r>
          </a:p>
          <a:p>
            <a:pPr eaLnBrk="1" hangingPunct="1">
              <a:lnSpc>
                <a:spcPct val="110000"/>
              </a:lnSpc>
              <a:spcAft>
                <a:spcPts val="200"/>
              </a:spcAft>
              <a:buClr>
                <a:srgbClr val="808080"/>
              </a:buClr>
              <a:buFont typeface="Wingdings" pitchFamily="2" charset="2"/>
              <a:buChar char=""/>
            </a:pPr>
            <a:r>
              <a:rPr lang="en-US" altLang="en-US" sz="2400" dirty="0">
                <a:solidFill>
                  <a:srgbClr val="000000"/>
                </a:solidFill>
              </a:rPr>
              <a:t> Breaking silos between technical areas</a:t>
            </a:r>
          </a:p>
          <a:p>
            <a:pPr eaLnBrk="1" hangingPunct="1">
              <a:lnSpc>
                <a:spcPct val="110000"/>
              </a:lnSpc>
              <a:spcAft>
                <a:spcPts val="200"/>
              </a:spcAft>
              <a:buClr>
                <a:srgbClr val="808080"/>
              </a:buClr>
              <a:buFont typeface="Wingdings" pitchFamily="2" charset="2"/>
              <a:buChar char=""/>
            </a:pPr>
            <a:r>
              <a:rPr lang="en-US" altLang="en-US" sz="2400" dirty="0">
                <a:solidFill>
                  <a:srgbClr val="000000"/>
                </a:solidFill>
              </a:rPr>
              <a:t> SyCs publish International Standards, Use Cases, Reference Architectures …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205980" y="548680"/>
            <a:ext cx="8496944" cy="63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4700B8"/>
                </a:solidFill>
              </a:rPr>
              <a:t>MOVING FROM COMPONENTS TO SYSTEMS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939" y="1910680"/>
            <a:ext cx="3376654" cy="317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IEC logo RV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004" y="116632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358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Pg  </a:t>
            </a:r>
            <a:fld id="{36FD3867-9856-456C-81EE-8B7FCF4BB622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4</a:t>
            </a:fld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| 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205980" y="548680"/>
            <a:ext cx="5688632" cy="63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4700B8"/>
                </a:solidFill>
              </a:rPr>
              <a:t>DEFINING STRATEGIC AREAS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3127" y="1628800"/>
            <a:ext cx="3816424" cy="4732060"/>
            <a:chOff x="261764" y="1628800"/>
            <a:chExt cx="3816424" cy="4732060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261764" y="4221088"/>
              <a:ext cx="3816424" cy="2139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marL="215900" indent="-21431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9pPr>
            </a:lstStyle>
            <a:p>
              <a:pPr eaLnBrk="1" hangingPunct="1">
                <a:lnSpc>
                  <a:spcPct val="104000"/>
                </a:lnSpc>
                <a:buClr>
                  <a:srgbClr val="808080"/>
                </a:buClr>
                <a:buFont typeface="Wingdings" pitchFamily="2" charset="2"/>
                <a:buChar char=""/>
              </a:pPr>
              <a:r>
                <a:rPr lang="en-US" altLang="en-US" sz="2000" dirty="0">
                  <a:solidFill>
                    <a:srgbClr val="000000"/>
                  </a:solidFill>
                </a:rPr>
                <a:t>Develop strategy and roadmap for Smart Manufacturing</a:t>
              </a:r>
            </a:p>
            <a:p>
              <a:pPr eaLnBrk="1" hangingPunct="1">
                <a:lnSpc>
                  <a:spcPct val="104000"/>
                </a:lnSpc>
                <a:buClr>
                  <a:srgbClr val="808080"/>
                </a:buClr>
                <a:buFont typeface="Wingdings" pitchFamily="2" charset="2"/>
                <a:buChar char=""/>
              </a:pPr>
              <a:r>
                <a:rPr lang="en-US" altLang="en-US" sz="2000" dirty="0">
                  <a:solidFill>
                    <a:srgbClr val="000000"/>
                  </a:solidFill>
                </a:rPr>
                <a:t>Develop common industrial terminology database</a:t>
              </a:r>
            </a:p>
            <a:p>
              <a:pPr eaLnBrk="1" hangingPunct="1">
                <a:lnSpc>
                  <a:spcPct val="104000"/>
                </a:lnSpc>
                <a:buClr>
                  <a:srgbClr val="808080"/>
                </a:buClr>
                <a:buFont typeface="Wingdings" pitchFamily="2" charset="2"/>
                <a:buChar char=""/>
              </a:pPr>
              <a:r>
                <a:rPr lang="en-US" altLang="en-US" sz="2000" dirty="0">
                  <a:solidFill>
                    <a:srgbClr val="000000"/>
                  </a:solidFill>
                </a:rPr>
                <a:t>Recommend specific radio spectrum for critical applications</a:t>
              </a:r>
            </a:p>
          </p:txBody>
        </p:sp>
        <p:pic>
          <p:nvPicPr>
            <p:cNvPr id="10" name="Picture 7" descr="C:\Users\geh\Dropbox (Personal)\Presentations folder\20151109 Frankfurt Roundtable KW FRVR\FRVR\Internet of Thing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8" r="14531"/>
            <a:stretch/>
          </p:blipFill>
          <p:spPr bwMode="auto">
            <a:xfrm>
              <a:off x="1076476" y="2457072"/>
              <a:ext cx="2187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26665" y="1628800"/>
              <a:ext cx="28866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SG 8 – INDUSTRY 4.0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44007" y="1445875"/>
            <a:ext cx="3816424" cy="4914985"/>
            <a:chOff x="8182644" y="1445875"/>
            <a:chExt cx="3816424" cy="4914985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8182644" y="4221088"/>
              <a:ext cx="3816424" cy="2139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marL="215900" indent="-21431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9pPr>
            </a:lstStyle>
            <a:p>
              <a:pPr eaLnBrk="1" hangingPunct="1">
                <a:lnSpc>
                  <a:spcPct val="104000"/>
                </a:lnSpc>
                <a:buClr>
                  <a:srgbClr val="808080"/>
                </a:buClr>
                <a:buFont typeface="Wingdings" pitchFamily="2" charset="2"/>
                <a:buChar char=""/>
              </a:pPr>
              <a:r>
                <a:rPr lang="en-US" altLang="en-US" sz="2000" dirty="0">
                  <a:solidFill>
                    <a:srgbClr val="000000"/>
                  </a:solidFill>
                </a:rPr>
                <a:t>Develop strategy and roadmap for Wearable Smart Devices</a:t>
              </a:r>
            </a:p>
            <a:p>
              <a:pPr eaLnBrk="1" hangingPunct="1">
                <a:lnSpc>
                  <a:spcPct val="104000"/>
                </a:lnSpc>
                <a:buClr>
                  <a:srgbClr val="808080"/>
                </a:buClr>
                <a:buFont typeface="Wingdings" pitchFamily="2" charset="2"/>
                <a:buChar char=""/>
              </a:pPr>
              <a:r>
                <a:rPr lang="en-US" altLang="en-US" sz="2000" dirty="0">
                  <a:solidFill>
                    <a:srgbClr val="000000"/>
                  </a:solidFill>
                </a:rPr>
                <a:t>Develop unified terminology and definitions</a:t>
              </a:r>
            </a:p>
            <a:p>
              <a:pPr eaLnBrk="1" hangingPunct="1">
                <a:lnSpc>
                  <a:spcPct val="104000"/>
                </a:lnSpc>
                <a:buClr>
                  <a:srgbClr val="808080"/>
                </a:buClr>
                <a:buFont typeface="Wingdings" pitchFamily="2" charset="2"/>
                <a:buChar char=""/>
              </a:pPr>
              <a:r>
                <a:rPr lang="en-US" altLang="en-US" sz="2000" dirty="0">
                  <a:solidFill>
                    <a:srgbClr val="000000"/>
                  </a:solidFill>
                </a:rPr>
                <a:t>Inventorize existing activities within and outside IEC</a:t>
              </a:r>
            </a:p>
            <a:p>
              <a:pPr eaLnBrk="1" hangingPunct="1">
                <a:lnSpc>
                  <a:spcPct val="104000"/>
                </a:lnSpc>
                <a:buClr>
                  <a:srgbClr val="808080"/>
                </a:buClr>
                <a:buFont typeface="Wingdings" pitchFamily="2" charset="2"/>
                <a:buChar char=""/>
              </a:pPr>
              <a:endParaRPr lang="en-US" altLang="en-US" sz="2000" dirty="0">
                <a:solidFill>
                  <a:srgbClr val="000000"/>
                </a:solidFill>
              </a:endParaRPr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7087" y="2457072"/>
              <a:ext cx="2287538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779728" y="1445875"/>
              <a:ext cx="26222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SG 10 – WEARABLE</a:t>
              </a:r>
              <a:br>
                <a:rPr lang="en-US" sz="2400" b="1" dirty="0">
                  <a:solidFill>
                    <a:schemeClr val="tx1"/>
                  </a:solidFill>
                </a:rPr>
              </a:br>
              <a:r>
                <a:rPr lang="en-US" sz="2400" b="1" dirty="0">
                  <a:solidFill>
                    <a:schemeClr val="tx1"/>
                  </a:solidFill>
                </a:rPr>
                <a:t>SMART DEVICES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11559" y="1445875"/>
            <a:ext cx="3960440" cy="4914985"/>
            <a:chOff x="4150196" y="1445875"/>
            <a:chExt cx="3960440" cy="4914985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4150196" y="4221088"/>
              <a:ext cx="3960440" cy="2139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marL="215900" indent="-214313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215900" algn="l"/>
                  <a:tab pos="673100" algn="l"/>
                  <a:tab pos="1130300" algn="l"/>
                  <a:tab pos="1587500" algn="l"/>
                  <a:tab pos="2044700" algn="l"/>
                  <a:tab pos="2501900" algn="l"/>
                  <a:tab pos="2959100" algn="l"/>
                  <a:tab pos="3416300" algn="l"/>
                  <a:tab pos="3873500" algn="l"/>
                  <a:tab pos="4330700" algn="l"/>
                  <a:tab pos="4787900" algn="l"/>
                  <a:tab pos="5245100" algn="l"/>
                  <a:tab pos="5702300" algn="l"/>
                  <a:tab pos="6159500" algn="l"/>
                  <a:tab pos="6616700" algn="l"/>
                  <a:tab pos="7073900" algn="l"/>
                  <a:tab pos="7531100" algn="l"/>
                  <a:tab pos="7988300" algn="l"/>
                  <a:tab pos="8445500" algn="l"/>
                  <a:tab pos="8902700" algn="l"/>
                  <a:tab pos="93599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Microsoft YaHei" pitchFamily="34" charset="-122"/>
                </a:defRPr>
              </a:lvl9pPr>
            </a:lstStyle>
            <a:p>
              <a:pPr eaLnBrk="1" hangingPunct="1">
                <a:lnSpc>
                  <a:spcPct val="104000"/>
                </a:lnSpc>
                <a:buClr>
                  <a:srgbClr val="808080"/>
                </a:buClr>
                <a:buFont typeface="Wingdings" pitchFamily="2" charset="2"/>
                <a:buChar char=""/>
              </a:pPr>
              <a:r>
                <a:rPr lang="en-US" altLang="en-US" sz="2000" dirty="0">
                  <a:solidFill>
                    <a:srgbClr val="000000"/>
                  </a:solidFill>
                </a:rPr>
                <a:t>Identify technologies and trends that will impact IEC</a:t>
              </a:r>
            </a:p>
            <a:p>
              <a:pPr eaLnBrk="1" hangingPunct="1">
                <a:lnSpc>
                  <a:spcPct val="104000"/>
                </a:lnSpc>
                <a:buClr>
                  <a:srgbClr val="808080"/>
                </a:buClr>
                <a:buFont typeface="Wingdings" pitchFamily="2" charset="2"/>
                <a:buChar char=""/>
              </a:pPr>
              <a:r>
                <a:rPr lang="en-US" altLang="en-US" sz="2000" dirty="0">
                  <a:solidFill>
                    <a:srgbClr val="000000"/>
                  </a:solidFill>
                </a:rPr>
                <a:t>Gather common requirements and identify gaps within IEC</a:t>
              </a:r>
            </a:p>
            <a:p>
              <a:pPr eaLnBrk="1" hangingPunct="1">
                <a:lnSpc>
                  <a:spcPct val="104000"/>
                </a:lnSpc>
                <a:buClr>
                  <a:srgbClr val="808080"/>
                </a:buClr>
                <a:buFont typeface="Wingdings" pitchFamily="2" charset="2"/>
                <a:buChar char=""/>
              </a:pPr>
              <a:r>
                <a:rPr lang="en-US" altLang="en-US" sz="2000" dirty="0">
                  <a:solidFill>
                    <a:srgbClr val="000000"/>
                  </a:solidFill>
                </a:rPr>
                <a:t>Develop landscape of existing SDOs and consortia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8187" y="1445875"/>
              <a:ext cx="34044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SG 9 – COMMUNICATION</a:t>
              </a:r>
              <a:br>
                <a:rPr lang="en-US" sz="2400" b="1" dirty="0">
                  <a:solidFill>
                    <a:schemeClr val="tx1"/>
                  </a:solidFill>
                </a:rPr>
              </a:br>
              <a:r>
                <a:rPr lang="en-US" sz="2400" b="1" dirty="0">
                  <a:solidFill>
                    <a:schemeClr val="tx1"/>
                  </a:solidFill>
                </a:rPr>
                <a:t>TECHNOLOGIES</a:t>
              </a: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75" r="5432"/>
            <a:stretch/>
          </p:blipFill>
          <p:spPr bwMode="auto">
            <a:xfrm>
              <a:off x="5137451" y="2457072"/>
              <a:ext cx="1985930" cy="16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3" name="Straight Connector 12"/>
          <p:cNvCxnSpPr/>
          <p:nvPr/>
        </p:nvCxnSpPr>
        <p:spPr bwMode="auto">
          <a:xfrm>
            <a:off x="0" y="2323122"/>
            <a:ext cx="1218882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25" descr="IEC logo RV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004" y="116632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53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Pg  </a:t>
            </a:r>
            <a:fld id="{36FD3867-9856-456C-81EE-8B7FCF4BB622}" type="slidenum">
              <a:rPr lang="en-US" altLang="en-US">
                <a:solidFill>
                  <a:srgbClr val="000000"/>
                </a:solidFill>
                <a:latin typeface="Arial" charset="0"/>
              </a:rPr>
              <a:pPr/>
              <a:t>5</a:t>
            </a:fld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| 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205980" y="548680"/>
            <a:ext cx="8064896" cy="63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4700B8"/>
                </a:solidFill>
              </a:rPr>
              <a:t>FOSTERING INCREASED COLLABORATION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9640"/>
            <a:ext cx="6230814" cy="541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246347"/>
            <a:ext cx="7391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78" y="1718953"/>
            <a:ext cx="600319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IEC logo RV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004" y="116632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855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99f44ad212ba6942fa1c339a891249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50063D-D917-4022-BFC2-AD2B9885AE8D}"/>
</file>

<file path=customXml/itemProps2.xml><?xml version="1.0" encoding="utf-8"?>
<ds:datastoreItem xmlns:ds="http://schemas.openxmlformats.org/officeDocument/2006/customXml" ds:itemID="{BBB0A04D-F0CB-488A-812A-255AF040DDE7}"/>
</file>

<file path=customXml/itemProps3.xml><?xml version="1.0" encoding="utf-8"?>
<ds:datastoreItem xmlns:ds="http://schemas.openxmlformats.org/officeDocument/2006/customXml" ds:itemID="{1EBCB76E-1E51-4185-981B-FBA968A8BB89}"/>
</file>

<file path=docProps/app.xml><?xml version="1.0" encoding="utf-8"?>
<Properties xmlns="http://schemas.openxmlformats.org/officeDocument/2006/extended-properties" xmlns:vt="http://schemas.openxmlformats.org/officeDocument/2006/docPropsVTypes">
  <TotalTime>34632</TotalTime>
  <Words>216</Words>
  <Application>Microsoft Office PowerPoint</Application>
  <PresentationFormat>Custom</PresentationFormat>
  <Paragraphs>64</Paragraphs>
  <Slides>5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Microsoft YaHei</vt:lpstr>
      <vt:lpstr>Arial</vt:lpstr>
      <vt:lpstr>Calibri</vt:lpstr>
      <vt:lpstr>Courier New</vt:lpstr>
      <vt:lpstr>Lucida Sans Unicode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Jayeeta Saha</cp:lastModifiedBy>
  <cp:revision>24</cp:revision>
  <cp:lastPrinted>1601-01-01T00:00:00Z</cp:lastPrinted>
  <dcterms:created xsi:type="dcterms:W3CDTF">2016-04-13T17:12:01Z</dcterms:created>
  <dcterms:modified xsi:type="dcterms:W3CDTF">2016-04-25T06:18:28Z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0x010100CBCC221E8A5C574B889E2CBB12A471FC</vt:lpwstr>
  </property>
</Properties>
</file>