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86" r:id="rId3"/>
  </p:sldMasterIdLst>
  <p:notesMasterIdLst>
    <p:notesMasterId r:id="rId13"/>
  </p:notesMasterIdLst>
  <p:handoutMasterIdLst>
    <p:handoutMasterId r:id="rId14"/>
  </p:handoutMasterIdLst>
  <p:sldIdLst>
    <p:sldId id="256" r:id="rId4"/>
    <p:sldId id="375" r:id="rId5"/>
    <p:sldId id="401" r:id="rId6"/>
    <p:sldId id="377" r:id="rId7"/>
    <p:sldId id="403" r:id="rId8"/>
    <p:sldId id="408" r:id="rId9"/>
    <p:sldId id="402" r:id="rId10"/>
    <p:sldId id="404" r:id="rId11"/>
    <p:sldId id="400" r:id="rId12"/>
  </p:sldIdLst>
  <p:sldSz cx="9144000" cy="6858000" type="screen4x3"/>
  <p:notesSz cx="6881813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6322" autoAdjust="0"/>
  </p:normalViewPr>
  <p:slideViewPr>
    <p:cSldViewPr>
      <p:cViewPr>
        <p:scale>
          <a:sx n="100" d="100"/>
          <a:sy n="100" d="100"/>
        </p:scale>
        <p:origin x="-18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59" y="-101"/>
      </p:cViewPr>
      <p:guideLst>
        <p:guide orient="horz" pos="2928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868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39" y="0"/>
            <a:ext cx="2982868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576"/>
            <a:ext cx="2982868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39" y="8829576"/>
            <a:ext cx="2982868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72B7C35F-0EB6-4CF8-A9CA-4FA19D4F64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945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868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39" y="0"/>
            <a:ext cx="2982868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861" y="4415533"/>
            <a:ext cx="5506094" cy="4183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576"/>
            <a:ext cx="2982868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39" y="8829576"/>
            <a:ext cx="2982868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E0C477CE-E736-4B44-BEA5-B6C1769E8F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4575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23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9221" indent="-287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53512" indent="-22941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15558" indent="-22941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77605" indent="-22941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39651" indent="-22941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01697" indent="-22941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63744" indent="-22941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925790" indent="-22941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253D9D-51BC-4F42-812F-F6D6D5DB773C}" type="slidenum">
              <a:rPr lang="en-GB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477CE-E736-4B44-BEA5-B6C1769E8F8A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71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1600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0825" indent="-2887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5116" indent="-2310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7162" indent="-2310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9208" indent="-23102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1255" indent="-231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03301" indent="-231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5347" indent="-231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7394" indent="-231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42DB8B-9408-4F17-AEAD-194FD02234AC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F9B2FEB-FB48-488D-8879-CD016B65B88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F1E7B-E192-4C4A-B8DD-4FB37B8D8A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37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95057-428B-4B13-8DD2-70EAA9B796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9234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97E58FC-FD74-45D6-83E7-E7E82E4A5FF9}" type="slidenum">
              <a:rPr lang="en-GB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1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07B3F-0664-4934-AF3F-09E7A0BA4B8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70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B8F75-B9D1-4A97-A1F0-5FF19341C48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22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177D-0869-4330-AEA1-11D7EAA70EC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65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9FEF9-B8CA-4AE8-8CB5-931F7C6A94A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25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55879-BA63-413C-851E-69EF8135880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74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63F1-0E1E-4FDA-BDF4-D994B47D844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16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299A4-EFAD-49C1-9A69-CA4BD25F1A7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3E593-3F26-4334-857F-79A9200FA7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1519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E7C6-6B28-4C4B-AA7C-590CB1E0525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758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30EEA-749B-437C-82E4-40015BC41B1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40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F882-9F86-4FD9-9F4D-B21A68E627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815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27BC04C-9E4F-47AB-9926-0FE204613E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1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EC0A-B732-437F-9B4C-8F575C9F46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54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41ED2-A9E7-49D5-8CCB-57746C6C66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74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A0D10-C546-4624-8D14-4EB1740EE0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764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6315-07DC-4503-8BE0-A0D0C316A0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41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A3D3-66CE-4878-9257-93282B73E5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5627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4D307-6F3E-4784-8FD6-C645CE6A74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2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F3CB-38CE-4F1E-8198-5282C0D785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4660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DF23E-F5A6-438B-B1A8-7B133C15A9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126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1E447-8F14-4467-8367-9F366A481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97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6DF61-B9CF-4AD8-BF04-8691A4A616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47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A51DE-EEA2-438A-AA18-AC79BA5B68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649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2438" y="6669088"/>
            <a:ext cx="596900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DFCA1-F548-4F4B-BC03-426EC8DE0E5E}" type="datetime1">
              <a:rPr lang="en-GB"/>
              <a:pPr>
                <a:defRPr/>
              </a:pPr>
              <a:t>25/04/2016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37288"/>
            <a:ext cx="2895600" cy="484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DAE HLG Sherpa meeting Brussels, 6 February 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0AFA-602A-40F6-90AB-DF48FD7FAA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6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864E4-D2FB-45A3-8759-AA0F2D3305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13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7D0B6-6E7C-4C43-895F-12B92C4A65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241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ACEDB-D003-48A2-8130-C2776F6BE4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206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6F0BE-9441-4689-B863-522599A203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70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55D66-B9A6-49B3-8B50-FC8F35C95B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33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188CB-2061-4A83-8941-768FF63ABD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84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455E0C3A-352A-43F0-9BB8-5AD20A87553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6F1E4DD-1D2D-412F-9F3D-4D13C3EE1C0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38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DG CONNECT - DIGITAL SINGLE MARKET - PRESENTATION FOR VP ANSIP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2E49F0C5-69C7-46AE-868F-9852E65660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2057" name="Picture 17" descr="LOGO CE_Vertical_EN_NEG_quadri_H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12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digital-agenda/en/digital-me/consultation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544" y="2204864"/>
            <a:ext cx="8352928" cy="2160240"/>
          </a:xfrm>
        </p:spPr>
        <p:txBody>
          <a:bodyPr/>
          <a:lstStyle/>
          <a:p>
            <a:pPr algn="ctr"/>
            <a: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  <a:t>Digital Single Market:</a:t>
            </a:r>
            <a:b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  <a:t>ICT Standardisation </a:t>
            </a:r>
            <a:b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  <a:t>priorities</a:t>
            </a:r>
            <a:br>
              <a:rPr lang="en-GB" altLang="en-US" sz="4000" cap="small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000" cap="small" dirty="0">
                <a:solidFill>
                  <a:schemeClr val="bg1"/>
                </a:solidFill>
                <a:latin typeface="High Tower Text" panose="02040502050506030303" pitchFamily="18" charset="0"/>
              </a:rPr>
              <a:t/>
            </a:r>
            <a:br>
              <a:rPr lang="en-GB" altLang="en-US" sz="4000" cap="small" dirty="0">
                <a:solidFill>
                  <a:schemeClr val="bg1"/>
                </a:solidFill>
                <a:latin typeface="High Tower Text" panose="02040502050506030303" pitchFamily="18" charset="0"/>
              </a:rPr>
            </a:br>
            <a:r>
              <a:rPr lang="en-GB" sz="3600" dirty="0" smtClean="0">
                <a:latin typeface="Calibri" panose="020F0502020204030204" pitchFamily="34" charset="0"/>
              </a:rPr>
              <a:t>GSC20 meeting</a:t>
            </a:r>
            <a:br>
              <a:rPr lang="en-GB" sz="3600" dirty="0" smtClean="0">
                <a:latin typeface="Calibri" panose="020F0502020204030204" pitchFamily="34" charset="0"/>
              </a:rPr>
            </a:br>
            <a:r>
              <a:rPr lang="en-GB" sz="2400" dirty="0" smtClean="0">
                <a:latin typeface="Calibri" panose="020F0502020204030204" pitchFamily="34" charset="0"/>
              </a:rPr>
              <a:t>New Delhi, 26 April 2016</a:t>
            </a:r>
            <a:endParaRPr lang="en-GB" alt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11560" y="5301208"/>
            <a:ext cx="8065268" cy="1512168"/>
          </a:xfrm>
        </p:spPr>
        <p:txBody>
          <a:bodyPr anchor="ctr"/>
          <a:lstStyle/>
          <a:p>
            <a:pPr algn="ctr"/>
            <a:r>
              <a:rPr lang="en-US" altLang="en-US" sz="2000" dirty="0" smtClean="0">
                <a:latin typeface="Calibri" panose="020F0502020204030204" pitchFamily="34" charset="0"/>
                <a:ea typeface="+mj-ea"/>
                <a:cs typeface="+mj-cs"/>
              </a:rPr>
              <a:t>Klaus </a:t>
            </a:r>
            <a:r>
              <a:rPr lang="en-US" altLang="en-US" sz="2000" dirty="0" err="1" smtClean="0">
                <a:latin typeface="Calibri" panose="020F0502020204030204" pitchFamily="34" charset="0"/>
                <a:ea typeface="+mj-ea"/>
                <a:cs typeface="+mj-cs"/>
              </a:rPr>
              <a:t>Pendl</a:t>
            </a:r>
            <a:r>
              <a:rPr lang="en-US" altLang="en-US" sz="2000" dirty="0" smtClean="0">
                <a:latin typeface="Calibri" panose="020F0502020204030204" pitchFamily="34" charset="0"/>
                <a:ea typeface="+mj-ea"/>
                <a:cs typeface="+mj-cs"/>
              </a:rPr>
              <a:t>, </a:t>
            </a:r>
            <a:r>
              <a:rPr lang="en-GB" altLang="en-US" sz="2000" dirty="0" smtClean="0">
                <a:latin typeface="Calibri" panose="020F0502020204030204" pitchFamily="34" charset="0"/>
                <a:ea typeface="+mj-ea"/>
                <a:cs typeface="+mj-cs"/>
              </a:rPr>
              <a:t>First Counsellor (ICT)</a:t>
            </a:r>
          </a:p>
          <a:p>
            <a:pPr algn="ctr"/>
            <a:r>
              <a:rPr lang="en-GB" altLang="en-US" sz="2000" dirty="0" smtClean="0">
                <a:latin typeface="Calibri" panose="020F0502020204030204" pitchFamily="34" charset="0"/>
                <a:ea typeface="+mj-ea"/>
                <a:cs typeface="+mj-cs"/>
              </a:rPr>
              <a:t>Delegation of the European Union to India</a:t>
            </a:r>
            <a:endParaRPr lang="en-GB" altLang="en-US" sz="2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97975" cy="6910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</p:pic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-26988"/>
            <a:ext cx="6465888" cy="689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746125" y="3284538"/>
            <a:ext cx="2817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HALF of EU enterprises </a:t>
            </a:r>
            <a:b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provide mobile devices for business use</a:t>
            </a:r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212725" y="3995738"/>
            <a:ext cx="28257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276.5 million EUR </a:t>
            </a:r>
            <a:r>
              <a:rPr lang="en-GB" altLang="en-US" sz="1600" b="1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turnover</a:t>
            </a: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of EU B2C eCommerce (2012)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200" b="1" i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14% </a:t>
            </a:r>
            <a:r>
              <a:rPr lang="en-GB" altLang="en-US" sz="1400" b="1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of EU SMEs </a:t>
            </a:r>
            <a:br>
              <a:rPr lang="en-GB" altLang="en-US" sz="1400" b="1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selling </a:t>
            </a:r>
            <a:r>
              <a:rPr lang="en-GB" altLang="en-US" sz="1200" b="1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online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200" b="1" i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163513" y="6099175"/>
            <a:ext cx="2413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29% of EU enterprises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 b="1" i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use e-Invoices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820738" y="5451475"/>
            <a:ext cx="22256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28% EU enterprises </a:t>
            </a:r>
            <a:b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400" b="1" i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use Social media</a:t>
            </a:r>
          </a:p>
        </p:txBody>
      </p:sp>
      <p:pic>
        <p:nvPicPr>
          <p:cNvPr id="16392" name="Picture 5" descr="http://thehideout.co.uk/wp-content/uploads/2013/04/icon-ecommerce-white-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1238"/>
            <a:ext cx="54133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24" descr="http://aweebitirish.com/wp-content/uploads/2014/03/twitter-logo-transparent-whit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5372100"/>
            <a:ext cx="647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7" descr="http://www.cs.christuniversity.in/interface/img/mobi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3222625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9" descr="http://www.joe-natalzia.com/img/email_icon_circle_whit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6227763"/>
            <a:ext cx="544512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3" descr="http://www.clker.com/cliparts/g/c/W/l/H/m/people-icon-hi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5392738"/>
            <a:ext cx="1063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913188" y="3000375"/>
            <a:ext cx="2646362" cy="500063"/>
          </a:xfrm>
          <a:prstGeom prst="rect">
            <a:avLst/>
          </a:prstGeom>
          <a:solidFill>
            <a:srgbClr val="0F549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38% EU </a:t>
            </a:r>
            <a:r>
              <a:rPr lang="en-GB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venture capital </a:t>
            </a:r>
            <a:br>
              <a:rPr lang="en-GB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GB" sz="1050" b="1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 in ICT</a:t>
            </a:r>
          </a:p>
        </p:txBody>
      </p:sp>
      <p:sp>
        <p:nvSpPr>
          <p:cNvPr id="16398" name="TextBox 11"/>
          <p:cNvSpPr txBox="1">
            <a:spLocks noChangeArrowheads="1"/>
          </p:cNvSpPr>
          <p:nvPr/>
        </p:nvSpPr>
        <p:spPr bwMode="auto">
          <a:xfrm>
            <a:off x="68263" y="2492375"/>
            <a:ext cx="27257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DIGITAL BUSINESS</a:t>
            </a:r>
          </a:p>
        </p:txBody>
      </p:sp>
      <p:pic>
        <p:nvPicPr>
          <p:cNvPr id="16399" name="Picture 17" descr="http://www.iconsdb.com/icons/preview/white/factory-xxl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2474913"/>
            <a:ext cx="779463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0" name="TextBox 26"/>
          <p:cNvSpPr txBox="1">
            <a:spLocks noChangeArrowheads="1"/>
          </p:cNvSpPr>
          <p:nvPr/>
        </p:nvSpPr>
        <p:spPr bwMode="auto">
          <a:xfrm>
            <a:off x="3046413" y="92075"/>
            <a:ext cx="4552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800" b="1" i="0" dirty="0" smtClean="0">
                <a:solidFill>
                  <a:srgbClr val="FFC000"/>
                </a:solidFill>
                <a:latin typeface="High Tower Text" panose="02040502050506030303" pitchFamily="18" charset="0"/>
                <a:cs typeface="Consolas" pitchFamily="49" charset="0"/>
              </a:rPr>
              <a:t>DIGITAL ECONOMY</a:t>
            </a:r>
          </a:p>
        </p:txBody>
      </p:sp>
      <p:sp>
        <p:nvSpPr>
          <p:cNvPr id="16401" name="TextBox 30"/>
          <p:cNvSpPr txBox="1">
            <a:spLocks noChangeArrowheads="1"/>
          </p:cNvSpPr>
          <p:nvPr/>
        </p:nvSpPr>
        <p:spPr bwMode="auto">
          <a:xfrm>
            <a:off x="60325" y="138113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72% </a:t>
            </a:r>
            <a:r>
              <a:rPr lang="en-GB" altLang="en-US" sz="1600" b="1" i="0" dirty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of EU individuals </a:t>
            </a:r>
            <a:r>
              <a:rPr lang="en-GB" altLang="en-US" sz="1200" b="1" i="0" dirty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GB" altLang="en-US" sz="1200" b="1" i="0" dirty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100" b="1" i="0" dirty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rPr>
              <a:t>uses INTERNET  regularly</a:t>
            </a:r>
          </a:p>
        </p:txBody>
      </p:sp>
      <p:sp>
        <p:nvSpPr>
          <p:cNvPr id="16402" name="Rectangle 25"/>
          <p:cNvSpPr>
            <a:spLocks noChangeArrowheads="1"/>
          </p:cNvSpPr>
          <p:nvPr/>
        </p:nvSpPr>
        <p:spPr bwMode="auto">
          <a:xfrm>
            <a:off x="3292475" y="5240338"/>
            <a:ext cx="2679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825 000 </a:t>
            </a:r>
            <a:r>
              <a:rPr lang="en-GB" altLang="en-US" sz="1200" b="1" i="0" dirty="0" smtClean="0">
                <a:latin typeface="Consolas" pitchFamily="49" charset="0"/>
                <a:cs typeface="Consolas" pitchFamily="49" charset="0"/>
              </a:rPr>
              <a:t>estimated demand/supply gap by 2020</a:t>
            </a:r>
          </a:p>
        </p:txBody>
      </p:sp>
      <p:pic>
        <p:nvPicPr>
          <p:cNvPr id="16403" name="Picture 23" descr="http://msisouth.net/wp-content/uploads/2013/09/icon_customer-service-white1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654050"/>
            <a:ext cx="6096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4" name="TextBox 35"/>
          <p:cNvSpPr txBox="1">
            <a:spLocks noChangeArrowheads="1"/>
          </p:cNvSpPr>
          <p:nvPr/>
        </p:nvSpPr>
        <p:spPr bwMode="auto">
          <a:xfrm>
            <a:off x="623888" y="692150"/>
            <a:ext cx="26685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150 Million</a:t>
            </a:r>
            <a:r>
              <a:rPr lang="en-GB" altLang="en-US" sz="16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 subscriptions</a:t>
            </a:r>
            <a:br>
              <a:rPr lang="en-GB" altLang="en-US" sz="16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fixed Broadband</a:t>
            </a:r>
            <a:endParaRPr lang="en-GB" altLang="en-US" sz="1200" b="1" i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405" name="TextBox 36"/>
          <p:cNvSpPr txBox="1">
            <a:spLocks noChangeArrowheads="1"/>
          </p:cNvSpPr>
          <p:nvPr/>
        </p:nvSpPr>
        <p:spPr bwMode="auto">
          <a:xfrm>
            <a:off x="34925" y="1435100"/>
            <a:ext cx="26685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130 </a:t>
            </a:r>
            <a:r>
              <a:rPr lang="en-GB" altLang="en-US" sz="16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mobile subscriptions </a:t>
            </a:r>
            <a:r>
              <a:rPr lang="en-GB" altLang="en-US" sz="12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GB" altLang="en-US" sz="12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per 100 people</a:t>
            </a:r>
            <a:endParaRPr lang="en-GB" altLang="en-US" sz="1200" b="1" i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6406" name="Group 44"/>
          <p:cNvGrpSpPr>
            <a:grpSpLocks/>
          </p:cNvGrpSpPr>
          <p:nvPr/>
        </p:nvGrpSpPr>
        <p:grpSpPr bwMode="auto">
          <a:xfrm>
            <a:off x="2339975" y="1260475"/>
            <a:ext cx="3395663" cy="976313"/>
            <a:chOff x="3049678" y="833438"/>
            <a:chExt cx="2693537" cy="774493"/>
          </a:xfrm>
        </p:grpSpPr>
        <p:pic>
          <p:nvPicPr>
            <p:cNvPr id="16422" name="Picture 19" descr="http://www.iconsdb.com/icons/preview/white/bar-chart-3-xxl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9678" y="853250"/>
              <a:ext cx="754681" cy="754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23" name="TextBox 67"/>
            <p:cNvSpPr txBox="1">
              <a:spLocks noChangeArrowheads="1"/>
            </p:cNvSpPr>
            <p:nvPr/>
          </p:nvSpPr>
          <p:spPr bwMode="auto">
            <a:xfrm>
              <a:off x="3788858" y="833438"/>
              <a:ext cx="1954357" cy="75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2000" b="1" i="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  <a:t>ICT drives 1/3</a:t>
              </a:r>
              <a:r>
                <a:rPr lang="en-GB" altLang="en-US" sz="2000" b="1" i="0" baseline="3000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  <a:t>rd</a:t>
              </a:r>
              <a:r>
                <a:rPr lang="en-GB" altLang="en-US" sz="2000" b="1" i="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br>
                <a:rPr lang="en-GB" altLang="en-US" sz="2000" b="1" i="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</a:br>
              <a:r>
                <a:rPr lang="en-GB" altLang="en-US" sz="2000" b="1" i="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  <a:t>EU GDP growth </a:t>
              </a:r>
              <a:br>
                <a:rPr lang="en-GB" altLang="en-US" sz="2000" b="1" i="0" dirty="0" smtClean="0">
                  <a:solidFill>
                    <a:srgbClr val="00B0F0"/>
                  </a:solidFill>
                  <a:latin typeface="Consolas" pitchFamily="49" charset="0"/>
                  <a:cs typeface="Consolas" pitchFamily="49" charset="0"/>
                </a:rPr>
              </a:br>
              <a:r>
                <a:rPr lang="en-GB" altLang="en-US" sz="1600" b="1" i="0" dirty="0" smtClean="0">
                  <a:solidFill>
                    <a:srgbClr val="F2F2F2"/>
                  </a:solidFill>
                  <a:latin typeface="Consolas" pitchFamily="49" charset="0"/>
                  <a:cs typeface="Consolas" pitchFamily="49" charset="0"/>
                </a:rPr>
                <a:t>2001-2011 </a:t>
              </a:r>
              <a:endParaRPr lang="en-GB" altLang="en-US" sz="1600" b="1" i="0" dirty="0" smtClean="0">
                <a:solidFill>
                  <a:srgbClr val="80808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6407" name="TextBox 70"/>
          <p:cNvSpPr txBox="1">
            <a:spLocks noChangeArrowheads="1"/>
          </p:cNvSpPr>
          <p:nvPr/>
        </p:nvSpPr>
        <p:spPr bwMode="auto">
          <a:xfrm>
            <a:off x="7061200" y="5092700"/>
            <a:ext cx="24463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2.8% </a:t>
            </a:r>
            <a:br>
              <a:rPr lang="en-GB" altLang="en-US" sz="18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of workforce</a:t>
            </a:r>
            <a:endParaRPr lang="en-GB" altLang="en-US" sz="1600" b="1" i="0" dirty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408" name="TextBox 71"/>
          <p:cNvSpPr txBox="1">
            <a:spLocks noChangeArrowheads="1"/>
          </p:cNvSpPr>
          <p:nvPr/>
        </p:nvSpPr>
        <p:spPr bwMode="auto">
          <a:xfrm>
            <a:off x="7061200" y="5791200"/>
            <a:ext cx="2444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+ 3-4% </a:t>
            </a:r>
            <a:br>
              <a:rPr lang="en-GB" altLang="en-US" sz="1800" b="1" i="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yearly employment growth</a:t>
            </a:r>
          </a:p>
        </p:txBody>
      </p:sp>
      <p:sp>
        <p:nvSpPr>
          <p:cNvPr id="16409" name="Rectangle 45"/>
          <p:cNvSpPr>
            <a:spLocks noChangeArrowheads="1"/>
          </p:cNvSpPr>
          <p:nvPr/>
        </p:nvSpPr>
        <p:spPr bwMode="auto">
          <a:xfrm>
            <a:off x="4794250" y="4581525"/>
            <a:ext cx="3281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000" b="1" i="0" smtClean="0">
                <a:solidFill>
                  <a:srgbClr val="F2F2F2"/>
                </a:solidFill>
                <a:latin typeface="Consolas" pitchFamily="49" charset="0"/>
                <a:cs typeface="Consolas" pitchFamily="49" charset="0"/>
              </a:rPr>
              <a:t>ICT professionals</a:t>
            </a:r>
            <a:endParaRPr lang="en-GB" altLang="en-US" sz="2000" i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410" name="TextBox 73"/>
          <p:cNvSpPr txBox="1">
            <a:spLocks noChangeArrowheads="1"/>
          </p:cNvSpPr>
          <p:nvPr/>
        </p:nvSpPr>
        <p:spPr bwMode="auto">
          <a:xfrm>
            <a:off x="3390900" y="5748338"/>
            <a:ext cx="24463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55% </a:t>
            </a:r>
            <a:br>
              <a:rPr lang="en-GB" altLang="en-US" sz="1800" b="1" i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GB" altLang="en-US" sz="1200" b="1" i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work outside ICT sector</a:t>
            </a:r>
            <a:endParaRPr lang="en-GB" altLang="en-US" sz="1600" b="1" i="0" smtClean="0">
              <a:solidFill>
                <a:srgbClr val="808080"/>
              </a:solidFill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6411" name="Group 39"/>
          <p:cNvGrpSpPr>
            <a:grpSpLocks/>
          </p:cNvGrpSpPr>
          <p:nvPr/>
        </p:nvGrpSpPr>
        <p:grpSpPr bwMode="auto">
          <a:xfrm>
            <a:off x="5840413" y="628650"/>
            <a:ext cx="3154362" cy="2846388"/>
            <a:chOff x="5837441" y="119234"/>
            <a:chExt cx="3153998" cy="2847655"/>
          </a:xfrm>
        </p:grpSpPr>
        <p:sp>
          <p:nvSpPr>
            <p:cNvPr id="16413" name="TextBox 36"/>
            <p:cNvSpPr txBox="1">
              <a:spLocks noChangeArrowheads="1"/>
            </p:cNvSpPr>
            <p:nvPr/>
          </p:nvSpPr>
          <p:spPr bwMode="auto">
            <a:xfrm>
              <a:off x="6908674" y="119234"/>
              <a:ext cx="1980481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sz="2400" i="1">
                  <a:solidFill>
                    <a:srgbClr val="0F5494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009FBA"/>
                </a:buClr>
                <a:buChar char="•"/>
                <a:defRPr sz="2000" b="1">
                  <a:solidFill>
                    <a:srgbClr val="0F5494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1400">
                  <a:solidFill>
                    <a:srgbClr val="0F5494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 b="1" i="0" smtClean="0">
                  <a:solidFill>
                    <a:srgbClr val="FFC000"/>
                  </a:solidFill>
                  <a:latin typeface="Consolas" pitchFamily="49" charset="0"/>
                  <a:cs typeface="Consolas" pitchFamily="49" charset="0"/>
                </a:rPr>
                <a:t>7% of GDP</a:t>
              </a:r>
              <a:r>
                <a:rPr lang="en-GB" altLang="en-US" sz="11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  <a:t/>
              </a:r>
              <a:br>
                <a:rPr lang="en-GB" altLang="en-US" sz="11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</a:br>
              <a:r>
                <a:rPr lang="en-GB" altLang="en-US" sz="11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GB" altLang="en-US" sz="12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  <a:t>    Size of the </a:t>
              </a:r>
              <a:br>
                <a:rPr lang="en-GB" altLang="en-US" sz="12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</a:br>
              <a:r>
                <a:rPr lang="en-GB" altLang="en-US" sz="12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  <a:t>          digital </a:t>
              </a:r>
              <a:br>
                <a:rPr lang="en-GB" altLang="en-US" sz="12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</a:br>
              <a:r>
                <a:rPr lang="en-GB" altLang="en-US" sz="1200" b="1" i="0" smtClean="0">
                  <a:solidFill>
                    <a:srgbClr val="FFFFFF"/>
                  </a:solidFill>
                  <a:latin typeface="Consolas" pitchFamily="49" charset="0"/>
                  <a:cs typeface="Consolas" pitchFamily="49" charset="0"/>
                </a:rPr>
                <a:t>            economy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6758085" y="2137845"/>
              <a:ext cx="900008" cy="829044"/>
            </a:xfrm>
            <a:prstGeom prst="ellipse">
              <a:avLst/>
            </a:prstGeom>
            <a:solidFill>
              <a:srgbClr val="0F5494"/>
            </a:solidFill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FFC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6% </a:t>
              </a:r>
              <a:r>
                <a:rPr lang="en-GB" sz="1100" b="1" dirty="0">
                  <a:solidFill>
                    <a:srgbClr val="FFC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 Gov't R&amp;D </a:t>
              </a:r>
              <a:br>
                <a:rPr lang="en-GB" sz="1100" b="1" dirty="0">
                  <a:solidFill>
                    <a:srgbClr val="FFC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</a:br>
              <a:r>
                <a:rPr lang="en-GB" sz="1100" b="1" dirty="0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 ICT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7570791" y="1300860"/>
              <a:ext cx="1420648" cy="1224508"/>
            </a:xfrm>
            <a:prstGeom prst="ellipse">
              <a:avLst/>
            </a:prstGeom>
            <a:solidFill>
              <a:srgbClr val="0F5494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FFC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17% </a:t>
              </a:r>
              <a:r>
                <a:rPr lang="en-GB" sz="1400" b="1" dirty="0">
                  <a:solidFill>
                    <a:srgbClr val="FFC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 business R&amp;D</a:t>
              </a:r>
            </a:p>
            <a:p>
              <a:pPr algn="ctr">
                <a:defRPr/>
              </a:pPr>
              <a:r>
                <a:rPr lang="en-GB" sz="1100" b="1" dirty="0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by ICT sector</a:t>
              </a:r>
              <a:endParaRPr lang="en-GB" b="1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grpSp>
          <p:nvGrpSpPr>
            <p:cNvPr id="16416" name="Group 5"/>
            <p:cNvGrpSpPr>
              <a:grpSpLocks/>
            </p:cNvGrpSpPr>
            <p:nvPr/>
          </p:nvGrpSpPr>
          <p:grpSpPr bwMode="auto">
            <a:xfrm>
              <a:off x="5837441" y="416356"/>
              <a:ext cx="1599530" cy="1589369"/>
              <a:chOff x="5296235" y="833438"/>
              <a:chExt cx="1599530" cy="1589369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332743" y="833311"/>
                <a:ext cx="1546046" cy="1589794"/>
              </a:xfrm>
              <a:prstGeom prst="ellipse">
                <a:avLst/>
              </a:prstGeom>
              <a:solidFill>
                <a:srgbClr val="0F5494"/>
              </a:solidFill>
              <a:ln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b="1">
                  <a:solidFill>
                    <a:srgbClr val="FFFFFF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5567666" y="1339948"/>
                <a:ext cx="1028581" cy="1019629"/>
              </a:xfrm>
              <a:prstGeom prst="ellipse">
                <a:avLst/>
              </a:prstGeom>
              <a:solidFill>
                <a:srgbClr val="0F5494"/>
              </a:solidFill>
              <a:ln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100" b="1" dirty="0">
                    <a:solidFill>
                      <a:srgbClr val="FFFF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ICT sector </a:t>
                </a:r>
                <a:r>
                  <a:rPr lang="en-GB" sz="1400" b="1" dirty="0">
                    <a:solidFill>
                      <a:srgbClr val="FFC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4.4%</a:t>
                </a:r>
              </a:p>
            </p:txBody>
          </p:sp>
          <p:sp>
            <p:nvSpPr>
              <p:cNvPr id="16421" name="TextBox 40"/>
              <p:cNvSpPr txBox="1">
                <a:spLocks noChangeArrowheads="1"/>
              </p:cNvSpPr>
              <p:nvPr/>
            </p:nvSpPr>
            <p:spPr bwMode="auto">
              <a:xfrm>
                <a:off x="5296235" y="896675"/>
                <a:ext cx="159953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 i="1">
                    <a:solidFill>
                      <a:srgbClr val="0F5494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009FBA"/>
                  </a:buClr>
                  <a:buChar char="•"/>
                  <a:defRPr sz="2000" b="1">
                    <a:solidFill>
                      <a:srgbClr val="0F5494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defRPr sz="1400">
                    <a:solidFill>
                      <a:srgbClr val="0F5494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200" b="1" i="0" smtClean="0">
                    <a:solidFill>
                      <a:srgbClr val="FFFFFF"/>
                    </a:solidFill>
                    <a:latin typeface="Consolas" pitchFamily="49" charset="0"/>
                    <a:cs typeface="Consolas" pitchFamily="49" charset="0"/>
                  </a:rPr>
                  <a:t>ICT in </a:t>
                </a:r>
                <a:br>
                  <a:rPr lang="en-GB" altLang="en-US" sz="1200" b="1" i="0" smtClean="0">
                    <a:solidFill>
                      <a:srgbClr val="FFFFFF"/>
                    </a:solidFill>
                    <a:latin typeface="Consolas" pitchFamily="49" charset="0"/>
                    <a:cs typeface="Consolas" pitchFamily="49" charset="0"/>
                  </a:rPr>
                </a:br>
                <a:r>
                  <a:rPr lang="en-GB" altLang="en-US" sz="1200" b="1" i="0" smtClean="0">
                    <a:solidFill>
                      <a:srgbClr val="FFFFFF"/>
                    </a:solidFill>
                    <a:latin typeface="Consolas" pitchFamily="49" charset="0"/>
                    <a:cs typeface="Consolas" pitchFamily="49" charset="0"/>
                  </a:rPr>
                  <a:t>Other Sectors</a:t>
                </a:r>
              </a:p>
            </p:txBody>
          </p:sp>
        </p:grpSp>
        <p:cxnSp>
          <p:nvCxnSpPr>
            <p:cNvPr id="8" name="Straight Connector 7"/>
            <p:cNvCxnSpPr>
              <a:stCxn id="42" idx="1"/>
              <a:endCxn id="5" idx="6"/>
            </p:cNvCxnSpPr>
            <p:nvPr/>
          </p:nvCxnSpPr>
          <p:spPr>
            <a:xfrm flipH="1" flipV="1">
              <a:off x="7137453" y="1432681"/>
              <a:ext cx="641276" cy="4764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3" idx="0"/>
              <a:endCxn id="5" idx="5"/>
            </p:cNvCxnSpPr>
            <p:nvPr/>
          </p:nvCxnSpPr>
          <p:spPr>
            <a:xfrm flipH="1" flipV="1">
              <a:off x="6986658" y="1793204"/>
              <a:ext cx="222224" cy="344641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4776788" y="3652838"/>
            <a:ext cx="2646362" cy="508000"/>
          </a:xfrm>
          <a:prstGeom prst="rect">
            <a:avLst/>
          </a:prstGeom>
          <a:solidFill>
            <a:srgbClr val="0F549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17% EU patents</a:t>
            </a:r>
            <a:r>
              <a:rPr lang="en-GB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br>
              <a:rPr lang="en-GB" b="1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GB" sz="1050" b="1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are in ICT</a:t>
            </a:r>
          </a:p>
        </p:txBody>
      </p:sp>
    </p:spTree>
    <p:extLst>
      <p:ext uri="{BB962C8B-B14F-4D97-AF65-F5344CB8AC3E}">
        <p14:creationId xmlns:p14="http://schemas.microsoft.com/office/powerpoint/2010/main" val="199334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ICT Standards for DSM: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76464"/>
          </a:xfrm>
        </p:spPr>
        <p:txBody>
          <a:bodyPr/>
          <a:lstStyle/>
          <a:p>
            <a:pPr>
              <a:buClrTx/>
              <a:defRPr/>
            </a:pPr>
            <a:r>
              <a:rPr lang="en-US" b="1" i="0" dirty="0" smtClean="0">
                <a:latin typeface="Calibri" panose="020F0502020204030204" pitchFamily="34" charset="0"/>
              </a:rPr>
              <a:t>Digital Single Market Strategy </a:t>
            </a:r>
            <a:r>
              <a:rPr lang="en-US" i="0" dirty="0" smtClean="0">
                <a:latin typeface="Calibri" panose="020F0502020204030204" pitchFamily="34" charset="0"/>
              </a:rPr>
              <a:t>(May 2015) announced "integrated </a:t>
            </a:r>
            <a:r>
              <a:rPr lang="en-US" i="0" dirty="0" err="1" smtClean="0">
                <a:latin typeface="Calibri" panose="020F0502020204030204" pitchFamily="34" charset="0"/>
              </a:rPr>
              <a:t>standardisation</a:t>
            </a:r>
            <a:r>
              <a:rPr lang="en-US" i="0" dirty="0" smtClean="0">
                <a:latin typeface="Calibri" panose="020F0502020204030204" pitchFamily="34" charset="0"/>
              </a:rPr>
              <a:t> plan to identify and define key priorities (…) for DSM"</a:t>
            </a:r>
          </a:p>
          <a:p>
            <a:pPr>
              <a:buClrTx/>
              <a:defRPr/>
            </a:pPr>
            <a:r>
              <a:rPr lang="en-US" b="1" i="0" dirty="0" smtClean="0">
                <a:latin typeface="Calibri" panose="020F0502020204030204" pitchFamily="34" charset="0"/>
              </a:rPr>
              <a:t>European Council </a:t>
            </a:r>
            <a:r>
              <a:rPr lang="en-US" i="0" dirty="0" smtClean="0">
                <a:latin typeface="Calibri" panose="020F0502020204030204" pitchFamily="34" charset="0"/>
              </a:rPr>
              <a:t>(25-26 June 2015) "agreed that action must be taken (…) to identify and deliver rapidly on the key ICT </a:t>
            </a:r>
            <a:r>
              <a:rPr lang="en-US" i="0" dirty="0" err="1" smtClean="0">
                <a:latin typeface="Calibri" panose="020F0502020204030204" pitchFamily="34" charset="0"/>
              </a:rPr>
              <a:t>standardisation</a:t>
            </a:r>
            <a:r>
              <a:rPr lang="en-US" i="0" dirty="0" smtClean="0">
                <a:latin typeface="Calibri" panose="020F0502020204030204" pitchFamily="34" charset="0"/>
              </a:rPr>
              <a:t> priorities"</a:t>
            </a:r>
          </a:p>
          <a:p>
            <a:pPr>
              <a:buClrTx/>
              <a:defRPr/>
            </a:pPr>
            <a:r>
              <a:rPr lang="en-US" b="1" i="0" dirty="0" smtClean="0">
                <a:latin typeface="Calibri" panose="020F0502020204030204" pitchFamily="34" charset="0"/>
              </a:rPr>
              <a:t>Public consultation </a:t>
            </a:r>
            <a:r>
              <a:rPr lang="en-US" i="0" dirty="0" smtClean="0">
                <a:latin typeface="Calibri" panose="020F0502020204030204" pitchFamily="34" charset="0"/>
              </a:rPr>
              <a:t>(September 2015 – January 2016) and </a:t>
            </a:r>
            <a:r>
              <a:rPr lang="en-US" b="1" i="0" dirty="0" smtClean="0">
                <a:latin typeface="Calibri" panose="020F0502020204030204" pitchFamily="34" charset="0"/>
              </a:rPr>
              <a:t>advice from stakeholders </a:t>
            </a:r>
            <a:r>
              <a:rPr lang="en-US" i="0" dirty="0" smtClean="0">
                <a:latin typeface="Calibri" panose="020F0502020204030204" pitchFamily="34" charset="0"/>
              </a:rPr>
              <a:t>(MSP) (June 2015 – January 2016)</a:t>
            </a:r>
            <a:endParaRPr lang="en-US" b="1" i="0" dirty="0" smtClean="0">
              <a:latin typeface="Calibri" panose="020F0502020204030204" pitchFamily="34" charset="0"/>
            </a:endParaRPr>
          </a:p>
          <a:p>
            <a:pPr>
              <a:buClrTx/>
              <a:defRPr/>
            </a:pPr>
            <a:r>
              <a:rPr lang="en-US" b="1" i="0" dirty="0">
                <a:latin typeface="Calibri" panose="020F0502020204030204" pitchFamily="34" charset="0"/>
              </a:rPr>
              <a:t>Communication</a:t>
            </a:r>
            <a:r>
              <a:rPr lang="en-US" i="0" dirty="0">
                <a:latin typeface="Calibri" panose="020F0502020204030204" pitchFamily="34" charset="0"/>
              </a:rPr>
              <a:t> </a:t>
            </a:r>
            <a:r>
              <a:rPr lang="en-US" b="1" i="0" dirty="0">
                <a:latin typeface="Calibri" panose="020F0502020204030204" pitchFamily="34" charset="0"/>
              </a:rPr>
              <a:t>"</a:t>
            </a:r>
            <a:r>
              <a:rPr lang="en-US" b="1" i="0" dirty="0" smtClean="0">
                <a:latin typeface="Calibri" panose="020F0502020204030204" pitchFamily="34" charset="0"/>
              </a:rPr>
              <a:t>ICT </a:t>
            </a:r>
            <a:r>
              <a:rPr lang="en-US" b="1" i="0" dirty="0" err="1" smtClean="0">
                <a:latin typeface="Calibri" panose="020F0502020204030204" pitchFamily="34" charset="0"/>
              </a:rPr>
              <a:t>standardisation</a:t>
            </a:r>
            <a:r>
              <a:rPr lang="en-US" b="1" i="0" dirty="0" smtClean="0">
                <a:latin typeface="Calibri" panose="020F0502020204030204" pitchFamily="34" charset="0"/>
              </a:rPr>
              <a:t> priorities for DSM"</a:t>
            </a:r>
            <a:r>
              <a:rPr lang="en-US" i="0" dirty="0" smtClean="0">
                <a:latin typeface="Calibri" panose="020F0502020204030204" pitchFamily="34" charset="0"/>
              </a:rPr>
              <a:t> as part of </a:t>
            </a:r>
            <a:r>
              <a:rPr lang="en-US" i="0" dirty="0" err="1">
                <a:latin typeface="Calibri" panose="020F0502020204030204" pitchFamily="34" charset="0"/>
              </a:rPr>
              <a:t>d</a:t>
            </a:r>
            <a:r>
              <a:rPr lang="en-US" i="0" dirty="0" err="1" smtClean="0">
                <a:latin typeface="Calibri" panose="020F0502020204030204" pitchFamily="34" charset="0"/>
              </a:rPr>
              <a:t>igitising</a:t>
            </a:r>
            <a:r>
              <a:rPr lang="en-US" i="0" dirty="0" smtClean="0">
                <a:latin typeface="Calibri" panose="020F0502020204030204" pitchFamily="34" charset="0"/>
              </a:rPr>
              <a:t> industry </a:t>
            </a:r>
            <a:r>
              <a:rPr lang="en-US" i="0" dirty="0">
                <a:latin typeface="Calibri" panose="020F0502020204030204" pitchFamily="34" charset="0"/>
              </a:rPr>
              <a:t>p</a:t>
            </a:r>
            <a:r>
              <a:rPr lang="en-US" i="0" dirty="0" smtClean="0">
                <a:latin typeface="Calibri" panose="020F0502020204030204" pitchFamily="34" charset="0"/>
              </a:rPr>
              <a:t>ackage (19 April 2016) identifies priorities</a:t>
            </a:r>
          </a:p>
          <a:p>
            <a:pPr>
              <a:buClrTx/>
              <a:defRPr/>
            </a:pPr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8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Global context: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4176464"/>
          </a:xfrm>
        </p:spPr>
        <p:txBody>
          <a:bodyPr/>
          <a:lstStyle/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Ever faster transition to digital economy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Convergence of technologies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More complex standards environment &amp; impact on access rights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More complex array of SDOs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Increasing importance </a:t>
            </a:r>
            <a:r>
              <a:rPr lang="en-US" i="0" dirty="0">
                <a:latin typeface="Calibri" panose="020F0502020204030204" pitchFamily="34" charset="0"/>
              </a:rPr>
              <a:t>of global </a:t>
            </a:r>
            <a:r>
              <a:rPr lang="en-US" i="0" dirty="0" smtClean="0">
                <a:latin typeface="Calibri" panose="020F0502020204030204" pitchFamily="34" charset="0"/>
              </a:rPr>
              <a:t>efforts &amp; international cooperation</a:t>
            </a:r>
          </a:p>
          <a:p>
            <a:pPr marL="0" indent="0">
              <a:buClrTx/>
              <a:buNone/>
              <a:defRPr/>
            </a:pPr>
            <a:r>
              <a:rPr lang="en-US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Need strategy to raise strategic political interest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en-US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 better use resources, set priorities, more agility and efficiency</a:t>
            </a:r>
            <a:endParaRPr lang="en-US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Key principles for more efficiency: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pPr>
              <a:buClrTx/>
              <a:defRPr/>
            </a:pPr>
            <a:endParaRPr lang="en-US" i="0" dirty="0" smtClean="0">
              <a:latin typeface="Calibri" panose="020F0502020204030204" pitchFamily="34" charset="0"/>
            </a:endParaRPr>
          </a:p>
          <a:p>
            <a:pPr>
              <a:buClrTx/>
              <a:defRPr/>
            </a:pPr>
            <a:r>
              <a:rPr lang="en-US" i="0" dirty="0" err="1" smtClean="0">
                <a:latin typeface="Calibri" panose="020F0502020204030204" pitchFamily="34" charset="0"/>
              </a:rPr>
              <a:t>Standardisation</a:t>
            </a:r>
            <a:r>
              <a:rPr lang="en-US" i="0" dirty="0" smtClean="0">
                <a:latin typeface="Calibri" panose="020F0502020204030204" pitchFamily="34" charset="0"/>
              </a:rPr>
              <a:t> will remain industry-led, voluntary and consensus-driven but with clearer priorities for ICT &amp; high-level political process for delivery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Need for more cross-sector partnerships and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More validation of standards through R&amp;D experiments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7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The response = 2 pillar-plan: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  <a:defRPr/>
            </a:pPr>
            <a:r>
              <a:rPr lang="en-US" i="0" dirty="0" smtClean="0">
                <a:latin typeface="Calibri" panose="020F0502020204030204" pitchFamily="34" charset="0"/>
              </a:rPr>
              <a:t>Priority setting: identification of priority building blocks for DSM &amp; establish list of deliverables (how, by whom, when)</a:t>
            </a:r>
          </a:p>
          <a:p>
            <a:pPr marL="457200" indent="-457200">
              <a:buClrTx/>
              <a:buFont typeface="+mj-lt"/>
              <a:buAutoNum type="arabicPeriod"/>
              <a:defRPr/>
            </a:pPr>
            <a:endParaRPr lang="en-US" i="0" dirty="0">
              <a:latin typeface="Calibri" panose="020F0502020204030204" pitchFamily="34" charset="0"/>
            </a:endParaRPr>
          </a:p>
          <a:p>
            <a:pPr marL="457200" indent="-457200">
              <a:buClrTx/>
              <a:buFont typeface="+mj-lt"/>
              <a:buAutoNum type="arabicPeriod"/>
              <a:defRPr/>
            </a:pPr>
            <a:r>
              <a:rPr lang="en-US" i="0" dirty="0" smtClean="0">
                <a:latin typeface="Calibri" panose="020F0502020204030204" pitchFamily="34" charset="0"/>
              </a:rPr>
              <a:t>Delivery: high-level political process to validate, monitor progress, and adapt (if necessary) priority list </a:t>
            </a:r>
          </a:p>
          <a:p>
            <a:pPr marL="0" indent="0">
              <a:buClrTx/>
              <a:buNone/>
              <a:defRPr/>
            </a:pPr>
            <a:endParaRPr lang="en-US" b="1" i="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ClrTx/>
              <a:buNone/>
              <a:defRPr/>
            </a:pPr>
            <a:r>
              <a:rPr lang="en-US" b="1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2 parts of plan need to be pushed together with stakeholders at EU and international level</a:t>
            </a:r>
            <a:endParaRPr lang="en-US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4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1</a:t>
            </a:r>
            <a:r>
              <a:rPr lang="en-US" altLang="en-US" sz="3600" u="sng" cap="small" baseline="30000" dirty="0" smtClean="0">
                <a:latin typeface="Calibri" panose="020F0502020204030204" pitchFamily="34" charset="0"/>
              </a:rPr>
              <a:t>st</a:t>
            </a:r>
            <a:r>
              <a:rPr lang="en-US" altLang="en-US" sz="3600" u="sng" cap="small" dirty="0" smtClean="0">
                <a:latin typeface="Calibri" panose="020F0502020204030204" pitchFamily="34" charset="0"/>
              </a:rPr>
              <a:t> pillar: priority setting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Key building blocks for DSM identified: 5G, cloud computing, </a:t>
            </a:r>
            <a:r>
              <a:rPr lang="en-US" i="0" dirty="0" err="1" smtClean="0">
                <a:latin typeface="Calibri" panose="020F0502020204030204" pitchFamily="34" charset="0"/>
              </a:rPr>
              <a:t>IoT</a:t>
            </a:r>
            <a:r>
              <a:rPr lang="en-US" i="0" dirty="0" smtClean="0">
                <a:latin typeface="Calibri" panose="020F0502020204030204" pitchFamily="34" charset="0"/>
              </a:rPr>
              <a:t>, (big) data, cyber-security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Will benefit application areas (eHealth, smart energy and cities, ITS and connected &amp; automated vehicles, advanced manufacturing), …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For each: clear deliverable with deadline and who does what</a:t>
            </a:r>
          </a:p>
          <a:p>
            <a:pPr marL="0" indent="0">
              <a:buClrTx/>
              <a:buNone/>
              <a:defRPr/>
            </a:pPr>
            <a:endParaRPr lang="en-US" i="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ClrTx/>
              <a:buNone/>
              <a:defRPr/>
            </a:pPr>
            <a:r>
              <a:rPr lang="en-US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clear set of detailed priorities &amp; list of tasks</a:t>
            </a:r>
            <a:endParaRPr lang="en-US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936625"/>
          </a:xfrm>
        </p:spPr>
        <p:txBody>
          <a:bodyPr/>
          <a:lstStyle/>
          <a:p>
            <a:pPr algn="ctr"/>
            <a:r>
              <a:rPr lang="en-US" altLang="en-US" sz="3600" u="sng" cap="small" dirty="0" smtClean="0">
                <a:latin typeface="Calibri" panose="020F0502020204030204" pitchFamily="34" charset="0"/>
              </a:rPr>
              <a:t>2</a:t>
            </a:r>
            <a:r>
              <a:rPr lang="en-US" altLang="en-US" sz="3600" u="sng" cap="small" baseline="30000" dirty="0" smtClean="0">
                <a:latin typeface="Calibri" panose="020F0502020204030204" pitchFamily="34" charset="0"/>
              </a:rPr>
              <a:t>nd</a:t>
            </a:r>
            <a:r>
              <a:rPr lang="en-US" altLang="en-US" sz="3600" u="sng" cap="small" dirty="0" smtClean="0">
                <a:latin typeface="Calibri" panose="020F0502020204030204" pitchFamily="34" charset="0"/>
              </a:rPr>
              <a:t> pillar: delivery strategy</a:t>
            </a:r>
            <a:endParaRPr lang="en-GB" altLang="en-US" sz="3600" u="sng" cap="small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European Commission will lead new high-level process to ensure delivery of priorities  (building on MSP, ICT rolling plan, etc.) </a:t>
            </a:r>
          </a:p>
          <a:p>
            <a:pPr>
              <a:buClrTx/>
              <a:defRPr/>
            </a:pPr>
            <a:r>
              <a:rPr lang="en-US" i="0" dirty="0" smtClean="0">
                <a:latin typeface="Calibri" panose="020F0502020204030204" pitchFamily="34" charset="0"/>
              </a:rPr>
              <a:t>Success depends on high-level commitment from industry, </a:t>
            </a:r>
            <a:r>
              <a:rPr lang="en-US" i="0" dirty="0">
                <a:latin typeface="Calibri" panose="020F0502020204030204" pitchFamily="34" charset="0"/>
              </a:rPr>
              <a:t>RDI-community</a:t>
            </a:r>
            <a:r>
              <a:rPr lang="en-US" i="0" dirty="0" smtClean="0">
                <a:latin typeface="Calibri" panose="020F0502020204030204" pitchFamily="34" charset="0"/>
              </a:rPr>
              <a:t>, Dos, EU and Member States</a:t>
            </a:r>
          </a:p>
          <a:p>
            <a:pPr marL="0" indent="0">
              <a:buClrTx/>
              <a:buNone/>
              <a:defRPr/>
            </a:pPr>
            <a:r>
              <a:rPr lang="en-US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Detailed delivery strategy:</a:t>
            </a:r>
          </a:p>
          <a:p>
            <a:pPr>
              <a:buClrTx/>
              <a:buFontTx/>
              <a:buChar char="-"/>
              <a:defRPr/>
            </a:pPr>
            <a:r>
              <a:rPr lang="en-US" sz="2000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COM to work with ESO's</a:t>
            </a:r>
          </a:p>
          <a:p>
            <a:pPr>
              <a:buClrTx/>
              <a:buFontTx/>
              <a:buChar char="-"/>
              <a:defRPr/>
            </a:pPr>
            <a:r>
              <a:rPr lang="en-US" sz="2000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Regular monitoring of process</a:t>
            </a:r>
          </a:p>
          <a:p>
            <a:pPr>
              <a:buClrTx/>
              <a:buFontTx/>
              <a:buChar char="-"/>
              <a:defRPr/>
            </a:pPr>
            <a:r>
              <a:rPr lang="en-US" sz="2000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Improve EU support for priorities (H2020, CEF, pilots)</a:t>
            </a:r>
          </a:p>
          <a:p>
            <a:pPr>
              <a:buClrTx/>
              <a:buFontTx/>
              <a:buChar char="-"/>
              <a:defRPr/>
            </a:pPr>
            <a:r>
              <a:rPr lang="en-US" sz="2000" i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Fair and non-discriminatory access</a:t>
            </a:r>
          </a:p>
          <a:p>
            <a:pPr>
              <a:buClrTx/>
              <a:buFontTx/>
              <a:buChar char="-"/>
              <a:defRPr/>
            </a:pPr>
            <a:r>
              <a:rPr lang="en-US" sz="2000" i="0" dirty="0" smtClean="0">
                <a:latin typeface="Calibri" panose="020F0502020204030204" pitchFamily="34" charset="0"/>
              </a:rPr>
              <a:t>Stronger EU presence in international for a &amp; cooperation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9A65773-C85D-49E8-A346-B421AFC7FC79}" type="slidenum">
              <a:rPr lang="en-GB" altLang="en-US" sz="1400" i="0" smtClean="0">
                <a:solidFill>
                  <a:srgbClr val="000000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en-US" sz="1400" i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72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412180"/>
            <a:ext cx="8569325" cy="936625"/>
          </a:xfrm>
        </p:spPr>
        <p:txBody>
          <a:bodyPr/>
          <a:lstStyle/>
          <a:p>
            <a:pPr algn="ctr"/>
            <a:r>
              <a:rPr lang="en-GB" altLang="en-US" sz="2800" cap="small" dirty="0" smtClean="0">
                <a:latin typeface="Calibri" panose="020F0502020204030204" pitchFamily="34" charset="0"/>
              </a:rPr>
              <a:t>Thank you !</a:t>
            </a:r>
            <a:endParaRPr lang="en-US" altLang="en-US" cap="small" dirty="0" smtClean="0">
              <a:latin typeface="Calibri" panose="020F050202020403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275"/>
            <a:ext cx="8578850" cy="3529013"/>
          </a:xfrm>
        </p:spPr>
        <p:txBody>
          <a:bodyPr/>
          <a:lstStyle/>
          <a:p>
            <a:pPr marL="0" indent="0">
              <a:buNone/>
            </a:pPr>
            <a:endParaRPr lang="en-GB" sz="3200" dirty="0" smtClean="0">
              <a:hlinkClick r:id="rId3"/>
            </a:endParaRP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://ec.europa.eu/digital-single-market/en/news/communication-ict-standardisation-priorities-digital-single-market</a:t>
            </a:r>
          </a:p>
          <a:p>
            <a:pPr marL="0" indent="0">
              <a:buFontTx/>
              <a:buNone/>
            </a:pPr>
            <a:endParaRPr lang="fr-BE" altLang="en-US" sz="3200" dirty="0" smtClean="0">
              <a:latin typeface="High Tower Text" panose="020405020505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3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9D1F31D-2844-46C9-99C2-3522D5F543FA}"/>
</file>

<file path=customXml/itemProps2.xml><?xml version="1.0" encoding="utf-8"?>
<ds:datastoreItem xmlns:ds="http://schemas.openxmlformats.org/officeDocument/2006/customXml" ds:itemID="{6A67D650-1B41-480F-8C8D-7BCB8C1B90E5}"/>
</file>

<file path=customXml/itemProps3.xml><?xml version="1.0" encoding="utf-8"?>
<ds:datastoreItem xmlns:ds="http://schemas.openxmlformats.org/officeDocument/2006/customXml" ds:itemID="{D9EB6DF3-8482-4FA6-9E47-E90388DFC343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4646</TotalTime>
  <Words>534</Words>
  <Application>Microsoft Office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Blank</vt:lpstr>
      <vt:lpstr>1_Blank</vt:lpstr>
      <vt:lpstr>3_Blank</vt:lpstr>
      <vt:lpstr>Digital Single Market: ICT Standardisation  priorities  GSC20 meeting New Delhi, 26 April 2016</vt:lpstr>
      <vt:lpstr>PowerPoint Presentation</vt:lpstr>
      <vt:lpstr>ICT Standards for DSM:</vt:lpstr>
      <vt:lpstr>Global context:</vt:lpstr>
      <vt:lpstr>Key principles for more efficiency:</vt:lpstr>
      <vt:lpstr>The response = 2 pillar-plan:</vt:lpstr>
      <vt:lpstr>1st pillar: priority setting</vt:lpstr>
      <vt:lpstr>2nd pillar: delivery strategy</vt:lpstr>
      <vt:lpstr>Thank you 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Digital Single Market</dc:title>
  <dc:creator>KOUMARTSIOTI Olga (SG)</dc:creator>
  <cp:lastModifiedBy>PENDL Klaus Alexander (EEAS-NEW DELHI)</cp:lastModifiedBy>
  <cp:revision>222</cp:revision>
  <cp:lastPrinted>2016-04-25T05:14:00Z</cp:lastPrinted>
  <dcterms:created xsi:type="dcterms:W3CDTF">2015-02-20T14:38:04Z</dcterms:created>
  <dcterms:modified xsi:type="dcterms:W3CDTF">2016-04-25T09:53:26Z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0x010100CBCC221E8A5C574B889E2CBB12A471FC</vt:lpwstr>
  </property>
</Properties>
</file>