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diagrams/colors1.xml" ContentType="application/vnd.openxmlformats-officedocument.drawingml.diagramColors+xml"/>
  <Override PartName="/ppt/theme/theme1.xml" ContentType="application/vnd.openxmlformats-officedocument.theme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78" r:id="rId2"/>
    <p:sldId id="287" r:id="rId3"/>
    <p:sldId id="291" r:id="rId4"/>
    <p:sldId id="289" r:id="rId5"/>
    <p:sldId id="282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1" autoAdjust="0"/>
    <p:restoredTop sz="86736" autoAdjust="0"/>
  </p:normalViewPr>
  <p:slideViewPr>
    <p:cSldViewPr>
      <p:cViewPr varScale="1">
        <p:scale>
          <a:sx n="69" d="100"/>
          <a:sy n="69" d="100"/>
        </p:scale>
        <p:origin x="66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BA4E89-9BF4-40D8-BDC4-4F6932A0712A}" type="doc">
      <dgm:prSet loTypeId="urn:microsoft.com/office/officeart/2005/8/layout/lProcess3" loCatId="process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FF198F3-06D0-4C46-91F9-56643165AF1C}">
      <dgm:prSet/>
      <dgm:spPr/>
      <dgm:t>
        <a:bodyPr/>
        <a:lstStyle/>
        <a:p>
          <a:pPr rtl="0"/>
          <a:r>
            <a:rPr lang="en-US" dirty="0" smtClean="0"/>
            <a:t>National Telecom Policy 2012 </a:t>
          </a:r>
          <a:endParaRPr lang="en-US" dirty="0"/>
        </a:p>
      </dgm:t>
    </dgm:pt>
    <dgm:pt modelId="{5B33E5BC-7760-4AEA-AA11-E7D424D288FA}" type="parTrans" cxnId="{A2ED6108-FFD4-4B79-908B-6CB8F3D0E3E1}">
      <dgm:prSet/>
      <dgm:spPr/>
      <dgm:t>
        <a:bodyPr/>
        <a:lstStyle/>
        <a:p>
          <a:endParaRPr lang="en-US"/>
        </a:p>
      </dgm:t>
    </dgm:pt>
    <dgm:pt modelId="{B415F8A0-0D9D-4C3E-BEB3-23F0B08C325B}" type="sibTrans" cxnId="{A2ED6108-FFD4-4B79-908B-6CB8F3D0E3E1}">
      <dgm:prSet/>
      <dgm:spPr/>
      <dgm:t>
        <a:bodyPr/>
        <a:lstStyle/>
        <a:p>
          <a:endParaRPr lang="en-US"/>
        </a:p>
      </dgm:t>
    </dgm:pt>
    <dgm:pt modelId="{30356760-51F3-4C63-8C5A-5AABB7F4E02D}">
      <dgm:prSet/>
      <dgm:spPr/>
      <dgm:t>
        <a:bodyPr/>
        <a:lstStyle/>
        <a:p>
          <a:pPr rtl="0"/>
          <a:r>
            <a:rPr lang="en-US" dirty="0" smtClean="0"/>
            <a:t>India to become a leader in cutting edge, state of the art technologies through R&amp;D and creation and incorporation of Indian IPRs in global standards</a:t>
          </a:r>
          <a:endParaRPr lang="en-US" dirty="0"/>
        </a:p>
      </dgm:t>
    </dgm:pt>
    <dgm:pt modelId="{145BD2D7-4B8E-40ED-8BD4-4A5F751ECF50}" type="parTrans" cxnId="{AAE03FDF-399F-47A5-BE71-AB93D8FB5A34}">
      <dgm:prSet/>
      <dgm:spPr/>
      <dgm:t>
        <a:bodyPr/>
        <a:lstStyle/>
        <a:p>
          <a:endParaRPr lang="en-US"/>
        </a:p>
      </dgm:t>
    </dgm:pt>
    <dgm:pt modelId="{D27EDC2B-E88E-4ED2-BE94-465280EFC2B7}" type="sibTrans" cxnId="{AAE03FDF-399F-47A5-BE71-AB93D8FB5A34}">
      <dgm:prSet/>
      <dgm:spPr/>
      <dgm:t>
        <a:bodyPr/>
        <a:lstStyle/>
        <a:p>
          <a:endParaRPr lang="en-US"/>
        </a:p>
      </dgm:t>
    </dgm:pt>
    <dgm:pt modelId="{844B5496-6B35-4439-A161-22045CF8EF69}" type="pres">
      <dgm:prSet presAssocID="{F8BA4E89-9BF4-40D8-BDC4-4F6932A0712A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C9BEBEC-B3AB-40A7-9A2A-443EF6F672C5}" type="pres">
      <dgm:prSet presAssocID="{2FF198F3-06D0-4C46-91F9-56643165AF1C}" presName="horFlow" presStyleCnt="0"/>
      <dgm:spPr/>
    </dgm:pt>
    <dgm:pt modelId="{58875AD1-2FF0-4F46-BFB1-6AAAC3524128}" type="pres">
      <dgm:prSet presAssocID="{2FF198F3-06D0-4C46-91F9-56643165AF1C}" presName="bigChev" presStyleLbl="node1" presStyleIdx="0" presStyleCnt="1"/>
      <dgm:spPr/>
      <dgm:t>
        <a:bodyPr/>
        <a:lstStyle/>
        <a:p>
          <a:endParaRPr lang="en-US"/>
        </a:p>
      </dgm:t>
    </dgm:pt>
    <dgm:pt modelId="{6141CF46-B896-43D1-A545-FC1AD6111A36}" type="pres">
      <dgm:prSet presAssocID="{145BD2D7-4B8E-40ED-8BD4-4A5F751ECF50}" presName="parTrans" presStyleCnt="0"/>
      <dgm:spPr/>
    </dgm:pt>
    <dgm:pt modelId="{10320FC9-F640-415F-AD4B-29ACABB514EC}" type="pres">
      <dgm:prSet presAssocID="{30356760-51F3-4C63-8C5A-5AABB7F4E02D}" presName="node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AE03FDF-399F-47A5-BE71-AB93D8FB5A34}" srcId="{2FF198F3-06D0-4C46-91F9-56643165AF1C}" destId="{30356760-51F3-4C63-8C5A-5AABB7F4E02D}" srcOrd="0" destOrd="0" parTransId="{145BD2D7-4B8E-40ED-8BD4-4A5F751ECF50}" sibTransId="{D27EDC2B-E88E-4ED2-BE94-465280EFC2B7}"/>
    <dgm:cxn modelId="{A2ED6108-FFD4-4B79-908B-6CB8F3D0E3E1}" srcId="{F8BA4E89-9BF4-40D8-BDC4-4F6932A0712A}" destId="{2FF198F3-06D0-4C46-91F9-56643165AF1C}" srcOrd="0" destOrd="0" parTransId="{5B33E5BC-7760-4AEA-AA11-E7D424D288FA}" sibTransId="{B415F8A0-0D9D-4C3E-BEB3-23F0B08C325B}"/>
    <dgm:cxn modelId="{0287DC14-C87A-40D5-8661-1CE07836161C}" type="presOf" srcId="{F8BA4E89-9BF4-40D8-BDC4-4F6932A0712A}" destId="{844B5496-6B35-4439-A161-22045CF8EF69}" srcOrd="0" destOrd="0" presId="urn:microsoft.com/office/officeart/2005/8/layout/lProcess3"/>
    <dgm:cxn modelId="{A7E7441A-F064-4230-A046-51CA0B642934}" type="presOf" srcId="{30356760-51F3-4C63-8C5A-5AABB7F4E02D}" destId="{10320FC9-F640-415F-AD4B-29ACABB514EC}" srcOrd="0" destOrd="0" presId="urn:microsoft.com/office/officeart/2005/8/layout/lProcess3"/>
    <dgm:cxn modelId="{E2C02661-CC01-4EE7-8D3E-84E8286ED061}" type="presOf" srcId="{2FF198F3-06D0-4C46-91F9-56643165AF1C}" destId="{58875AD1-2FF0-4F46-BFB1-6AAAC3524128}" srcOrd="0" destOrd="0" presId="urn:microsoft.com/office/officeart/2005/8/layout/lProcess3"/>
    <dgm:cxn modelId="{418DB0D7-7E02-4485-A069-CE381F633A82}" type="presParOf" srcId="{844B5496-6B35-4439-A161-22045CF8EF69}" destId="{CC9BEBEC-B3AB-40A7-9A2A-443EF6F672C5}" srcOrd="0" destOrd="0" presId="urn:microsoft.com/office/officeart/2005/8/layout/lProcess3"/>
    <dgm:cxn modelId="{61D0AA36-3692-4C6E-9ED1-E573D9F0F466}" type="presParOf" srcId="{CC9BEBEC-B3AB-40A7-9A2A-443EF6F672C5}" destId="{58875AD1-2FF0-4F46-BFB1-6AAAC3524128}" srcOrd="0" destOrd="0" presId="urn:microsoft.com/office/officeart/2005/8/layout/lProcess3"/>
    <dgm:cxn modelId="{0C9CE9D1-FE1B-4C0E-841D-D1D7911AEBB4}" type="presParOf" srcId="{CC9BEBEC-B3AB-40A7-9A2A-443EF6F672C5}" destId="{6141CF46-B896-43D1-A545-FC1AD6111A36}" srcOrd="1" destOrd="0" presId="urn:microsoft.com/office/officeart/2005/8/layout/lProcess3"/>
    <dgm:cxn modelId="{3F6F99B8-91A1-42E5-8BB6-7AC9FC647832}" type="presParOf" srcId="{CC9BEBEC-B3AB-40A7-9A2A-443EF6F672C5}" destId="{10320FC9-F640-415F-AD4B-29ACABB514EC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875AD1-2FF0-4F46-BFB1-6AAAC3524128}">
      <dsp:nvSpPr>
        <dsp:cNvPr id="0" name=""/>
        <dsp:cNvSpPr/>
      </dsp:nvSpPr>
      <dsp:spPr>
        <a:xfrm>
          <a:off x="2248" y="525844"/>
          <a:ext cx="4511105" cy="1804442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070" tIns="26035" rIns="0" bIns="26035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National Telecom Policy 2012 </a:t>
          </a:r>
          <a:endParaRPr lang="en-US" sz="4100" kern="1200" dirty="0"/>
        </a:p>
      </dsp:txBody>
      <dsp:txXfrm>
        <a:off x="904469" y="525844"/>
        <a:ext cx="2706663" cy="1804442"/>
      </dsp:txXfrm>
    </dsp:sp>
    <dsp:sp modelId="{10320FC9-F640-415F-AD4B-29ACABB514EC}">
      <dsp:nvSpPr>
        <dsp:cNvPr id="0" name=""/>
        <dsp:cNvSpPr/>
      </dsp:nvSpPr>
      <dsp:spPr>
        <a:xfrm>
          <a:off x="3926910" y="679221"/>
          <a:ext cx="3744217" cy="1497687"/>
        </a:xfrm>
        <a:prstGeom prst="chevron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India to become a leader in cutting edge, state of the art technologies through R&amp;D and creation and incorporation of Indian IPRs in global standards</a:t>
          </a:r>
          <a:endParaRPr lang="en-US" sz="1500" kern="1200" dirty="0"/>
        </a:p>
      </dsp:txBody>
      <dsp:txXfrm>
        <a:off x="4675754" y="679221"/>
        <a:ext cx="2246530" cy="14976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6EADAF3-86AA-4A66-838F-9BEA741B38CA}" type="datetimeFigureOut">
              <a:rPr lang="en-US"/>
              <a:pPr>
                <a:defRPr/>
              </a:pPr>
              <a:t>4/26/2016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2473244-B572-48A2-B7BC-44F51F1085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5664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 welcome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Aruna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Sharma, Secretary, Electronics &amp; IT; Mr J S Deepak, Secretary (T), DoT; Mr R S Sharma, Chairman, Telecom Regulatory Authority of India; and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all the delegates represented various SDOs of the GSC.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473244-B572-48A2-B7BC-44F51F1085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73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 TSDSI</a:t>
            </a:r>
            <a:r>
              <a:rPr lang="en-US" baseline="0" dirty="0" smtClean="0"/>
              <a:t> is the youngest SDO to join </a:t>
            </a:r>
            <a:r>
              <a:rPr lang="en-US" baseline="0" smtClean="0"/>
              <a:t>the GSC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473244-B572-48A2-B7BC-44F51F1085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6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welcome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Aruna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Sharma, Secretary, Electronics &amp; IT; Mr J S Deepak, Secretary (T), DoT; Mr R S Sharma, Chairman, Telecom Regulatory Authority of India; and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all the delegates represented various SDOs of the GSC.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473244-B572-48A2-B7BC-44F51F1085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36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pic>
        <p:nvPicPr>
          <p:cNvPr id="14338" name="Picture 2" descr="http://www.tsdsi.org/site_media/images/tsdsi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228600"/>
            <a:ext cx="1600200" cy="7951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57872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24" y="98556"/>
            <a:ext cx="8641152" cy="720000"/>
          </a:xfrm>
        </p:spPr>
        <p:txBody>
          <a:bodyPr/>
          <a:lstStyle>
            <a:lvl1pPr algn="l">
              <a:defRPr sz="3600" u="none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24" y="908664"/>
            <a:ext cx="8641152" cy="5490732"/>
          </a:xfrm>
          <a:ln>
            <a:noFill/>
          </a:ln>
        </p:spPr>
        <p:txBody>
          <a:bodyPr lIns="180000" tIns="108000"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>
              <a:buFont typeface="Calibri" pitchFamily="34" charset="0"/>
              <a:buChar char="◊"/>
              <a:defRPr/>
            </a:lvl2pPr>
            <a:lvl3pPr>
              <a:buClr>
                <a:schemeClr val="tx1"/>
              </a:buClr>
              <a:defRPr baseline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250824" y="6459538"/>
            <a:ext cx="2644775" cy="365125"/>
          </a:xfrm>
        </p:spPr>
        <p:txBody>
          <a:bodyPr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75000"/>
              <a:buFont typeface="Wingdings" pitchFamily="2" charset="2"/>
              <a:buNone/>
              <a:tabLst/>
              <a:defRPr lang="en-IN" sz="12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HG Mincho Light J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&lt;Doc number&gt;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6553200" y="6459538"/>
            <a:ext cx="2133600" cy="365125"/>
          </a:xfrm>
        </p:spPr>
        <p:txBody>
          <a:bodyPr/>
          <a:lstStyle/>
          <a:p>
            <a:pPr>
              <a:defRPr/>
            </a:pPr>
            <a:fld id="{729331B2-EBB6-4324-9DE5-672086783A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IN" dirty="0" smtClean="0">
                <a:solidFill>
                  <a:prstClr val="black">
                    <a:tint val="75000"/>
                  </a:prstClr>
                </a:solidFill>
              </a:rPr>
              <a:t>© TSDSI 2015</a:t>
            </a:r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2" descr="http://www.tsdsi.org/site_media/images/tsdsi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17142" y="37862"/>
            <a:ext cx="1150658" cy="5717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94274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4357694"/>
            <a:ext cx="7200896" cy="1362075"/>
          </a:xfrm>
        </p:spPr>
        <p:txBody>
          <a:bodyPr anchor="t"/>
          <a:lstStyle>
            <a:lvl1pPr algn="l">
              <a:defRPr lang="en-US" sz="3600" u="none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851" y="2906713"/>
            <a:ext cx="720886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 algn="ctr">
              <a:defRPr/>
            </a:pPr>
            <a:r>
              <a:rPr lang="en-US"/>
              <a:t>&lt;Doc number&gt;</a:t>
            </a:r>
            <a:endParaRPr lang="en-IN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 dirty="0" smtClean="0">
                <a:solidFill>
                  <a:prstClr val="black">
                    <a:tint val="75000"/>
                  </a:prstClr>
                </a:solidFill>
              </a:rPr>
              <a:t>© TSDSI 2015</a:t>
            </a:r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4FC9B-3C96-418F-BC8F-C2C317D408EF}" type="slidenum">
              <a:rPr lang="en-I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2" descr="http://www.tsdsi.org/site_media/images/tsdsi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17142" y="37862"/>
            <a:ext cx="1150658" cy="5717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50910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3600" u="none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mtClean="0"/>
            </a:lvl1pPr>
          </a:lstStyle>
          <a:p>
            <a:pPr algn="ctr">
              <a:defRPr/>
            </a:pPr>
            <a:r>
              <a:rPr lang="en-US"/>
              <a:t>&lt;Doc number&gt;</a:t>
            </a:r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 dirty="0" smtClean="0">
                <a:solidFill>
                  <a:prstClr val="black">
                    <a:tint val="75000"/>
                  </a:prstClr>
                </a:solidFill>
              </a:rPr>
              <a:t>© TSDSI 2015</a:t>
            </a:r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BD004-D0C3-4D82-A187-97E4576CE33A}" type="slidenum">
              <a:rPr lang="en-I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http://www.tsdsi.org/site_media/images/tsdsi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17142" y="37862"/>
            <a:ext cx="1150658" cy="5717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02939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100013"/>
            <a:ext cx="8640763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N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908050"/>
            <a:ext cx="8642350" cy="549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0824" y="6459538"/>
            <a:ext cx="25685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&lt;Doc number&gt;</a:t>
            </a:r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953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IN" dirty="0" smtClean="0">
                <a:solidFill>
                  <a:prstClr val="black">
                    <a:tint val="75000"/>
                  </a:prstClr>
                </a:solidFill>
              </a:rPr>
              <a:t>© TSDSI 2015</a:t>
            </a:r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59575" y="64595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9331B2-EBB6-4324-9DE5-672086783A4D}" type="slidenum">
              <a:rPr lang="en-I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830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IN" sz="3600" kern="1200" dirty="0">
          <a:solidFill>
            <a:srgbClr val="C0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C00000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C00000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C00000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C00000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75000"/>
        <a:buFont typeface="Wingdings" pitchFamily="2" charset="2"/>
        <a:buChar char="q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◊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13" Type="http://schemas.openxmlformats.org/officeDocument/2006/relationships/image" Target="../media/image13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png"/><Relationship Id="rId5" Type="http://schemas.openxmlformats.org/officeDocument/2006/relationships/image" Target="../media/image6.jpeg"/><Relationship Id="rId15" Type="http://schemas.openxmlformats.org/officeDocument/2006/relationships/image" Target="../media/image15.png"/><Relationship Id="rId10" Type="http://schemas.openxmlformats.org/officeDocument/2006/relationships/image" Target="../media/image11.gif"/><Relationship Id="rId4" Type="http://schemas.openxmlformats.org/officeDocument/2006/relationships/image" Target="../media/image5.png"/><Relationship Id="rId9" Type="http://schemas.openxmlformats.org/officeDocument/2006/relationships/image" Target="../media/image10.gif"/><Relationship Id="rId14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7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3900" y="4419600"/>
            <a:ext cx="7505700" cy="16764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defRPr/>
            </a:pPr>
            <a:endParaRPr lang="en-US" sz="40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r>
              <a:rPr lang="en-US" sz="4000" dirty="0" err="1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Dr</a:t>
            </a:r>
            <a:r>
              <a:rPr lang="en-US" sz="40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Kumar N Sivarajan</a:t>
            </a:r>
          </a:p>
          <a:p>
            <a:pPr>
              <a:spcBef>
                <a:spcPct val="0"/>
              </a:spcBef>
              <a:defRPr/>
            </a:pPr>
            <a:r>
              <a:rPr lang="en-US" sz="40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Chairman, TSDSI</a:t>
            </a:r>
            <a:endParaRPr lang="en-IN" sz="2400" dirty="0" smtClean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doc_cover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676400"/>
            <a:ext cx="3644265" cy="23882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722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GSC20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0824" y="6492875"/>
            <a:ext cx="2644775" cy="365125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&lt;Doc number&gt;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pPr>
              <a:defRPr/>
            </a:pPr>
            <a:fld id="{729331B2-EBB6-4324-9DE5-672086783A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IN" smtClean="0">
                <a:solidFill>
                  <a:prstClr val="black">
                    <a:tint val="75000"/>
                  </a:prstClr>
                </a:solidFill>
              </a:rPr>
              <a:t>© TSDSI 2015</a:t>
            </a:r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2345" y="3283041"/>
            <a:ext cx="1295400" cy="1467080"/>
          </a:xfrm>
          <a:prstGeom prst="rect">
            <a:avLst/>
          </a:prstGeom>
        </p:spPr>
      </p:pic>
      <p:pic>
        <p:nvPicPr>
          <p:cNvPr id="1036" name="Picture 12" descr="IT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6175" y="5057931"/>
            <a:ext cx="962025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ATI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2052" y="1617206"/>
            <a:ext cx="2000250" cy="89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ARIB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90" y="1725312"/>
            <a:ext cx="2916234" cy="95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93449" y="1824880"/>
            <a:ext cx="938328" cy="852045"/>
          </a:xfrm>
          <a:prstGeom prst="rect">
            <a:avLst/>
          </a:prstGeom>
        </p:spPr>
      </p:pic>
      <p:pic>
        <p:nvPicPr>
          <p:cNvPr id="1044" name="Picture 20" descr="IEEE Advancing Technology for Humanity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37" y="5195721"/>
            <a:ext cx="1712916" cy="961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om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5747" y="3028985"/>
            <a:ext cx="1855483" cy="987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://www.tta.or.kr/English/new_images/logo.gi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1499" y="4553887"/>
            <a:ext cx="2823981" cy="555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TTC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5708" y="5719062"/>
            <a:ext cx="2275559" cy="593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http://www.tsdsi.org/site_media/images/tsdsi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28722" y="5580518"/>
            <a:ext cx="1600200" cy="795106"/>
          </a:xfrm>
          <a:prstGeom prst="rect">
            <a:avLst/>
          </a:prstGeom>
          <a:noFill/>
        </p:spPr>
      </p:pic>
      <p:sp>
        <p:nvSpPr>
          <p:cNvPr id="15" name="Rectangle 14"/>
          <p:cNvSpPr/>
          <p:nvPr/>
        </p:nvSpPr>
        <p:spPr>
          <a:xfrm>
            <a:off x="685800" y="881443"/>
            <a:ext cx="7892754" cy="71875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GSC is dedicated </a:t>
            </a:r>
            <a:r>
              <a:rPr lang="en-US" dirty="0"/>
              <a:t>to enhancing global cooperation and collaboration regarding communications standards and the related standards development </a:t>
            </a:r>
            <a:r>
              <a:rPr lang="en-US" dirty="0" smtClean="0"/>
              <a:t>environment</a:t>
            </a:r>
            <a:endParaRPr lang="en-US" dirty="0"/>
          </a:p>
        </p:txBody>
      </p:sp>
      <p:pic>
        <p:nvPicPr>
          <p:cNvPr id="1026" name="Picture 2" descr="ETSI 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91" y="2968492"/>
            <a:ext cx="2442366" cy="737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lh3.googleusercontent.com/-Acfy_Gh4bFA/AAAAAAAAAAI/AAAAAAAABqc/2K3rTSMZX6o/s0-c-k-no-ns/photo.jpg"/>
          <p:cNvPicPr>
            <a:picLocks noChangeAspect="1" noChangeArrowheads="1"/>
          </p:cNvPicPr>
          <p:nvPr/>
        </p:nvPicPr>
        <p:blipFill>
          <a:blip r:embed="rId1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621" y="3986295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upload.wikimedia.org/wikipedia/commons/thumb/3/3e/International_Electrotechnical_Commission_Logo.svg/2000px-International_Electrotechnical_Commission_Logo.svg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986295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35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TSDSI </a:t>
            </a:r>
            <a:r>
              <a:rPr lang="en-US" dirty="0"/>
              <a:t>Overview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&lt;Doc number&gt;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29331B2-EBB6-4324-9DE5-672086783A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IN" smtClean="0">
                <a:solidFill>
                  <a:prstClr val="black">
                    <a:tint val="75000"/>
                  </a:prstClr>
                </a:solidFill>
              </a:rPr>
              <a:t>© TSDSI 2015</a:t>
            </a:r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 descr="digital-india-programme-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84782"/>
            <a:ext cx="3787776" cy="1910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smartcities.gov.in/SmartCitiesPPT/logoSmar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953495"/>
            <a:ext cx="2190563" cy="2121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304800" y="4848161"/>
            <a:ext cx="8382000" cy="153173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DoT created TSDSI as an SDO in </a:t>
            </a:r>
            <a:r>
              <a:rPr lang="en-US" dirty="0"/>
              <a:t>Public-Private Partnership (PPP) </a:t>
            </a:r>
            <a:r>
              <a:rPr lang="en-US" dirty="0" smtClean="0"/>
              <a:t>mode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Participation </a:t>
            </a:r>
            <a:r>
              <a:rPr lang="en-US" dirty="0"/>
              <a:t>from </a:t>
            </a:r>
            <a:r>
              <a:rPr lang="en-US" dirty="0" smtClean="0"/>
              <a:t>Government</a:t>
            </a:r>
            <a:r>
              <a:rPr lang="en-US" dirty="0"/>
              <a:t>, service providers, equipment vendors, equipment manufacturers, academic institutes and research </a:t>
            </a:r>
            <a:r>
              <a:rPr lang="en-US" dirty="0" smtClean="0"/>
              <a:t>labs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Charter to create standards and IPR in India and to influence global standardization</a:t>
            </a:r>
            <a:endParaRPr lang="en-US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262506648"/>
              </p:ext>
            </p:extLst>
          </p:nvPr>
        </p:nvGraphicFramePr>
        <p:xfrm>
          <a:off x="819302" y="2306743"/>
          <a:ext cx="7673376" cy="2856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09273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GSC20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1181402"/>
            <a:ext cx="4930176" cy="4915289"/>
          </a:xfrm>
        </p:spPr>
        <p:txBody>
          <a:bodyPr/>
          <a:lstStyle/>
          <a:p>
            <a:r>
              <a:rPr lang="en-US" sz="3200" dirty="0" smtClean="0"/>
              <a:t>GSC20 over the next </a:t>
            </a:r>
            <a:r>
              <a:rPr lang="en-US" sz="3200" dirty="0"/>
              <a:t>two days </a:t>
            </a:r>
            <a:r>
              <a:rPr lang="en-US" sz="3200" dirty="0" smtClean="0"/>
              <a:t>will :</a:t>
            </a:r>
          </a:p>
          <a:p>
            <a:pPr lvl="1"/>
            <a:r>
              <a:rPr lang="en-US" sz="2400" dirty="0" smtClean="0"/>
              <a:t>Share </a:t>
            </a:r>
            <a:r>
              <a:rPr lang="en-US" sz="2400" dirty="0"/>
              <a:t>the priorities of member SDOs</a:t>
            </a:r>
          </a:p>
          <a:p>
            <a:pPr lvl="1"/>
            <a:r>
              <a:rPr lang="en-US" sz="2400" dirty="0"/>
              <a:t>D</a:t>
            </a:r>
            <a:r>
              <a:rPr lang="en-US" sz="2400" dirty="0" smtClean="0"/>
              <a:t>eliberate on how to enhance collaboration in standards development across three key </a:t>
            </a:r>
            <a:r>
              <a:rPr lang="en-US" sz="2400" dirty="0" smtClean="0"/>
              <a:t>areas:</a:t>
            </a:r>
          </a:p>
          <a:p>
            <a:pPr lvl="2"/>
            <a:r>
              <a:rPr lang="en-US" sz="2200" i="1" u="sng" dirty="0" smtClean="0"/>
              <a:t>5G</a:t>
            </a:r>
          </a:p>
          <a:p>
            <a:pPr lvl="2"/>
            <a:r>
              <a:rPr lang="en-US" sz="2200" i="1" u="sng" dirty="0" err="1" smtClean="0"/>
              <a:t>IoT</a:t>
            </a:r>
            <a:r>
              <a:rPr lang="en-US" sz="2200" i="1" u="sng" dirty="0" smtClean="0"/>
              <a:t> </a:t>
            </a:r>
          </a:p>
          <a:p>
            <a:pPr lvl="2"/>
            <a:r>
              <a:rPr lang="en-US" sz="2200" i="1" u="sng" dirty="0" smtClean="0"/>
              <a:t>Security </a:t>
            </a:r>
            <a:r>
              <a:rPr lang="en-US" sz="2200" i="1" u="sng" dirty="0"/>
              <a:t>&amp;</a:t>
            </a:r>
            <a:r>
              <a:rPr lang="en-US" sz="2200" i="1" u="sng" dirty="0" smtClean="0"/>
              <a:t> </a:t>
            </a:r>
            <a:r>
              <a:rPr lang="en-US" sz="2200" i="1" u="sng" dirty="0" smtClean="0"/>
              <a:t>Privacy</a:t>
            </a:r>
            <a:endParaRPr lang="en-US" sz="22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&lt;Doc number&gt;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29331B2-EBB6-4324-9DE5-672086783A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IN" smtClean="0">
                <a:solidFill>
                  <a:prstClr val="black">
                    <a:tint val="75000"/>
                  </a:prstClr>
                </a:solidFill>
              </a:rPr>
              <a:t>© TSDSI 2015</a:t>
            </a:r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1981" y="2514600"/>
            <a:ext cx="1295400" cy="146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15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IN" dirty="0" smtClean="0">
                <a:solidFill>
                  <a:srgbClr val="002060"/>
                </a:solidFill>
              </a:rPr>
              <a:t>kumar@tsdsi.org</a:t>
            </a:r>
            <a:endParaRPr lang="en-IN" sz="3600" dirty="0" smtClean="0">
              <a:solidFill>
                <a:srgbClr val="002060"/>
              </a:solidFill>
            </a:endParaRP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465602" y="1447800"/>
            <a:ext cx="2249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IN" dirty="0" smtClean="0">
                <a:solidFill>
                  <a:srgbClr val="002060"/>
                </a:solidFill>
                <a:latin typeface="Arial" pitchFamily="34" charset="0"/>
              </a:rPr>
              <a:t>http://www.tsdsi.org/</a:t>
            </a:r>
          </a:p>
        </p:txBody>
      </p:sp>
    </p:spTree>
    <p:extLst>
      <p:ext uri="{BB962C8B-B14F-4D97-AF65-F5344CB8AC3E}">
        <p14:creationId xmlns:p14="http://schemas.microsoft.com/office/powerpoint/2010/main" val="408684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WiT Temp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18C3A5-C7AC-47A7-AF3C-50A2F5F5EC4F}"/>
</file>

<file path=customXml/itemProps2.xml><?xml version="1.0" encoding="utf-8"?>
<ds:datastoreItem xmlns:ds="http://schemas.openxmlformats.org/officeDocument/2006/customXml" ds:itemID="{26964E6C-4FE5-4DF9-825C-87A2B1626387}"/>
</file>

<file path=customXml/itemProps3.xml><?xml version="1.0" encoding="utf-8"?>
<ds:datastoreItem xmlns:ds="http://schemas.openxmlformats.org/officeDocument/2006/customXml" ds:itemID="{5386EFB8-0ECB-401F-B7F4-3E93CFD2DE5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5432</TotalTime>
  <Words>274</Words>
  <Application>Microsoft Office PowerPoint</Application>
  <PresentationFormat>On-screen Show (4:3)</PresentationFormat>
  <Paragraphs>36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Courier New</vt:lpstr>
      <vt:lpstr>HG Mincho Light J</vt:lpstr>
      <vt:lpstr>Wingdings</vt:lpstr>
      <vt:lpstr>CEWiT Templ</vt:lpstr>
      <vt:lpstr>PowerPoint Presentation</vt:lpstr>
      <vt:lpstr>GSC20</vt:lpstr>
      <vt:lpstr>TSDSI Overview</vt:lpstr>
      <vt:lpstr>GSC20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stark;M Vinod Kumar;Sudheer Kumar</dc:creator>
  <cp:lastModifiedBy>Kumar N Sivarajan</cp:lastModifiedBy>
  <cp:revision>108</cp:revision>
  <dcterms:created xsi:type="dcterms:W3CDTF">2014-12-18T13:39:31Z</dcterms:created>
  <dcterms:modified xsi:type="dcterms:W3CDTF">2016-04-26T04:14:42Z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0x010100CBCC221E8A5C574B889E2CBB12A471FC</vt:lpwstr>
  </property>
</Properties>
</file>