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4"/>
  </p:sldMasterIdLst>
  <p:notesMasterIdLst>
    <p:notesMasterId r:id="rId18"/>
  </p:notesMasterIdLst>
  <p:handoutMasterIdLst>
    <p:handoutMasterId r:id="rId19"/>
  </p:handoutMasterIdLst>
  <p:sldIdLst>
    <p:sldId id="256" r:id="rId5"/>
    <p:sldId id="259" r:id="rId6"/>
    <p:sldId id="264" r:id="rId7"/>
    <p:sldId id="263" r:id="rId8"/>
    <p:sldId id="262" r:id="rId9"/>
    <p:sldId id="261" r:id="rId10"/>
    <p:sldId id="260" r:id="rId11"/>
    <p:sldId id="266" r:id="rId12"/>
    <p:sldId id="265" r:id="rId13"/>
    <p:sldId id="267" r:id="rId14"/>
    <p:sldId id="268" r:id="rId15"/>
    <p:sldId id="269" r:id="rId16"/>
    <p:sldId id="270" r:id="rId17"/>
  </p:sldIdLst>
  <p:sldSz cx="9144000" cy="6858000" type="screen4x3"/>
  <p:notesSz cx="6797675" cy="9928225"/>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A6EA8"/>
    <a:srgbClr val="FFFFFF"/>
    <a:srgbClr val="FF6600"/>
    <a:srgbClr val="1A4669"/>
    <a:srgbClr val="C6D254"/>
    <a:srgbClr val="B1D254"/>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61" autoAdjust="0"/>
    <p:restoredTop sz="94660" autoAdjust="0"/>
  </p:normalViewPr>
  <p:slideViewPr>
    <p:cSldViewPr snapToGrid="0">
      <p:cViewPr varScale="1">
        <p:scale>
          <a:sx n="109" d="100"/>
          <a:sy n="109" d="100"/>
        </p:scale>
        <p:origin x="1560" y="108"/>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904E133-7F4B-4117-BDAB-30B5C0A4E607}"/>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E5BEDF66-7129-42C3-B209-EBED88B768DD}"/>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algn="r" defTabSz="928978"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9E225001-22B5-4E3E-B713-23E135F65AFD}"/>
              </a:ext>
            </a:extLst>
          </p:cNvPr>
          <p:cNvSpPr>
            <a:spLocks noGrp="1" noChangeArrowheads="1"/>
          </p:cNvSpPr>
          <p:nvPr>
            <p:ph type="ftr" sz="quarter" idx="2"/>
          </p:nvPr>
        </p:nvSpPr>
        <p:spPr bwMode="auto">
          <a:xfrm>
            <a:off x="0" y="9431338"/>
            <a:ext cx="2946400"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8C72C87F-2E9A-4D30-9170-4B79BE3693CF}"/>
              </a:ext>
            </a:extLst>
          </p:cNvPr>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algn="r" defTabSz="928688" eaLnBrk="1" hangingPunct="1">
              <a:defRPr sz="1200">
                <a:latin typeface="Times New Roman" panose="02020603050405020304" pitchFamily="18" charset="0"/>
              </a:defRPr>
            </a:lvl1pPr>
          </a:lstStyle>
          <a:p>
            <a:fld id="{7CC725BA-11C2-4B56-8AF4-CA1AEBBE709D}"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2A83DED-E62A-4F43-9471-05B9D9FAF83E}"/>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5FB69E81-0252-4239-99D5-AE337ED3D974}"/>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lvl1pPr algn="r" defTabSz="928978" eaLnBrk="1" hangingPunct="1">
              <a:defRPr sz="1200">
                <a:latin typeface="Times New Roman" pitchFamily="18" charset="0"/>
                <a:cs typeface="+mn-cs"/>
              </a:defRPr>
            </a:lvl1pPr>
          </a:lstStyle>
          <a:p>
            <a:pPr>
              <a:defRPr/>
            </a:pPr>
            <a:endParaRPr lang="en-GB"/>
          </a:p>
        </p:txBody>
      </p:sp>
      <p:sp>
        <p:nvSpPr>
          <p:cNvPr id="16388" name="Rectangle 4">
            <a:extLst>
              <a:ext uri="{FF2B5EF4-FFF2-40B4-BE49-F238E27FC236}">
                <a16:creationId xmlns:a16="http://schemas.microsoft.com/office/drawing/2014/main" id="{FD522F1A-069F-4382-8353-26BF2B9753FC}"/>
              </a:ext>
            </a:extLst>
          </p:cNvPr>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DA85592D-0782-46F2-9921-DEE8AFDFA757}"/>
              </a:ext>
            </a:extLst>
          </p:cNvPr>
          <p:cNvSpPr>
            <a:spLocks noGrp="1" noChangeArrowheads="1"/>
          </p:cNvSpPr>
          <p:nvPr>
            <p:ph type="body" sz="quarter" idx="3"/>
          </p:nvPr>
        </p:nvSpPr>
        <p:spPr bwMode="auto">
          <a:xfrm>
            <a:off x="908050" y="4714875"/>
            <a:ext cx="4981575" cy="4468813"/>
          </a:xfrm>
          <a:prstGeom prst="rect">
            <a:avLst/>
          </a:prstGeom>
          <a:noFill/>
          <a:ln w="9525">
            <a:noFill/>
            <a:miter lim="800000"/>
            <a:headEnd/>
            <a:tailEnd/>
          </a:ln>
          <a:effectLst/>
        </p:spPr>
        <p:txBody>
          <a:bodyPr vert="horz" wrap="square" lIns="92868" tIns="46434" rIns="92868" bIns="46434"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2A9211C4-DF93-42FA-89CE-B1D66D0EC84D}"/>
              </a:ext>
            </a:extLst>
          </p:cNvPr>
          <p:cNvSpPr>
            <a:spLocks noGrp="1" noChangeArrowheads="1"/>
          </p:cNvSpPr>
          <p:nvPr>
            <p:ph type="ftr" sz="quarter" idx="4"/>
          </p:nvPr>
        </p:nvSpPr>
        <p:spPr bwMode="auto">
          <a:xfrm>
            <a:off x="0" y="9431338"/>
            <a:ext cx="2946400"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defTabSz="928978"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7BBC8998-DB98-4B8F-900E-2F69F6B246E8}"/>
              </a:ext>
            </a:extLst>
          </p:cNvPr>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a:effectLst/>
        </p:spPr>
        <p:txBody>
          <a:bodyPr vert="horz" wrap="square" lIns="92868" tIns="46434" rIns="92868" bIns="46434" numCol="1" anchor="b" anchorCtr="0" compatLnSpc="1">
            <a:prstTxWarp prst="textNoShape">
              <a:avLst/>
            </a:prstTxWarp>
          </a:bodyPr>
          <a:lstStyle>
            <a:lvl1pPr algn="r" defTabSz="928688" eaLnBrk="1" hangingPunct="1">
              <a:defRPr sz="1200">
                <a:latin typeface="Times New Roman" panose="02020603050405020304" pitchFamily="18" charset="0"/>
              </a:defRPr>
            </a:lvl1pPr>
          </a:lstStyle>
          <a:p>
            <a:fld id="{362B3F18-F3B7-41A2-9708-33C577358113}"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1" descr="GSC18-Logo-460-230.png">
            <a:extLst>
              <a:ext uri="{FF2B5EF4-FFF2-40B4-BE49-F238E27FC236}">
                <a16:creationId xmlns:a16="http://schemas.microsoft.com/office/drawing/2014/main" id="{02C2A30C-C3B8-43FE-9666-E41CE1C0BF1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3250" y="1743075"/>
            <a:ext cx="5954713" cy="297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title"/>
          </p:nvPr>
        </p:nvSpPr>
        <p:spPr>
          <a:xfrm>
            <a:off x="742950" y="4981193"/>
            <a:ext cx="8067675" cy="532639"/>
          </a:xfrm>
          <a:prstGeom prst="rect">
            <a:avLst/>
          </a:prstGeom>
        </p:spPr>
        <p:txBody>
          <a:bodyPr anchor="t"/>
          <a:lstStyle>
            <a:lvl1pPr algn="l">
              <a:defRPr sz="2800" b="1" cap="all"/>
            </a:lvl1pPr>
          </a:lstStyle>
          <a:p>
            <a:r>
              <a:rPr lang="en-US"/>
              <a:t>Click to edit Master title style</a:t>
            </a:r>
            <a:endParaRPr lang="en-GB" dirty="0"/>
          </a:p>
        </p:txBody>
      </p:sp>
      <p:sp>
        <p:nvSpPr>
          <p:cNvPr id="8" name="Text Placeholder 2"/>
          <p:cNvSpPr>
            <a:spLocks noGrp="1"/>
          </p:cNvSpPr>
          <p:nvPr>
            <p:ph type="body" idx="1"/>
          </p:nvPr>
        </p:nvSpPr>
        <p:spPr>
          <a:xfrm>
            <a:off x="742949" y="5474970"/>
            <a:ext cx="8081011" cy="514350"/>
          </a:xfrm>
          <a:prstGeom prst="rect">
            <a:avLst/>
          </a:prstGeom>
        </p:spPr>
        <p:txBody>
          <a:bodyPr anchor="ctr"/>
          <a:lstStyle>
            <a:lvl1pPr marL="0" indent="0" algn="l">
              <a:buNone/>
              <a:defRPr sz="2000" b="1">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Text Placeholder 2"/>
          <p:cNvSpPr>
            <a:spLocks noGrp="1"/>
          </p:cNvSpPr>
          <p:nvPr>
            <p:ph type="body" idx="11"/>
          </p:nvPr>
        </p:nvSpPr>
        <p:spPr>
          <a:xfrm>
            <a:off x="742949" y="6000768"/>
            <a:ext cx="8088631" cy="514350"/>
          </a:xfrm>
          <a:prstGeom prst="rect">
            <a:avLst/>
          </a:prstGeom>
        </p:spPr>
        <p:txBody>
          <a:bodyPr anchor="ctr"/>
          <a:lstStyle>
            <a:lvl1pPr marL="0" indent="0" algn="l">
              <a:buNone/>
              <a:defRPr sz="1600" b="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30453191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4" name="Picture 6" descr="GSC18-Logo-460-230.png">
            <a:extLst>
              <a:ext uri="{FF2B5EF4-FFF2-40B4-BE49-F238E27FC236}">
                <a16:creationId xmlns:a16="http://schemas.microsoft.com/office/drawing/2014/main" id="{CD1F5F1E-84FA-4A05-9C3C-167CE7038FD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19900" y="219075"/>
            <a:ext cx="2093913" cy="104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title"/>
          </p:nvPr>
        </p:nvSpPr>
        <p:spPr>
          <a:xfrm>
            <a:off x="233903" y="333778"/>
            <a:ext cx="6383714" cy="532639"/>
          </a:xfrm>
          <a:prstGeom prst="rect">
            <a:avLst/>
          </a:prstGeom>
        </p:spPr>
        <p:txBody>
          <a:bodyPr anchor="t"/>
          <a:lstStyle>
            <a:lvl1pPr algn="l">
              <a:defRPr sz="2800" b="1" cap="all"/>
            </a:lvl1pPr>
          </a:lstStyle>
          <a:p>
            <a:r>
              <a:rPr lang="en-US"/>
              <a:t>Click to edit Master title style</a:t>
            </a:r>
            <a:endParaRPr lang="en-GB" dirty="0"/>
          </a:p>
        </p:txBody>
      </p:sp>
      <p:sp>
        <p:nvSpPr>
          <p:cNvPr id="9" name="מציין מיקום תוכן 2"/>
          <p:cNvSpPr>
            <a:spLocks noGrp="1"/>
          </p:cNvSpPr>
          <p:nvPr>
            <p:ph idx="1"/>
          </p:nvPr>
        </p:nvSpPr>
        <p:spPr>
          <a:xfrm>
            <a:off x="450574" y="1404730"/>
            <a:ext cx="8038685" cy="4903305"/>
          </a:xfrm>
          <a:prstGeom prst="rect">
            <a:avLst/>
          </a:prstGeom>
        </p:spPr>
        <p:txBody>
          <a:bodyPr/>
          <a:lstStyle>
            <a:lvl1pPr>
              <a:buFont typeface="Arial" pitchFamily="34" charset="0"/>
              <a:buChar char="•"/>
              <a:defRPr/>
            </a:lvl1pPr>
          </a:lstStyle>
          <a:p>
            <a:r>
              <a:rPr lang="en-GB" dirty="0"/>
              <a:t>This is the 1st level text</a:t>
            </a:r>
          </a:p>
          <a:p>
            <a:pPr lvl="1"/>
            <a:r>
              <a:rPr lang="en-GB" dirty="0"/>
              <a:t>This is the 2nd level text</a:t>
            </a:r>
          </a:p>
          <a:p>
            <a:pPr lvl="2"/>
            <a:r>
              <a:rPr lang="en-GB" dirty="0"/>
              <a:t>This is the 3rd level text</a:t>
            </a:r>
          </a:p>
          <a:p>
            <a:pPr lvl="3"/>
            <a:r>
              <a:rPr lang="en-GB" dirty="0"/>
              <a:t>This is the 4th level text</a:t>
            </a:r>
          </a:p>
          <a:p>
            <a:pPr lvl="4"/>
            <a:r>
              <a:rPr lang="en-GB" dirty="0"/>
              <a:t>This is the 5th level text</a:t>
            </a:r>
          </a:p>
          <a:p>
            <a:pPr lvl="4"/>
            <a:endParaRPr lang="en-GB" dirty="0"/>
          </a:p>
        </p:txBody>
      </p:sp>
      <p:sp>
        <p:nvSpPr>
          <p:cNvPr id="5" name="Date Placeholder 3">
            <a:extLst>
              <a:ext uri="{FF2B5EF4-FFF2-40B4-BE49-F238E27FC236}">
                <a16:creationId xmlns:a16="http://schemas.microsoft.com/office/drawing/2014/main" id="{5ED6363F-B158-45D5-B67F-A17AE03DF154}"/>
              </a:ext>
            </a:extLst>
          </p:cNvPr>
          <p:cNvSpPr>
            <a:spLocks noGrp="1"/>
          </p:cNvSpPr>
          <p:nvPr>
            <p:ph type="dt" sz="half" idx="10"/>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a:defRPr/>
            </a:pPr>
            <a:endParaRPr lang="en-US"/>
          </a:p>
        </p:txBody>
      </p:sp>
      <p:sp>
        <p:nvSpPr>
          <p:cNvPr id="6" name="Footer Placeholder 4">
            <a:extLst>
              <a:ext uri="{FF2B5EF4-FFF2-40B4-BE49-F238E27FC236}">
                <a16:creationId xmlns:a16="http://schemas.microsoft.com/office/drawing/2014/main" id="{E42474EE-F1D9-4C4B-B156-F706AB69D8E4}"/>
              </a:ext>
            </a:extLst>
          </p:cNvPr>
          <p:cNvSpPr>
            <a:spLocks noGrp="1"/>
          </p:cNvSpPr>
          <p:nvPr>
            <p:ph type="ftr" sz="quarter" idx="11"/>
          </p:nvPr>
        </p:nvSpPr>
        <p:spPr>
          <a:xfrm>
            <a:off x="2928938" y="6356350"/>
            <a:ext cx="3419475"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a:defRPr/>
            </a:pPr>
            <a:r>
              <a:rPr lang="en-US"/>
              <a:t>GSC-18, 22-23 July 2014, Sophia Antipolis</a:t>
            </a:r>
          </a:p>
        </p:txBody>
      </p:sp>
      <p:sp>
        <p:nvSpPr>
          <p:cNvPr id="8" name="Slide Number Placeholder 5">
            <a:extLst>
              <a:ext uri="{FF2B5EF4-FFF2-40B4-BE49-F238E27FC236}">
                <a16:creationId xmlns:a16="http://schemas.microsoft.com/office/drawing/2014/main" id="{DDB15DAA-3CB1-489B-B74D-0F3470CB6E57}"/>
              </a:ext>
            </a:extLst>
          </p:cNvPr>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C44BBB27-B0B5-48F4-94D5-A2171A3CEA5B}" type="slidenum">
              <a:rPr lang="en-US" altLang="en-US"/>
              <a:pPr/>
              <a:t>‹#›</a:t>
            </a:fld>
            <a:endParaRPr lang="en-US" altLang="en-US"/>
          </a:p>
        </p:txBody>
      </p:sp>
    </p:spTree>
    <p:extLst>
      <p:ext uri="{BB962C8B-B14F-4D97-AF65-F5344CB8AC3E}">
        <p14:creationId xmlns:p14="http://schemas.microsoft.com/office/powerpoint/2010/main" val="75523916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5308" r:id="rId1"/>
    <p:sldLayoutId id="2147485309" r:id="rId2"/>
  </p:sldLayoutIdLst>
  <p:transition>
    <p:wipe dir="r"/>
  </p:transition>
  <p:hf hdr="0" dt="0"/>
  <p:txStyles>
    <p:titleStyle>
      <a:lvl1pPr algn="l" rtl="0" eaLnBrk="0" fontAlgn="base" hangingPunct="0">
        <a:spcBef>
          <a:spcPct val="0"/>
        </a:spcBef>
        <a:spcAft>
          <a:spcPct val="0"/>
        </a:spcAft>
        <a:defRPr sz="2800" b="1" kern="1200">
          <a:solidFill>
            <a:schemeClr val="tx2"/>
          </a:solidFill>
          <a:latin typeface="Calibri" pitchFamily="34" charset="0"/>
          <a:ea typeface="+mj-ea"/>
          <a:cs typeface="+mj-cs"/>
        </a:defRPr>
      </a:lvl1pPr>
      <a:lvl2pPr algn="l" rtl="0" eaLnBrk="0" fontAlgn="base" hangingPunct="0">
        <a:spcBef>
          <a:spcPct val="0"/>
        </a:spcBef>
        <a:spcAft>
          <a:spcPct val="0"/>
        </a:spcAft>
        <a:defRPr sz="2800" b="1">
          <a:solidFill>
            <a:schemeClr val="tx2"/>
          </a:solidFill>
          <a:latin typeface="Calibri" pitchFamily="34" charset="0"/>
        </a:defRPr>
      </a:lvl2pPr>
      <a:lvl3pPr algn="l" rtl="0" eaLnBrk="0" fontAlgn="base" hangingPunct="0">
        <a:spcBef>
          <a:spcPct val="0"/>
        </a:spcBef>
        <a:spcAft>
          <a:spcPct val="0"/>
        </a:spcAft>
        <a:defRPr sz="2800" b="1">
          <a:solidFill>
            <a:schemeClr val="tx2"/>
          </a:solidFill>
          <a:latin typeface="Calibri" pitchFamily="34" charset="0"/>
        </a:defRPr>
      </a:lvl3pPr>
      <a:lvl4pPr algn="l" rtl="0" eaLnBrk="0" fontAlgn="base" hangingPunct="0">
        <a:spcBef>
          <a:spcPct val="0"/>
        </a:spcBef>
        <a:spcAft>
          <a:spcPct val="0"/>
        </a:spcAft>
        <a:defRPr sz="2800" b="1">
          <a:solidFill>
            <a:schemeClr val="tx2"/>
          </a:solidFill>
          <a:latin typeface="Calibri" pitchFamily="34" charset="0"/>
        </a:defRPr>
      </a:lvl4pPr>
      <a:lvl5pPr algn="l" rtl="0" eaLnBrk="0" fontAlgn="base" hangingPunct="0">
        <a:spcBef>
          <a:spcPct val="0"/>
        </a:spcBef>
        <a:spcAft>
          <a:spcPct val="0"/>
        </a:spcAft>
        <a:defRPr sz="2800" b="1">
          <a:solidFill>
            <a:schemeClr val="tx2"/>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SzPct val="90000"/>
        <a:buBlip>
          <a:blip r:embed="rId4"/>
        </a:buBlip>
        <a:defRPr sz="2400" kern="1200">
          <a:solidFill>
            <a:srgbClr val="404040"/>
          </a:solidFill>
          <a:latin typeface="Calibri" pitchFamily="34" charset="0"/>
          <a:ea typeface="+mn-ea"/>
          <a:cs typeface="+mn-cs"/>
        </a:defRPr>
      </a:lvl1pPr>
      <a:lvl2pPr marL="742950" indent="-285750" algn="l" rtl="0" eaLnBrk="0" fontAlgn="base" hangingPunct="0">
        <a:spcBef>
          <a:spcPct val="20000"/>
        </a:spcBef>
        <a:spcAft>
          <a:spcPct val="0"/>
        </a:spcAft>
        <a:buClr>
          <a:schemeClr val="tx2"/>
        </a:buClr>
        <a:buSzPct val="120000"/>
        <a:buFont typeface="Arial" panose="020B0604020202020204" pitchFamily="34" charset="0"/>
        <a:buChar char="•"/>
        <a:defRPr sz="2000" kern="1200">
          <a:solidFill>
            <a:srgbClr val="404040"/>
          </a:solidFill>
          <a:latin typeface="Calibri" pitchFamily="34" charset="0"/>
          <a:ea typeface="+mn-ea"/>
          <a:cs typeface="+mn-cs"/>
        </a:defRPr>
      </a:lvl2pPr>
      <a:lvl3pPr marL="1143000" indent="-228600" algn="l" rtl="0" eaLnBrk="0" fontAlgn="base" hangingPunct="0">
        <a:spcBef>
          <a:spcPct val="20000"/>
        </a:spcBef>
        <a:spcAft>
          <a:spcPct val="0"/>
        </a:spcAft>
        <a:buClr>
          <a:schemeClr val="tx2"/>
        </a:buClr>
        <a:buSzPct val="120000"/>
        <a:buFont typeface="Arial" panose="020B0604020202020204" pitchFamily="34" charset="0"/>
        <a:buChar char="•"/>
        <a:defRPr sz="1600" kern="1200">
          <a:solidFill>
            <a:srgbClr val="404040"/>
          </a:solidFill>
          <a:latin typeface="Calibri" pitchFamily="34" charset="0"/>
          <a:ea typeface="+mn-ea"/>
          <a:cs typeface="+mn-cs"/>
        </a:defRPr>
      </a:lvl3pPr>
      <a:lvl4pPr marL="1600200" indent="-228600" algn="l" rtl="0" eaLnBrk="0" fontAlgn="base" hangingPunct="0">
        <a:spcBef>
          <a:spcPct val="20000"/>
        </a:spcBef>
        <a:spcAft>
          <a:spcPct val="0"/>
        </a:spcAft>
        <a:buClr>
          <a:schemeClr val="tx2"/>
        </a:buClr>
        <a:buSzPct val="120000"/>
        <a:buFont typeface="Arial" panose="020B0604020202020204" pitchFamily="34" charset="0"/>
        <a:buChar char="•"/>
        <a:defRPr sz="1600" kern="1200">
          <a:solidFill>
            <a:srgbClr val="404040"/>
          </a:solidFill>
          <a:latin typeface="Calibri" pitchFamily="34" charset="0"/>
          <a:ea typeface="+mn-ea"/>
          <a:cs typeface="+mn-cs"/>
        </a:defRPr>
      </a:lvl4pPr>
      <a:lvl5pPr marL="2057400" indent="-228600" algn="l" rtl="0" eaLnBrk="0" fontAlgn="base" hangingPunct="0">
        <a:spcBef>
          <a:spcPct val="20000"/>
        </a:spcBef>
        <a:spcAft>
          <a:spcPct val="0"/>
        </a:spcAft>
        <a:buClr>
          <a:schemeClr val="tx2"/>
        </a:buClr>
        <a:buSzPct val="120000"/>
        <a:buFont typeface="Arial" panose="020B0604020202020204" pitchFamily="34" charset="0"/>
        <a:buChar char="•"/>
        <a:defRPr sz="1600" kern="1200">
          <a:solidFill>
            <a:srgbClr val="404040"/>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Chantal.bonardi@etsi.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mtel.etsi.org/GSC17-PLEN-14a1%20Emergency_Communications_Report.pdf" TargetMode="External"/><Relationship Id="rId2" Type="http://schemas.openxmlformats.org/officeDocument/2006/relationships/hyperlink" Target="mailto:GSC-EM@LIST.ETSI.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BD2B1-ED48-44FC-A2F0-F4202F9DE4AF}"/>
              </a:ext>
            </a:extLst>
          </p:cNvPr>
          <p:cNvSpPr>
            <a:spLocks noGrp="1"/>
          </p:cNvSpPr>
          <p:nvPr>
            <p:ph type="title"/>
          </p:nvPr>
        </p:nvSpPr>
        <p:spPr>
          <a:xfrm>
            <a:off x="742950" y="4719638"/>
            <a:ext cx="8067675" cy="531812"/>
          </a:xfrm>
        </p:spPr>
        <p:txBody>
          <a:bodyPr/>
          <a:lstStyle/>
          <a:p>
            <a:pPr eaLnBrk="1" hangingPunct="1">
              <a:defRPr/>
            </a:pPr>
            <a:r>
              <a:rPr lang="en-GB" dirty="0"/>
              <a:t>GSC Emergency Communications Task Force Report (GSC-EM TF)</a:t>
            </a:r>
          </a:p>
        </p:txBody>
      </p:sp>
      <p:sp>
        <p:nvSpPr>
          <p:cNvPr id="3" name="Text Placeholder 2">
            <a:extLst>
              <a:ext uri="{FF2B5EF4-FFF2-40B4-BE49-F238E27FC236}">
                <a16:creationId xmlns:a16="http://schemas.microsoft.com/office/drawing/2014/main" id="{7EF37566-5CC8-41A5-92A2-309D0A38247B}"/>
              </a:ext>
            </a:extLst>
          </p:cNvPr>
          <p:cNvSpPr>
            <a:spLocks noGrp="1"/>
          </p:cNvSpPr>
          <p:nvPr>
            <p:ph type="body" idx="1"/>
          </p:nvPr>
        </p:nvSpPr>
        <p:spPr>
          <a:xfrm>
            <a:off x="742950" y="5557838"/>
            <a:ext cx="8080375" cy="514350"/>
          </a:xfrm>
        </p:spPr>
        <p:txBody>
          <a:bodyPr/>
          <a:lstStyle/>
          <a:p>
            <a:pPr eaLnBrk="1" hangingPunct="1">
              <a:defRPr/>
            </a:pPr>
            <a:r>
              <a:rPr lang="en-GB" dirty="0"/>
              <a:t>Chantal Bonardi, GSC-EM Task Force Convenor</a:t>
            </a:r>
          </a:p>
        </p:txBody>
      </p:sp>
      <p:sp>
        <p:nvSpPr>
          <p:cNvPr id="4" name="Text Placeholder 3">
            <a:extLst>
              <a:ext uri="{FF2B5EF4-FFF2-40B4-BE49-F238E27FC236}">
                <a16:creationId xmlns:a16="http://schemas.microsoft.com/office/drawing/2014/main" id="{78802FA3-087A-4B3D-B56A-9121A52B0BFF}"/>
              </a:ext>
            </a:extLst>
          </p:cNvPr>
          <p:cNvSpPr>
            <a:spLocks noGrp="1"/>
          </p:cNvSpPr>
          <p:nvPr>
            <p:ph type="body" idx="11"/>
          </p:nvPr>
        </p:nvSpPr>
        <p:spPr>
          <a:xfrm>
            <a:off x="742950" y="6000750"/>
            <a:ext cx="8088313" cy="514350"/>
          </a:xfrm>
        </p:spPr>
        <p:txBody>
          <a:bodyPr/>
          <a:lstStyle/>
          <a:p>
            <a:pPr eaLnBrk="1" hangingPunct="1">
              <a:defRPr/>
            </a:pPr>
            <a:r>
              <a:rPr lang="fr-FR" dirty="0"/>
              <a:t>GSC-18 Meeting, 22-23 July 2014, Sophia Antipolis, France</a:t>
            </a:r>
            <a:endParaRPr lang="en-US" dirty="0"/>
          </a:p>
        </p:txBody>
      </p:sp>
      <p:graphicFrame>
        <p:nvGraphicFramePr>
          <p:cNvPr id="5" name="Group 44">
            <a:extLst>
              <a:ext uri="{FF2B5EF4-FFF2-40B4-BE49-F238E27FC236}">
                <a16:creationId xmlns:a16="http://schemas.microsoft.com/office/drawing/2014/main" id="{C63318BE-B8F8-40C4-AC9F-3F4AE87E96F4}"/>
              </a:ext>
            </a:extLst>
          </p:cNvPr>
          <p:cNvGraphicFramePr>
            <a:graphicFrameLocks noGrp="1"/>
          </p:cNvGraphicFramePr>
          <p:nvPr/>
        </p:nvGraphicFramePr>
        <p:xfrm>
          <a:off x="3587750" y="288925"/>
          <a:ext cx="5064125" cy="1051336"/>
        </p:xfrm>
        <a:graphic>
          <a:graphicData uri="http://schemas.openxmlformats.org/drawingml/2006/table">
            <a:tbl>
              <a:tblPr/>
              <a:tblGrid>
                <a:gridCol w="1081088">
                  <a:extLst>
                    <a:ext uri="{9D8B030D-6E8A-4147-A177-3AD203B41FA5}">
                      <a16:colId xmlns:a16="http://schemas.microsoft.com/office/drawing/2014/main" val="20000"/>
                    </a:ext>
                  </a:extLst>
                </a:gridCol>
                <a:gridCol w="3983037">
                  <a:extLst>
                    <a:ext uri="{9D8B030D-6E8A-4147-A177-3AD203B41FA5}">
                      <a16:colId xmlns:a16="http://schemas.microsoft.com/office/drawing/2014/main" val="20001"/>
                    </a:ext>
                  </a:extLst>
                </a:gridCol>
              </a:tblGrid>
              <a:tr h="27415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dirty="0">
                          <a:ln>
                            <a:noFill/>
                          </a:ln>
                          <a:solidFill>
                            <a:srgbClr val="09244D"/>
                          </a:solidFill>
                          <a:effectLst/>
                          <a:latin typeface="Trebuchet MS" pitchFamily="34" charset="0"/>
                          <a:ea typeface="굴림" pitchFamily="50" charset="-127"/>
                        </a:rPr>
                        <a:t>Document No:</a:t>
                      </a:r>
                    </a:p>
                  </a:txBody>
                  <a:tcPr marT="45692" marB="45692"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a:ln>
                            <a:noFill/>
                          </a:ln>
                          <a:solidFill>
                            <a:srgbClr val="09244D"/>
                          </a:solidFill>
                          <a:effectLst/>
                          <a:latin typeface="Arial" charset="0"/>
                          <a:ea typeface="MS PGothic" pitchFamily="34" charset="-128"/>
                        </a:rPr>
                        <a:t>GSC(14)18_003r1</a:t>
                      </a:r>
                      <a:endParaRPr kumimoji="0" lang="en-CA" altLang="ko-KR" sz="1200" b="1" i="0" u="none" strike="noStrike" cap="none" normalizeH="0" baseline="0" dirty="0">
                        <a:ln>
                          <a:noFill/>
                        </a:ln>
                        <a:solidFill>
                          <a:srgbClr val="09244D"/>
                        </a:solidFill>
                        <a:effectLst/>
                        <a:latin typeface="Arial" charset="0"/>
                        <a:ea typeface="MS PGothic" pitchFamily="34" charset="-128"/>
                      </a:endParaRPr>
                    </a:p>
                  </a:txBody>
                  <a:tcPr marT="45692" marB="45692"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89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a:ln>
                            <a:noFill/>
                          </a:ln>
                          <a:solidFill>
                            <a:srgbClr val="09244D"/>
                          </a:solidFill>
                          <a:effectLst/>
                          <a:latin typeface="Trebuchet MS" pitchFamily="34" charset="0"/>
                          <a:ea typeface="굴림" pitchFamily="50" charset="-127"/>
                        </a:rPr>
                        <a:t>Source:</a:t>
                      </a:r>
                    </a:p>
                  </a:txBody>
                  <a:tcPr marT="45692" marB="45692"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000" b="0" i="0" u="none" strike="noStrike" cap="none" normalizeH="0" baseline="0" dirty="0">
                          <a:ln>
                            <a:noFill/>
                          </a:ln>
                          <a:solidFill>
                            <a:srgbClr val="09244D"/>
                          </a:solidFill>
                          <a:effectLst/>
                          <a:latin typeface="Arial" charset="0"/>
                          <a:ea typeface="굴림" pitchFamily="50" charset="-127"/>
                        </a:rPr>
                        <a:t>GSC-EM Task Force Convenor</a:t>
                      </a:r>
                    </a:p>
                  </a:txBody>
                  <a:tcPr marT="45692" marB="45692"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89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a:ln>
                            <a:noFill/>
                          </a:ln>
                          <a:solidFill>
                            <a:srgbClr val="09244D"/>
                          </a:solidFill>
                          <a:effectLst/>
                          <a:latin typeface="Trebuchet MS" pitchFamily="34" charset="0"/>
                          <a:ea typeface="굴림" pitchFamily="50" charset="-127"/>
                        </a:rPr>
                        <a:t>Contact:</a:t>
                      </a:r>
                    </a:p>
                  </a:txBody>
                  <a:tcPr marT="45692" marB="45692"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000" b="0" i="0" u="none" strike="noStrike" cap="none" normalizeH="0" baseline="0" dirty="0">
                          <a:ln>
                            <a:noFill/>
                          </a:ln>
                          <a:solidFill>
                            <a:srgbClr val="09244D"/>
                          </a:solidFill>
                          <a:effectLst/>
                          <a:latin typeface="Arial" charset="0"/>
                          <a:ea typeface="굴림" pitchFamily="50" charset="-127"/>
                        </a:rPr>
                        <a:t>Chantal Bonardi</a:t>
                      </a:r>
                    </a:p>
                  </a:txBody>
                  <a:tcPr marT="45692" marB="45692"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89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100" b="0" i="0" u="none" strike="noStrike" cap="none" normalizeH="0" baseline="0" dirty="0">
                          <a:ln>
                            <a:noFill/>
                          </a:ln>
                          <a:solidFill>
                            <a:srgbClr val="09244D"/>
                          </a:solidFill>
                          <a:effectLst/>
                          <a:latin typeface="Trebuchet MS" pitchFamily="34" charset="0"/>
                          <a:ea typeface="굴림" pitchFamily="50" charset="-127"/>
                        </a:rPr>
                        <a:t>Agenda Item:</a:t>
                      </a:r>
                    </a:p>
                  </a:txBody>
                  <a:tcPr marT="45692" marB="45692"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altLang="ko-KR" sz="1000" b="0" i="0" u="none" strike="noStrike" cap="none" normalizeH="0" baseline="0" dirty="0">
                          <a:ln>
                            <a:noFill/>
                          </a:ln>
                          <a:solidFill>
                            <a:srgbClr val="09244D"/>
                          </a:solidFill>
                          <a:effectLst/>
                          <a:latin typeface="Arial" charset="0"/>
                          <a:ea typeface="굴림" pitchFamily="50" charset="-127"/>
                        </a:rPr>
                        <a:t>7.2</a:t>
                      </a:r>
                    </a:p>
                  </a:txBody>
                  <a:tcPr marT="45692" marB="45692"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72D98-371E-40D2-9C6B-C4BA3CEEDEB5}"/>
              </a:ext>
            </a:extLst>
          </p:cNvPr>
          <p:cNvSpPr>
            <a:spLocks noGrp="1"/>
          </p:cNvSpPr>
          <p:nvPr>
            <p:ph type="title"/>
          </p:nvPr>
        </p:nvSpPr>
        <p:spPr>
          <a:xfrm>
            <a:off x="233363" y="333375"/>
            <a:ext cx="6384925" cy="533400"/>
          </a:xfrm>
        </p:spPr>
        <p:txBody>
          <a:bodyPr/>
          <a:lstStyle/>
          <a:p>
            <a:pPr>
              <a:defRPr/>
            </a:pPr>
            <a:r>
              <a:rPr lang="fr-FR" dirty="0"/>
              <a:t>Suggestions OF THE GSC-EM TF WORD REPORT OF THE SECOND PHASE (1)</a:t>
            </a:r>
            <a:endParaRPr lang="en-US" dirty="0"/>
          </a:p>
        </p:txBody>
      </p:sp>
      <p:sp>
        <p:nvSpPr>
          <p:cNvPr id="12291" name="Content Placeholder 2">
            <a:extLst>
              <a:ext uri="{FF2B5EF4-FFF2-40B4-BE49-F238E27FC236}">
                <a16:creationId xmlns:a16="http://schemas.microsoft.com/office/drawing/2014/main" id="{0F5C1F6D-981B-48F0-A07F-A895FEADF1B8}"/>
              </a:ext>
            </a:extLst>
          </p:cNvPr>
          <p:cNvSpPr>
            <a:spLocks noGrp="1"/>
          </p:cNvSpPr>
          <p:nvPr>
            <p:ph idx="1"/>
          </p:nvPr>
        </p:nvSpPr>
        <p:spPr bwMode="auto">
          <a:xfrm>
            <a:off x="485775" y="1500188"/>
            <a:ext cx="8039100" cy="490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Char char="•"/>
            </a:pPr>
            <a:r>
              <a:rPr lang="en-US" altLang="ko-KR" sz="2000"/>
              <a:t>Having the same system deployed everywhere in the world, for each kind of communication (such as alerting the individuals) could be an ideal solution</a:t>
            </a:r>
          </a:p>
          <a:p>
            <a:pPr lvl="1"/>
            <a:r>
              <a:rPr lang="en-US" altLang="ko-KR" sz="1600"/>
              <a:t>But regulatory requirements are different from one country/region to another</a:t>
            </a:r>
          </a:p>
          <a:p>
            <a:pPr lvl="1"/>
            <a:r>
              <a:rPr lang="en-US" altLang="ko-KR" sz="1600"/>
              <a:t>Will future technologies solve this issue, or will interoperable solutions between different systems have to be worked out? </a:t>
            </a:r>
          </a:p>
          <a:p>
            <a:pPr lvl="1"/>
            <a:endParaRPr lang="en-US" altLang="ko-KR" sz="1600"/>
          </a:p>
          <a:p>
            <a:pPr>
              <a:buFontTx/>
              <a:buChar char="•"/>
            </a:pPr>
            <a:r>
              <a:rPr lang="en-GB" altLang="ko-KR" sz="2000"/>
              <a:t>Encourage and enhance collaboration between SDOs worldwide, and see if harmonization of standards could be better developed</a:t>
            </a:r>
          </a:p>
          <a:p>
            <a:pPr lvl="1"/>
            <a:r>
              <a:rPr lang="en-GB" altLang="ko-KR" sz="1600"/>
              <a:t>Collaboration is already in place in some parts of the world where there are regional (or partly regional) approach (such as Europe and Canada/U.S.A.)  </a:t>
            </a:r>
          </a:p>
          <a:p>
            <a:pPr lvl="1"/>
            <a:r>
              <a:rPr lang="en-GB" altLang="ko-KR" sz="1600"/>
              <a:t>SDOs have a very good opportunity to collaborate on new capabilities and new technologies for emergency communications and public safety </a:t>
            </a:r>
          </a:p>
          <a:p>
            <a:pPr lvl="1"/>
            <a:endParaRPr lang="en-GB" altLang="ko-KR" sz="1600"/>
          </a:p>
          <a:p>
            <a:pPr lvl="1"/>
            <a:endParaRPr lang="en-US" altLang="ko-KR" sz="1800"/>
          </a:p>
          <a:p>
            <a:pPr>
              <a:buFontTx/>
              <a:buChar char="•"/>
            </a:pPr>
            <a:endParaRPr lang="en-US" altLang="en-US"/>
          </a:p>
        </p:txBody>
      </p:sp>
      <p:sp>
        <p:nvSpPr>
          <p:cNvPr id="4" name="Footer Placeholder 3">
            <a:extLst>
              <a:ext uri="{FF2B5EF4-FFF2-40B4-BE49-F238E27FC236}">
                <a16:creationId xmlns:a16="http://schemas.microsoft.com/office/drawing/2014/main" id="{E12F4D57-900B-457C-9C22-3022CA96211F}"/>
              </a:ext>
            </a:extLst>
          </p:cNvPr>
          <p:cNvSpPr>
            <a:spLocks noGrp="1"/>
          </p:cNvSpPr>
          <p:nvPr>
            <p:ph type="ftr" sz="quarter" idx="11"/>
          </p:nvPr>
        </p:nvSpPr>
        <p:spPr/>
        <p:txBody>
          <a:bodyPr/>
          <a:lstStyle/>
          <a:p>
            <a:pPr>
              <a:defRPr/>
            </a:pPr>
            <a:r>
              <a:rPr lang="en-US"/>
              <a:t>GSC-18, 22-23 July 2014, Sophia Antipolis</a:t>
            </a:r>
          </a:p>
        </p:txBody>
      </p:sp>
      <p:sp>
        <p:nvSpPr>
          <p:cNvPr id="5" name="Slide Number Placeholder 4">
            <a:extLst>
              <a:ext uri="{FF2B5EF4-FFF2-40B4-BE49-F238E27FC236}">
                <a16:creationId xmlns:a16="http://schemas.microsoft.com/office/drawing/2014/main" id="{4D84F1B3-C30D-48E7-9D97-606CF0DADDE4}"/>
              </a:ext>
            </a:extLst>
          </p:cNvPr>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28C8DA1-33E0-4A23-B8E5-FC871EE19123}" type="slidenum">
              <a:rPr lang="en-US" altLang="en-US">
                <a:solidFill>
                  <a:srgbClr val="898989"/>
                </a:solidFill>
              </a:rPr>
              <a:pPr/>
              <a:t>10</a:t>
            </a:fld>
            <a:endParaRPr lang="en-US" altLang="en-US">
              <a:solidFill>
                <a:srgbClr val="898989"/>
              </a:solidFill>
            </a:endParaRP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A5DF8-C900-42BB-AABC-AD5902B6A2A9}"/>
              </a:ext>
            </a:extLst>
          </p:cNvPr>
          <p:cNvSpPr>
            <a:spLocks noGrp="1"/>
          </p:cNvSpPr>
          <p:nvPr>
            <p:ph type="title"/>
          </p:nvPr>
        </p:nvSpPr>
        <p:spPr>
          <a:xfrm>
            <a:off x="233363" y="333375"/>
            <a:ext cx="6384925" cy="533400"/>
          </a:xfrm>
        </p:spPr>
        <p:txBody>
          <a:bodyPr/>
          <a:lstStyle/>
          <a:p>
            <a:pPr>
              <a:defRPr/>
            </a:pPr>
            <a:r>
              <a:rPr lang="fr-FR" dirty="0"/>
              <a:t>SUGGESTIONS OF THE GSC-EM TF WORD REPORT OF THE SECOND PHASE (2)</a:t>
            </a:r>
            <a:endParaRPr lang="en-US" dirty="0"/>
          </a:p>
        </p:txBody>
      </p:sp>
      <p:sp>
        <p:nvSpPr>
          <p:cNvPr id="13315" name="Content Placeholder 2">
            <a:extLst>
              <a:ext uri="{FF2B5EF4-FFF2-40B4-BE49-F238E27FC236}">
                <a16:creationId xmlns:a16="http://schemas.microsoft.com/office/drawing/2014/main" id="{BE9EFBB7-45F1-431C-8E1E-6CB2C1BDF4B5}"/>
              </a:ext>
            </a:extLst>
          </p:cNvPr>
          <p:cNvSpPr>
            <a:spLocks noGrp="1"/>
          </p:cNvSpPr>
          <p:nvPr>
            <p:ph idx="1"/>
          </p:nvPr>
        </p:nvSpPr>
        <p:spPr bwMode="auto">
          <a:xfrm>
            <a:off x="450850" y="1404938"/>
            <a:ext cx="8039100" cy="49037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Char char="•"/>
            </a:pPr>
            <a:r>
              <a:rPr lang="en-GB" altLang="ko-KR" sz="2000"/>
              <a:t>Encourage interoperable solutions</a:t>
            </a:r>
          </a:p>
          <a:p>
            <a:pPr lvl="1"/>
            <a:r>
              <a:rPr lang="en-GB" altLang="ko-KR" sz="1600"/>
              <a:t>The report provides a better knowledge of existing technologies/capabilities and gives an opportunity to work with SDOs worldwide to develop interoperable solutions where possible</a:t>
            </a:r>
          </a:p>
          <a:p>
            <a:pPr>
              <a:buFontTx/>
              <a:buChar char="•"/>
            </a:pPr>
            <a:r>
              <a:rPr lang="en-GB" altLang="ko-KR" sz="2000"/>
              <a:t>In order to facilitate interoperable solutions and reduce cost and time of deployment, public safety solutions should, whenever practical, be based on global commercial standards.</a:t>
            </a:r>
          </a:p>
          <a:p>
            <a:pPr>
              <a:buFontTx/>
              <a:buChar char="•"/>
            </a:pPr>
            <a:r>
              <a:rPr lang="en-GB" altLang="ko-KR" sz="2000"/>
              <a:t>SDOs are encouraged to consider</a:t>
            </a:r>
          </a:p>
          <a:p>
            <a:pPr lvl="1"/>
            <a:r>
              <a:rPr lang="en-GB" altLang="ko-KR" sz="1600"/>
              <a:t>public safety support when writing standards;</a:t>
            </a:r>
          </a:p>
          <a:p>
            <a:pPr lvl="1"/>
            <a:r>
              <a:rPr lang="en-GB" altLang="ko-KR" sz="1600"/>
              <a:t> and required standardization time and deployment cost.</a:t>
            </a:r>
          </a:p>
          <a:p>
            <a:pPr>
              <a:buFontTx/>
              <a:buChar char="•"/>
            </a:pPr>
            <a:r>
              <a:rPr lang="en-GB" altLang="ko-KR" sz="2000">
                <a:solidFill>
                  <a:srgbClr val="2A6EA8"/>
                </a:solidFill>
              </a:rPr>
              <a:t>If the GSC would like the GSC-EM Task Force to continue its work, in order to complete the “word” report (mainly with new countries and regions), the Task Force would need more time and also recommendations on how to proceed with non-GSC SDOs.</a:t>
            </a:r>
          </a:p>
          <a:p>
            <a:pPr>
              <a:buFontTx/>
              <a:buChar char="•"/>
            </a:pPr>
            <a:endParaRPr lang="en-US" altLang="en-US"/>
          </a:p>
        </p:txBody>
      </p:sp>
      <p:sp>
        <p:nvSpPr>
          <p:cNvPr id="4" name="Footer Placeholder 3">
            <a:extLst>
              <a:ext uri="{FF2B5EF4-FFF2-40B4-BE49-F238E27FC236}">
                <a16:creationId xmlns:a16="http://schemas.microsoft.com/office/drawing/2014/main" id="{CC5B72A0-3636-4E92-A784-07D1E4C5E872}"/>
              </a:ext>
            </a:extLst>
          </p:cNvPr>
          <p:cNvSpPr>
            <a:spLocks noGrp="1"/>
          </p:cNvSpPr>
          <p:nvPr>
            <p:ph type="ftr" sz="quarter" idx="11"/>
          </p:nvPr>
        </p:nvSpPr>
        <p:spPr/>
        <p:txBody>
          <a:bodyPr/>
          <a:lstStyle/>
          <a:p>
            <a:pPr>
              <a:defRPr/>
            </a:pPr>
            <a:r>
              <a:rPr lang="en-US"/>
              <a:t>GSC-18, 22-23 July 2014, Sophia Antipolis</a:t>
            </a:r>
          </a:p>
        </p:txBody>
      </p:sp>
      <p:sp>
        <p:nvSpPr>
          <p:cNvPr id="5" name="Slide Number Placeholder 4">
            <a:extLst>
              <a:ext uri="{FF2B5EF4-FFF2-40B4-BE49-F238E27FC236}">
                <a16:creationId xmlns:a16="http://schemas.microsoft.com/office/drawing/2014/main" id="{34CB2E6E-646D-41D5-98E4-05DAF3E1CACC}"/>
              </a:ext>
            </a:extLst>
          </p:cNvPr>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1E6361F-FB3B-44A8-ABCB-FCCA7E12BE6E}" type="slidenum">
              <a:rPr lang="en-US" altLang="en-US">
                <a:solidFill>
                  <a:srgbClr val="898989"/>
                </a:solidFill>
              </a:rPr>
              <a:pPr/>
              <a:t>11</a:t>
            </a:fld>
            <a:endParaRPr lang="en-US" altLang="en-US">
              <a:solidFill>
                <a:srgbClr val="898989"/>
              </a:solidFill>
            </a:endParaRPr>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0619C-86D0-4544-AED9-A8281882CB4B}"/>
              </a:ext>
            </a:extLst>
          </p:cNvPr>
          <p:cNvSpPr>
            <a:spLocks noGrp="1"/>
          </p:cNvSpPr>
          <p:nvPr>
            <p:ph type="title"/>
          </p:nvPr>
        </p:nvSpPr>
        <p:spPr>
          <a:xfrm>
            <a:off x="233363" y="333375"/>
            <a:ext cx="6384925" cy="533400"/>
          </a:xfrm>
        </p:spPr>
        <p:txBody>
          <a:bodyPr/>
          <a:lstStyle/>
          <a:p>
            <a:pPr>
              <a:defRPr/>
            </a:pPr>
            <a:r>
              <a:rPr lang="en-GB" dirty="0"/>
              <a:t>GSC#18 is invited to</a:t>
            </a:r>
          </a:p>
        </p:txBody>
      </p:sp>
      <p:sp>
        <p:nvSpPr>
          <p:cNvPr id="14339" name="Content Placeholder 2">
            <a:extLst>
              <a:ext uri="{FF2B5EF4-FFF2-40B4-BE49-F238E27FC236}">
                <a16:creationId xmlns:a16="http://schemas.microsoft.com/office/drawing/2014/main" id="{6A90202E-BA64-4954-853A-842863628071}"/>
              </a:ext>
            </a:extLst>
          </p:cNvPr>
          <p:cNvSpPr>
            <a:spLocks noGrp="1"/>
          </p:cNvSpPr>
          <p:nvPr>
            <p:ph idx="1"/>
          </p:nvPr>
        </p:nvSpPr>
        <p:spPr bwMode="auto">
          <a:xfrm>
            <a:off x="450850" y="1404938"/>
            <a:ext cx="8039100" cy="49037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Char char="•"/>
            </a:pPr>
            <a:r>
              <a:rPr lang="en-GB" altLang="ko-KR"/>
              <a:t>Note the interim conclusions and suggestions in slides 8 to 11.</a:t>
            </a:r>
          </a:p>
          <a:p>
            <a:pPr>
              <a:buFontTx/>
              <a:buChar char="•"/>
            </a:pPr>
            <a:r>
              <a:rPr lang="en-GB" altLang="ko-KR"/>
              <a:t>Encourage and enhance collaboration between SDOs worldwide, and see if harmonization of Standards could be better developed.</a:t>
            </a:r>
          </a:p>
          <a:p>
            <a:pPr>
              <a:buFontTx/>
              <a:buChar char="•"/>
            </a:pPr>
            <a:r>
              <a:rPr lang="en-GB" altLang="ko-KR"/>
              <a:t>Encourage interoperable solutions based on global commercial standards.</a:t>
            </a:r>
          </a:p>
          <a:p>
            <a:pPr>
              <a:buFontTx/>
              <a:buChar char="•"/>
            </a:pPr>
            <a:r>
              <a:rPr lang="en-GB" altLang="en-US">
                <a:solidFill>
                  <a:srgbClr val="2A6EA8"/>
                </a:solidFill>
              </a:rPr>
              <a:t>Give more time and guidance to the GSC-EM Task Force to enable it to complete its “word” report (see document </a:t>
            </a:r>
            <a:r>
              <a:rPr lang="en-US" altLang="ja-JP">
                <a:solidFill>
                  <a:srgbClr val="2A6EA8"/>
                </a:solidFill>
              </a:rPr>
              <a:t>GSC(14)18_004).</a:t>
            </a:r>
            <a:endParaRPr lang="en-CA" altLang="ko-KR">
              <a:solidFill>
                <a:srgbClr val="2A6EA8"/>
              </a:solidFill>
            </a:endParaRPr>
          </a:p>
          <a:p>
            <a:pPr>
              <a:buFontTx/>
              <a:buNone/>
            </a:pPr>
            <a:endParaRPr lang="en-GB" altLang="en-US">
              <a:solidFill>
                <a:srgbClr val="FF0000"/>
              </a:solidFill>
            </a:endParaRPr>
          </a:p>
        </p:txBody>
      </p:sp>
      <p:sp>
        <p:nvSpPr>
          <p:cNvPr id="4" name="Footer Placeholder 3">
            <a:extLst>
              <a:ext uri="{FF2B5EF4-FFF2-40B4-BE49-F238E27FC236}">
                <a16:creationId xmlns:a16="http://schemas.microsoft.com/office/drawing/2014/main" id="{CC7D27E7-EF51-4C83-853B-3914E3EAB0D4}"/>
              </a:ext>
            </a:extLst>
          </p:cNvPr>
          <p:cNvSpPr>
            <a:spLocks noGrp="1"/>
          </p:cNvSpPr>
          <p:nvPr>
            <p:ph type="ftr" sz="quarter" idx="11"/>
          </p:nvPr>
        </p:nvSpPr>
        <p:spPr/>
        <p:txBody>
          <a:bodyPr/>
          <a:lstStyle/>
          <a:p>
            <a:pPr>
              <a:defRPr/>
            </a:pPr>
            <a:r>
              <a:rPr lang="en-US"/>
              <a:t>GSC-18, 22-23 July 2014, Sophia Antipolis</a:t>
            </a:r>
          </a:p>
        </p:txBody>
      </p:sp>
      <p:sp>
        <p:nvSpPr>
          <p:cNvPr id="5" name="Slide Number Placeholder 4">
            <a:extLst>
              <a:ext uri="{FF2B5EF4-FFF2-40B4-BE49-F238E27FC236}">
                <a16:creationId xmlns:a16="http://schemas.microsoft.com/office/drawing/2014/main" id="{09C5B5F5-AE39-40B3-B198-7E23607FCF8E}"/>
              </a:ext>
            </a:extLst>
          </p:cNvPr>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4FADD9D-3A25-4B56-A12D-FEC260412D97}" type="slidenum">
              <a:rPr lang="en-US" altLang="en-US">
                <a:solidFill>
                  <a:srgbClr val="898989"/>
                </a:solidFill>
              </a:rPr>
              <a:pPr/>
              <a:t>12</a:t>
            </a:fld>
            <a:endParaRPr lang="en-US" altLang="en-US">
              <a:solidFill>
                <a:srgbClr val="898989"/>
              </a:solidFill>
            </a:endParaRPr>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41E9F-9CB5-44D0-8877-4EABC088049C}"/>
              </a:ext>
            </a:extLst>
          </p:cNvPr>
          <p:cNvSpPr>
            <a:spLocks noGrp="1"/>
          </p:cNvSpPr>
          <p:nvPr>
            <p:ph type="title"/>
          </p:nvPr>
        </p:nvSpPr>
        <p:spPr>
          <a:xfrm>
            <a:off x="233363" y="333375"/>
            <a:ext cx="6384925" cy="533400"/>
          </a:xfrm>
        </p:spPr>
        <p:txBody>
          <a:bodyPr/>
          <a:lstStyle/>
          <a:p>
            <a:pPr>
              <a:defRPr/>
            </a:pPr>
            <a:r>
              <a:rPr lang="en-US" dirty="0"/>
              <a:t>  </a:t>
            </a:r>
          </a:p>
        </p:txBody>
      </p:sp>
      <p:sp>
        <p:nvSpPr>
          <p:cNvPr id="15363" name="Content Placeholder 2">
            <a:extLst>
              <a:ext uri="{FF2B5EF4-FFF2-40B4-BE49-F238E27FC236}">
                <a16:creationId xmlns:a16="http://schemas.microsoft.com/office/drawing/2014/main" id="{CF953705-5B54-460B-A954-833B9EF7C869}"/>
              </a:ext>
            </a:extLst>
          </p:cNvPr>
          <p:cNvSpPr>
            <a:spLocks noGrp="1"/>
          </p:cNvSpPr>
          <p:nvPr>
            <p:ph idx="1"/>
          </p:nvPr>
        </p:nvSpPr>
        <p:spPr bwMode="auto">
          <a:xfrm>
            <a:off x="450850" y="1404938"/>
            <a:ext cx="8039100" cy="49037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GB" altLang="ko-KR"/>
              <a:t>Special thanks to the participants of this Task Force who have provided the new contacts, and have worked hard to try to get information on time! </a:t>
            </a:r>
          </a:p>
          <a:p>
            <a:pPr algn="ctr" eaLnBrk="1" hangingPunct="1">
              <a:buFontTx/>
              <a:buNone/>
            </a:pPr>
            <a:endParaRPr lang="en-GB" altLang="ko-KR"/>
          </a:p>
          <a:p>
            <a:pPr algn="ctr" eaLnBrk="1" hangingPunct="1">
              <a:buFontTx/>
              <a:buNone/>
            </a:pPr>
            <a:endParaRPr lang="en-GB" altLang="ko-KR"/>
          </a:p>
          <a:p>
            <a:pPr algn="ctr" eaLnBrk="1" hangingPunct="1">
              <a:buFontTx/>
              <a:buNone/>
            </a:pPr>
            <a:endParaRPr lang="en-GB" altLang="ko-KR"/>
          </a:p>
          <a:p>
            <a:pPr algn="ctr" eaLnBrk="1" hangingPunct="1">
              <a:buFontTx/>
              <a:buNone/>
            </a:pPr>
            <a:endParaRPr lang="en-GB" altLang="ko-KR"/>
          </a:p>
          <a:p>
            <a:pPr algn="ctr" eaLnBrk="1" hangingPunct="1">
              <a:buFontTx/>
              <a:buNone/>
            </a:pPr>
            <a:endParaRPr lang="en-GB" altLang="ko-KR"/>
          </a:p>
          <a:p>
            <a:pPr algn="ctr" eaLnBrk="1" hangingPunct="1">
              <a:buFontTx/>
              <a:buNone/>
            </a:pPr>
            <a:r>
              <a:rPr lang="en-GB" altLang="ko-KR"/>
              <a:t>Contact Details:</a:t>
            </a:r>
          </a:p>
          <a:p>
            <a:pPr algn="ctr" eaLnBrk="1" hangingPunct="1">
              <a:buFontTx/>
              <a:buNone/>
            </a:pPr>
            <a:r>
              <a:rPr lang="en-GB" altLang="ko-KR">
                <a:hlinkClick r:id="rId2"/>
              </a:rPr>
              <a:t>chantal.bonardi@etsi.org</a:t>
            </a:r>
            <a:r>
              <a:rPr lang="en-GB" altLang="ko-KR"/>
              <a:t> </a:t>
            </a:r>
          </a:p>
          <a:p>
            <a:pPr>
              <a:buFontTx/>
              <a:buNone/>
            </a:pPr>
            <a:endParaRPr lang="en-US" altLang="en-US"/>
          </a:p>
        </p:txBody>
      </p:sp>
      <p:sp>
        <p:nvSpPr>
          <p:cNvPr id="4" name="Footer Placeholder 3">
            <a:extLst>
              <a:ext uri="{FF2B5EF4-FFF2-40B4-BE49-F238E27FC236}">
                <a16:creationId xmlns:a16="http://schemas.microsoft.com/office/drawing/2014/main" id="{DDF7FD35-2B4F-49C8-AD20-59C52D6154D8}"/>
              </a:ext>
            </a:extLst>
          </p:cNvPr>
          <p:cNvSpPr>
            <a:spLocks noGrp="1"/>
          </p:cNvSpPr>
          <p:nvPr>
            <p:ph type="ftr" sz="quarter" idx="11"/>
          </p:nvPr>
        </p:nvSpPr>
        <p:spPr/>
        <p:txBody>
          <a:bodyPr/>
          <a:lstStyle/>
          <a:p>
            <a:pPr>
              <a:defRPr/>
            </a:pPr>
            <a:r>
              <a:rPr lang="en-US"/>
              <a:t>GSC-18, 22-23 July 2014, Sophia Antipolis</a:t>
            </a:r>
          </a:p>
        </p:txBody>
      </p:sp>
      <p:sp>
        <p:nvSpPr>
          <p:cNvPr id="5" name="Slide Number Placeholder 4">
            <a:extLst>
              <a:ext uri="{FF2B5EF4-FFF2-40B4-BE49-F238E27FC236}">
                <a16:creationId xmlns:a16="http://schemas.microsoft.com/office/drawing/2014/main" id="{3B7004AE-EB29-4C6F-BDE1-2E6BFDBED344}"/>
              </a:ext>
            </a:extLst>
          </p:cNvPr>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8079EEF-6C0F-4483-9D7E-ABF18BC77B65}" type="slidenum">
              <a:rPr lang="en-US" altLang="en-US">
                <a:solidFill>
                  <a:srgbClr val="898989"/>
                </a:solidFill>
              </a:rPr>
              <a:pPr/>
              <a:t>13</a:t>
            </a:fld>
            <a:endParaRPr lang="en-US" altLang="en-US">
              <a:solidFill>
                <a:srgbClr val="898989"/>
              </a:solidFill>
            </a:endParaRPr>
          </a:p>
        </p:txBody>
      </p:sp>
      <p:sp>
        <p:nvSpPr>
          <p:cNvPr id="6" name="מלבן מעוגל 7">
            <a:extLst>
              <a:ext uri="{FF2B5EF4-FFF2-40B4-BE49-F238E27FC236}">
                <a16:creationId xmlns:a16="http://schemas.microsoft.com/office/drawing/2014/main" id="{B52DE9FB-F006-412A-835D-879122A882B3}"/>
              </a:ext>
            </a:extLst>
          </p:cNvPr>
          <p:cNvSpPr/>
          <p:nvPr/>
        </p:nvSpPr>
        <p:spPr>
          <a:xfrm>
            <a:off x="1893888" y="3117850"/>
            <a:ext cx="5611812" cy="830263"/>
          </a:xfrm>
          <a:prstGeom prst="roundRect">
            <a:avLst>
              <a:gd name="adj" fmla="val 10735"/>
            </a:avLst>
          </a:prstGeom>
          <a:solidFill>
            <a:srgbClr val="1A466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rgbClr val="FFFFFF"/>
                </a:solidFill>
                <a:latin typeface="Calibri" pitchFamily="34" charset="0"/>
                <a:cs typeface="Arial" charset="0"/>
              </a:rPr>
              <a:t>Thank you!</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400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E2D4E-53C7-477E-8915-E919071BF6DF}"/>
              </a:ext>
            </a:extLst>
          </p:cNvPr>
          <p:cNvSpPr>
            <a:spLocks noGrp="1"/>
          </p:cNvSpPr>
          <p:nvPr>
            <p:ph type="title"/>
          </p:nvPr>
        </p:nvSpPr>
        <p:spPr>
          <a:xfrm>
            <a:off x="233363" y="333375"/>
            <a:ext cx="6384925" cy="533400"/>
          </a:xfrm>
        </p:spPr>
        <p:txBody>
          <a:bodyPr/>
          <a:lstStyle/>
          <a:p>
            <a:pPr>
              <a:defRPr/>
            </a:pPr>
            <a:r>
              <a:rPr lang="en-GB" dirty="0"/>
              <a:t>GSC-EM TF goal, AS DEFINED INITIALLY</a:t>
            </a:r>
          </a:p>
        </p:txBody>
      </p:sp>
      <p:sp>
        <p:nvSpPr>
          <p:cNvPr id="3" name="Footer Placeholder 2">
            <a:extLst>
              <a:ext uri="{FF2B5EF4-FFF2-40B4-BE49-F238E27FC236}">
                <a16:creationId xmlns:a16="http://schemas.microsoft.com/office/drawing/2014/main" id="{27656209-2C71-4401-A5BB-12FD14E5124B}"/>
              </a:ext>
            </a:extLst>
          </p:cNvPr>
          <p:cNvSpPr>
            <a:spLocks noGrp="1"/>
          </p:cNvSpPr>
          <p:nvPr>
            <p:ph type="ftr" sz="quarter" idx="11"/>
          </p:nvPr>
        </p:nvSpPr>
        <p:spPr/>
        <p:txBody>
          <a:bodyPr/>
          <a:lstStyle/>
          <a:p>
            <a:pPr>
              <a:defRPr/>
            </a:pPr>
            <a:r>
              <a:rPr lang="en-US"/>
              <a:t>GSC-18, 22-23 July 2014, Sophia Antipolis</a:t>
            </a:r>
          </a:p>
        </p:txBody>
      </p:sp>
      <p:sp>
        <p:nvSpPr>
          <p:cNvPr id="4100" name="Content Placeholder 3">
            <a:extLst>
              <a:ext uri="{FF2B5EF4-FFF2-40B4-BE49-F238E27FC236}">
                <a16:creationId xmlns:a16="http://schemas.microsoft.com/office/drawing/2014/main" id="{BC29C280-AD99-4901-AB4C-49EEC4A2189C}"/>
              </a:ext>
            </a:extLst>
          </p:cNvPr>
          <p:cNvSpPr>
            <a:spLocks noGrp="1"/>
          </p:cNvSpPr>
          <p:nvPr>
            <p:ph idx="1"/>
          </p:nvPr>
        </p:nvSpPr>
        <p:spPr bwMode="auto">
          <a:xfrm>
            <a:off x="392113" y="1203325"/>
            <a:ext cx="8039100" cy="5091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Char char="•"/>
            </a:pPr>
            <a:r>
              <a:rPr lang="en-US" altLang="en-US" sz="2000" b="1"/>
              <a:t>Goal: </a:t>
            </a:r>
            <a:r>
              <a:rPr lang="en-US" altLang="en-US" sz="2000"/>
              <a:t>discover and document a coordinated approach on how to provide emergency communications before, during and after a significant disaster</a:t>
            </a:r>
          </a:p>
          <a:p>
            <a:pPr>
              <a:buFontTx/>
              <a:buChar char="•"/>
            </a:pPr>
            <a:r>
              <a:rPr lang="en-US" altLang="en-US" sz="2000" b="1"/>
              <a:t>Expected outcome of the GSC-EM TF: </a:t>
            </a:r>
          </a:p>
          <a:p>
            <a:pPr lvl="1">
              <a:buFontTx/>
              <a:buChar char="•"/>
            </a:pPr>
            <a:r>
              <a:rPr lang="en-US" altLang="en-US"/>
              <a:t>Identify commonalities, gaps and possible overlaps of standards in each region</a:t>
            </a:r>
          </a:p>
          <a:p>
            <a:pPr lvl="1">
              <a:buFontTx/>
              <a:buChar char="•"/>
            </a:pPr>
            <a:r>
              <a:rPr lang="en-US" altLang="en-US"/>
              <a:t>Catalogue of what exists in each region and what may exist tomorrow on a global scale</a:t>
            </a:r>
          </a:p>
          <a:p>
            <a:pPr lvl="1">
              <a:buFontTx/>
              <a:buChar char="•"/>
            </a:pPr>
            <a:r>
              <a:rPr lang="en-US" altLang="en-US"/>
              <a:t>Collect regulatory requirements</a:t>
            </a:r>
          </a:p>
          <a:p>
            <a:pPr lvl="1">
              <a:buFontTx/>
              <a:buChar char="•"/>
            </a:pPr>
            <a:r>
              <a:rPr lang="en-US" altLang="en-US"/>
              <a:t>Broad scope: Public Safety was considered in the report, and not only Emergency calls</a:t>
            </a:r>
          </a:p>
          <a:p>
            <a:pPr lvl="1">
              <a:buFontTx/>
              <a:buChar char="•"/>
            </a:pPr>
            <a:r>
              <a:rPr lang="en-US" altLang="en-US"/>
              <a:t>Results of the Task Force study: report (word version) to be delivered at GSC#17</a:t>
            </a:r>
          </a:p>
          <a:p>
            <a:pPr lvl="1">
              <a:buFontTx/>
              <a:buChar char="•"/>
            </a:pPr>
            <a:r>
              <a:rPr lang="en-US" altLang="en-US"/>
              <a:t>Based on the “word” report, make suggestions to the GSC for harmonization</a:t>
            </a:r>
            <a:endParaRPr lang="en-GB" altLang="en-US"/>
          </a:p>
        </p:txBody>
      </p:sp>
      <p:sp>
        <p:nvSpPr>
          <p:cNvPr id="5" name="Slide Number Placeholder 4">
            <a:extLst>
              <a:ext uri="{FF2B5EF4-FFF2-40B4-BE49-F238E27FC236}">
                <a16:creationId xmlns:a16="http://schemas.microsoft.com/office/drawing/2014/main" id="{5C8CF66A-2589-49E5-93B2-B1BD85253436}"/>
              </a:ext>
            </a:extLst>
          </p:cNvPr>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4F3D736-4479-4C93-B69A-4DDA13977C48}" type="slidenum">
              <a:rPr lang="en-US" altLang="en-US">
                <a:solidFill>
                  <a:srgbClr val="898989"/>
                </a:solidFill>
              </a:rPr>
              <a:pPr/>
              <a:t>2</a:t>
            </a:fld>
            <a:endParaRPr lang="en-US" altLang="en-US">
              <a:solidFill>
                <a:srgbClr val="898989"/>
              </a:solidFill>
            </a:endParaRP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4736B-5CA8-421A-9D70-BCB2CF16349E}"/>
              </a:ext>
            </a:extLst>
          </p:cNvPr>
          <p:cNvSpPr>
            <a:spLocks noGrp="1"/>
          </p:cNvSpPr>
          <p:nvPr>
            <p:ph type="title"/>
          </p:nvPr>
        </p:nvSpPr>
        <p:spPr>
          <a:xfrm>
            <a:off x="233363" y="333375"/>
            <a:ext cx="6384925" cy="533400"/>
          </a:xfrm>
        </p:spPr>
        <p:txBody>
          <a:bodyPr/>
          <a:lstStyle/>
          <a:p>
            <a:pPr>
              <a:defRPr/>
            </a:pPr>
            <a:r>
              <a:rPr lang="fr-FR" dirty="0"/>
              <a:t>FIRST PHASE: ORGANIZATION AND ACHIEVEMENTS</a:t>
            </a:r>
            <a:endParaRPr lang="en-US" dirty="0"/>
          </a:p>
        </p:txBody>
      </p:sp>
      <p:sp>
        <p:nvSpPr>
          <p:cNvPr id="5123" name="Content Placeholder 2">
            <a:extLst>
              <a:ext uri="{FF2B5EF4-FFF2-40B4-BE49-F238E27FC236}">
                <a16:creationId xmlns:a16="http://schemas.microsoft.com/office/drawing/2014/main" id="{B97D7014-1330-4804-B97B-A46993986A73}"/>
              </a:ext>
            </a:extLst>
          </p:cNvPr>
          <p:cNvSpPr>
            <a:spLocks noGrp="1"/>
          </p:cNvSpPr>
          <p:nvPr>
            <p:ph idx="1"/>
          </p:nvPr>
        </p:nvSpPr>
        <p:spPr bwMode="auto">
          <a:xfrm>
            <a:off x="450850" y="1274763"/>
            <a:ext cx="8039100" cy="50911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Char char="•"/>
            </a:pPr>
            <a:r>
              <a:rPr lang="en-GB" altLang="en-US" sz="2000"/>
              <a:t>First phase: from GSC-EM TF start (early 2012) to GSC#17 (May 2013)</a:t>
            </a:r>
          </a:p>
          <a:p>
            <a:pPr eaLnBrk="1" hangingPunct="1">
              <a:buFontTx/>
              <a:buChar char="•"/>
            </a:pPr>
            <a:r>
              <a:rPr lang="en-GB" altLang="ko-KR" sz="2000"/>
              <a:t>All GSC  SDOs participated: </a:t>
            </a:r>
          </a:p>
          <a:p>
            <a:pPr lvl="1" eaLnBrk="1" hangingPunct="1"/>
            <a:r>
              <a:rPr lang="en-GB" altLang="ko-KR" sz="1600"/>
              <a:t>ARIB (Japan), ATIS (United States of America), CCSA (China), ETSI (Europe), ISACC (Canada), ITU (United Nations), TIA (United States of America), TTA (Korea) and TTC (Japan),</a:t>
            </a:r>
          </a:p>
          <a:p>
            <a:pPr lvl="1" eaLnBrk="1" hangingPunct="1"/>
            <a:r>
              <a:rPr lang="en-GB" altLang="ko-KR" sz="1600"/>
              <a:t>Also input from India and on one topic from Australia, via GSC SDOs.</a:t>
            </a:r>
          </a:p>
          <a:p>
            <a:pPr eaLnBrk="1" hangingPunct="1">
              <a:buFontTx/>
              <a:buChar char="•"/>
            </a:pPr>
            <a:r>
              <a:rPr lang="en-GB" altLang="ko-KR" sz="2000"/>
              <a:t>Dedicated mailing list: </a:t>
            </a:r>
            <a:r>
              <a:rPr lang="en-GB" altLang="ko-KR" sz="2000">
                <a:hlinkClick r:id="rId2"/>
              </a:rPr>
              <a:t>GSC-EM@LIST.ETSI.ORG</a:t>
            </a:r>
            <a:endParaRPr lang="en-GB" altLang="ko-KR" sz="2000"/>
          </a:p>
          <a:p>
            <a:pPr lvl="1" eaLnBrk="1" hangingPunct="1"/>
            <a:r>
              <a:rPr lang="en-GB" altLang="ko-KR" sz="1600"/>
              <a:t>50 people subscribed (submitted by GSC SDOs).</a:t>
            </a:r>
          </a:p>
          <a:p>
            <a:pPr eaLnBrk="1" hangingPunct="1">
              <a:buFontTx/>
              <a:buChar char="•"/>
            </a:pPr>
            <a:r>
              <a:rPr lang="en-GB" altLang="ko-KR" sz="2000"/>
              <a:t>Monthly confcalls (from June 2012 to April 2013)</a:t>
            </a:r>
          </a:p>
          <a:p>
            <a:pPr lvl="1" eaLnBrk="1" hangingPunct="1"/>
            <a:r>
              <a:rPr lang="en-GB" altLang="ko-KR" sz="1600"/>
              <a:t>Average of 9 participants/confcall,</a:t>
            </a:r>
          </a:p>
          <a:p>
            <a:pPr lvl="1" eaLnBrk="1" hangingPunct="1"/>
            <a:r>
              <a:rPr lang="en-GB" altLang="ko-KR" sz="1600"/>
              <a:t>Aim of confcalls: discuss new input and update draft word report accordingly.</a:t>
            </a:r>
          </a:p>
          <a:p>
            <a:pPr>
              <a:buFontTx/>
              <a:buChar char="•"/>
            </a:pPr>
            <a:r>
              <a:rPr lang="en-GB" altLang="en-US" sz="2000">
                <a:hlinkClick r:id="rId3"/>
              </a:rPr>
              <a:t>GSC-EM TF word report </a:t>
            </a:r>
            <a:r>
              <a:rPr lang="en-GB" altLang="en-US" sz="2000"/>
              <a:t>delivered to GSC#17: publically available and widely</a:t>
            </a:r>
            <a:r>
              <a:rPr lang="en-GB" altLang="en-US" sz="2000">
                <a:solidFill>
                  <a:schemeClr val="tx1"/>
                </a:solidFill>
              </a:rPr>
              <a:t> </a:t>
            </a:r>
            <a:r>
              <a:rPr lang="en-GB" altLang="en-US" sz="2000"/>
              <a:t>distributed.</a:t>
            </a:r>
          </a:p>
          <a:p>
            <a:pPr>
              <a:buFontTx/>
              <a:buChar char="•"/>
            </a:pPr>
            <a:r>
              <a:rPr lang="en-GB" altLang="en-US" sz="2000"/>
              <a:t>GSC#17 agreed to continue the work of the Task Force until GSC#18, in order to complete the report, like covering all the regions and main countries.</a:t>
            </a:r>
          </a:p>
        </p:txBody>
      </p:sp>
      <p:sp>
        <p:nvSpPr>
          <p:cNvPr id="4" name="Footer Placeholder 3">
            <a:extLst>
              <a:ext uri="{FF2B5EF4-FFF2-40B4-BE49-F238E27FC236}">
                <a16:creationId xmlns:a16="http://schemas.microsoft.com/office/drawing/2014/main" id="{FB592BB5-4F81-43BF-AC6F-9E39ADEBED26}"/>
              </a:ext>
            </a:extLst>
          </p:cNvPr>
          <p:cNvSpPr>
            <a:spLocks noGrp="1"/>
          </p:cNvSpPr>
          <p:nvPr>
            <p:ph type="ftr" sz="quarter" idx="11"/>
          </p:nvPr>
        </p:nvSpPr>
        <p:spPr/>
        <p:txBody>
          <a:bodyPr/>
          <a:lstStyle/>
          <a:p>
            <a:pPr>
              <a:defRPr/>
            </a:pPr>
            <a:r>
              <a:rPr lang="en-US"/>
              <a:t>GSC-18, 22-23 July 2014, Sophia Antipolis</a:t>
            </a:r>
          </a:p>
        </p:txBody>
      </p:sp>
      <p:sp>
        <p:nvSpPr>
          <p:cNvPr id="5" name="Slide Number Placeholder 4">
            <a:extLst>
              <a:ext uri="{FF2B5EF4-FFF2-40B4-BE49-F238E27FC236}">
                <a16:creationId xmlns:a16="http://schemas.microsoft.com/office/drawing/2014/main" id="{A5BCD943-8206-45D6-9290-BDC5514E5159}"/>
              </a:ext>
            </a:extLst>
          </p:cNvPr>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F9263A3-BBD3-42E6-90C1-C9BD4ABAC115}" type="slidenum">
              <a:rPr lang="en-US" altLang="en-US">
                <a:solidFill>
                  <a:srgbClr val="898989"/>
                </a:solidFill>
              </a:rPr>
              <a:pPr/>
              <a:t>3</a:t>
            </a:fld>
            <a:endParaRPr lang="en-US" altLang="en-US">
              <a:solidFill>
                <a:srgbClr val="898989"/>
              </a:solidFill>
            </a:endParaRP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B5BE6-FC12-4E19-BF67-1F73484A28AA}"/>
              </a:ext>
            </a:extLst>
          </p:cNvPr>
          <p:cNvSpPr>
            <a:spLocks noGrp="1"/>
          </p:cNvSpPr>
          <p:nvPr>
            <p:ph type="title"/>
          </p:nvPr>
        </p:nvSpPr>
        <p:spPr>
          <a:xfrm>
            <a:off x="233363" y="333375"/>
            <a:ext cx="6384925" cy="533400"/>
          </a:xfrm>
        </p:spPr>
        <p:txBody>
          <a:bodyPr/>
          <a:lstStyle/>
          <a:p>
            <a:pPr>
              <a:defRPr/>
            </a:pPr>
            <a:r>
              <a:rPr lang="fr-FR" dirty="0"/>
              <a:t>SECOND PHASE: ORGANIZATION</a:t>
            </a:r>
            <a:endParaRPr lang="en-US" dirty="0"/>
          </a:p>
        </p:txBody>
      </p:sp>
      <p:sp>
        <p:nvSpPr>
          <p:cNvPr id="6147" name="Content Placeholder 2">
            <a:extLst>
              <a:ext uri="{FF2B5EF4-FFF2-40B4-BE49-F238E27FC236}">
                <a16:creationId xmlns:a16="http://schemas.microsoft.com/office/drawing/2014/main" id="{82E606E9-8321-4F90-8A2B-B7058D954932}"/>
              </a:ext>
            </a:extLst>
          </p:cNvPr>
          <p:cNvSpPr>
            <a:spLocks noGrp="1"/>
          </p:cNvSpPr>
          <p:nvPr>
            <p:ph idx="1"/>
          </p:nvPr>
        </p:nvSpPr>
        <p:spPr bwMode="auto">
          <a:xfrm>
            <a:off x="450850" y="1238250"/>
            <a:ext cx="8039100" cy="49037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Char char="•"/>
            </a:pPr>
            <a:r>
              <a:rPr lang="en-GB" altLang="en-US" sz="2000" dirty="0"/>
              <a:t>Same organization as for the first Phase:</a:t>
            </a:r>
          </a:p>
          <a:p>
            <a:pPr lvl="1"/>
            <a:r>
              <a:rPr lang="en-GB" altLang="en-US" sz="1600" dirty="0"/>
              <a:t>Communication via the GSC-EM mailing list: still 50 people subscribed,</a:t>
            </a:r>
          </a:p>
          <a:p>
            <a:pPr lvl="1"/>
            <a:r>
              <a:rPr lang="en-GB" altLang="en-US" sz="1600" dirty="0"/>
              <a:t>Monthly </a:t>
            </a:r>
            <a:r>
              <a:rPr lang="en-GB" altLang="en-US" sz="1600" dirty="0" err="1"/>
              <a:t>confcalls</a:t>
            </a:r>
            <a:r>
              <a:rPr lang="en-GB" altLang="en-US" sz="1600" dirty="0"/>
              <a:t> (from September 2013 to June 2014): less participation.</a:t>
            </a:r>
          </a:p>
          <a:p>
            <a:pPr>
              <a:buFontTx/>
              <a:buChar char="•"/>
            </a:pPr>
            <a:r>
              <a:rPr lang="en-GB" altLang="en-US" sz="2000" dirty="0"/>
              <a:t>New contacts were provided by GSC SDOs, with the aim to get information from other countries and regions:</a:t>
            </a:r>
          </a:p>
          <a:p>
            <a:pPr lvl="1"/>
            <a:r>
              <a:rPr lang="en-GB" altLang="en-US" sz="1600" dirty="0"/>
              <a:t>New contacts from: Africa, Central America (i.e. Mexico), South America (i.e. Argentina, Brazil, Caribbean, Chile, Colombia, Peru, Venezuela), Arabic States (i.e. United Arab Emirates), Asia and Pacific (i.e. Australia, Indonesia, Israel, New Zealand, Philippines, China), Commonwealth of Independent States (i.e. Russia), </a:t>
            </a:r>
          </a:p>
          <a:p>
            <a:pPr lvl="1"/>
            <a:r>
              <a:rPr lang="en-GB" altLang="en-US" sz="1600" dirty="0"/>
              <a:t>These contacts were subscribed to the GSC-EM mailing list only if they were GSC SDO Members: very few were in this case,</a:t>
            </a:r>
          </a:p>
          <a:p>
            <a:pPr lvl="1"/>
            <a:r>
              <a:rPr lang="en-GB" altLang="en-US" sz="1600" dirty="0"/>
              <a:t>Non-GSC SDOs Members could not attend monthly </a:t>
            </a:r>
            <a:r>
              <a:rPr lang="en-GB" altLang="en-US" sz="1600" dirty="0" err="1"/>
              <a:t>confcalls</a:t>
            </a:r>
            <a:r>
              <a:rPr lang="en-GB" altLang="en-US" sz="1600" dirty="0"/>
              <a:t> on a regular basis:</a:t>
            </a:r>
            <a:br>
              <a:rPr lang="en-GB" altLang="en-US" sz="1600" dirty="0"/>
            </a:br>
            <a:r>
              <a:rPr lang="en-GB" altLang="en-US" sz="1600" dirty="0"/>
              <a:t>the majority of our contacts were in this case.</a:t>
            </a:r>
          </a:p>
          <a:p>
            <a:pPr>
              <a:buFontTx/>
              <a:buChar char="•"/>
            </a:pPr>
            <a:r>
              <a:rPr lang="en-GB" altLang="en-US" sz="2000" dirty="0"/>
              <a:t>A list of the regions/areas/countries the Task Force could cover was set up, with contacts details and status of the foreseen information delivery information.</a:t>
            </a:r>
          </a:p>
        </p:txBody>
      </p:sp>
      <p:sp>
        <p:nvSpPr>
          <p:cNvPr id="4" name="Footer Placeholder 3">
            <a:extLst>
              <a:ext uri="{FF2B5EF4-FFF2-40B4-BE49-F238E27FC236}">
                <a16:creationId xmlns:a16="http://schemas.microsoft.com/office/drawing/2014/main" id="{F4E249F6-58C3-4812-831D-1A00E5911B44}"/>
              </a:ext>
            </a:extLst>
          </p:cNvPr>
          <p:cNvSpPr>
            <a:spLocks noGrp="1"/>
          </p:cNvSpPr>
          <p:nvPr>
            <p:ph type="ftr" sz="quarter" idx="11"/>
          </p:nvPr>
        </p:nvSpPr>
        <p:spPr/>
        <p:txBody>
          <a:bodyPr/>
          <a:lstStyle/>
          <a:p>
            <a:pPr>
              <a:defRPr/>
            </a:pPr>
            <a:r>
              <a:rPr lang="en-US"/>
              <a:t>GSC-18, 22-23 July 2014, Sophia Antipolis</a:t>
            </a:r>
          </a:p>
        </p:txBody>
      </p:sp>
      <p:sp>
        <p:nvSpPr>
          <p:cNvPr id="5" name="Slide Number Placeholder 4">
            <a:extLst>
              <a:ext uri="{FF2B5EF4-FFF2-40B4-BE49-F238E27FC236}">
                <a16:creationId xmlns:a16="http://schemas.microsoft.com/office/drawing/2014/main" id="{19AC97AF-2B79-4240-B84C-83A7AE2DF845}"/>
              </a:ext>
            </a:extLst>
          </p:cNvPr>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27FB1C7-3B58-468B-95B7-420A44260645}" type="slidenum">
              <a:rPr lang="en-US" altLang="en-US">
                <a:solidFill>
                  <a:srgbClr val="898989"/>
                </a:solidFill>
              </a:rPr>
              <a:pPr/>
              <a:t>4</a:t>
            </a:fld>
            <a:endParaRPr lang="en-US" altLang="en-US">
              <a:solidFill>
                <a:srgbClr val="898989"/>
              </a:solidFill>
            </a:endParaRP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D9CB3-2377-4F02-8E30-2515619531EA}"/>
              </a:ext>
            </a:extLst>
          </p:cNvPr>
          <p:cNvSpPr>
            <a:spLocks noGrp="1"/>
          </p:cNvSpPr>
          <p:nvPr>
            <p:ph type="title"/>
          </p:nvPr>
        </p:nvSpPr>
        <p:spPr>
          <a:xfrm>
            <a:off x="233363" y="333375"/>
            <a:ext cx="6384925" cy="533400"/>
          </a:xfrm>
        </p:spPr>
        <p:txBody>
          <a:bodyPr/>
          <a:lstStyle/>
          <a:p>
            <a:pPr>
              <a:defRPr/>
            </a:pPr>
            <a:r>
              <a:rPr lang="fr-FR" dirty="0"/>
              <a:t>SECOND PHASE: SUCCESSES AND DIFFICULTIES</a:t>
            </a:r>
            <a:endParaRPr lang="en-US" dirty="0"/>
          </a:p>
        </p:txBody>
      </p:sp>
      <p:sp>
        <p:nvSpPr>
          <p:cNvPr id="7171" name="Content Placeholder 2">
            <a:extLst>
              <a:ext uri="{FF2B5EF4-FFF2-40B4-BE49-F238E27FC236}">
                <a16:creationId xmlns:a16="http://schemas.microsoft.com/office/drawing/2014/main" id="{4131079D-81F2-4A63-A067-9F16807F03D5}"/>
              </a:ext>
            </a:extLst>
          </p:cNvPr>
          <p:cNvSpPr>
            <a:spLocks noGrp="1"/>
          </p:cNvSpPr>
          <p:nvPr>
            <p:ph idx="1"/>
          </p:nvPr>
        </p:nvSpPr>
        <p:spPr bwMode="auto">
          <a:xfrm>
            <a:off x="450850" y="1404938"/>
            <a:ext cx="8039100" cy="5019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Char char="•"/>
            </a:pPr>
            <a:r>
              <a:rPr lang="en-GB" altLang="en-US"/>
              <a:t>What can be considered as a success?</a:t>
            </a:r>
          </a:p>
          <a:p>
            <a:pPr lvl="1"/>
            <a:r>
              <a:rPr lang="en-GB" altLang="en-US"/>
              <a:t>The GSC-EM Task Force got new appropriate contacts for new regions worldwide and for a lot of new countries,</a:t>
            </a:r>
          </a:p>
          <a:p>
            <a:pPr lvl="2"/>
            <a:r>
              <a:rPr lang="en-GB" altLang="en-US"/>
              <a:t>They are happy to be able to contribute</a:t>
            </a:r>
          </a:p>
          <a:p>
            <a:pPr lvl="1"/>
            <a:r>
              <a:rPr lang="en-GB" altLang="en-US"/>
              <a:t>Updated information was provided by all GSC SDOs, where relevant.</a:t>
            </a:r>
          </a:p>
          <a:p>
            <a:pPr>
              <a:buFontTx/>
              <a:buBlip>
                <a:blip r:embed="rId2"/>
              </a:buBlip>
            </a:pPr>
            <a:r>
              <a:rPr lang="en-GB" altLang="en-US"/>
              <a:t>What has been difficult?</a:t>
            </a:r>
          </a:p>
          <a:p>
            <a:pPr lvl="1"/>
            <a:r>
              <a:rPr lang="en-GB" altLang="en-US"/>
              <a:t>It took time to find appropriate contacts, despite great efforts</a:t>
            </a:r>
          </a:p>
          <a:p>
            <a:pPr lvl="1"/>
            <a:r>
              <a:rPr lang="en-GB" altLang="en-US"/>
              <a:t>It took time to make them understand what the Task Force was expecting from them,</a:t>
            </a:r>
          </a:p>
          <a:p>
            <a:pPr lvl="1"/>
            <a:r>
              <a:rPr lang="en-GB" altLang="en-US"/>
              <a:t>It generated a lot of work, as the majority of them could not be subscribed to the GSC-EM mailing list,</a:t>
            </a:r>
          </a:p>
          <a:p>
            <a:pPr lvl="1"/>
            <a:r>
              <a:rPr lang="en-GB" altLang="en-US"/>
              <a:t>It is a big effort for most of these new contacts to collect information and to be able to contribute on time.</a:t>
            </a:r>
          </a:p>
        </p:txBody>
      </p:sp>
      <p:sp>
        <p:nvSpPr>
          <p:cNvPr id="4" name="Footer Placeholder 3">
            <a:extLst>
              <a:ext uri="{FF2B5EF4-FFF2-40B4-BE49-F238E27FC236}">
                <a16:creationId xmlns:a16="http://schemas.microsoft.com/office/drawing/2014/main" id="{F0868407-4E72-49EF-A637-345BA505C9C9}"/>
              </a:ext>
            </a:extLst>
          </p:cNvPr>
          <p:cNvSpPr>
            <a:spLocks noGrp="1"/>
          </p:cNvSpPr>
          <p:nvPr>
            <p:ph type="ftr" sz="quarter" idx="11"/>
          </p:nvPr>
        </p:nvSpPr>
        <p:spPr/>
        <p:txBody>
          <a:bodyPr/>
          <a:lstStyle/>
          <a:p>
            <a:pPr>
              <a:defRPr/>
            </a:pPr>
            <a:r>
              <a:rPr lang="en-US"/>
              <a:t>GSC-18, 22-23 July 2014, Sophia Antipolis</a:t>
            </a:r>
          </a:p>
        </p:txBody>
      </p:sp>
      <p:sp>
        <p:nvSpPr>
          <p:cNvPr id="5" name="Slide Number Placeholder 4">
            <a:extLst>
              <a:ext uri="{FF2B5EF4-FFF2-40B4-BE49-F238E27FC236}">
                <a16:creationId xmlns:a16="http://schemas.microsoft.com/office/drawing/2014/main" id="{96628ECF-CB40-4E15-BB3C-507807A5B00A}"/>
              </a:ext>
            </a:extLst>
          </p:cNvPr>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B2AF5C6-BD3E-4DFC-A456-30580869AEDF}" type="slidenum">
              <a:rPr lang="en-US" altLang="en-US">
                <a:solidFill>
                  <a:srgbClr val="898989"/>
                </a:solidFill>
              </a:rPr>
              <a:pPr/>
              <a:t>5</a:t>
            </a:fld>
            <a:endParaRPr lang="en-US" altLang="en-US">
              <a:solidFill>
                <a:srgbClr val="898989"/>
              </a:solidFill>
            </a:endParaRP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ED495-632A-439E-AA16-2CF46DAFADFA}"/>
              </a:ext>
            </a:extLst>
          </p:cNvPr>
          <p:cNvSpPr>
            <a:spLocks noGrp="1"/>
          </p:cNvSpPr>
          <p:nvPr>
            <p:ph type="title"/>
          </p:nvPr>
        </p:nvSpPr>
        <p:spPr>
          <a:xfrm>
            <a:off x="233363" y="333375"/>
            <a:ext cx="6384925" cy="533400"/>
          </a:xfrm>
        </p:spPr>
        <p:txBody>
          <a:bodyPr/>
          <a:lstStyle/>
          <a:p>
            <a:pPr>
              <a:defRPr/>
            </a:pPr>
            <a:r>
              <a:rPr lang="fr-FR" dirty="0"/>
              <a:t>SECOND PHASE: ACHIEVEMENTS </a:t>
            </a:r>
            <a:endParaRPr lang="en-US" dirty="0"/>
          </a:p>
        </p:txBody>
      </p:sp>
      <p:sp>
        <p:nvSpPr>
          <p:cNvPr id="8195" name="Content Placeholder 2">
            <a:extLst>
              <a:ext uri="{FF2B5EF4-FFF2-40B4-BE49-F238E27FC236}">
                <a16:creationId xmlns:a16="http://schemas.microsoft.com/office/drawing/2014/main" id="{EE6255B6-5704-4F69-A5BA-83AFF079B0EB}"/>
              </a:ext>
            </a:extLst>
          </p:cNvPr>
          <p:cNvSpPr>
            <a:spLocks noGrp="1"/>
          </p:cNvSpPr>
          <p:nvPr>
            <p:ph idx="1"/>
          </p:nvPr>
        </p:nvSpPr>
        <p:spPr bwMode="auto">
          <a:xfrm>
            <a:off x="450850" y="1404938"/>
            <a:ext cx="8039100" cy="49037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Char char="•"/>
            </a:pPr>
            <a:r>
              <a:rPr lang="en-GB" altLang="en-US" sz="2000" dirty="0"/>
              <a:t>Information for new clauses has been provided for the following regions:</a:t>
            </a:r>
          </a:p>
          <a:p>
            <a:pPr lvl="1"/>
            <a:r>
              <a:rPr lang="en-GB" altLang="en-US" sz="1600" dirty="0"/>
              <a:t>Central America, with Mexico</a:t>
            </a:r>
          </a:p>
          <a:p>
            <a:pPr lvl="1"/>
            <a:r>
              <a:rPr lang="en-GB" altLang="en-US" sz="1600" dirty="0"/>
              <a:t>Arabic States, with United Arab Emirates</a:t>
            </a:r>
          </a:p>
          <a:p>
            <a:pPr lvl="1"/>
            <a:r>
              <a:rPr lang="en-GB" altLang="en-US" sz="1600" dirty="0"/>
              <a:t>Asia and Pacific, with Israel and Taiwan, China for Public Warning System</a:t>
            </a:r>
          </a:p>
          <a:p>
            <a:pPr>
              <a:buFontTx/>
              <a:buChar char="•"/>
            </a:pPr>
            <a:r>
              <a:rPr lang="en-GB" altLang="en-US" sz="2000" dirty="0"/>
              <a:t>For other regions (like Africa, South America or CIS) or countries, that were planned to be covered as well, the Task Force got appropriate and motivated contacts.</a:t>
            </a:r>
          </a:p>
          <a:p>
            <a:pPr lvl="1"/>
            <a:r>
              <a:rPr lang="en-GB" altLang="en-US" sz="1600" dirty="0"/>
              <a:t>But it has not been possible to collect information within the timeframe available</a:t>
            </a:r>
          </a:p>
          <a:p>
            <a:pPr>
              <a:buFontTx/>
              <a:buChar char="•"/>
            </a:pPr>
            <a:r>
              <a:rPr lang="en-GB" altLang="en-US" sz="2000" dirty="0"/>
              <a:t>Updates have been provided by all GSC SDOs to ensure the information is still accurate, and to fill in clauses that were empty in the first word report.</a:t>
            </a:r>
          </a:p>
          <a:p>
            <a:pPr>
              <a:buFontTx/>
              <a:buChar char="•"/>
            </a:pPr>
            <a:r>
              <a:rPr lang="en-GB" altLang="en-US" sz="2000" dirty="0"/>
              <a:t>An updated “word” report is delivered to GSC#18 (document GSC(14)18_004), that also includes updates in the Conclusions and Suggestions clauses.</a:t>
            </a:r>
          </a:p>
          <a:p>
            <a:pPr lvl="1"/>
            <a:r>
              <a:rPr lang="en-GB" altLang="en-US" sz="1600" dirty="0">
                <a:solidFill>
                  <a:srgbClr val="2A6EA8"/>
                </a:solidFill>
              </a:rPr>
              <a:t>Changes in clauses 11 and 12 are indicated in blue in the further slides</a:t>
            </a:r>
          </a:p>
          <a:p>
            <a:pPr>
              <a:buFontTx/>
              <a:buChar char="•"/>
            </a:pPr>
            <a:endParaRPr lang="en-GB" altLang="en-US" sz="2000" dirty="0"/>
          </a:p>
        </p:txBody>
      </p:sp>
      <p:sp>
        <p:nvSpPr>
          <p:cNvPr id="4" name="Footer Placeholder 3">
            <a:extLst>
              <a:ext uri="{FF2B5EF4-FFF2-40B4-BE49-F238E27FC236}">
                <a16:creationId xmlns:a16="http://schemas.microsoft.com/office/drawing/2014/main" id="{6A6F2826-9901-4B76-B146-F4BB4CB0E2FA}"/>
              </a:ext>
            </a:extLst>
          </p:cNvPr>
          <p:cNvSpPr>
            <a:spLocks noGrp="1"/>
          </p:cNvSpPr>
          <p:nvPr>
            <p:ph type="ftr" sz="quarter" idx="11"/>
          </p:nvPr>
        </p:nvSpPr>
        <p:spPr/>
        <p:txBody>
          <a:bodyPr/>
          <a:lstStyle/>
          <a:p>
            <a:pPr>
              <a:defRPr/>
            </a:pPr>
            <a:r>
              <a:rPr lang="en-US"/>
              <a:t>GSC-18, 22-23 July 2014, Sophia Antipolis</a:t>
            </a:r>
          </a:p>
        </p:txBody>
      </p:sp>
      <p:sp>
        <p:nvSpPr>
          <p:cNvPr id="5" name="Slide Number Placeholder 4">
            <a:extLst>
              <a:ext uri="{FF2B5EF4-FFF2-40B4-BE49-F238E27FC236}">
                <a16:creationId xmlns:a16="http://schemas.microsoft.com/office/drawing/2014/main" id="{84D93784-B156-4A3A-80AA-F9FEF9F13555}"/>
              </a:ext>
            </a:extLst>
          </p:cNvPr>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E849253-3902-4939-B86C-223E39B0A841}" type="slidenum">
              <a:rPr lang="en-US" altLang="en-US">
                <a:solidFill>
                  <a:srgbClr val="898989"/>
                </a:solidFill>
              </a:rPr>
              <a:pPr/>
              <a:t>6</a:t>
            </a:fld>
            <a:endParaRPr lang="en-US" altLang="en-US">
              <a:solidFill>
                <a:srgbClr val="898989"/>
              </a:solidFill>
            </a:endParaRP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3D961-06CD-47F8-85DB-1A0F5A4EB5B5}"/>
              </a:ext>
            </a:extLst>
          </p:cNvPr>
          <p:cNvSpPr>
            <a:spLocks noGrp="1"/>
          </p:cNvSpPr>
          <p:nvPr>
            <p:ph type="title"/>
          </p:nvPr>
        </p:nvSpPr>
        <p:spPr>
          <a:xfrm>
            <a:off x="233363" y="333375"/>
            <a:ext cx="6384925" cy="533400"/>
          </a:xfrm>
        </p:spPr>
        <p:txBody>
          <a:bodyPr/>
          <a:lstStyle/>
          <a:p>
            <a:pPr>
              <a:defRPr/>
            </a:pPr>
            <a:r>
              <a:rPr lang="fr-FR" dirty="0"/>
              <a:t>REMINDER ABOUT THE STRUCTURE OF THE GSC-EM TASK FORCE WORD REPORT</a:t>
            </a:r>
            <a:endParaRPr lang="en-US" dirty="0"/>
          </a:p>
        </p:txBody>
      </p:sp>
      <p:sp>
        <p:nvSpPr>
          <p:cNvPr id="9219" name="Content Placeholder 2">
            <a:extLst>
              <a:ext uri="{FF2B5EF4-FFF2-40B4-BE49-F238E27FC236}">
                <a16:creationId xmlns:a16="http://schemas.microsoft.com/office/drawing/2014/main" id="{421D1223-AE39-4508-9FA4-FBD061A67429}"/>
              </a:ext>
            </a:extLst>
          </p:cNvPr>
          <p:cNvSpPr>
            <a:spLocks noGrp="1"/>
          </p:cNvSpPr>
          <p:nvPr>
            <p:ph idx="1"/>
          </p:nvPr>
        </p:nvSpPr>
        <p:spPr bwMode="auto">
          <a:xfrm>
            <a:off x="414338" y="1460500"/>
            <a:ext cx="8039100" cy="4692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Tx/>
              <a:buChar char="•"/>
            </a:pPr>
            <a:r>
              <a:rPr lang="en-GB" altLang="ko-KR" sz="2000"/>
              <a:t>The 4 scenarios "in case of emergency“ were considered.</a:t>
            </a:r>
          </a:p>
          <a:p>
            <a:pPr eaLnBrk="1" hangingPunct="1">
              <a:buFontTx/>
              <a:buChar char="•"/>
            </a:pPr>
            <a:r>
              <a:rPr lang="en-GB" altLang="ko-KR" sz="2000"/>
              <a:t>GSC SDOs’ regions were extended to other regions so now the report includes</a:t>
            </a:r>
          </a:p>
          <a:p>
            <a:pPr lvl="1" eaLnBrk="1" hangingPunct="1"/>
            <a:r>
              <a:rPr lang="en-GB" altLang="ko-KR"/>
              <a:t> North America, Central America, Arabic States, Asia and Pacific, and some countries for each region; and Europe</a:t>
            </a:r>
          </a:p>
          <a:p>
            <a:pPr eaLnBrk="1" hangingPunct="1">
              <a:buFontTx/>
              <a:buChar char="•"/>
            </a:pPr>
            <a:r>
              <a:rPr lang="en-GB" altLang="ko-KR" sz="2000"/>
              <a:t>Global standards (like 3GPP and ITU standards) were also included.</a:t>
            </a:r>
          </a:p>
          <a:p>
            <a:pPr eaLnBrk="1" hangingPunct="1">
              <a:buFontTx/>
              <a:buChar char="•"/>
            </a:pPr>
            <a:r>
              <a:rPr lang="en-GB" altLang="ko-KR" sz="2000"/>
              <a:t>Regulatory aspects per country or region are also part of the word report.</a:t>
            </a:r>
          </a:p>
          <a:p>
            <a:pPr eaLnBrk="1" hangingPunct="1">
              <a:buFontTx/>
              <a:buChar char="•"/>
            </a:pPr>
            <a:r>
              <a:rPr lang="en-GB" altLang="ko-KR" sz="2000"/>
              <a:t>Ongoing standardization and regulation initiatives were also considered.</a:t>
            </a:r>
          </a:p>
          <a:p>
            <a:pPr eaLnBrk="1" hangingPunct="1">
              <a:buFontTx/>
              <a:buChar char="•"/>
            </a:pPr>
            <a:r>
              <a:rPr lang="en-GB" altLang="ko-KR" sz="2000"/>
              <a:t>Future possible standards were added.</a:t>
            </a:r>
          </a:p>
          <a:p>
            <a:pPr>
              <a:buFontTx/>
              <a:buChar char="•"/>
            </a:pPr>
            <a:r>
              <a:rPr lang="fr-FR" altLang="ko-KR" sz="2000"/>
              <a:t>Conclusions and suggestions finalise the report.</a:t>
            </a:r>
            <a:endParaRPr lang="en-US" altLang="en-US" sz="2000"/>
          </a:p>
        </p:txBody>
      </p:sp>
      <p:sp>
        <p:nvSpPr>
          <p:cNvPr id="4" name="Footer Placeholder 3">
            <a:extLst>
              <a:ext uri="{FF2B5EF4-FFF2-40B4-BE49-F238E27FC236}">
                <a16:creationId xmlns:a16="http://schemas.microsoft.com/office/drawing/2014/main" id="{67E99EB7-260E-4AA7-9087-03E153451CE8}"/>
              </a:ext>
            </a:extLst>
          </p:cNvPr>
          <p:cNvSpPr>
            <a:spLocks noGrp="1"/>
          </p:cNvSpPr>
          <p:nvPr>
            <p:ph type="ftr" sz="quarter" idx="11"/>
          </p:nvPr>
        </p:nvSpPr>
        <p:spPr/>
        <p:txBody>
          <a:bodyPr/>
          <a:lstStyle/>
          <a:p>
            <a:pPr>
              <a:defRPr/>
            </a:pPr>
            <a:r>
              <a:rPr lang="en-US"/>
              <a:t>GSC-18, 22-23 July 2014, Sophia Antipolis</a:t>
            </a:r>
          </a:p>
        </p:txBody>
      </p:sp>
      <p:sp>
        <p:nvSpPr>
          <p:cNvPr id="5" name="Slide Number Placeholder 4">
            <a:extLst>
              <a:ext uri="{FF2B5EF4-FFF2-40B4-BE49-F238E27FC236}">
                <a16:creationId xmlns:a16="http://schemas.microsoft.com/office/drawing/2014/main" id="{BAD17A5C-0C70-4C8C-9AC5-1F522555F0D3}"/>
              </a:ext>
            </a:extLst>
          </p:cNvPr>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AABF3D-D691-41B0-B53F-C0EA92202D6B}" type="slidenum">
              <a:rPr lang="en-US" altLang="en-US">
                <a:solidFill>
                  <a:srgbClr val="898989"/>
                </a:solidFill>
              </a:rPr>
              <a:pPr/>
              <a:t>7</a:t>
            </a:fld>
            <a:endParaRPr lang="en-US" altLang="en-US">
              <a:solidFill>
                <a:srgbClr val="898989"/>
              </a:solidFill>
            </a:endParaRP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926BB-B6D2-409D-9CBF-62F5F9ABA457}"/>
              </a:ext>
            </a:extLst>
          </p:cNvPr>
          <p:cNvSpPr>
            <a:spLocks noGrp="1"/>
          </p:cNvSpPr>
          <p:nvPr>
            <p:ph type="title"/>
          </p:nvPr>
        </p:nvSpPr>
        <p:spPr>
          <a:xfrm>
            <a:off x="233363" y="333375"/>
            <a:ext cx="6384925" cy="533400"/>
          </a:xfrm>
        </p:spPr>
        <p:txBody>
          <a:bodyPr/>
          <a:lstStyle/>
          <a:p>
            <a:pPr>
              <a:defRPr/>
            </a:pPr>
            <a:r>
              <a:rPr lang="fr-FR" dirty="0"/>
              <a:t>CONCLUSIONS OF THE GSC-EM TF WORD REPORT OF THE SECOND PHASE (1)</a:t>
            </a:r>
            <a:endParaRPr lang="en-US" dirty="0"/>
          </a:p>
        </p:txBody>
      </p:sp>
      <p:sp>
        <p:nvSpPr>
          <p:cNvPr id="10243" name="Content Placeholder 2">
            <a:extLst>
              <a:ext uri="{FF2B5EF4-FFF2-40B4-BE49-F238E27FC236}">
                <a16:creationId xmlns:a16="http://schemas.microsoft.com/office/drawing/2014/main" id="{CD7624B0-427C-46C3-9A1B-523A8A7F7DA0}"/>
              </a:ext>
            </a:extLst>
          </p:cNvPr>
          <p:cNvSpPr>
            <a:spLocks noGrp="1"/>
          </p:cNvSpPr>
          <p:nvPr>
            <p:ph idx="1"/>
          </p:nvPr>
        </p:nvSpPr>
        <p:spPr bwMode="auto">
          <a:xfrm>
            <a:off x="450850" y="1262063"/>
            <a:ext cx="8301038" cy="5162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Tx/>
              <a:buChar char="•"/>
            </a:pPr>
            <a:r>
              <a:rPr lang="en-GB" altLang="ko-KR" sz="2000"/>
              <a:t>Regulatory approach</a:t>
            </a:r>
          </a:p>
          <a:p>
            <a:pPr lvl="1" eaLnBrk="1" hangingPunct="1"/>
            <a:r>
              <a:rPr lang="en-GB" altLang="ko-KR" sz="1600"/>
              <a:t>Different National regulations for emergency communications exist in each of the countries </a:t>
            </a:r>
            <a:r>
              <a:rPr lang="en-GB" altLang="ko-KR" sz="1600">
                <a:solidFill>
                  <a:srgbClr val="2A6EA8"/>
                </a:solidFill>
              </a:rPr>
              <a:t>covered</a:t>
            </a:r>
            <a:endParaRPr lang="en-GB" altLang="ko-KR" sz="1600"/>
          </a:p>
          <a:p>
            <a:pPr lvl="1" eaLnBrk="1" hangingPunct="1"/>
            <a:r>
              <a:rPr lang="en-GB" altLang="ko-KR" sz="1600"/>
              <a:t>In some regions there is collaboration between countries for regulation</a:t>
            </a:r>
          </a:p>
          <a:p>
            <a:pPr eaLnBrk="1" hangingPunct="1">
              <a:buFontTx/>
              <a:buChar char="•"/>
            </a:pPr>
            <a:r>
              <a:rPr lang="en-GB" altLang="ko-KR" sz="2000"/>
              <a:t>Availability of a dedicated spectrum for Public Protection and Disaster Relief is rare</a:t>
            </a:r>
          </a:p>
          <a:p>
            <a:pPr lvl="1" eaLnBrk="1" hangingPunct="1"/>
            <a:r>
              <a:rPr lang="en-GB" altLang="ko-KR" sz="1600"/>
              <a:t>In most countries this topic is under study, but not all</a:t>
            </a:r>
          </a:p>
          <a:p>
            <a:pPr eaLnBrk="1" hangingPunct="1">
              <a:buFontTx/>
              <a:buChar char="•"/>
            </a:pPr>
            <a:r>
              <a:rPr lang="en-GB" altLang="ko-KR" sz="2000"/>
              <a:t>Availability of standards</a:t>
            </a:r>
          </a:p>
          <a:p>
            <a:pPr lvl="1" eaLnBrk="1" hangingPunct="1"/>
            <a:r>
              <a:rPr lang="en-GB" altLang="ko-KR" sz="1600"/>
              <a:t>3 scenarios, in case of an emergency, are covered: alerting the individuals, alerting the authorities, communication between and among authorities:</a:t>
            </a:r>
          </a:p>
          <a:p>
            <a:pPr lvl="2" eaLnBrk="1" hangingPunct="1"/>
            <a:r>
              <a:rPr lang="en-GB" altLang="ko-KR"/>
              <a:t>All countries/regions </a:t>
            </a:r>
            <a:r>
              <a:rPr lang="en-GB" altLang="ko-KR">
                <a:solidFill>
                  <a:srgbClr val="2A6EA8"/>
                </a:solidFill>
              </a:rPr>
              <a:t>covered </a:t>
            </a:r>
            <a:r>
              <a:rPr lang="en-GB" altLang="ko-KR"/>
              <a:t>have implemented the main standardized systems, but are not necessarily the same</a:t>
            </a:r>
          </a:p>
          <a:p>
            <a:pPr lvl="2" eaLnBrk="1" hangingPunct="1"/>
            <a:r>
              <a:rPr lang="en-GB" altLang="ko-KR"/>
              <a:t>A national or regional emergency mandated number exist (but is not the same worldwide)</a:t>
            </a:r>
          </a:p>
          <a:p>
            <a:pPr lvl="1" eaLnBrk="1" hangingPunct="1"/>
            <a:r>
              <a:rPr lang="en-GB" altLang="ko-KR" sz="1600"/>
              <a:t>4</a:t>
            </a:r>
            <a:r>
              <a:rPr lang="en-GB" altLang="ko-KR" sz="1600" baseline="30000"/>
              <a:t>th</a:t>
            </a:r>
            <a:r>
              <a:rPr lang="en-GB" altLang="ko-KR" sz="1600"/>
              <a:t> scenario “communications between individuals”: there are no standardized systems for this scenario.</a:t>
            </a:r>
          </a:p>
          <a:p>
            <a:pPr lvl="2" eaLnBrk="1" hangingPunct="1"/>
            <a:r>
              <a:rPr lang="en-GB" altLang="ko-KR">
                <a:solidFill>
                  <a:srgbClr val="2A6EA8"/>
                </a:solidFill>
              </a:rPr>
              <a:t>It is worth noting that for this type of communications, today, social medias play an important role.</a:t>
            </a:r>
            <a:endParaRPr lang="en-US" altLang="ko-KR">
              <a:solidFill>
                <a:srgbClr val="2A6EA8"/>
              </a:solidFill>
            </a:endParaRPr>
          </a:p>
          <a:p>
            <a:pPr lvl="2" eaLnBrk="1" hangingPunct="1"/>
            <a:endParaRPr lang="en-GB" altLang="ko-KR" sz="1200" b="1"/>
          </a:p>
          <a:p>
            <a:pPr>
              <a:buFontTx/>
              <a:buChar char="•"/>
            </a:pPr>
            <a:endParaRPr lang="en-US" altLang="en-US"/>
          </a:p>
        </p:txBody>
      </p:sp>
      <p:sp>
        <p:nvSpPr>
          <p:cNvPr id="4" name="Footer Placeholder 3">
            <a:extLst>
              <a:ext uri="{FF2B5EF4-FFF2-40B4-BE49-F238E27FC236}">
                <a16:creationId xmlns:a16="http://schemas.microsoft.com/office/drawing/2014/main" id="{FF8D191B-8334-479E-9C35-5125830235C0}"/>
              </a:ext>
            </a:extLst>
          </p:cNvPr>
          <p:cNvSpPr>
            <a:spLocks noGrp="1"/>
          </p:cNvSpPr>
          <p:nvPr>
            <p:ph type="ftr" sz="quarter" idx="11"/>
          </p:nvPr>
        </p:nvSpPr>
        <p:spPr/>
        <p:txBody>
          <a:bodyPr/>
          <a:lstStyle/>
          <a:p>
            <a:pPr>
              <a:defRPr/>
            </a:pPr>
            <a:r>
              <a:rPr lang="en-US"/>
              <a:t>GSC-18, 22-23 July 2014, Sophia Antipolis</a:t>
            </a:r>
          </a:p>
        </p:txBody>
      </p:sp>
      <p:sp>
        <p:nvSpPr>
          <p:cNvPr id="5" name="Slide Number Placeholder 4">
            <a:extLst>
              <a:ext uri="{FF2B5EF4-FFF2-40B4-BE49-F238E27FC236}">
                <a16:creationId xmlns:a16="http://schemas.microsoft.com/office/drawing/2014/main" id="{D8DECA0A-BBBF-49B5-A924-24AD16B080EE}"/>
              </a:ext>
            </a:extLst>
          </p:cNvPr>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A68470A-280B-4554-BCC9-90855D6BC9B3}" type="slidenum">
              <a:rPr lang="en-US" altLang="en-US">
                <a:solidFill>
                  <a:srgbClr val="898989"/>
                </a:solidFill>
              </a:rPr>
              <a:pPr/>
              <a:t>8</a:t>
            </a:fld>
            <a:endParaRPr lang="en-US" altLang="en-US">
              <a:solidFill>
                <a:srgbClr val="898989"/>
              </a:solidFill>
            </a:endParaRP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3C7DE-06FF-4133-80A7-05C4BCFBF06A}"/>
              </a:ext>
            </a:extLst>
          </p:cNvPr>
          <p:cNvSpPr>
            <a:spLocks noGrp="1"/>
          </p:cNvSpPr>
          <p:nvPr>
            <p:ph type="title"/>
          </p:nvPr>
        </p:nvSpPr>
        <p:spPr>
          <a:xfrm>
            <a:off x="233363" y="333375"/>
            <a:ext cx="6384925" cy="533400"/>
          </a:xfrm>
        </p:spPr>
        <p:txBody>
          <a:bodyPr/>
          <a:lstStyle/>
          <a:p>
            <a:pPr>
              <a:defRPr/>
            </a:pPr>
            <a:r>
              <a:rPr lang="fr-FR" dirty="0"/>
              <a:t>CONCLUSIONS OF THE GSC-EM TF WORD REPORT OF THE SECOND PHASE (2)</a:t>
            </a:r>
            <a:endParaRPr lang="en-US" dirty="0"/>
          </a:p>
        </p:txBody>
      </p:sp>
      <p:sp>
        <p:nvSpPr>
          <p:cNvPr id="11267" name="Content Placeholder 2">
            <a:extLst>
              <a:ext uri="{FF2B5EF4-FFF2-40B4-BE49-F238E27FC236}">
                <a16:creationId xmlns:a16="http://schemas.microsoft.com/office/drawing/2014/main" id="{A6F61D8C-52D6-49A5-B5BF-92D0C5E89AFC}"/>
              </a:ext>
            </a:extLst>
          </p:cNvPr>
          <p:cNvSpPr>
            <a:spLocks noGrp="1"/>
          </p:cNvSpPr>
          <p:nvPr>
            <p:ph idx="1"/>
          </p:nvPr>
        </p:nvSpPr>
        <p:spPr bwMode="auto">
          <a:xfrm>
            <a:off x="461963" y="1274763"/>
            <a:ext cx="8313737" cy="5160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Tx/>
              <a:buChar char="•"/>
            </a:pPr>
            <a:r>
              <a:rPr lang="en-GB" altLang="ko-KR" sz="2000"/>
              <a:t>Future standards</a:t>
            </a:r>
          </a:p>
          <a:p>
            <a:pPr lvl="1" eaLnBrk="1" hangingPunct="1"/>
            <a:r>
              <a:rPr lang="en-GB" altLang="ko-KR" sz="1600"/>
              <a:t>Possible new technologies for public safety (such as Reconfigurable Radio Systems): under study at the moment,</a:t>
            </a:r>
          </a:p>
          <a:p>
            <a:pPr lvl="1" eaLnBrk="1" hangingPunct="1"/>
            <a:r>
              <a:rPr lang="en-GB" altLang="ko-KR" sz="1600"/>
              <a:t>ITU-T Focus Group on Disaster Relief Systems, Network Resilience and Recovery </a:t>
            </a:r>
            <a:r>
              <a:rPr lang="en-GB" altLang="ko-KR" sz="1600">
                <a:solidFill>
                  <a:srgbClr val="2A6EA8"/>
                </a:solidFill>
              </a:rPr>
              <a:t>has finalized its </a:t>
            </a:r>
            <a:r>
              <a:rPr lang="en-GB" altLang="ko-KR" sz="1600"/>
              <a:t>study </a:t>
            </a:r>
            <a:r>
              <a:rPr lang="en-GB" altLang="ko-KR" sz="1600">
                <a:solidFill>
                  <a:srgbClr val="2A6EA8"/>
                </a:solidFill>
              </a:rPr>
              <a:t>in June 2014,</a:t>
            </a:r>
          </a:p>
          <a:p>
            <a:pPr lvl="2" eaLnBrk="1" hangingPunct="1"/>
            <a:r>
              <a:rPr lang="en-GB" altLang="ko-KR" sz="1400">
                <a:solidFill>
                  <a:srgbClr val="2A6EA8"/>
                </a:solidFill>
              </a:rPr>
              <a:t>This group has identified potential study areas for standardization that </a:t>
            </a:r>
            <a:r>
              <a:rPr lang="en-GB" altLang="ko-KR" sz="1400"/>
              <a:t>may lead to further work in ITU-T Study Groups</a:t>
            </a:r>
            <a:r>
              <a:rPr lang="en-GB" altLang="ko-KR" sz="1400">
                <a:solidFill>
                  <a:srgbClr val="2A6EA8"/>
                </a:solidFill>
              </a:rPr>
              <a:t>, mainly SG2 and SG15, </a:t>
            </a:r>
            <a:r>
              <a:rPr lang="en-GB" altLang="ko-KR" sz="1400"/>
              <a:t>and so to possible global recommendations</a:t>
            </a:r>
          </a:p>
          <a:p>
            <a:pPr lvl="1" eaLnBrk="1" hangingPunct="1"/>
            <a:r>
              <a:rPr lang="en-GB" altLang="ko-KR" sz="1600"/>
              <a:t>Recent technologies such as LTE have been mandated for public safety in some countries (like in U.S.A.). </a:t>
            </a:r>
            <a:r>
              <a:rPr lang="en-GB" altLang="ko-KR" sz="1600">
                <a:solidFill>
                  <a:srgbClr val="2A6EA8"/>
                </a:solidFill>
              </a:rPr>
              <a:t>There is increased focus on LTE in many countries, even if not mandated.</a:t>
            </a:r>
          </a:p>
          <a:p>
            <a:pPr eaLnBrk="1" hangingPunct="1">
              <a:buFontTx/>
              <a:buBlip>
                <a:blip r:embed="rId2"/>
              </a:buBlip>
            </a:pPr>
            <a:r>
              <a:rPr lang="en-GB" altLang="ko-KR" sz="2000"/>
              <a:t>Standards cooperation</a:t>
            </a:r>
          </a:p>
          <a:p>
            <a:pPr lvl="1" eaLnBrk="1" hangingPunct="1"/>
            <a:r>
              <a:rPr lang="en-GB" altLang="ko-KR" sz="1600"/>
              <a:t>Some initiatives of SDOs cooperation already exist such as 3GPP, MESA, CMAS (Canada and U.S.A.).</a:t>
            </a:r>
          </a:p>
          <a:p>
            <a:pPr lvl="1" eaLnBrk="1" hangingPunct="1"/>
            <a:r>
              <a:rPr lang="en-GB" altLang="ko-KR" sz="1600"/>
              <a:t>Collaboration between countries or regions is very important.</a:t>
            </a:r>
          </a:p>
          <a:p>
            <a:pPr lvl="1" eaLnBrk="1" hangingPunct="1"/>
            <a:r>
              <a:rPr lang="en-GB" altLang="ko-KR" sz="1600"/>
              <a:t>Collaboration between all SDOs (and not only GSC SDOs) seems essential for a coordinated approach.</a:t>
            </a:r>
          </a:p>
          <a:p>
            <a:pPr lvl="1" eaLnBrk="1" hangingPunct="1"/>
            <a:r>
              <a:rPr lang="en-GB" altLang="ko-KR" sz="1600">
                <a:solidFill>
                  <a:srgbClr val="2A6EA8"/>
                </a:solidFill>
              </a:rPr>
              <a:t>Considering the difficulty to get information from non-GSC SDOs’ countries or regions, it has to be studied what would be the best and more appropriate way.</a:t>
            </a:r>
          </a:p>
          <a:p>
            <a:pPr>
              <a:buFontTx/>
              <a:buChar char="•"/>
            </a:pPr>
            <a:endParaRPr lang="en-US" altLang="en-US"/>
          </a:p>
        </p:txBody>
      </p:sp>
      <p:sp>
        <p:nvSpPr>
          <p:cNvPr id="4" name="Footer Placeholder 3">
            <a:extLst>
              <a:ext uri="{FF2B5EF4-FFF2-40B4-BE49-F238E27FC236}">
                <a16:creationId xmlns:a16="http://schemas.microsoft.com/office/drawing/2014/main" id="{60534A0B-2A3F-439C-9754-6EF20BFD6198}"/>
              </a:ext>
            </a:extLst>
          </p:cNvPr>
          <p:cNvSpPr>
            <a:spLocks noGrp="1"/>
          </p:cNvSpPr>
          <p:nvPr>
            <p:ph type="ftr" sz="quarter" idx="11"/>
          </p:nvPr>
        </p:nvSpPr>
        <p:spPr/>
        <p:txBody>
          <a:bodyPr/>
          <a:lstStyle/>
          <a:p>
            <a:pPr>
              <a:defRPr/>
            </a:pPr>
            <a:r>
              <a:rPr lang="en-US"/>
              <a:t>GSC-18, 22-23 July 2014, Sophia Antipolis</a:t>
            </a:r>
          </a:p>
        </p:txBody>
      </p:sp>
      <p:sp>
        <p:nvSpPr>
          <p:cNvPr id="5" name="Slide Number Placeholder 4">
            <a:extLst>
              <a:ext uri="{FF2B5EF4-FFF2-40B4-BE49-F238E27FC236}">
                <a16:creationId xmlns:a16="http://schemas.microsoft.com/office/drawing/2014/main" id="{1AF794E3-4F66-4DAA-A662-05FFB453B75A}"/>
              </a:ext>
            </a:extLst>
          </p:cNvPr>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DD702A8-EAE7-40C4-A0A2-F4DE0F642F8C}" type="slidenum">
              <a:rPr lang="en-US" altLang="en-US">
                <a:solidFill>
                  <a:srgbClr val="898989"/>
                </a:solidFill>
              </a:rPr>
              <a:pPr/>
              <a:t>9</a:t>
            </a:fld>
            <a:endParaRPr lang="en-US" altLang="en-US">
              <a:solidFill>
                <a:srgbClr val="898989"/>
              </a:solidFill>
            </a:endParaRPr>
          </a:p>
        </p:txBody>
      </p:sp>
    </p:spTree>
  </p:cSld>
  <p:clrMapOvr>
    <a:masterClrMapping/>
  </p:clrMapOvr>
  <p:transition>
    <p:wipe dir="r"/>
  </p:transition>
</p:sld>
</file>

<file path=ppt/theme/theme1.xml><?xml version="1.0" encoding="utf-8"?>
<a:theme xmlns:a="http://schemas.openxmlformats.org/drawingml/2006/main" name="GSC#18_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קלאסי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TSI Presentation Template 2014.ppt [Read-Only] [Compatibility Mode]" id="{AFE42CB8-55C5-4F80-B2E0-2723371E9FC9}" vid="{6B371DB4-0E50-4853-B1AC-155CECE3729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0F96AD-BB8A-45DB-BCBD-4DA37ECAFCCC}"/>
</file>

<file path=customXml/itemProps2.xml><?xml version="1.0" encoding="utf-8"?>
<ds:datastoreItem xmlns:ds="http://schemas.openxmlformats.org/officeDocument/2006/customXml" ds:itemID="{EFCAADC0-52BD-4D44-9534-F4540228F4C3}"/>
</file>

<file path=customXml/itemProps3.xml><?xml version="1.0" encoding="utf-8"?>
<ds:datastoreItem xmlns:ds="http://schemas.openxmlformats.org/officeDocument/2006/customXml" ds:itemID="{446719AE-40D5-47B0-B83A-9E33E93B2091}"/>
</file>

<file path=docProps/app.xml><?xml version="1.0" encoding="utf-8"?>
<Properties xmlns="http://schemas.openxmlformats.org/officeDocument/2006/extended-properties" xmlns:vt="http://schemas.openxmlformats.org/officeDocument/2006/docPropsVTypes">
  <Template>GSC#18_presentation template</Template>
  <TotalTime>386</TotalTime>
  <Words>1847</Words>
  <Application>Microsoft Office PowerPoint</Application>
  <PresentationFormat>On-screen Show (4:3)</PresentationFormat>
  <Paragraphs>149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Times New Roman</vt:lpstr>
      <vt:lpstr>Trebuchet MS</vt:lpstr>
      <vt:lpstr>GSC#18_presentation template</vt:lpstr>
      <vt:lpstr>GSC Emergency Communications Task Force Report (GSC-EM TF)</vt:lpstr>
      <vt:lpstr>GSC-EM TF goal, AS DEFINED INITIALLY</vt:lpstr>
      <vt:lpstr>FIRST PHASE: ORGANIZATION AND ACHIEVEMENTS</vt:lpstr>
      <vt:lpstr>SECOND PHASE: ORGANIZATION</vt:lpstr>
      <vt:lpstr>SECOND PHASE: SUCCESSES AND DIFFICULTIES</vt:lpstr>
      <vt:lpstr>SECOND PHASE: ACHIEVEMENTS </vt:lpstr>
      <vt:lpstr>REMINDER ABOUT THE STRUCTURE OF THE GSC-EM TASK FORCE WORD REPORT</vt:lpstr>
      <vt:lpstr>CONCLUSIONS OF THE GSC-EM TF WORD REPORT OF THE SECOND PHASE (1)</vt:lpstr>
      <vt:lpstr>CONCLUSIONS OF THE GSC-EM TF WORD REPORT OF THE SECOND PHASE (2)</vt:lpstr>
      <vt:lpstr>Suggestions OF THE GSC-EM TF WORD REPORT OF THE SECOND PHASE (1)</vt:lpstr>
      <vt:lpstr>SUGGESTIONS OF THE GSC-EM TF WORD REPORT OF THE SECOND PHASE (2)</vt:lpstr>
      <vt:lpstr>GSC#18 is invited to</vt:lpstr>
      <vt:lpstr>  </vt:lpstr>
    </vt:vector>
  </TitlesOfParts>
  <Company>ETSI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GSC(14)18_003r1 - GSC Emergency Communications Task Force Report (GSC-EM TF)</dc:title>
  <dc:creator>Chantal Bonardi</dc:creator>
  <dc:description>© ETSI 2014. All rights reserved</dc:description>
  <cp:lastModifiedBy>Ugale, Arvin Carlos</cp:lastModifiedBy>
  <cp:revision>93</cp:revision>
  <dcterms:created xsi:type="dcterms:W3CDTF">2014-05-13T11:32:57Z</dcterms:created>
  <dcterms:modified xsi:type="dcterms:W3CDTF">2020-12-18T10:55:07Z</dcterms:modified>
  <cp:contentStatus>February 2009</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ies>
</file>