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9"/>
  </p:notesMasterIdLst>
  <p:sldIdLst>
    <p:sldId id="256" r:id="rId2"/>
    <p:sldId id="280" r:id="rId3"/>
    <p:sldId id="282" r:id="rId4"/>
    <p:sldId id="283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 Barclay" initials="S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F41902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37" autoAdjust="0"/>
  </p:normalViewPr>
  <p:slideViewPr>
    <p:cSldViewPr>
      <p:cViewPr varScale="1">
        <p:scale>
          <a:sx n="70" d="100"/>
          <a:sy n="70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1D7AE94-8E5B-48DE-8182-14FCAB5DA20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291754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smtClean="0">
                <a:solidFill>
                  <a:srgbClr val="09244D"/>
                </a:solidFill>
                <a:ea typeface="굴림" pitchFamily="50" charset="-127"/>
                <a:cs typeface="+mn-cs"/>
              </a:rPr>
              <a:t>Jeju, 13 – 16 May 2013</a:t>
            </a:r>
            <a:endParaRPr lang="en-CA" altLang="ko-KR" sz="1200" b="1" smtClean="0">
              <a:ea typeface="굴림" pitchFamily="50" charset="-127"/>
              <a:cs typeface="+mn-cs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  <a:cs typeface="+mn-cs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pitchFamily="50" charset="-127"/>
                <a:cs typeface="+mn-cs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pitchFamily="50" charset="-127"/>
              <a:cs typeface="+mn-cs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53DC699A-A0BF-4A53-A623-478EEF4D83AB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13C23-44BB-4382-8E05-7C554E5271B7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F818-71D2-4054-A4A4-30EEF62DC36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smtClean="0">
                <a:solidFill>
                  <a:srgbClr val="09244D"/>
                </a:solidFill>
                <a:ea typeface="굴림" pitchFamily="50" charset="-127"/>
                <a:cs typeface="+mn-cs"/>
              </a:rPr>
              <a:t>Jeju, 13 – 16 May 2013</a:t>
            </a:r>
            <a:endParaRPr lang="en-CA" altLang="ko-KR" sz="1200" b="1" smtClean="0">
              <a:ea typeface="굴림" pitchFamily="50" charset="-127"/>
              <a:cs typeface="+mn-cs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1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ctr">
              <a:defRPr/>
            </a:pPr>
            <a:endParaRPr lang="en-CA" altLang="ko-KR" sz="1200" b="1" dirty="0">
              <a:solidFill>
                <a:srgbClr val="09244D"/>
              </a:solidFill>
              <a:ea typeface="굴림" pitchFamily="50" charset="-127"/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71ED4F51-2BCC-429B-8759-6562D583CC24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47858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  <a:cs typeface="+mn-cs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  <a:cs typeface="+mn-cs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  <a:cs typeface="+mn-cs"/>
              </a:rPr>
              <a:t> / Korea</a:t>
            </a:r>
            <a:endParaRPr lang="en-CA" altLang="ko-KR" sz="1200" b="1" dirty="0" smtClean="0">
              <a:ea typeface="굴림" pitchFamily="50" charset="-127"/>
              <a:cs typeface="+mn-cs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4579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076DF-6FA8-41BE-B4A8-611E440C3106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6075362" y="6450012"/>
            <a:ext cx="3068638" cy="331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  <a:cs typeface="+mn-cs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pitchFamily="50" charset="-127"/>
                <a:cs typeface="+mn-cs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pitchFamily="50" charset="-127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1D35C-00D6-4C0B-9235-4C6C143C648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0120C-34C1-4833-8DFA-ED310D08501F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50D2-8EA1-4E2C-BFC6-5A68D178B118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1E578-605E-4AD5-9AC9-74E44F1EA60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770CE-3DC8-47F7-B093-F4A876C73479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708EA-0C0F-4426-96BD-1F4AD9D7E0B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135DF-846F-448F-AEEB-3A5DA8AC9D67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4" cstate="print"/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624DF65E-C798-4B62-8E8F-314A19D420B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altLang="ko-KR" sz="1200" dirty="0" smtClean="0">
                <a:solidFill>
                  <a:srgbClr val="09244D"/>
                </a:solidFill>
                <a:ea typeface="굴림" pitchFamily="50" charset="-127"/>
                <a:cs typeface="+mn-cs"/>
              </a:rPr>
              <a:t>GSC17-PLEN-80</a:t>
            </a:r>
            <a:endParaRPr lang="en-CA" altLang="ko-KR" sz="1200" dirty="0">
              <a:solidFill>
                <a:srgbClr val="09244D"/>
              </a:solidFill>
              <a:ea typeface="굴림" pitchFamily="50" charset="-127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en.hayes@ericsson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838200" y="3886200"/>
            <a:ext cx="7391400" cy="1752600"/>
          </a:xfrm>
        </p:spPr>
        <p:txBody>
          <a:bodyPr>
            <a:normAutofit fontScale="92500"/>
          </a:bodyPr>
          <a:lstStyle/>
          <a:p>
            <a:pPr marL="0" indent="0" algn="ctr"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Stephen Hayes</a:t>
            </a:r>
          </a:p>
          <a:p>
            <a:pPr marL="0" indent="0" algn="ctr">
              <a:buFontTx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of North American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</a:t>
            </a:r>
          </a:p>
          <a:p>
            <a:pPr marL="0" indent="0" algn="ctr"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Ericsson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ATIS’ </a:t>
            </a:r>
            <a:r>
              <a:rPr lang="en-US" altLang="en-US" b="1" dirty="0" smtClean="0"/>
              <a:t>Machine-to-Machine (M2M) Activity</a:t>
            </a:r>
            <a:endParaRPr lang="en-US" b="1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3663606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GSC-17-PLEN-80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Stephen Hayes,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stephen.hayes@ericsson.com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1219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ATIS’ M2M </a:t>
            </a:r>
            <a:r>
              <a:rPr lang="en-US" dirty="0"/>
              <a:t>Focus Group (FG</a:t>
            </a:r>
            <a:r>
              <a:rPr lang="en-US" dirty="0" smtClean="0"/>
              <a:t>) identified </a:t>
            </a:r>
            <a:r>
              <a:rPr lang="en-US" dirty="0"/>
              <a:t>services, characteristics, and functions that are common across multiple industry segments (e.g., billing, quality of service, authentication, etc</a:t>
            </a:r>
            <a:r>
              <a:rPr lang="en-US" dirty="0" smtClean="0"/>
              <a:t>.).</a:t>
            </a:r>
          </a:p>
          <a:p>
            <a:pPr>
              <a:defRPr/>
            </a:pPr>
            <a:r>
              <a:rPr lang="en-US" dirty="0"/>
              <a:t>The M2M FG transitioned work to </a:t>
            </a:r>
            <a:r>
              <a:rPr lang="en-US" dirty="0" smtClean="0"/>
              <a:t>ATIS’ M2M Committee (M2MC), </a:t>
            </a:r>
            <a:r>
              <a:rPr lang="en-US" dirty="0"/>
              <a:t>which is:</a:t>
            </a:r>
          </a:p>
          <a:p>
            <a:pPr lvl="1">
              <a:defRPr/>
            </a:pPr>
            <a:r>
              <a:rPr lang="en-US" dirty="0"/>
              <a:t>Fostering relationships with and engaging M2M industry segments to better understand their use cases and </a:t>
            </a:r>
            <a:r>
              <a:rPr lang="en-US" dirty="0" smtClean="0"/>
              <a:t>requirements, as well as explaining the business rationale for their participation.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Identifying </a:t>
            </a:r>
            <a:r>
              <a:rPr lang="en-US" dirty="0"/>
              <a:t>common functional elements and the technologies that support them</a:t>
            </a:r>
            <a:r>
              <a:rPr lang="en-US" dirty="0" smtClean="0"/>
              <a:t>.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33E849-8D9F-42EE-AC36-10A668474653}" type="slidenum">
              <a:rPr lang="en-US" altLang="zh-CN" smtClean="0">
                <a:ea typeface="굴림" pitchFamily="34" charset="-127"/>
                <a:cs typeface="Arial" charset="0"/>
              </a:rPr>
              <a:pPr/>
              <a:t>2</a:t>
            </a:fld>
            <a:endParaRPr lang="en-US" altLang="zh-CN" smtClean="0">
              <a:ea typeface="굴림" pitchFamily="34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ATIS is a founding Partner of oneM2M – the global initiative established to develop a global M2M service layer specification based on a common service layer architecture – which launched in July 2012.</a:t>
            </a:r>
          </a:p>
          <a:p>
            <a:r>
              <a:rPr lang="en-US" sz="2400" dirty="0" smtClean="0"/>
              <a:t>Currently, 32 ATIS members participate in oneM2M via ATIS.</a:t>
            </a:r>
          </a:p>
          <a:p>
            <a:pPr lvl="1"/>
            <a:r>
              <a:rPr lang="en-US" sz="2000" dirty="0" smtClean="0"/>
              <a:t>ATIS and its members are active in the oneM2M Technical Plenary (TP), Steering Committee (SC), and SC subcommittees</a:t>
            </a:r>
          </a:p>
          <a:p>
            <a:pPr lvl="1"/>
            <a:r>
              <a:rPr lang="en-US" sz="2000" dirty="0" smtClean="0"/>
              <a:t>ATIS staff also provide additional oneM2M Secretariat support, including serving as a Working Group (WG) support officer.</a:t>
            </a:r>
          </a:p>
          <a:p>
            <a:r>
              <a:rPr lang="en-US" sz="2400" dirty="0" smtClean="0"/>
              <a:t>The ATIS-developed use cases and requirements were contributed to the December 2012 and February 2013 oneM2M Technical Plenary (TP) meetings.</a:t>
            </a:r>
          </a:p>
          <a:p>
            <a:r>
              <a:rPr lang="en-US" sz="2400" dirty="0" smtClean="0"/>
              <a:t>ATIS will host the August 2013 TP meetings.</a:t>
            </a:r>
          </a:p>
          <a:p>
            <a:endParaRPr lang="en-US" sz="2400" dirty="0" smtClean="0">
              <a:solidFill>
                <a:schemeClr val="folHlink"/>
              </a:solidFill>
            </a:endParaRP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55EC3F0-2012-4689-A200-B63C784B7ABE}" type="slidenum">
              <a:rPr lang="en-US" altLang="zh-CN" smtClean="0">
                <a:ea typeface="굴림" pitchFamily="34" charset="-127"/>
                <a:cs typeface="Arial" charset="0"/>
              </a:rPr>
              <a:pPr/>
              <a:t>3</a:t>
            </a:fld>
            <a:endParaRPr lang="en-US" altLang="zh-CN" smtClean="0">
              <a:ea typeface="굴림" pitchFamily="34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68313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current focus </a:t>
            </a:r>
            <a:r>
              <a:rPr lang="en-US" sz="2400" dirty="0"/>
              <a:t>of ATIS’ </a:t>
            </a:r>
            <a:r>
              <a:rPr lang="en-US" sz="2400" dirty="0" smtClean="0"/>
              <a:t>M2MC is </a:t>
            </a:r>
            <a:r>
              <a:rPr lang="en-US" sz="2400" dirty="0"/>
              <a:t>outreach towards verticals while oneM2M </a:t>
            </a:r>
            <a:r>
              <a:rPr lang="en-US" sz="2400" dirty="0" smtClean="0"/>
              <a:t>stabilizes and matures.</a:t>
            </a:r>
            <a:endParaRPr lang="en-US" sz="2400" dirty="0"/>
          </a:p>
          <a:p>
            <a:pPr lvl="1"/>
            <a:r>
              <a:rPr lang="en-US" sz="2000" dirty="0" smtClean="0">
                <a:ea typeface="+mn-ea"/>
                <a:cs typeface="+mn-cs"/>
              </a:rPr>
              <a:t>Promote </a:t>
            </a:r>
            <a:r>
              <a:rPr lang="en-US" sz="2000" dirty="0">
                <a:ea typeface="+mn-ea"/>
                <a:cs typeface="+mn-cs"/>
              </a:rPr>
              <a:t>the work of oneM2M to North American vertical </a:t>
            </a:r>
            <a:r>
              <a:rPr lang="en-US" sz="2000" dirty="0" smtClean="0">
                <a:ea typeface="+mn-ea"/>
                <a:cs typeface="+mn-cs"/>
              </a:rPr>
              <a:t>organizations while providing an alternative route for those not able to participate on the global scale.</a:t>
            </a:r>
            <a:endParaRPr lang="en-US" sz="2000" dirty="0">
              <a:ea typeface="+mn-ea"/>
              <a:cs typeface="+mn-cs"/>
            </a:endParaRPr>
          </a:p>
          <a:p>
            <a:pPr lvl="1"/>
            <a:r>
              <a:rPr lang="en-US" sz="2000" dirty="0">
                <a:ea typeface="+mn-ea"/>
                <a:cs typeface="+mn-cs"/>
              </a:rPr>
              <a:t>Provide a forum for gathering requirements for vertical organizations that do not wish to participate </a:t>
            </a:r>
            <a:r>
              <a:rPr lang="en-US" sz="2000" dirty="0" smtClean="0">
                <a:ea typeface="+mn-ea"/>
                <a:cs typeface="+mn-cs"/>
              </a:rPr>
              <a:t>internationally.</a:t>
            </a:r>
            <a:endParaRPr lang="en-US" sz="2000" dirty="0">
              <a:ea typeface="+mn-ea"/>
              <a:cs typeface="+mn-cs"/>
            </a:endParaRPr>
          </a:p>
          <a:p>
            <a:r>
              <a:rPr lang="en-US" sz="2400" dirty="0"/>
              <a:t>Once oneM2M has </a:t>
            </a:r>
            <a:r>
              <a:rPr lang="en-US" sz="2400" dirty="0" smtClean="0"/>
              <a:t>stabilized:</a:t>
            </a:r>
            <a:endParaRPr lang="en-US" sz="2400" dirty="0"/>
          </a:p>
          <a:p>
            <a:pPr lvl="1"/>
            <a:r>
              <a:rPr lang="en-US" sz="2000" dirty="0">
                <a:ea typeface="+mn-ea"/>
                <a:cs typeface="+mn-cs"/>
              </a:rPr>
              <a:t>ATIS M2MC will help establish North American </a:t>
            </a:r>
            <a:r>
              <a:rPr lang="en-US" sz="2000" dirty="0" smtClean="0">
                <a:ea typeface="+mn-ea"/>
                <a:cs typeface="+mn-cs"/>
              </a:rPr>
              <a:t>consensus.</a:t>
            </a:r>
            <a:endParaRPr lang="en-US" sz="2000" dirty="0">
              <a:ea typeface="+mn-ea"/>
              <a:cs typeface="+mn-cs"/>
            </a:endParaRPr>
          </a:p>
          <a:p>
            <a:pPr lvl="1"/>
            <a:r>
              <a:rPr lang="en-US" sz="2000" dirty="0">
                <a:ea typeface="+mn-ea"/>
                <a:cs typeface="+mn-cs"/>
              </a:rPr>
              <a:t>ATIS M2MC will ensure that North American regulatory requirements are </a:t>
            </a:r>
            <a:r>
              <a:rPr lang="en-US" sz="2000" dirty="0" smtClean="0">
                <a:ea typeface="+mn-ea"/>
                <a:cs typeface="+mn-cs"/>
              </a:rPr>
              <a:t>addressed.</a:t>
            </a:r>
            <a:endParaRPr lang="en-US" sz="2000" dirty="0">
              <a:ea typeface="+mn-ea"/>
              <a:cs typeface="+mn-cs"/>
            </a:endParaRPr>
          </a:p>
        </p:txBody>
      </p:sp>
      <p:sp>
        <p:nvSpPr>
          <p:cNvPr id="26628" name="Rectangle 6"/>
          <p:cNvSpPr txBox="1">
            <a:spLocks noGrp="1" noChangeArrowheads="1"/>
          </p:cNvSpPr>
          <p:nvPr/>
        </p:nvSpPr>
        <p:spPr bwMode="auto">
          <a:xfrm>
            <a:off x="3446463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4E37F4AB-FDB9-437C-BED6-E394AC46A956}" type="slidenum">
              <a:rPr lang="en-US" altLang="zh-CN" sz="1200">
                <a:latin typeface="Trebuchet MS" pitchFamily="34" charset="0"/>
                <a:ea typeface="굴림" pitchFamily="34" charset="-127"/>
              </a:rPr>
              <a:pPr algn="ctr"/>
              <a:t>4</a:t>
            </a:fld>
            <a:endParaRPr lang="en-US" altLang="zh-CN" sz="1200">
              <a:latin typeface="Trebuchet MS" pitchFamily="34" charset="0"/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8313" y="12954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600" dirty="0" smtClean="0"/>
              <a:t>The terminology used by the verticals and telecom industry is not the same, which delays the ability to communicate and understand one another effectively.</a:t>
            </a:r>
          </a:p>
          <a:p>
            <a:pPr>
              <a:lnSpc>
                <a:spcPct val="110000"/>
              </a:lnSpc>
            </a:pPr>
            <a:r>
              <a:rPr lang="en-US" sz="2600" dirty="0" smtClean="0"/>
              <a:t>Convincing verticals to engage and contribute use cases and requirements requires continued outreach and diligence.</a:t>
            </a:r>
          </a:p>
          <a:p>
            <a:pPr>
              <a:lnSpc>
                <a:spcPct val="110000"/>
              </a:lnSpc>
            </a:pPr>
            <a:r>
              <a:rPr lang="en-US" sz="2600" dirty="0" smtClean="0"/>
              <a:t>The need to take a step back so that the purpose is clear - explaining “what is the service layer” in laymen’s terms and why it is important to the verticals is not a simple task.</a:t>
            </a:r>
          </a:p>
          <a:p>
            <a:pPr>
              <a:lnSpc>
                <a:spcPct val="110000"/>
              </a:lnSpc>
            </a:pPr>
            <a:r>
              <a:rPr lang="en-US" sz="2600" dirty="0"/>
              <a:t>Many verticals </a:t>
            </a:r>
            <a:r>
              <a:rPr lang="en-US" sz="2600"/>
              <a:t>have </a:t>
            </a:r>
            <a:r>
              <a:rPr lang="en-US" sz="2600" smtClean="0"/>
              <a:t>well-developed </a:t>
            </a:r>
            <a:r>
              <a:rPr lang="en-US" sz="2600" dirty="0"/>
              <a:t>M2M standards and models that predate the service layer concept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A01757-A89D-47F1-9C13-8F7C4E48F94D}" type="slidenum">
              <a:rPr lang="en-US" altLang="zh-CN" smtClean="0">
                <a:ea typeface="굴림" pitchFamily="34" charset="-127"/>
                <a:cs typeface="Arial" charset="0"/>
              </a:rPr>
              <a:pPr/>
              <a:t>5</a:t>
            </a:fld>
            <a:endParaRPr lang="en-US" altLang="zh-CN" smtClean="0">
              <a:ea typeface="굴림" pitchFamily="34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Next </a:t>
            </a:r>
            <a:r>
              <a:rPr lang="en-US" altLang="zh-CN" dirty="0" smtClean="0"/>
              <a:t>Steps/Actions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Continue to coordinate and align M2M activities with oneM2M, as well as other SDOs and organizations.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Continued outreach to and interaction with the verticals to understand their needs and to help explain to them the needs of the telecom industry.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ATIS M2MC working to establish relationships and messaging toward verticals to “sell” the service layer concept.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Use Case assessment to identify service layer commonalities and elements across the various vertical markets.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43EE1DA-A3A7-45B7-8D73-499260B47D9C}" type="slidenum">
              <a:rPr lang="en-US" altLang="zh-CN" smtClean="0">
                <a:ea typeface="굴림" pitchFamily="34" charset="-127"/>
                <a:cs typeface="Arial" charset="0"/>
              </a:rPr>
              <a:pPr/>
              <a:t>6</a:t>
            </a:fld>
            <a:endParaRPr lang="en-US" altLang="zh-CN" smtClean="0">
              <a:ea typeface="굴림" pitchFamily="34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Proposed </a:t>
            </a:r>
            <a:r>
              <a:rPr lang="en-US" altLang="zh-CN" dirty="0" smtClean="0"/>
              <a:t>Resolution</a:t>
            </a:r>
            <a:endParaRPr lang="en-US" dirty="0"/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>
          <a:xfrm>
            <a:off x="468313" y="1295400"/>
            <a:ext cx="8229600" cy="4525963"/>
          </a:xfrm>
        </p:spPr>
        <p:txBody>
          <a:bodyPr/>
          <a:lstStyle/>
          <a:p>
            <a:r>
              <a:rPr lang="en-US" sz="2800" dirty="0" smtClean="0">
                <a:ea typeface="宋体" pitchFamily="2" charset="-122"/>
              </a:rPr>
              <a:t>ATIS proposes </a:t>
            </a:r>
            <a:r>
              <a:rPr lang="en-US" sz="2800" u="sng" dirty="0" smtClean="0">
                <a:ea typeface="宋体" pitchFamily="2" charset="-122"/>
              </a:rPr>
              <a:t>revisions</a:t>
            </a:r>
            <a:r>
              <a:rPr lang="en-US" sz="2800" dirty="0" smtClean="0">
                <a:ea typeface="宋体" pitchFamily="2" charset="-122"/>
              </a:rPr>
              <a:t> to the existing M2M Resolution contained in:</a:t>
            </a:r>
          </a:p>
          <a:p>
            <a:pPr lvl="1"/>
            <a:r>
              <a:rPr lang="en-US" sz="2400" b="1" dirty="0" smtClean="0">
                <a:ea typeface="宋体" pitchFamily="2" charset="-122"/>
              </a:rPr>
              <a:t>GSC-16/30:  Machine to Machine</a:t>
            </a:r>
          </a:p>
          <a:p>
            <a:pPr lvl="2"/>
            <a:r>
              <a:rPr lang="en-US" sz="2000" dirty="0" smtClean="0">
                <a:ea typeface="宋体" pitchFamily="2" charset="-122"/>
              </a:rPr>
              <a:t>Add Considering g: </a:t>
            </a:r>
            <a:r>
              <a:rPr lang="en-US" sz="2000" i="1" dirty="0" smtClean="0">
                <a:ea typeface="宋体" pitchFamily="2" charset="-122"/>
              </a:rPr>
              <a:t>that oneM2M has been established as a global organization for standardizing the service layer</a:t>
            </a:r>
          </a:p>
          <a:p>
            <a:pPr lvl="2"/>
            <a:r>
              <a:rPr lang="en-US" sz="2000" dirty="0" smtClean="0">
                <a:ea typeface="宋体" pitchFamily="2" charset="-122"/>
              </a:rPr>
              <a:t>Add new Resolves 4: </a:t>
            </a:r>
            <a:r>
              <a:rPr lang="en-US" sz="2000" i="1" dirty="0" smtClean="0">
                <a:ea typeface="宋体" pitchFamily="2" charset="-122"/>
              </a:rPr>
              <a:t>to encourage participation by GSC members in oneM2M.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724136-36C3-4F56-9FA5-1EF09F5FD929}" type="slidenum">
              <a:rPr lang="en-US" altLang="zh-CN" smtClean="0">
                <a:ea typeface="굴림" pitchFamily="34" charset="-127"/>
                <a:cs typeface="Arial" charset="0"/>
              </a:rPr>
              <a:pPr/>
              <a:t>7</a:t>
            </a:fld>
            <a:endParaRPr lang="en-US" altLang="zh-CN" smtClean="0">
              <a:ea typeface="굴림" pitchFamily="34" charset="-127"/>
              <a:cs typeface="Arial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4774372"/>
              </p:ext>
            </p:extLst>
          </p:nvPr>
        </p:nvGraphicFramePr>
        <p:xfrm>
          <a:off x="4876800" y="4800600"/>
          <a:ext cx="914400" cy="714375"/>
        </p:xfrm>
        <a:graphic>
          <a:graphicData uri="http://schemas.openxmlformats.org/presentationml/2006/ole">
            <p:oleObj spid="_x0000_s1031" name="Document" showAsIcon="1" r:id="rId3" imgW="914400" imgH="7142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ACEFA8A-5D3B-473D-9140-AA4F6BB8AC32}"/>
</file>

<file path=customXml/itemProps2.xml><?xml version="1.0" encoding="utf-8"?>
<ds:datastoreItem xmlns:ds="http://schemas.openxmlformats.org/officeDocument/2006/customXml" ds:itemID="{A5CE26C7-EAA4-4B47-82BB-83EA257A4B99}"/>
</file>

<file path=customXml/itemProps3.xml><?xml version="1.0" encoding="utf-8"?>
<ds:datastoreItem xmlns:ds="http://schemas.openxmlformats.org/officeDocument/2006/customXml" ds:itemID="{3907F20D-21A5-4550-B0A8-ADC92FE11E9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577</Words>
  <Application>Microsoft Office PowerPoint</Application>
  <PresentationFormat>화면 슬라이드 쇼(4:3)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ATIS’ Machine-to-Machine (M2M) Activity</vt:lpstr>
      <vt:lpstr>Highlight of Current Activities</vt:lpstr>
      <vt:lpstr>Highlight of Current Activities</vt:lpstr>
      <vt:lpstr>Highlight of Current Activities</vt:lpstr>
      <vt:lpstr>Challenges</vt:lpstr>
      <vt:lpstr>Next Steps/Actions</vt:lpstr>
      <vt:lpstr>Proposed Resolution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ATIS’ Cloud Services Activity</dc:title>
  <dc:creator>Steve Barclay</dc:creator>
  <dc:description>v.2 - 22 August 2011</dc:description>
  <cp:lastModifiedBy>channel</cp:lastModifiedBy>
  <cp:revision>57</cp:revision>
  <dcterms:created xsi:type="dcterms:W3CDTF">2011-09-30T17:27:11Z</dcterms:created>
  <dcterms:modified xsi:type="dcterms:W3CDTF">2013-05-12T15:54:31Z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