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diagrams/data1.xml" ContentType="application/vnd.openxmlformats-officedocument.drawingml.diagramData+xml"/>
  <Override PartName="/ppt/slides/slide13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1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drawing1.xml" ContentType="application/vnd.ms-office.drawingml.diagramDrawing+xml"/>
  <Override PartName="/ppt/theme/themeOverride1.xml" ContentType="application/vnd.openxmlformats-officedocument.themeOverride+xml"/>
  <Override PartName="/ppt/diagrams/colors1.xml" ContentType="application/vnd.openxmlformats-officedocument.drawingml.diagramColor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1" r:id="rId1"/>
  </p:sldMasterIdLst>
  <p:notesMasterIdLst>
    <p:notesMasterId r:id="rId17"/>
  </p:notesMasterIdLst>
  <p:sldIdLst>
    <p:sldId id="256" r:id="rId2"/>
    <p:sldId id="257" r:id="rId3"/>
    <p:sldId id="290" r:id="rId4"/>
    <p:sldId id="258" r:id="rId5"/>
    <p:sldId id="272" r:id="rId6"/>
    <p:sldId id="289" r:id="rId7"/>
    <p:sldId id="274" r:id="rId8"/>
    <p:sldId id="275" r:id="rId9"/>
    <p:sldId id="281" r:id="rId10"/>
    <p:sldId id="288" r:id="rId11"/>
    <p:sldId id="280" r:id="rId12"/>
    <p:sldId id="271" r:id="rId13"/>
    <p:sldId id="284" r:id="rId14"/>
    <p:sldId id="287" r:id="rId15"/>
    <p:sldId id="263" r:id="rId16"/>
  </p:sldIdLst>
  <p:sldSz cx="9144000" cy="6858000" type="screen4x3"/>
  <p:notesSz cx="6954838" cy="9309100"/>
  <p:defaultTextStyle>
    <a:defPPr>
      <a:defRPr lang="en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9244D"/>
    <a:srgbClr val="4F81BD"/>
    <a:srgbClr val="EAEAEA"/>
    <a:srgbClr val="C6880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857" autoAdjust="0"/>
  </p:normalViewPr>
  <p:slideViewPr>
    <p:cSldViewPr>
      <p:cViewPr>
        <p:scale>
          <a:sx n="70" d="100"/>
          <a:sy n="70" d="100"/>
        </p:scale>
        <p:origin x="-79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348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90C10A1-45D3-4092-8ED6-76DC8F9DD26C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BDEADAE-96D1-4737-A77D-DCCEFF1271B1}">
      <dgm:prSet phldrT="[Text]" custT="1"/>
      <dgm:spPr>
        <a:solidFill>
          <a:srgbClr val="0070C0"/>
        </a:solidFill>
      </dgm:spPr>
      <dgm:t>
        <a:bodyPr/>
        <a:lstStyle/>
        <a:p>
          <a:r>
            <a:rPr lang="en-US" sz="2800" b="1" dirty="0" smtClean="0">
              <a:solidFill>
                <a:schemeClr val="bg1"/>
              </a:solidFill>
            </a:rPr>
            <a:t>Goal</a:t>
          </a:r>
          <a:endParaRPr lang="en-US" sz="1700" b="1" dirty="0">
            <a:solidFill>
              <a:schemeClr val="bg1"/>
            </a:solidFill>
          </a:endParaRPr>
        </a:p>
      </dgm:t>
    </dgm:pt>
    <dgm:pt modelId="{6F6B0940-8958-4062-A316-CAD8A60D95C9}" type="parTrans" cxnId="{FD0B1D52-6893-41E0-9C44-99A7EF56B493}">
      <dgm:prSet/>
      <dgm:spPr/>
      <dgm:t>
        <a:bodyPr/>
        <a:lstStyle/>
        <a:p>
          <a:endParaRPr lang="en-US"/>
        </a:p>
      </dgm:t>
    </dgm:pt>
    <dgm:pt modelId="{5504F338-5721-4A49-BC6C-423135D71C82}" type="sibTrans" cxnId="{FD0B1D52-6893-41E0-9C44-99A7EF56B493}">
      <dgm:prSet/>
      <dgm:spPr/>
      <dgm:t>
        <a:bodyPr/>
        <a:lstStyle/>
        <a:p>
          <a:endParaRPr lang="en-US"/>
        </a:p>
      </dgm:t>
    </dgm:pt>
    <dgm:pt modelId="{3F54F729-9CCC-4143-894F-F1224E2CEA66}">
      <dgm:prSet phldrT="[Text]"/>
      <dgm:spPr/>
      <dgm:t>
        <a:bodyPr/>
        <a:lstStyle/>
        <a:p>
          <a:r>
            <a:rPr lang="en-US" dirty="0" smtClean="0">
              <a:solidFill>
                <a:srgbClr val="09244D"/>
              </a:solidFill>
            </a:rPr>
            <a:t>Connect network services to third-party applications and end users</a:t>
          </a:r>
          <a:endParaRPr lang="en-US" dirty="0">
            <a:solidFill>
              <a:srgbClr val="09244D"/>
            </a:solidFill>
          </a:endParaRPr>
        </a:p>
      </dgm:t>
    </dgm:pt>
    <dgm:pt modelId="{97C34DB9-C291-42D1-AA7A-55C36AFDCD89}" type="parTrans" cxnId="{BE0AC5DF-35D7-4286-956F-29A808C4DA0E}">
      <dgm:prSet/>
      <dgm:spPr/>
      <dgm:t>
        <a:bodyPr/>
        <a:lstStyle/>
        <a:p>
          <a:endParaRPr lang="en-US"/>
        </a:p>
      </dgm:t>
    </dgm:pt>
    <dgm:pt modelId="{4E080CE3-D4FC-434B-899F-F0DC64BCDB90}" type="sibTrans" cxnId="{BE0AC5DF-35D7-4286-956F-29A808C4DA0E}">
      <dgm:prSet/>
      <dgm:spPr/>
      <dgm:t>
        <a:bodyPr/>
        <a:lstStyle/>
        <a:p>
          <a:endParaRPr lang="en-US"/>
        </a:p>
      </dgm:t>
    </dgm:pt>
    <dgm:pt modelId="{51468177-7A77-44C8-A147-9CD4840F7084}">
      <dgm:prSet phldrT="[Text]" custT="1"/>
      <dgm:spPr>
        <a:solidFill>
          <a:srgbClr val="0070C0"/>
        </a:solidFill>
      </dgm:spPr>
      <dgm:t>
        <a:bodyPr/>
        <a:lstStyle/>
        <a:p>
          <a:r>
            <a:rPr lang="en-US" sz="2800" b="1" dirty="0" smtClean="0"/>
            <a:t>Execution</a:t>
          </a:r>
          <a:endParaRPr lang="en-US" sz="2800" b="1" dirty="0"/>
        </a:p>
      </dgm:t>
    </dgm:pt>
    <dgm:pt modelId="{98D95A88-ED11-41FF-8AFE-2D047835316D}" type="parTrans" cxnId="{EFC00B04-B93E-4451-BBA8-CCF4BA96F5FE}">
      <dgm:prSet/>
      <dgm:spPr/>
      <dgm:t>
        <a:bodyPr/>
        <a:lstStyle/>
        <a:p>
          <a:endParaRPr lang="en-US"/>
        </a:p>
      </dgm:t>
    </dgm:pt>
    <dgm:pt modelId="{60B31D2C-6F53-4D08-B01D-4D56F2129FE2}" type="sibTrans" cxnId="{EFC00B04-B93E-4451-BBA8-CCF4BA96F5FE}">
      <dgm:prSet/>
      <dgm:spPr/>
      <dgm:t>
        <a:bodyPr/>
        <a:lstStyle/>
        <a:p>
          <a:endParaRPr lang="en-US"/>
        </a:p>
      </dgm:t>
    </dgm:pt>
    <dgm:pt modelId="{A67842AF-C841-4DFC-BE47-318F763AD9E7}">
      <dgm:prSet phldrT="[Text]"/>
      <dgm:spPr/>
      <dgm:t>
        <a:bodyPr/>
        <a:lstStyle/>
        <a:p>
          <a:r>
            <a:rPr lang="en-US" dirty="0" smtClean="0">
              <a:solidFill>
                <a:srgbClr val="09244D"/>
              </a:solidFill>
            </a:rPr>
            <a:t>Develop JavaScript libraries to integrate enhanced network services with edge devices – e.g., orca.js: Open Real-time Communications API</a:t>
          </a:r>
          <a:endParaRPr lang="en-US" dirty="0">
            <a:solidFill>
              <a:srgbClr val="09244D"/>
            </a:solidFill>
          </a:endParaRPr>
        </a:p>
      </dgm:t>
    </dgm:pt>
    <dgm:pt modelId="{E46C745D-CB2A-4D65-8877-19A85005AC5A}" type="parTrans" cxnId="{366451DE-0729-4397-B135-31CA4C7A1D67}">
      <dgm:prSet/>
      <dgm:spPr/>
      <dgm:t>
        <a:bodyPr/>
        <a:lstStyle/>
        <a:p>
          <a:endParaRPr lang="en-US"/>
        </a:p>
      </dgm:t>
    </dgm:pt>
    <dgm:pt modelId="{A49A7E97-EC4D-4F71-BFB5-CA200A2F6268}" type="sibTrans" cxnId="{366451DE-0729-4397-B135-31CA4C7A1D67}">
      <dgm:prSet/>
      <dgm:spPr/>
      <dgm:t>
        <a:bodyPr/>
        <a:lstStyle/>
        <a:p>
          <a:endParaRPr lang="en-US"/>
        </a:p>
      </dgm:t>
    </dgm:pt>
    <dgm:pt modelId="{26D6DE39-63A4-4E0C-8DDC-6F646A2BD119}">
      <dgm:prSet phldrT="[Text]" custT="1"/>
      <dgm:spPr>
        <a:solidFill>
          <a:srgbClr val="0070C0"/>
        </a:solidFill>
      </dgm:spPr>
      <dgm:t>
        <a:bodyPr/>
        <a:lstStyle/>
        <a:p>
          <a:r>
            <a:rPr lang="en-US" sz="2800" b="1" dirty="0" smtClean="0"/>
            <a:t>Promotion</a:t>
          </a:r>
          <a:endParaRPr lang="en-US" sz="2800" b="1" dirty="0"/>
        </a:p>
      </dgm:t>
    </dgm:pt>
    <dgm:pt modelId="{2162FFCD-881D-4109-B90E-8D94BB89D74B}" type="parTrans" cxnId="{D5D60F43-FC0D-4E2B-82B0-183EB83019CD}">
      <dgm:prSet/>
      <dgm:spPr/>
      <dgm:t>
        <a:bodyPr/>
        <a:lstStyle/>
        <a:p>
          <a:endParaRPr lang="en-US"/>
        </a:p>
      </dgm:t>
    </dgm:pt>
    <dgm:pt modelId="{0658FDBC-77CD-457D-AFC7-C03EE453DE11}" type="sibTrans" cxnId="{D5D60F43-FC0D-4E2B-82B0-183EB83019CD}">
      <dgm:prSet/>
      <dgm:spPr/>
      <dgm:t>
        <a:bodyPr/>
        <a:lstStyle/>
        <a:p>
          <a:endParaRPr lang="en-US"/>
        </a:p>
      </dgm:t>
    </dgm:pt>
    <dgm:pt modelId="{6F139E62-3218-4312-BBBB-696D6F6BD16B}">
      <dgm:prSet phldrT="[Text]"/>
      <dgm:spPr/>
      <dgm:t>
        <a:bodyPr/>
        <a:lstStyle/>
        <a:p>
          <a:r>
            <a:rPr lang="en-US" dirty="0" smtClean="0">
              <a:solidFill>
                <a:srgbClr val="09244D"/>
              </a:solidFill>
            </a:rPr>
            <a:t>Demonstrate capabilities for service providers to  transform their network into a commercial transaction platform</a:t>
          </a:r>
          <a:endParaRPr lang="en-US" dirty="0">
            <a:solidFill>
              <a:srgbClr val="09244D"/>
            </a:solidFill>
          </a:endParaRPr>
        </a:p>
      </dgm:t>
    </dgm:pt>
    <dgm:pt modelId="{34C11DE0-3D3F-4355-9AC6-628674A305F8}" type="parTrans" cxnId="{CF74537D-6C40-42B3-BF7F-A38231732D1D}">
      <dgm:prSet/>
      <dgm:spPr/>
      <dgm:t>
        <a:bodyPr/>
        <a:lstStyle/>
        <a:p>
          <a:endParaRPr lang="en-US"/>
        </a:p>
      </dgm:t>
    </dgm:pt>
    <dgm:pt modelId="{70FC61E4-692C-43C0-83A3-0D5F98CA1B90}" type="sibTrans" cxnId="{CF74537D-6C40-42B3-BF7F-A38231732D1D}">
      <dgm:prSet/>
      <dgm:spPr/>
      <dgm:t>
        <a:bodyPr/>
        <a:lstStyle/>
        <a:p>
          <a:endParaRPr lang="en-US"/>
        </a:p>
      </dgm:t>
    </dgm:pt>
    <dgm:pt modelId="{ED6C1F56-86B4-48E7-B294-074F43801706}">
      <dgm:prSet phldrT="[Text]"/>
      <dgm:spPr/>
      <dgm:t>
        <a:bodyPr/>
        <a:lstStyle/>
        <a:p>
          <a:endParaRPr lang="en-US" dirty="0">
            <a:solidFill>
              <a:srgbClr val="09244D"/>
            </a:solidFill>
          </a:endParaRPr>
        </a:p>
      </dgm:t>
    </dgm:pt>
    <dgm:pt modelId="{2D05793B-DE64-4ED5-8E4F-3D2153C76DED}" type="parTrans" cxnId="{4ACA2A1B-1056-4ECF-8130-C48860931221}">
      <dgm:prSet/>
      <dgm:spPr/>
      <dgm:t>
        <a:bodyPr/>
        <a:lstStyle/>
        <a:p>
          <a:endParaRPr lang="en-US"/>
        </a:p>
      </dgm:t>
    </dgm:pt>
    <dgm:pt modelId="{2522CF34-1D71-4FFE-84F3-B9BB0839063B}" type="sibTrans" cxnId="{4ACA2A1B-1056-4ECF-8130-C48860931221}">
      <dgm:prSet/>
      <dgm:spPr/>
      <dgm:t>
        <a:bodyPr/>
        <a:lstStyle/>
        <a:p>
          <a:endParaRPr lang="en-US"/>
        </a:p>
      </dgm:t>
    </dgm:pt>
    <dgm:pt modelId="{D894A165-93F6-486F-B757-2FB875588D14}" type="pres">
      <dgm:prSet presAssocID="{F90C10A1-45D3-4092-8ED6-76DC8F9DD26C}" presName="Name0" presStyleCnt="0">
        <dgm:presLayoutVars>
          <dgm:chMax val="5"/>
          <dgm:chPref val="5"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3D3017AB-0FF6-4B4E-9966-71C78320C792}" type="pres">
      <dgm:prSet presAssocID="{BBDEADAE-96D1-4737-A77D-DCCEFF1271B1}" presName="parentText1" presStyleLbl="node1" presStyleIdx="0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638470-336A-4F17-9B13-541C3AC5E66E}" type="pres">
      <dgm:prSet presAssocID="{BBDEADAE-96D1-4737-A77D-DCCEFF1271B1}" presName="childText1" presStyleLbl="solidAlignAcc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30422A-42BD-4B53-B59D-BC39659AB58F}" type="pres">
      <dgm:prSet presAssocID="{51468177-7A77-44C8-A147-9CD4840F7084}" presName="parentText2" presStyleLbl="node1" presStyleIdx="1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F06923-1BEB-47F3-AF81-D100D355A8F8}" type="pres">
      <dgm:prSet presAssocID="{51468177-7A77-44C8-A147-9CD4840F7084}" presName="childText2" presStyleLbl="solidAlignAcc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F77D60-E4A6-46DA-A6E0-F68E3CD04099}" type="pres">
      <dgm:prSet presAssocID="{26D6DE39-63A4-4E0C-8DDC-6F646A2BD119}" presName="parentText3" presStyleLbl="node1" presStyleIdx="2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64E9CB-8643-42AE-8DF7-D2F5964E1AAB}" type="pres">
      <dgm:prSet presAssocID="{26D6DE39-63A4-4E0C-8DDC-6F646A2BD119}" presName="childText3" presStyleLbl="solidAlignAcc1" presStyleIdx="2" presStyleCnt="3" custLinFactNeighborY="-63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EB741BC-260E-4D37-8B0E-046AC55E91FB}" type="presOf" srcId="{BBDEADAE-96D1-4737-A77D-DCCEFF1271B1}" destId="{3D3017AB-0FF6-4B4E-9966-71C78320C792}" srcOrd="0" destOrd="0" presId="urn:microsoft.com/office/officeart/2009/3/layout/IncreasingArrowsProcess"/>
    <dgm:cxn modelId="{76FEABE4-CA8E-4629-A043-75C0F527146C}" type="presOf" srcId="{3F54F729-9CCC-4143-894F-F1224E2CEA66}" destId="{38638470-336A-4F17-9B13-541C3AC5E66E}" srcOrd="0" destOrd="0" presId="urn:microsoft.com/office/officeart/2009/3/layout/IncreasingArrowsProcess"/>
    <dgm:cxn modelId="{EFC00B04-B93E-4451-BBA8-CCF4BA96F5FE}" srcId="{F90C10A1-45D3-4092-8ED6-76DC8F9DD26C}" destId="{51468177-7A77-44C8-A147-9CD4840F7084}" srcOrd="1" destOrd="0" parTransId="{98D95A88-ED11-41FF-8AFE-2D047835316D}" sibTransId="{60B31D2C-6F53-4D08-B01D-4D56F2129FE2}"/>
    <dgm:cxn modelId="{6D0DFC66-E885-4259-B5DE-97D310E4A5B3}" type="presOf" srcId="{51468177-7A77-44C8-A147-9CD4840F7084}" destId="{6130422A-42BD-4B53-B59D-BC39659AB58F}" srcOrd="0" destOrd="0" presId="urn:microsoft.com/office/officeart/2009/3/layout/IncreasingArrowsProcess"/>
    <dgm:cxn modelId="{BE0AC5DF-35D7-4286-956F-29A808C4DA0E}" srcId="{BBDEADAE-96D1-4737-A77D-DCCEFF1271B1}" destId="{3F54F729-9CCC-4143-894F-F1224E2CEA66}" srcOrd="0" destOrd="0" parTransId="{97C34DB9-C291-42D1-AA7A-55C36AFDCD89}" sibTransId="{4E080CE3-D4FC-434B-899F-F0DC64BCDB90}"/>
    <dgm:cxn modelId="{1896A1F5-A1F9-4874-B0F1-7E22EC101069}" type="presOf" srcId="{ED6C1F56-86B4-48E7-B294-074F43801706}" destId="{7664E9CB-8643-42AE-8DF7-D2F5964E1AAB}" srcOrd="0" destOrd="1" presId="urn:microsoft.com/office/officeart/2009/3/layout/IncreasingArrowsProcess"/>
    <dgm:cxn modelId="{4ACA2A1B-1056-4ECF-8130-C48860931221}" srcId="{26D6DE39-63A4-4E0C-8DDC-6F646A2BD119}" destId="{ED6C1F56-86B4-48E7-B294-074F43801706}" srcOrd="1" destOrd="0" parTransId="{2D05793B-DE64-4ED5-8E4F-3D2153C76DED}" sibTransId="{2522CF34-1D71-4FFE-84F3-B9BB0839063B}"/>
    <dgm:cxn modelId="{D5D60F43-FC0D-4E2B-82B0-183EB83019CD}" srcId="{F90C10A1-45D3-4092-8ED6-76DC8F9DD26C}" destId="{26D6DE39-63A4-4E0C-8DDC-6F646A2BD119}" srcOrd="2" destOrd="0" parTransId="{2162FFCD-881D-4109-B90E-8D94BB89D74B}" sibTransId="{0658FDBC-77CD-457D-AFC7-C03EE453DE11}"/>
    <dgm:cxn modelId="{FD0B1D52-6893-41E0-9C44-99A7EF56B493}" srcId="{F90C10A1-45D3-4092-8ED6-76DC8F9DD26C}" destId="{BBDEADAE-96D1-4737-A77D-DCCEFF1271B1}" srcOrd="0" destOrd="0" parTransId="{6F6B0940-8958-4062-A316-CAD8A60D95C9}" sibTransId="{5504F338-5721-4A49-BC6C-423135D71C82}"/>
    <dgm:cxn modelId="{CF74537D-6C40-42B3-BF7F-A38231732D1D}" srcId="{26D6DE39-63A4-4E0C-8DDC-6F646A2BD119}" destId="{6F139E62-3218-4312-BBBB-696D6F6BD16B}" srcOrd="0" destOrd="0" parTransId="{34C11DE0-3D3F-4355-9AC6-628674A305F8}" sibTransId="{70FC61E4-692C-43C0-83A3-0D5F98CA1B90}"/>
    <dgm:cxn modelId="{5CCA4275-CCBF-4D82-8460-953E3B7EEBB9}" type="presOf" srcId="{A67842AF-C841-4DFC-BE47-318F763AD9E7}" destId="{ADF06923-1BEB-47F3-AF81-D100D355A8F8}" srcOrd="0" destOrd="0" presId="urn:microsoft.com/office/officeart/2009/3/layout/IncreasingArrowsProcess"/>
    <dgm:cxn modelId="{366451DE-0729-4397-B135-31CA4C7A1D67}" srcId="{51468177-7A77-44C8-A147-9CD4840F7084}" destId="{A67842AF-C841-4DFC-BE47-318F763AD9E7}" srcOrd="0" destOrd="0" parTransId="{E46C745D-CB2A-4D65-8877-19A85005AC5A}" sibTransId="{A49A7E97-EC4D-4F71-BFB5-CA200A2F6268}"/>
    <dgm:cxn modelId="{AD2BD7B5-3748-46E6-B01D-0F98A9F73CAA}" type="presOf" srcId="{26D6DE39-63A4-4E0C-8DDC-6F646A2BD119}" destId="{67F77D60-E4A6-46DA-A6E0-F68E3CD04099}" srcOrd="0" destOrd="0" presId="urn:microsoft.com/office/officeart/2009/3/layout/IncreasingArrowsProcess"/>
    <dgm:cxn modelId="{4D0FEF7D-A9E2-426A-BACB-3E0BE84852FF}" type="presOf" srcId="{F90C10A1-45D3-4092-8ED6-76DC8F9DD26C}" destId="{D894A165-93F6-486F-B757-2FB875588D14}" srcOrd="0" destOrd="0" presId="urn:microsoft.com/office/officeart/2009/3/layout/IncreasingArrowsProcess"/>
    <dgm:cxn modelId="{9BE9D055-57BB-4977-B542-14A81F4A2852}" type="presOf" srcId="{6F139E62-3218-4312-BBBB-696D6F6BD16B}" destId="{7664E9CB-8643-42AE-8DF7-D2F5964E1AAB}" srcOrd="0" destOrd="0" presId="urn:microsoft.com/office/officeart/2009/3/layout/IncreasingArrowsProcess"/>
    <dgm:cxn modelId="{F268CE9C-2C10-4169-9A61-24C694E99DEB}" type="presParOf" srcId="{D894A165-93F6-486F-B757-2FB875588D14}" destId="{3D3017AB-0FF6-4B4E-9966-71C78320C792}" srcOrd="0" destOrd="0" presId="urn:microsoft.com/office/officeart/2009/3/layout/IncreasingArrowsProcess"/>
    <dgm:cxn modelId="{CDAA7CCC-5578-4777-8B0F-8203852A7439}" type="presParOf" srcId="{D894A165-93F6-486F-B757-2FB875588D14}" destId="{38638470-336A-4F17-9B13-541C3AC5E66E}" srcOrd="1" destOrd="0" presId="urn:microsoft.com/office/officeart/2009/3/layout/IncreasingArrowsProcess"/>
    <dgm:cxn modelId="{0C4A6362-66AD-419D-AEC9-785ECF2DAEBF}" type="presParOf" srcId="{D894A165-93F6-486F-B757-2FB875588D14}" destId="{6130422A-42BD-4B53-B59D-BC39659AB58F}" srcOrd="2" destOrd="0" presId="urn:microsoft.com/office/officeart/2009/3/layout/IncreasingArrowsProcess"/>
    <dgm:cxn modelId="{4C14A7B1-6CC2-42F2-A577-3A9B48772B9A}" type="presParOf" srcId="{D894A165-93F6-486F-B757-2FB875588D14}" destId="{ADF06923-1BEB-47F3-AF81-D100D355A8F8}" srcOrd="3" destOrd="0" presId="urn:microsoft.com/office/officeart/2009/3/layout/IncreasingArrowsProcess"/>
    <dgm:cxn modelId="{7B7C88F6-CB48-48A2-8206-4AF28F3A751D}" type="presParOf" srcId="{D894A165-93F6-486F-B757-2FB875588D14}" destId="{67F77D60-E4A6-46DA-A6E0-F68E3CD04099}" srcOrd="4" destOrd="0" presId="urn:microsoft.com/office/officeart/2009/3/layout/IncreasingArrowsProcess"/>
    <dgm:cxn modelId="{EA7B9B80-E083-42E5-999D-A5E92A34D56C}" type="presParOf" srcId="{D894A165-93F6-486F-B757-2FB875588D14}" destId="{7664E9CB-8643-42AE-8DF7-D2F5964E1AAB}" srcOrd="5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D3017AB-0FF6-4B4E-9966-71C78320C792}">
      <dsp:nvSpPr>
        <dsp:cNvPr id="0" name=""/>
        <dsp:cNvSpPr/>
      </dsp:nvSpPr>
      <dsp:spPr>
        <a:xfrm>
          <a:off x="22638" y="546965"/>
          <a:ext cx="7806551" cy="1136931"/>
        </a:xfrm>
        <a:prstGeom prst="rightArrow">
          <a:avLst>
            <a:gd name="adj1" fmla="val 50000"/>
            <a:gd name="adj2" fmla="val 50000"/>
          </a:avLst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254000" bIns="180488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chemeClr val="bg1"/>
              </a:solidFill>
            </a:rPr>
            <a:t>Goal</a:t>
          </a:r>
          <a:endParaRPr lang="en-US" sz="1700" b="1" kern="1200" dirty="0">
            <a:solidFill>
              <a:schemeClr val="bg1"/>
            </a:solidFill>
          </a:endParaRPr>
        </a:p>
      </dsp:txBody>
      <dsp:txXfrm>
        <a:off x="22638" y="546965"/>
        <a:ext cx="7806551" cy="1136931"/>
      </dsp:txXfrm>
    </dsp:sp>
    <dsp:sp modelId="{38638470-336A-4F17-9B13-541C3AC5E66E}">
      <dsp:nvSpPr>
        <dsp:cNvPr id="0" name=""/>
        <dsp:cNvSpPr/>
      </dsp:nvSpPr>
      <dsp:spPr>
        <a:xfrm>
          <a:off x="22638" y="1423703"/>
          <a:ext cx="2404417" cy="219014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rgbClr val="09244D"/>
              </a:solidFill>
            </a:rPr>
            <a:t>Connect network services to third-party applications and end users</a:t>
          </a:r>
          <a:endParaRPr lang="en-US" sz="1800" kern="1200" dirty="0">
            <a:solidFill>
              <a:srgbClr val="09244D"/>
            </a:solidFill>
          </a:endParaRPr>
        </a:p>
      </dsp:txBody>
      <dsp:txXfrm>
        <a:off x="22638" y="1423703"/>
        <a:ext cx="2404417" cy="2190148"/>
      </dsp:txXfrm>
    </dsp:sp>
    <dsp:sp modelId="{6130422A-42BD-4B53-B59D-BC39659AB58F}">
      <dsp:nvSpPr>
        <dsp:cNvPr id="0" name=""/>
        <dsp:cNvSpPr/>
      </dsp:nvSpPr>
      <dsp:spPr>
        <a:xfrm>
          <a:off x="2427056" y="925942"/>
          <a:ext cx="5402133" cy="1136931"/>
        </a:xfrm>
        <a:prstGeom prst="rightArrow">
          <a:avLst>
            <a:gd name="adj1" fmla="val 50000"/>
            <a:gd name="adj2" fmla="val 50000"/>
          </a:avLst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254000" bIns="180488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/>
            <a:t>Execution</a:t>
          </a:r>
          <a:endParaRPr lang="en-US" sz="2800" b="1" kern="1200" dirty="0"/>
        </a:p>
      </dsp:txBody>
      <dsp:txXfrm>
        <a:off x="2427056" y="925942"/>
        <a:ext cx="5402133" cy="1136931"/>
      </dsp:txXfrm>
    </dsp:sp>
    <dsp:sp modelId="{ADF06923-1BEB-47F3-AF81-D100D355A8F8}">
      <dsp:nvSpPr>
        <dsp:cNvPr id="0" name=""/>
        <dsp:cNvSpPr/>
      </dsp:nvSpPr>
      <dsp:spPr>
        <a:xfrm>
          <a:off x="2427056" y="1802680"/>
          <a:ext cx="2404417" cy="219014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rgbClr val="09244D"/>
              </a:solidFill>
            </a:rPr>
            <a:t>Develop JavaScript libraries to integrate enhanced network services with edge devices – e.g., orca.js: Open Real-time Communications API</a:t>
          </a:r>
          <a:endParaRPr lang="en-US" sz="1800" kern="1200" dirty="0">
            <a:solidFill>
              <a:srgbClr val="09244D"/>
            </a:solidFill>
          </a:endParaRPr>
        </a:p>
      </dsp:txBody>
      <dsp:txXfrm>
        <a:off x="2427056" y="1802680"/>
        <a:ext cx="2404417" cy="2190148"/>
      </dsp:txXfrm>
    </dsp:sp>
    <dsp:sp modelId="{67F77D60-E4A6-46DA-A6E0-F68E3CD04099}">
      <dsp:nvSpPr>
        <dsp:cNvPr id="0" name=""/>
        <dsp:cNvSpPr/>
      </dsp:nvSpPr>
      <dsp:spPr>
        <a:xfrm>
          <a:off x="4831474" y="1304919"/>
          <a:ext cx="2997715" cy="1136931"/>
        </a:xfrm>
        <a:prstGeom prst="rightArrow">
          <a:avLst>
            <a:gd name="adj1" fmla="val 50000"/>
            <a:gd name="adj2" fmla="val 50000"/>
          </a:avLst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254000" bIns="180488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/>
            <a:t>Promotion</a:t>
          </a:r>
          <a:endParaRPr lang="en-US" sz="2800" b="1" kern="1200" dirty="0"/>
        </a:p>
      </dsp:txBody>
      <dsp:txXfrm>
        <a:off x="4831474" y="1304919"/>
        <a:ext cx="2997715" cy="1136931"/>
      </dsp:txXfrm>
    </dsp:sp>
    <dsp:sp modelId="{7664E9CB-8643-42AE-8DF7-D2F5964E1AAB}">
      <dsp:nvSpPr>
        <dsp:cNvPr id="0" name=""/>
        <dsp:cNvSpPr/>
      </dsp:nvSpPr>
      <dsp:spPr>
        <a:xfrm>
          <a:off x="4831474" y="2168018"/>
          <a:ext cx="2404417" cy="215809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rgbClr val="09244D"/>
              </a:solidFill>
            </a:rPr>
            <a:t>Demonstrate capabilities for service providers to  transform their network into a commercial transaction platform</a:t>
          </a:r>
          <a:endParaRPr lang="en-US" sz="1800" kern="1200" dirty="0">
            <a:solidFill>
              <a:srgbClr val="09244D"/>
            </a:solidFill>
          </a:endParaRP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>
            <a:solidFill>
              <a:srgbClr val="09244D"/>
            </a:solidFill>
          </a:endParaRPr>
        </a:p>
      </dsp:txBody>
      <dsp:txXfrm>
        <a:off x="4831474" y="2168018"/>
        <a:ext cx="2404417" cy="21580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3763" cy="46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930" tIns="46465" rIns="92930" bIns="4646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CA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9466" y="0"/>
            <a:ext cx="3013763" cy="46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930" tIns="46465" rIns="92930" bIns="4646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CA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0938" y="698500"/>
            <a:ext cx="4652962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5484" y="4421823"/>
            <a:ext cx="5563870" cy="4189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930" tIns="46465" rIns="92930" bIns="4646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2029"/>
            <a:ext cx="3013763" cy="46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930" tIns="46465" rIns="92930" bIns="4646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CA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9466" y="8842029"/>
            <a:ext cx="3013763" cy="46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930" tIns="46465" rIns="92930" bIns="4646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475B335-F0EB-407F-99A9-145F54997BC0}" type="slidenum">
              <a:rPr lang="en-CA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xmlns="" val="16231568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6" descr="엠블럼2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4463" y="134938"/>
            <a:ext cx="2914650" cy="192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12"/>
          <p:cNvSpPr txBox="1">
            <a:spLocks noChangeArrowheads="1"/>
          </p:cNvSpPr>
          <p:nvPr/>
        </p:nvSpPr>
        <p:spPr bwMode="auto">
          <a:xfrm>
            <a:off x="179388" y="6381750"/>
            <a:ext cx="2305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altLang="ko-KR" sz="1200" b="1" dirty="0">
                <a:solidFill>
                  <a:srgbClr val="09244D"/>
                </a:solidFill>
                <a:ea typeface="굴림" pitchFamily="50" charset="-127"/>
              </a:rPr>
              <a:t>Jeju, 13 – 16 May 2013</a:t>
            </a:r>
            <a:endParaRPr lang="en-CA" altLang="ko-KR" sz="1200" b="1" dirty="0">
              <a:ea typeface="굴림" pitchFamily="50" charset="-127"/>
            </a:endParaRPr>
          </a:p>
        </p:txBody>
      </p:sp>
      <p:sp>
        <p:nvSpPr>
          <p:cNvPr id="6" name="Rectangle 13"/>
          <p:cNvSpPr>
            <a:spLocks noChangeArrowheads="1"/>
          </p:cNvSpPr>
          <p:nvPr/>
        </p:nvSpPr>
        <p:spPr bwMode="auto">
          <a:xfrm>
            <a:off x="3028950" y="6381750"/>
            <a:ext cx="3068638" cy="33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CA" altLang="ko-KR" sz="1200" b="1" dirty="0">
                <a:solidFill>
                  <a:srgbClr val="09244D"/>
                </a:solidFill>
                <a:ea typeface="굴림" charset="-127"/>
              </a:rPr>
              <a:t>TBD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0"/>
            </a:lvl1pPr>
          </a:lstStyle>
          <a:p>
            <a:r>
              <a:rPr lang="en-US" altLang="ko-KR" smtClean="0"/>
              <a:t>Click to edit Master title style</a:t>
            </a:r>
            <a:endParaRPr lang="en-CA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 smtClean="0"/>
              <a:t>Click to edit Master subtitle style</a:t>
            </a:r>
            <a:endParaRPr lang="en-CA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766050" y="6337300"/>
            <a:ext cx="909638" cy="404813"/>
          </a:xfrm>
        </p:spPr>
        <p:txBody>
          <a:bodyPr/>
          <a:lstStyle>
            <a:lvl1pPr>
              <a:defRPr>
                <a:solidFill>
                  <a:srgbClr val="09244D"/>
                </a:solidFill>
              </a:defRPr>
            </a:lvl1pPr>
          </a:lstStyle>
          <a:p>
            <a:fld id="{2B784003-CA28-42A6-AE01-896FD01E6E4B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xmlns="" val="2827464878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784003-CA28-42A6-AE01-896FD01E6E4B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xmlns="" val="1549356069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38925" y="274638"/>
            <a:ext cx="2058988" cy="5808662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29325" cy="5808662"/>
          </a:xfr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784003-CA28-42A6-AE01-896FD01E6E4B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xmlns="" val="3433887977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6" descr="엠블럼2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4463" y="134938"/>
            <a:ext cx="2914650" cy="192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12"/>
          <p:cNvSpPr txBox="1">
            <a:spLocks noChangeArrowheads="1"/>
          </p:cNvSpPr>
          <p:nvPr userDrawn="1"/>
        </p:nvSpPr>
        <p:spPr bwMode="auto">
          <a:xfrm>
            <a:off x="179388" y="6381750"/>
            <a:ext cx="2305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altLang="ko-KR" sz="1200" b="1" dirty="0">
                <a:solidFill>
                  <a:srgbClr val="09244D"/>
                </a:solidFill>
                <a:ea typeface="굴림" pitchFamily="50" charset="-127"/>
              </a:rPr>
              <a:t>Jeju, 13 – 16 May 2013</a:t>
            </a:r>
            <a:endParaRPr lang="en-CA" altLang="ko-KR" sz="1200" b="1" dirty="0">
              <a:ea typeface="굴림" pitchFamily="50" charset="-127"/>
            </a:endParaRPr>
          </a:p>
        </p:txBody>
      </p:sp>
      <p:sp>
        <p:nvSpPr>
          <p:cNvPr id="6" name="Rectangle 13"/>
          <p:cNvSpPr>
            <a:spLocks noChangeArrowheads="1"/>
          </p:cNvSpPr>
          <p:nvPr userDrawn="1"/>
        </p:nvSpPr>
        <p:spPr bwMode="auto">
          <a:xfrm>
            <a:off x="3028950" y="6381750"/>
            <a:ext cx="3068638" cy="33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CA" altLang="ko-KR" sz="1200" b="1" dirty="0" smtClean="0">
                <a:solidFill>
                  <a:srgbClr val="09244D"/>
                </a:solidFill>
                <a:ea typeface="굴림" charset="-127"/>
              </a:rPr>
              <a:t>Standards</a:t>
            </a:r>
            <a:r>
              <a:rPr lang="en-CA" altLang="ko-KR" sz="1200" b="1" baseline="0" dirty="0" smtClean="0">
                <a:solidFill>
                  <a:srgbClr val="09244D"/>
                </a:solidFill>
                <a:ea typeface="굴림" charset="-127"/>
              </a:rPr>
              <a:t> for Shared ICT</a:t>
            </a:r>
            <a:endParaRPr lang="en-CA" altLang="ko-KR" sz="1200" b="1" dirty="0">
              <a:solidFill>
                <a:srgbClr val="09244D"/>
              </a:solidFill>
              <a:ea typeface="굴림" charset="-127"/>
            </a:endParaRP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0"/>
            </a:lvl1pPr>
          </a:lstStyle>
          <a:p>
            <a:r>
              <a:rPr lang="en-CA" altLang="ko-KR"/>
              <a:t>TITLE OF </a:t>
            </a:r>
            <a:br>
              <a:rPr lang="en-CA" altLang="ko-KR"/>
            </a:br>
            <a:r>
              <a:rPr lang="en-CA" altLang="ko-KR"/>
              <a:t>PRESENTATION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GB"/>
              <a:t>Name of Speaker,</a:t>
            </a:r>
          </a:p>
          <a:p>
            <a:r>
              <a:rPr lang="en-GB"/>
              <a:t>Title and Organization</a:t>
            </a:r>
            <a:endParaRPr lang="en-CA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766050" y="6337300"/>
            <a:ext cx="909638" cy="404813"/>
          </a:xfrm>
        </p:spPr>
        <p:txBody>
          <a:bodyPr/>
          <a:lstStyle>
            <a:lvl1pPr>
              <a:defRPr>
                <a:solidFill>
                  <a:srgbClr val="09244D"/>
                </a:solidFill>
              </a:defRPr>
            </a:lvl1pPr>
          </a:lstStyle>
          <a:p>
            <a:fld id="{A67827D1-4088-4C5D-B5BE-F6915B3259DA}" type="slidenum">
              <a:rPr lang="en-CA" altLang="ko-KR"/>
              <a:pPr/>
              <a:t>‹#›</a:t>
            </a:fld>
            <a:endParaRPr lang="en-CA" altLang="ko-KR" dirty="0"/>
          </a:p>
        </p:txBody>
      </p:sp>
    </p:spTree>
    <p:extLst>
      <p:ext uri="{BB962C8B-B14F-4D97-AF65-F5344CB8AC3E}">
        <p14:creationId xmlns:p14="http://schemas.microsoft.com/office/powerpoint/2010/main" xmlns="" val="5930577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6" descr="엠블럼2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4463" y="134938"/>
            <a:ext cx="2914650" cy="192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12"/>
          <p:cNvSpPr txBox="1">
            <a:spLocks noChangeArrowheads="1"/>
          </p:cNvSpPr>
          <p:nvPr userDrawn="1"/>
        </p:nvSpPr>
        <p:spPr bwMode="auto">
          <a:xfrm>
            <a:off x="179388" y="6381750"/>
            <a:ext cx="2305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altLang="ko-KR" sz="1200" b="1" dirty="0">
                <a:solidFill>
                  <a:srgbClr val="09244D"/>
                </a:solidFill>
                <a:ea typeface="굴림" pitchFamily="50" charset="-127"/>
              </a:rPr>
              <a:t>Jeju, 13 – 16 May 2013</a:t>
            </a:r>
            <a:endParaRPr lang="en-CA" altLang="ko-KR" sz="1200" b="1" dirty="0">
              <a:ea typeface="굴림" pitchFamily="50" charset="-127"/>
            </a:endParaRPr>
          </a:p>
        </p:txBody>
      </p:sp>
      <p:sp>
        <p:nvSpPr>
          <p:cNvPr id="10" name="Rectangle 13"/>
          <p:cNvSpPr>
            <a:spLocks noChangeArrowheads="1"/>
          </p:cNvSpPr>
          <p:nvPr userDrawn="1"/>
        </p:nvSpPr>
        <p:spPr bwMode="auto">
          <a:xfrm>
            <a:off x="3028950" y="6381750"/>
            <a:ext cx="3068638" cy="33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CA" altLang="ko-KR" sz="1200" b="1" dirty="0" smtClean="0">
                <a:solidFill>
                  <a:srgbClr val="09244D"/>
                </a:solidFill>
                <a:ea typeface="굴림" charset="-127"/>
              </a:rPr>
              <a:t>Standard</a:t>
            </a:r>
            <a:r>
              <a:rPr lang="en-CA" altLang="ko-KR" sz="1200" b="1" baseline="0" dirty="0" smtClean="0">
                <a:solidFill>
                  <a:srgbClr val="09244D"/>
                </a:solidFill>
                <a:ea typeface="굴림" charset="-127"/>
              </a:rPr>
              <a:t>s for Shared ICT</a:t>
            </a:r>
            <a:endParaRPr lang="en-CA" altLang="ko-KR" sz="1200" b="1" dirty="0">
              <a:solidFill>
                <a:srgbClr val="09244D"/>
              </a:solidFill>
              <a:ea typeface="굴림" charset="-127"/>
            </a:endParaRPr>
          </a:p>
        </p:txBody>
      </p:sp>
      <p:sp>
        <p:nvSpPr>
          <p:cNvPr id="1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0"/>
            </a:lvl1pPr>
          </a:lstStyle>
          <a:p>
            <a:r>
              <a:rPr lang="en-US" altLang="ko-KR" smtClean="0"/>
              <a:t>Click to edit Master title style</a:t>
            </a:r>
            <a:endParaRPr lang="en-CA" altLang="ko-KR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 smtClean="0"/>
              <a:t>Click to edit Master subtitle style</a:t>
            </a:r>
            <a:endParaRPr lang="en-CA" altLang="ko-KR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766050" y="6337300"/>
            <a:ext cx="909638" cy="404813"/>
          </a:xfrm>
        </p:spPr>
        <p:txBody>
          <a:bodyPr/>
          <a:lstStyle>
            <a:lvl1pPr>
              <a:defRPr>
                <a:solidFill>
                  <a:srgbClr val="09244D"/>
                </a:solidFill>
              </a:defRPr>
            </a:lvl1pPr>
          </a:lstStyle>
          <a:p>
            <a:fld id="{2B784003-CA28-42A6-AE01-896FD01E6E4B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27996"/>
            <a:ext cx="8229600" cy="936298"/>
          </a:xfrm>
          <a:prstGeom prst="rect">
            <a:avLst/>
          </a:prstGeom>
        </p:spPr>
        <p:txBody>
          <a:bodyPr anchor="b"/>
          <a:lstStyle>
            <a:lvl1pPr>
              <a:defRPr sz="3200" b="1" i="0" baseline="0"/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351128"/>
            <a:ext cx="8229600" cy="4735773"/>
          </a:xfrm>
          <a:prstGeom prst="rect">
            <a:avLst/>
          </a:prstGeom>
        </p:spPr>
        <p:txBody>
          <a:bodyPr tIns="0" bIns="0"/>
          <a:lstStyle>
            <a:lvl1pPr marL="342900" indent="-342900">
              <a:spcBef>
                <a:spcPts val="1032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</a:defRPr>
            </a:lvl1pPr>
            <a:lvl2pPr>
              <a:buClrTx/>
              <a:defRPr sz="2200">
                <a:solidFill>
                  <a:schemeClr val="tx1"/>
                </a:solidFill>
              </a:defRPr>
            </a:lvl2pPr>
            <a:lvl3pPr>
              <a:buClrTx/>
              <a:defRPr sz="2200">
                <a:solidFill>
                  <a:schemeClr val="tx1"/>
                </a:solidFill>
              </a:defRPr>
            </a:lvl3pPr>
            <a:lvl4pPr>
              <a:buClrTx/>
              <a:defRPr sz="2200" baseline="0">
                <a:solidFill>
                  <a:schemeClr val="tx1"/>
                </a:solidFill>
              </a:defRPr>
            </a:lvl4pPr>
            <a:lvl5pPr>
              <a:buClrTx/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0" y="1141928"/>
            <a:ext cx="9144000" cy="1588"/>
          </a:xfrm>
          <a:prstGeom prst="line">
            <a:avLst/>
          </a:prstGeom>
          <a:ln w="6350" cap="flat" cmpd="sng" algn="ctr">
            <a:solidFill>
              <a:srgbClr val="595959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ctangle 13"/>
          <p:cNvSpPr>
            <a:spLocks noChangeArrowheads="1"/>
          </p:cNvSpPr>
          <p:nvPr userDrawn="1"/>
        </p:nvSpPr>
        <p:spPr bwMode="auto">
          <a:xfrm>
            <a:off x="1587796" y="6451026"/>
            <a:ext cx="541906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</a:rPr>
              <a:t>ATIS Board of Directors</a:t>
            </a:r>
            <a:r>
              <a:rPr lang="en-US" sz="1100" baseline="0" dirty="0" smtClean="0">
                <a:solidFill>
                  <a:schemeClr val="tx1"/>
                </a:solidFill>
                <a:latin typeface="Calibri" pitchFamily="34" charset="0"/>
              </a:rPr>
              <a:t>’ Meeting</a:t>
            </a:r>
          </a:p>
          <a:p>
            <a:pPr>
              <a:defRPr/>
            </a:pPr>
            <a:r>
              <a:rPr lang="en-US" sz="1100" baseline="0" dirty="0" smtClean="0">
                <a:solidFill>
                  <a:schemeClr val="tx1"/>
                </a:solidFill>
                <a:latin typeface="Calibri" pitchFamily="34" charset="0"/>
              </a:rPr>
              <a:t>October 20, 2011</a:t>
            </a:r>
            <a:endParaRPr lang="en-US" sz="1100" dirty="0">
              <a:solidFill>
                <a:schemeClr val="tx1"/>
              </a:solidFill>
              <a:latin typeface="Calibri" pitchFamily="34" charset="0"/>
            </a:endParaRPr>
          </a:p>
        </p:txBody>
      </p:sp>
      <p:grpSp>
        <p:nvGrpSpPr>
          <p:cNvPr id="28" name="Group 27"/>
          <p:cNvGrpSpPr/>
          <p:nvPr userDrawn="1"/>
        </p:nvGrpSpPr>
        <p:grpSpPr>
          <a:xfrm>
            <a:off x="0" y="6136426"/>
            <a:ext cx="9157649" cy="748659"/>
            <a:chOff x="324539" y="4936667"/>
            <a:chExt cx="9157649" cy="748659"/>
          </a:xfrm>
        </p:grpSpPr>
        <p:pic>
          <p:nvPicPr>
            <p:cNvPr id="22" name="Picture 21" descr="PPT Image5f.jpg"/>
            <p:cNvPicPr>
              <a:picLocks noChangeAspect="1"/>
            </p:cNvPicPr>
            <p:nvPr userDrawn="1"/>
          </p:nvPicPr>
          <p:blipFill>
            <a:blip r:embed="rId2" cstate="print"/>
            <a:srcRect t="8176"/>
            <a:stretch>
              <a:fillRect/>
            </a:stretch>
          </p:blipFill>
          <p:spPr>
            <a:xfrm>
              <a:off x="324539" y="4940724"/>
              <a:ext cx="9144000" cy="734687"/>
            </a:xfrm>
            <a:prstGeom prst="rect">
              <a:avLst/>
            </a:prstGeom>
          </p:spPr>
        </p:pic>
        <p:pic>
          <p:nvPicPr>
            <p:cNvPr id="23" name="Picture 22" descr="ATIS LOGO.png"/>
            <p:cNvPicPr>
              <a:picLocks noChangeAspect="1"/>
            </p:cNvPicPr>
            <p:nvPr userDrawn="1"/>
          </p:nvPicPr>
          <p:blipFill>
            <a:blip r:embed="rId3" cstate="print"/>
            <a:stretch>
              <a:fillRect/>
            </a:stretch>
          </p:blipFill>
          <p:spPr>
            <a:xfrm>
              <a:off x="649078" y="5072286"/>
              <a:ext cx="1273910" cy="484846"/>
            </a:xfrm>
            <a:prstGeom prst="rect">
              <a:avLst/>
            </a:prstGeom>
          </p:spPr>
        </p:pic>
        <p:sp>
          <p:nvSpPr>
            <p:cNvPr id="24" name="Rectangle 23"/>
            <p:cNvSpPr/>
            <p:nvPr userDrawn="1"/>
          </p:nvSpPr>
          <p:spPr>
            <a:xfrm>
              <a:off x="9310386" y="4950315"/>
              <a:ext cx="171802" cy="735011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5" name="Straight Connector 24"/>
            <p:cNvCxnSpPr/>
            <p:nvPr userDrawn="1"/>
          </p:nvCxnSpPr>
          <p:spPr>
            <a:xfrm rot="10800000">
              <a:off x="324539" y="4936667"/>
              <a:ext cx="9144000" cy="1588"/>
            </a:xfrm>
            <a:prstGeom prst="line">
              <a:avLst/>
            </a:prstGeom>
            <a:ln w="6350" cap="flat" cmpd="sng" algn="ctr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7144482" y="6345553"/>
            <a:ext cx="562665" cy="365125"/>
          </a:xfrm>
          <a:prstGeom prst="rect">
            <a:avLst/>
          </a:prstGeom>
        </p:spPr>
        <p:txBody>
          <a:bodyPr anchor="ctr" anchorCtr="0"/>
          <a:lstStyle>
            <a:lvl1pPr>
              <a:defRPr sz="1300" b="1" i="0" baseline="0"/>
            </a:lvl1pPr>
          </a:lstStyle>
          <a:p>
            <a:pPr algn="ctr">
              <a:defRPr/>
            </a:pPr>
            <a:fld id="{379C486E-DB2A-4BE6-BF4D-5CBEF5B8BFFA}" type="slidenum">
              <a:rPr lang="en-US" smtClean="0"/>
              <a:pPr algn="ctr"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391828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2"/>
          <p:cNvSpPr txBox="1">
            <a:spLocks noChangeArrowheads="1"/>
          </p:cNvSpPr>
          <p:nvPr/>
        </p:nvSpPr>
        <p:spPr bwMode="auto">
          <a:xfrm>
            <a:off x="52388" y="6357938"/>
            <a:ext cx="230505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altLang="ko-KR" sz="1200" b="1" dirty="0">
                <a:solidFill>
                  <a:srgbClr val="09244D"/>
                </a:solidFill>
                <a:ea typeface="굴림" pitchFamily="50" charset="-127"/>
              </a:rPr>
              <a:t>GSC-17, Jeju / Korea</a:t>
            </a:r>
            <a:endParaRPr lang="en-CA" altLang="ko-KR" sz="1200" b="1" dirty="0">
              <a:ea typeface="굴림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46463" y="63373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2B784003-CA28-42A6-AE01-896FD01E6E4B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xmlns="" val="3035956417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784003-CA28-42A6-AE01-896FD01E6E4B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xmlns="" val="3862554485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68313" y="15573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59313" y="15573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784003-CA28-42A6-AE01-896FD01E6E4B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xmlns="" val="2571543626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784003-CA28-42A6-AE01-896FD01E6E4B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xmlns="" val="3879856738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784003-CA28-42A6-AE01-896FD01E6E4B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xmlns="" val="4280427503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784003-CA28-42A6-AE01-896FD01E6E4B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xmlns="" val="798286548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784003-CA28-42A6-AE01-896FD01E6E4B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xmlns="" val="2358449771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ko-KR" noProof="0" dirty="0" smtClean="0"/>
              <a:t>Click icon to add picture</a:t>
            </a:r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784003-CA28-42A6-AE01-896FD01E6E4B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xmlns="" val="2822581424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그림 12" descr="2-1.jpg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78127" t="73959"/>
          <a:stretch>
            <a:fillRect/>
          </a:stretch>
        </p:blipFill>
        <p:spPr bwMode="auto">
          <a:xfrm>
            <a:off x="7143750" y="5072063"/>
            <a:ext cx="2000250" cy="178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  <a:endParaRPr lang="en-CA" altLang="ko-KR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5573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CA" altLang="ko-KR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276600" y="63373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Trebuchet MS" pitchFamily="34" charset="0"/>
                <a:ea typeface="굴림" pitchFamily="50" charset="-127"/>
              </a:defRPr>
            </a:lvl1pPr>
          </a:lstStyle>
          <a:p>
            <a:fld id="{2B784003-CA28-42A6-AE01-896FD01E6E4B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1048" name="Rectangle 24"/>
          <p:cNvSpPr>
            <a:spLocks noChangeArrowheads="1"/>
          </p:cNvSpPr>
          <p:nvPr/>
        </p:nvSpPr>
        <p:spPr bwMode="auto">
          <a:xfrm>
            <a:off x="7387443" y="260350"/>
            <a:ext cx="13612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en-CA" altLang="ko-KR" sz="1200" dirty="0" smtClean="0">
                <a:solidFill>
                  <a:srgbClr val="09244D"/>
                </a:solidFill>
                <a:ea typeface="굴림" charset="-127"/>
              </a:rPr>
              <a:t>GSC17-PLEN-79</a:t>
            </a:r>
            <a:endParaRPr lang="en-CA" altLang="ko-KR" sz="1200" dirty="0">
              <a:solidFill>
                <a:srgbClr val="09244D"/>
              </a:solidFill>
              <a:ea typeface="굴림" charset="-127"/>
            </a:endParaRPr>
          </a:p>
        </p:txBody>
      </p:sp>
      <p:sp>
        <p:nvSpPr>
          <p:cNvPr id="7" name="Rectangle 13"/>
          <p:cNvSpPr>
            <a:spLocks noChangeArrowheads="1"/>
          </p:cNvSpPr>
          <p:nvPr userDrawn="1"/>
        </p:nvSpPr>
        <p:spPr bwMode="auto">
          <a:xfrm>
            <a:off x="6227762" y="6450012"/>
            <a:ext cx="3068638" cy="33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CA" altLang="ko-KR" sz="1200" b="1" dirty="0" smtClean="0">
                <a:solidFill>
                  <a:srgbClr val="09244D"/>
                </a:solidFill>
                <a:ea typeface="굴림" charset="-127"/>
              </a:rPr>
              <a:t>Standards</a:t>
            </a:r>
            <a:r>
              <a:rPr lang="en-CA" altLang="ko-KR" sz="1200" b="1" baseline="0" dirty="0" smtClean="0">
                <a:solidFill>
                  <a:srgbClr val="09244D"/>
                </a:solidFill>
                <a:ea typeface="굴림" charset="-127"/>
              </a:rPr>
              <a:t> for Shared ICT</a:t>
            </a:r>
            <a:endParaRPr lang="en-CA" altLang="ko-KR" sz="1200" b="1" dirty="0">
              <a:solidFill>
                <a:srgbClr val="09244D"/>
              </a:solidFill>
              <a:ea typeface="굴림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4" r:id="rId12"/>
    <p:sldLayoutId id="2147483673" r:id="rId13"/>
    <p:sldLayoutId id="2147483675" r:id="rId14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09244D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09244D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09244D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09244D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miller@atis.org" TargetMode="Externa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4294967295"/>
          </p:nvPr>
        </p:nvSpPr>
        <p:spPr>
          <a:xfrm>
            <a:off x="1371600" y="4648200"/>
            <a:ext cx="6400800" cy="1752600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 smtClean="0"/>
              <a:t>Thomas Goode</a:t>
            </a:r>
          </a:p>
          <a:p>
            <a:pPr marL="0" indent="0" algn="ctr">
              <a:buNone/>
            </a:pPr>
            <a:r>
              <a:rPr lang="en-US" b="1" smtClean="0"/>
              <a:t>General Counsel</a:t>
            </a:r>
          </a:p>
          <a:p>
            <a:pPr marL="0" indent="0" algn="ctr">
              <a:buNone/>
            </a:pPr>
            <a:r>
              <a:rPr lang="en-US" b="1" smtClean="0"/>
              <a:t>ATIS</a:t>
            </a:r>
            <a:endParaRPr lang="en-US" b="1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304800" y="2568575"/>
            <a:ext cx="8458200" cy="1470025"/>
          </a:xfrm>
        </p:spPr>
        <p:txBody>
          <a:bodyPr/>
          <a:lstStyle/>
          <a:p>
            <a:r>
              <a:rPr lang="en-US" b="1" dirty="0"/>
              <a:t>Alliance for </a:t>
            </a:r>
            <a:r>
              <a:rPr lang="en-US" b="1" dirty="0" smtClean="0"/>
              <a:t>Telecommunications</a:t>
            </a: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> Industry Solutions (ATIS)</a:t>
            </a:r>
            <a:br>
              <a:rPr lang="en-US" b="1" dirty="0"/>
            </a:br>
            <a:r>
              <a:rPr lang="en-US" b="1" dirty="0"/>
              <a:t>Update</a:t>
            </a:r>
          </a:p>
        </p:txBody>
      </p:sp>
      <p:graphicFrame>
        <p:nvGraphicFramePr>
          <p:cNvPr id="6" name="Group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60275263"/>
              </p:ext>
            </p:extLst>
          </p:nvPr>
        </p:nvGraphicFramePr>
        <p:xfrm>
          <a:off x="3587750" y="288925"/>
          <a:ext cx="5064125" cy="1310640"/>
        </p:xfrm>
        <a:graphic>
          <a:graphicData uri="http://schemas.openxmlformats.org/drawingml/2006/table">
            <a:tbl>
              <a:tblPr/>
              <a:tblGrid>
                <a:gridCol w="1081088"/>
                <a:gridCol w="3983037"/>
              </a:tblGrid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</a:rPr>
                        <a:t>Document No: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GSC17-PLEN-79</a:t>
                      </a:r>
                      <a:endParaRPr kumimoji="0" lang="en-C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9244D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</a:rPr>
                        <a:t>Source: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</a:rPr>
                        <a:t>ATIS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</a:rPr>
                        <a:t>Contact: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</a:rPr>
                        <a:t>Susan Miller, </a:t>
                      </a:r>
                      <a:r>
                        <a:rPr kumimoji="0" lang="en-C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hlinkClick r:id="rId2"/>
                        </a:rPr>
                        <a:t>smiller@atis.org</a:t>
                      </a:r>
                      <a:endParaRPr kumimoji="0" lang="en-CA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9244D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</a:rPr>
                        <a:t>GSC Session: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</a:rPr>
                        <a:t>PLEN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</a:rPr>
                        <a:t>Agenda Item: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</a:rPr>
                        <a:t>4.2</a:t>
                      </a:r>
                      <a:endParaRPr kumimoji="0" lang="en-CA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9244D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153646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Highlight of ATIS Activities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Software-Defined Networking Focus Group</a:t>
            </a:r>
          </a:p>
          <a:p>
            <a:pPr lvl="1"/>
            <a:r>
              <a:rPr lang="en-US" sz="2400" dirty="0" smtClean="0"/>
              <a:t>Addressing how SDN can be </a:t>
            </a:r>
            <a:r>
              <a:rPr lang="en-US" sz="2400" dirty="0"/>
              <a:t>applied in a federated </a:t>
            </a:r>
            <a:r>
              <a:rPr lang="en-US" sz="2400" dirty="0" smtClean="0"/>
              <a:t>environment.</a:t>
            </a:r>
          </a:p>
          <a:p>
            <a:pPr lvl="1"/>
            <a:r>
              <a:rPr lang="en-US" sz="2400" dirty="0" smtClean="0"/>
              <a:t>Determining the operational </a:t>
            </a:r>
            <a:r>
              <a:rPr lang="en-US" sz="2400" dirty="0"/>
              <a:t>issues and opportunities from increasing the </a:t>
            </a:r>
            <a:r>
              <a:rPr lang="en-US" sz="2400" dirty="0" smtClean="0"/>
              <a:t>programmability of </a:t>
            </a:r>
            <a:r>
              <a:rPr lang="en-US" sz="2400" dirty="0"/>
              <a:t>the </a:t>
            </a:r>
            <a:r>
              <a:rPr lang="en-US" sz="2400" dirty="0" smtClean="0"/>
              <a:t>network:</a:t>
            </a:r>
          </a:p>
          <a:p>
            <a:pPr lvl="2"/>
            <a:r>
              <a:rPr lang="en-US" sz="2000" dirty="0" smtClean="0"/>
              <a:t>OSS/BSS impacts</a:t>
            </a:r>
          </a:p>
          <a:p>
            <a:pPr lvl="2"/>
            <a:r>
              <a:rPr lang="en-US" sz="2000" dirty="0" smtClean="0"/>
              <a:t>Reliability/fault detection</a:t>
            </a:r>
          </a:p>
          <a:p>
            <a:pPr lvl="2"/>
            <a:r>
              <a:rPr lang="en-US" sz="2000" dirty="0" smtClean="0"/>
              <a:t>Administration </a:t>
            </a:r>
            <a:r>
              <a:rPr lang="en-US" sz="2000" dirty="0"/>
              <a:t>and maintenance issues over the network </a:t>
            </a:r>
            <a:r>
              <a:rPr lang="en-US" sz="2000" dirty="0" smtClean="0"/>
              <a:t>element</a:t>
            </a:r>
          </a:p>
          <a:p>
            <a:pPr lvl="2"/>
            <a:r>
              <a:rPr lang="en-US" sz="2000" dirty="0"/>
              <a:t>Service life cycles of IP-infrastructure-based network elements and </a:t>
            </a:r>
            <a:r>
              <a:rPr lang="en-US" sz="2000" dirty="0" smtClean="0"/>
              <a:t>services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ctr">
              <a:defRPr/>
            </a:pPr>
            <a:fld id="{379C486E-DB2A-4BE6-BF4D-5CBEF5B8BFFA}" type="slidenum">
              <a:rPr lang="en-US" smtClean="0"/>
              <a:pPr algn="ctr"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40958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Highlight of ATIS Activities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Trust and Identity Focus Group </a:t>
            </a:r>
          </a:p>
          <a:p>
            <a:pPr lvl="1"/>
            <a:r>
              <a:rPr lang="en-US" dirty="0" smtClean="0"/>
              <a:t>ATIS is framing a trust and identity solution that will: </a:t>
            </a:r>
            <a:endParaRPr lang="en-US" dirty="0"/>
          </a:p>
          <a:p>
            <a:pPr lvl="2"/>
            <a:r>
              <a:rPr lang="en-US" dirty="0" smtClean="0"/>
              <a:t>Provide global interoperability between service providers like the PSTN;</a:t>
            </a:r>
          </a:p>
          <a:p>
            <a:pPr lvl="2"/>
            <a:r>
              <a:rPr lang="en-US" dirty="0" smtClean="0"/>
              <a:t>Support a diverse set of services (e.g., the web); and</a:t>
            </a:r>
          </a:p>
          <a:p>
            <a:pPr lvl="2"/>
            <a:r>
              <a:rPr lang="en-US" dirty="0" smtClean="0"/>
              <a:t>Maintain </a:t>
            </a:r>
            <a:r>
              <a:rPr lang="en-US" dirty="0"/>
              <a:t>a </a:t>
            </a:r>
            <a:r>
              <a:rPr lang="en-US" dirty="0" smtClean="0"/>
              <a:t>higher level </a:t>
            </a:r>
            <a:r>
              <a:rPr lang="en-US" dirty="0"/>
              <a:t>of trust </a:t>
            </a:r>
            <a:r>
              <a:rPr lang="en-US" dirty="0" smtClean="0"/>
              <a:t>than what exists today.</a:t>
            </a:r>
          </a:p>
          <a:p>
            <a:pPr lvl="1"/>
            <a:r>
              <a:rPr lang="en-US" dirty="0"/>
              <a:t>Focus Group is </a:t>
            </a:r>
            <a:r>
              <a:rPr lang="en-US" dirty="0" smtClean="0"/>
              <a:t>currently assessing trust </a:t>
            </a:r>
            <a:r>
              <a:rPr lang="en-US" dirty="0"/>
              <a:t>and identity management models in support of the communications industry’s service </a:t>
            </a:r>
            <a:r>
              <a:rPr lang="en-US" dirty="0" smtClean="0"/>
              <a:t>offerings.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ctr">
              <a:defRPr/>
            </a:pPr>
            <a:fld id="{379C486E-DB2A-4BE6-BF4D-5CBEF5B8BFFA}" type="slidenum">
              <a:rPr lang="en-US" smtClean="0"/>
              <a:pPr algn="ctr"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447835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Highlight of ATIS Activities</a:t>
            </a:r>
          </a:p>
        </p:txBody>
      </p:sp>
      <p:sp>
        <p:nvSpPr>
          <p:cNvPr id="12289" name="Rectangle 2"/>
          <p:cNvSpPr>
            <a:spLocks noGrp="1" noRot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spcBef>
                <a:spcPct val="10000"/>
              </a:spcBef>
              <a:spcAft>
                <a:spcPct val="10000"/>
              </a:spcAft>
              <a:buChar char="•"/>
            </a:pPr>
            <a:r>
              <a:rPr lang="en-US" dirty="0" smtClean="0">
                <a:ea typeface="+mn-ea"/>
                <a:cs typeface="+mn-cs"/>
              </a:rPr>
              <a:t>Cybersecurity Focus Group (complete)</a:t>
            </a:r>
          </a:p>
          <a:p>
            <a:pPr lvl="1"/>
            <a:r>
              <a:rPr lang="en-US" sz="2400" dirty="0" smtClean="0"/>
              <a:t>Developed a foundation for E2E </a:t>
            </a:r>
            <a:r>
              <a:rPr lang="en-US" sz="2400" dirty="0"/>
              <a:t>analysis of vulnerabilities in devices, networks, and computing infrastructures</a:t>
            </a:r>
            <a:r>
              <a:rPr lang="en-US" sz="2400" dirty="0" smtClean="0"/>
              <a:t>.</a:t>
            </a:r>
          </a:p>
          <a:p>
            <a:pPr lvl="1"/>
            <a:r>
              <a:rPr lang="en-US" sz="2400" dirty="0" smtClean="0"/>
              <a:t>ATIS launched subcommittee to focus on </a:t>
            </a:r>
            <a:r>
              <a:rPr lang="en-US" sz="2400" dirty="0" err="1" smtClean="0"/>
              <a:t>cybersecurity</a:t>
            </a:r>
            <a:r>
              <a:rPr lang="en-US" sz="2400" dirty="0" smtClean="0"/>
              <a:t> issues.</a:t>
            </a:r>
            <a:endParaRPr lang="en-US" sz="2400" dirty="0"/>
          </a:p>
          <a:p>
            <a:pPr lvl="1"/>
            <a:r>
              <a:rPr lang="en-US" sz="2400" dirty="0" smtClean="0">
                <a:ea typeface="+mn-ea"/>
                <a:cs typeface="+mn-cs"/>
              </a:rPr>
              <a:t>Workshop being held </a:t>
            </a:r>
            <a:r>
              <a:rPr lang="en-US" sz="2400" dirty="0" smtClean="0"/>
              <a:t>June 18-19, 2013 to bring </a:t>
            </a:r>
            <a:r>
              <a:rPr lang="en-US" sz="2400" dirty="0"/>
              <a:t>together CIOs, CTOs and CSOs in both government and </a:t>
            </a:r>
            <a:r>
              <a:rPr lang="en-US" sz="2400" dirty="0" smtClean="0"/>
              <a:t>industry. Focus on improvements </a:t>
            </a:r>
            <a:r>
              <a:rPr lang="en-US" sz="2400" dirty="0"/>
              <a:t>to the security of infrastructure and </a:t>
            </a:r>
            <a:r>
              <a:rPr lang="en-US" sz="2400" dirty="0" smtClean="0"/>
              <a:t>communications.</a:t>
            </a:r>
            <a:endParaRPr lang="en-US" dirty="0"/>
          </a:p>
          <a:p>
            <a:pPr marL="342900" lvl="1" indent="-342900">
              <a:spcBef>
                <a:spcPct val="10000"/>
              </a:spcBef>
              <a:spcAft>
                <a:spcPct val="10000"/>
              </a:spcAft>
              <a:buChar char="•"/>
            </a:pPr>
            <a:endParaRPr lang="en-US" dirty="0">
              <a:ea typeface="+mn-ea"/>
              <a:cs typeface="+mn-cs"/>
            </a:endParaRPr>
          </a:p>
          <a:p>
            <a:pPr marL="342900" lvl="1" indent="-342900">
              <a:spcBef>
                <a:spcPct val="10000"/>
              </a:spcBef>
              <a:spcAft>
                <a:spcPct val="10000"/>
              </a:spcAft>
              <a:buChar char="•"/>
            </a:pPr>
            <a:endParaRPr lang="en-US" dirty="0">
              <a:ea typeface="+mn-ea"/>
              <a:cs typeface="+mn-cs"/>
            </a:endParaRPr>
          </a:p>
        </p:txBody>
      </p:sp>
      <p:sp>
        <p:nvSpPr>
          <p:cNvPr id="12291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FE1B768-6D55-4B47-A01D-ABF58C3C30BD}" type="slidenum">
              <a:rPr lang="en-US" altLang="zh-CN" smtClean="0">
                <a:ea typeface="宋体"/>
              </a:rPr>
              <a:pPr/>
              <a:t>12</a:t>
            </a:fld>
            <a:endParaRPr lang="en-US" altLang="zh-CN" dirty="0" smtClean="0">
              <a:ea typeface="宋体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10232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Highlight of ATIS Activities</a:t>
            </a:r>
            <a:endParaRPr lang="en-US" dirty="0"/>
          </a:p>
        </p:txBody>
      </p:sp>
      <p:sp>
        <p:nvSpPr>
          <p:cNvPr id="12289" name="Rectangle 2"/>
          <p:cNvSpPr>
            <a:spLocks noGrp="1" noRot="1" noChangeArrowheads="1"/>
          </p:cNvSpPr>
          <p:nvPr>
            <p:ph idx="1"/>
          </p:nvPr>
        </p:nvSpPr>
        <p:spPr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10000"/>
              </a:spcBef>
              <a:spcAft>
                <a:spcPct val="10000"/>
              </a:spcAft>
            </a:pPr>
            <a:r>
              <a:rPr lang="en-US" sz="2800" dirty="0" smtClean="0">
                <a:latin typeface="Arial" charset="0"/>
              </a:rPr>
              <a:t>M2M </a:t>
            </a:r>
            <a:r>
              <a:rPr lang="en-US" sz="2800" dirty="0">
                <a:latin typeface="Arial" charset="0"/>
              </a:rPr>
              <a:t>Focus </a:t>
            </a:r>
            <a:r>
              <a:rPr lang="en-US" sz="2800" dirty="0" smtClean="0">
                <a:latin typeface="Arial" charset="0"/>
              </a:rPr>
              <a:t>Group (complete)</a:t>
            </a:r>
            <a:endParaRPr lang="en-US" sz="2800" dirty="0">
              <a:latin typeface="Arial" charset="0"/>
            </a:endParaRPr>
          </a:p>
          <a:p>
            <a:pPr lvl="1">
              <a:spcBef>
                <a:spcPct val="10000"/>
              </a:spcBef>
              <a:spcAft>
                <a:spcPct val="10000"/>
              </a:spcAft>
            </a:pPr>
            <a:r>
              <a:rPr lang="en-US" sz="2400" dirty="0">
                <a:latin typeface="Arial" charset="0"/>
              </a:rPr>
              <a:t>Smart Grid assessment</a:t>
            </a:r>
          </a:p>
          <a:p>
            <a:pPr lvl="1">
              <a:spcBef>
                <a:spcPct val="10000"/>
              </a:spcBef>
              <a:spcAft>
                <a:spcPct val="10000"/>
              </a:spcAft>
            </a:pPr>
            <a:r>
              <a:rPr lang="en-US" sz="2400" dirty="0">
                <a:latin typeface="Arial" charset="0"/>
              </a:rPr>
              <a:t>Connected Vehicle assessment</a:t>
            </a:r>
          </a:p>
          <a:p>
            <a:pPr lvl="1">
              <a:spcBef>
                <a:spcPct val="10000"/>
              </a:spcBef>
              <a:spcAft>
                <a:spcPct val="10000"/>
              </a:spcAft>
            </a:pPr>
            <a:r>
              <a:rPr lang="en-US" sz="2400" dirty="0">
                <a:latin typeface="Arial" charset="0"/>
              </a:rPr>
              <a:t>eHealth assessment</a:t>
            </a:r>
          </a:p>
          <a:p>
            <a:pPr lvl="1">
              <a:spcBef>
                <a:spcPct val="10000"/>
              </a:spcBef>
              <a:spcAft>
                <a:spcPct val="10000"/>
              </a:spcAft>
            </a:pPr>
            <a:r>
              <a:rPr lang="en-US" sz="2400" dirty="0">
                <a:latin typeface="Arial" charset="0"/>
              </a:rPr>
              <a:t>The M2M FG identified numerous common service layer characteristics and functions.</a:t>
            </a:r>
          </a:p>
          <a:p>
            <a:pPr lvl="1">
              <a:spcBef>
                <a:spcPct val="10000"/>
              </a:spcBef>
              <a:spcAft>
                <a:spcPct val="10000"/>
              </a:spcAft>
            </a:pPr>
            <a:r>
              <a:rPr lang="en-US" sz="2400" dirty="0">
                <a:latin typeface="Arial" charset="0"/>
              </a:rPr>
              <a:t>M2M Committee was launched in July 2012, and is utilizing the work of the </a:t>
            </a:r>
            <a:r>
              <a:rPr lang="en-US" sz="2400" dirty="0" smtClean="0">
                <a:latin typeface="Arial" charset="0"/>
              </a:rPr>
              <a:t>Focus Group as </a:t>
            </a:r>
            <a:r>
              <a:rPr lang="en-US" sz="2400" dirty="0">
                <a:latin typeface="Arial" charset="0"/>
              </a:rPr>
              <a:t>its foundation.</a:t>
            </a:r>
          </a:p>
        </p:txBody>
      </p:sp>
      <p:sp>
        <p:nvSpPr>
          <p:cNvPr id="12291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FE1B768-6D55-4B47-A01D-ABF58C3C30BD}" type="slidenum">
              <a:rPr lang="en-US" altLang="zh-CN" smtClean="0">
                <a:ea typeface="宋体"/>
              </a:rPr>
              <a:pPr/>
              <a:t>13</a:t>
            </a:fld>
            <a:endParaRPr lang="en-US" altLang="zh-CN" dirty="0" smtClean="0">
              <a:ea typeface="宋体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54361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Highlight of ATIS Activities</a:t>
            </a:r>
            <a:endParaRPr lang="en-US" dirty="0"/>
          </a:p>
        </p:txBody>
      </p:sp>
      <p:sp>
        <p:nvSpPr>
          <p:cNvPr id="12289" name="Rectangle 2"/>
          <p:cNvSpPr>
            <a:spLocks noGrp="1" noRot="1" noChangeArrowheads="1"/>
          </p:cNvSpPr>
          <p:nvPr>
            <p:ph idx="1"/>
          </p:nvPr>
        </p:nvSpPr>
        <p:spPr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10000"/>
              </a:spcBef>
              <a:spcAft>
                <a:spcPct val="10000"/>
              </a:spcAft>
            </a:pPr>
            <a:r>
              <a:rPr lang="en-US" sz="2800" dirty="0">
                <a:latin typeface="Arial" charset="0"/>
              </a:rPr>
              <a:t>PSTN Transition Focus Group </a:t>
            </a:r>
            <a:r>
              <a:rPr lang="en-US" sz="2800" dirty="0" smtClean="0">
                <a:latin typeface="Arial" charset="0"/>
              </a:rPr>
              <a:t>Report (complete)</a:t>
            </a:r>
            <a:endParaRPr lang="en-US" sz="2800" dirty="0">
              <a:latin typeface="Arial" charset="0"/>
            </a:endParaRPr>
          </a:p>
          <a:p>
            <a:pPr lvl="1">
              <a:spcBef>
                <a:spcPct val="10000"/>
              </a:spcBef>
              <a:spcAft>
                <a:spcPct val="10000"/>
              </a:spcAft>
            </a:pPr>
            <a:r>
              <a:rPr lang="en-US" sz="2400" dirty="0">
                <a:latin typeface="Arial" charset="0"/>
              </a:rPr>
              <a:t>Evaluated the network’s current state and identified capabilities that the successor networks will deliver. </a:t>
            </a:r>
          </a:p>
          <a:p>
            <a:pPr lvl="1">
              <a:spcBef>
                <a:spcPct val="10000"/>
              </a:spcBef>
              <a:spcAft>
                <a:spcPct val="10000"/>
              </a:spcAft>
            </a:pPr>
            <a:r>
              <a:rPr lang="en-US" sz="2400" dirty="0">
                <a:latin typeface="Arial" charset="0"/>
              </a:rPr>
              <a:t>Assessed key issues in the transition across four areas of network evolution: application services, access, numbering, and transport.</a:t>
            </a:r>
          </a:p>
          <a:p>
            <a:pPr lvl="1">
              <a:spcBef>
                <a:spcPct val="10000"/>
              </a:spcBef>
              <a:spcAft>
                <a:spcPct val="10000"/>
              </a:spcAft>
            </a:pPr>
            <a:r>
              <a:rPr lang="en-US" sz="2400" dirty="0">
                <a:latin typeface="Arial" charset="0"/>
              </a:rPr>
              <a:t>Focus Group made recommendations to FCC Technical Advisory Council (PSTN Successor Infrastructure Work Group).</a:t>
            </a:r>
          </a:p>
        </p:txBody>
      </p:sp>
      <p:sp>
        <p:nvSpPr>
          <p:cNvPr id="12291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FE1B768-6D55-4B47-A01D-ABF58C3C30BD}" type="slidenum">
              <a:rPr lang="en-US" altLang="zh-CN" smtClean="0">
                <a:ea typeface="宋体"/>
              </a:rPr>
              <a:pPr/>
              <a:t>14</a:t>
            </a:fld>
            <a:endParaRPr lang="en-US" altLang="zh-CN" dirty="0" smtClean="0">
              <a:ea typeface="宋体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57091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Observations and Direction</a:t>
            </a:r>
            <a:endParaRPr lang="en-US" dirty="0"/>
          </a:p>
        </p:txBody>
      </p:sp>
      <p:sp>
        <p:nvSpPr>
          <p:cNvPr id="13313" name="Rectangle 2"/>
          <p:cNvSpPr>
            <a:spLocks noGrp="1" noRot="1" noChangeArrowheads="1"/>
          </p:cNvSpPr>
          <p:nvPr>
            <p:ph idx="1"/>
          </p:nvPr>
        </p:nvSpPr>
        <p:spPr>
          <a:xfrm>
            <a:off x="468313" y="1557338"/>
            <a:ext cx="8229600" cy="4614862"/>
          </a:xfrm>
        </p:spPr>
        <p:txBody>
          <a:bodyPr>
            <a:normAutofit lnSpcReduction="10000"/>
          </a:bodyPr>
          <a:lstStyle/>
          <a:p>
            <a:pPr>
              <a:spcAft>
                <a:spcPct val="20000"/>
              </a:spcAft>
            </a:pPr>
            <a:r>
              <a:rPr lang="en-US" sz="2400" dirty="0" smtClean="0">
                <a:latin typeface="Arial" charset="0"/>
              </a:rPr>
              <a:t>The pace of innovation, the need for business relevance, the speed of the output’s delivery is more important than  ever to ATIS members.</a:t>
            </a:r>
          </a:p>
          <a:p>
            <a:pPr>
              <a:spcAft>
                <a:spcPct val="20000"/>
              </a:spcAft>
            </a:pPr>
            <a:r>
              <a:rPr lang="en-US" sz="2400" dirty="0" smtClean="0">
                <a:latin typeface="Arial" charset="0"/>
              </a:rPr>
              <a:t>Fundamental shifts – e.g., all IP networks, Software Defined Networking, M2M, etc. are changing the industry and the role of standards.           </a:t>
            </a:r>
          </a:p>
          <a:p>
            <a:pPr>
              <a:spcAft>
                <a:spcPct val="20000"/>
              </a:spcAft>
            </a:pPr>
            <a:r>
              <a:rPr lang="en-US" sz="2400" dirty="0" smtClean="0">
                <a:latin typeface="Arial" charset="0"/>
              </a:rPr>
              <a:t>The integration of network and IT are happening and will enable companies to provide services with an interoperable, media-rich, service-oriented network.</a:t>
            </a:r>
          </a:p>
          <a:p>
            <a:pPr>
              <a:spcAft>
                <a:spcPct val="20000"/>
              </a:spcAft>
            </a:pPr>
            <a:r>
              <a:rPr lang="en-US" sz="2400" dirty="0" smtClean="0">
                <a:latin typeface="Arial" charset="0"/>
              </a:rPr>
              <a:t>Continual re-invention of </a:t>
            </a:r>
            <a:r>
              <a:rPr lang="en-US" sz="2400" dirty="0">
                <a:latin typeface="Arial" charset="0"/>
              </a:rPr>
              <a:t>how </a:t>
            </a:r>
            <a:r>
              <a:rPr lang="en-US" sz="2400" dirty="0" smtClean="0">
                <a:latin typeface="Arial" charset="0"/>
              </a:rPr>
              <a:t>we develop solutions and standards will be essential.</a:t>
            </a:r>
          </a:p>
          <a:p>
            <a:pPr>
              <a:spcAft>
                <a:spcPct val="20000"/>
              </a:spcAft>
            </a:pPr>
            <a:endParaRPr lang="en-US" sz="2400" dirty="0">
              <a:latin typeface="Arial" charset="0"/>
            </a:endParaRPr>
          </a:p>
          <a:p>
            <a:pPr>
              <a:spcAft>
                <a:spcPct val="20000"/>
              </a:spcAft>
            </a:pPr>
            <a:endParaRPr lang="en-US" sz="2400" dirty="0" smtClean="0">
              <a:latin typeface="Arial" charset="0"/>
            </a:endParaRPr>
          </a:p>
        </p:txBody>
      </p:sp>
      <p:sp>
        <p:nvSpPr>
          <p:cNvPr id="13315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890398C-CDFA-42DD-BD94-65CBBD8A85F7}" type="slidenum">
              <a:rPr lang="en-US" altLang="zh-CN" smtClean="0">
                <a:ea typeface="宋体"/>
              </a:rPr>
              <a:pPr/>
              <a:t>15</a:t>
            </a:fld>
            <a:endParaRPr lang="en-US" altLang="zh-CN" dirty="0" smtClean="0">
              <a:ea typeface="宋体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28333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Highlight of </a:t>
            </a:r>
            <a:r>
              <a:rPr lang="en-US" dirty="0" smtClean="0"/>
              <a:t>ATIS Activities</a:t>
            </a:r>
            <a:endParaRPr lang="en-US" dirty="0"/>
          </a:p>
        </p:txBody>
      </p:sp>
      <p:sp>
        <p:nvSpPr>
          <p:cNvPr id="7169" name="Rectangle 2"/>
          <p:cNvSpPr>
            <a:spLocks noGrp="1" noRot="1" noChangeArrowheads="1"/>
          </p:cNvSpPr>
          <p:nvPr>
            <p:ph idx="1"/>
          </p:nvPr>
        </p:nvSpPr>
        <p:spPr>
          <a:xfrm>
            <a:off x="468313" y="1371600"/>
            <a:ext cx="8229600" cy="4711700"/>
          </a:xfrm>
        </p:spPr>
        <p:txBody>
          <a:bodyPr>
            <a:normAutofit lnSpcReduction="10000"/>
          </a:bodyPr>
          <a:lstStyle/>
          <a:p>
            <a:pPr>
              <a:spcAft>
                <a:spcPct val="20000"/>
              </a:spcAft>
            </a:pPr>
            <a:r>
              <a:rPr lang="en-US" sz="2600" dirty="0" smtClean="0">
                <a:latin typeface="Arial" charset="0"/>
              </a:rPr>
              <a:t>As a leading ICT organization, ATIS</a:t>
            </a:r>
            <a:r>
              <a:rPr lang="en-US" sz="2600" dirty="0">
                <a:latin typeface="Arial" charset="0"/>
              </a:rPr>
              <a:t>’ </a:t>
            </a:r>
            <a:r>
              <a:rPr lang="en-US" sz="2600" dirty="0" smtClean="0">
                <a:latin typeface="Arial" charset="0"/>
              </a:rPr>
              <a:t>mission </a:t>
            </a:r>
            <a:r>
              <a:rPr lang="en-US" sz="2600" dirty="0">
                <a:latin typeface="Arial" charset="0"/>
              </a:rPr>
              <a:t>is to </a:t>
            </a:r>
            <a:r>
              <a:rPr lang="en-US" sz="2600" dirty="0" smtClean="0">
                <a:latin typeface="Arial" charset="0"/>
              </a:rPr>
              <a:t>define, address, and advance technology solutions </a:t>
            </a:r>
            <a:r>
              <a:rPr lang="en-US" sz="2600" dirty="0">
                <a:latin typeface="Arial" charset="0"/>
              </a:rPr>
              <a:t>and </a:t>
            </a:r>
            <a:r>
              <a:rPr lang="en-US" sz="2600" dirty="0" smtClean="0">
                <a:latin typeface="Arial" charset="0"/>
              </a:rPr>
              <a:t>standards to support the timely roll-out of new products and services</a:t>
            </a:r>
          </a:p>
          <a:p>
            <a:pPr lvl="1">
              <a:spcAft>
                <a:spcPct val="20000"/>
              </a:spcAft>
            </a:pPr>
            <a:r>
              <a:rPr lang="en-US" sz="2400" dirty="0" smtClean="0">
                <a:latin typeface="Arial" charset="0"/>
              </a:rPr>
              <a:t>The diverse membership includes </a:t>
            </a:r>
            <a:r>
              <a:rPr lang="en-US" sz="2400" dirty="0" err="1" smtClean="0">
                <a:latin typeface="Arial" charset="0"/>
              </a:rPr>
              <a:t>wireline</a:t>
            </a:r>
            <a:r>
              <a:rPr lang="en-US" sz="2400" dirty="0" smtClean="0">
                <a:latin typeface="Arial" charset="0"/>
              </a:rPr>
              <a:t> and wireless service providers, broadband providers, equipment manufacturers, software developers, consumer electronics companies, internet service providers, cable companies, digital rights management firms, government and public safety agencies.</a:t>
            </a:r>
          </a:p>
          <a:p>
            <a:pPr marL="457200" lvl="1" indent="0">
              <a:spcAft>
                <a:spcPct val="20000"/>
              </a:spcAft>
              <a:buNone/>
            </a:pPr>
            <a:r>
              <a:rPr lang="en-US" sz="2400" dirty="0" smtClean="0">
                <a:latin typeface="Arial" charset="0"/>
              </a:rPr>
              <a:t>    </a:t>
            </a:r>
          </a:p>
          <a:p>
            <a:pPr lvl="1">
              <a:spcAft>
                <a:spcPct val="20000"/>
              </a:spcAft>
            </a:pPr>
            <a:endParaRPr lang="en-US" sz="2400" dirty="0" smtClean="0">
              <a:latin typeface="Arial" charset="0"/>
            </a:endParaRPr>
          </a:p>
          <a:p>
            <a:pPr lvl="1">
              <a:spcAft>
                <a:spcPct val="20000"/>
              </a:spcAft>
            </a:pPr>
            <a:endParaRPr lang="en-US" sz="2400" dirty="0" smtClean="0">
              <a:latin typeface="Arial" charset="0"/>
            </a:endParaRPr>
          </a:p>
        </p:txBody>
      </p:sp>
      <p:sp>
        <p:nvSpPr>
          <p:cNvPr id="7171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57464D2-1F39-40BB-B6FA-0EEB3FFB8963}" type="slidenum">
              <a:rPr lang="en-US" altLang="zh-CN" smtClean="0">
                <a:ea typeface="宋体"/>
              </a:rPr>
              <a:pPr/>
              <a:t>2</a:t>
            </a:fld>
            <a:endParaRPr lang="en-US" altLang="zh-CN" dirty="0" smtClean="0">
              <a:ea typeface="宋体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81025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524000"/>
          </a:xfrm>
        </p:spPr>
        <p:txBody>
          <a:bodyPr/>
          <a:lstStyle/>
          <a:p>
            <a:r>
              <a:rPr lang="en-US" dirty="0" smtClean="0"/>
              <a:t>Highlight of ATIS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219200"/>
            <a:ext cx="8229600" cy="4864100"/>
          </a:xfrm>
        </p:spPr>
        <p:txBody>
          <a:bodyPr/>
          <a:lstStyle/>
          <a:p>
            <a:pPr>
              <a:spcAft>
                <a:spcPct val="20000"/>
              </a:spcAft>
            </a:pPr>
            <a:r>
              <a:rPr lang="en-US" sz="2400" dirty="0">
                <a:latin typeface="Arial" charset="0"/>
              </a:rPr>
              <a:t>ATIS places an emphasis on its members’ market-driven priorities – at the intersection of business and technology. </a:t>
            </a:r>
          </a:p>
          <a:p>
            <a:pPr lvl="1">
              <a:spcAft>
                <a:spcPct val="20000"/>
              </a:spcAft>
            </a:pPr>
            <a:r>
              <a:rPr lang="en-US" sz="2000" dirty="0">
                <a:latin typeface="Arial" charset="0"/>
              </a:rPr>
              <a:t>ATIS’ C-level Board of Directors, its Technology and Operations (TOPS) Council, and its CIO </a:t>
            </a:r>
            <a:r>
              <a:rPr lang="en-US" sz="2000" dirty="0" smtClean="0">
                <a:latin typeface="Arial" charset="0"/>
              </a:rPr>
              <a:t>Council define the strategic vision and technology priorities to advance members’ business needs.</a:t>
            </a:r>
            <a:endParaRPr lang="en-US" sz="2000" dirty="0">
              <a:latin typeface="Arial" charset="0"/>
            </a:endParaRPr>
          </a:p>
          <a:p>
            <a:pPr lvl="1">
              <a:spcAft>
                <a:spcPct val="20000"/>
              </a:spcAft>
            </a:pPr>
            <a:r>
              <a:rPr lang="en-US" sz="2000" dirty="0">
                <a:latin typeface="Arial" charset="0"/>
              </a:rPr>
              <a:t>Business opportunities to be realized and business challenges to be solved sets the priority agenda.  </a:t>
            </a:r>
            <a:endParaRPr lang="en-US" sz="2000" dirty="0" smtClean="0">
              <a:latin typeface="Arial" charset="0"/>
            </a:endParaRPr>
          </a:p>
          <a:p>
            <a:pPr lvl="1">
              <a:spcAft>
                <a:spcPct val="20000"/>
              </a:spcAft>
            </a:pPr>
            <a:r>
              <a:rPr lang="en-US" sz="2000" dirty="0" smtClean="0">
                <a:latin typeface="Arial" charset="0"/>
              </a:rPr>
              <a:t>Fast-tracked solutions and standards development covers the technology development lifecycle – from innovation and solution design, to business use case formulation, to requirements, specifications, standards, interoperability testing, software tool kits, best practices, data collections, user guidelines and more.     </a:t>
            </a:r>
            <a:endParaRPr lang="en-US" sz="2000" dirty="0">
              <a:latin typeface="Arial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784003-CA28-42A6-AE01-896FD01E6E4B}" type="slidenum">
              <a:rPr lang="en-CA" smtClean="0"/>
              <a:pPr/>
              <a:t>3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xmlns="" val="38750564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Highlight of </a:t>
            </a:r>
            <a:r>
              <a:rPr lang="en-US" dirty="0" smtClean="0"/>
              <a:t>ATIS Activities</a:t>
            </a:r>
            <a:endParaRPr lang="en-US" dirty="0"/>
          </a:p>
        </p:txBody>
      </p:sp>
      <p:sp>
        <p:nvSpPr>
          <p:cNvPr id="8193" name="Rectangle 2"/>
          <p:cNvSpPr>
            <a:spLocks noGrp="1" noRot="1" noChangeArrowheads="1"/>
          </p:cNvSpPr>
          <p:nvPr>
            <p:ph idx="1"/>
          </p:nvPr>
        </p:nvSpPr>
        <p:spPr>
          <a:xfrm>
            <a:off x="468313" y="1371600"/>
            <a:ext cx="8229600" cy="4711700"/>
          </a:xfrm>
        </p:spPr>
        <p:txBody>
          <a:bodyPr>
            <a:normAutofit lnSpcReduction="10000"/>
          </a:bodyPr>
          <a:lstStyle/>
          <a:p>
            <a:pPr>
              <a:spcAft>
                <a:spcPct val="20000"/>
              </a:spcAft>
            </a:pPr>
            <a:r>
              <a:rPr lang="en-US" sz="2400" dirty="0" smtClean="0">
                <a:latin typeface="Arial" charset="0"/>
              </a:rPr>
              <a:t>ATIS’ approach has evolved – delivering output  in concert with business needs for priority work. </a:t>
            </a:r>
          </a:p>
          <a:p>
            <a:pPr lvl="1">
              <a:spcAft>
                <a:spcPct val="20000"/>
              </a:spcAft>
            </a:pPr>
            <a:r>
              <a:rPr lang="en-US" sz="2200" dirty="0" smtClean="0">
                <a:latin typeface="Arial" charset="0"/>
              </a:rPr>
              <a:t>Smaller development groups with greater range of  expertise – network, IT/software, product development, marketing, etc.; </a:t>
            </a:r>
          </a:p>
          <a:p>
            <a:pPr lvl="1">
              <a:spcAft>
                <a:spcPct val="20000"/>
              </a:spcAft>
            </a:pPr>
            <a:r>
              <a:rPr lang="en-US" sz="2200">
                <a:latin typeface="Arial" charset="0"/>
              </a:rPr>
              <a:t>Tight time frames with parallel interoperability needs addressed – fast tracking more the norm; </a:t>
            </a:r>
          </a:p>
          <a:p>
            <a:pPr lvl="1">
              <a:spcAft>
                <a:spcPct val="20000"/>
              </a:spcAft>
            </a:pPr>
            <a:r>
              <a:rPr lang="en-US" sz="2200" smtClean="0">
                <a:latin typeface="Arial" charset="0"/>
              </a:rPr>
              <a:t>Engagement </a:t>
            </a:r>
            <a:r>
              <a:rPr lang="en-US" sz="2200" dirty="0">
                <a:latin typeface="Arial" charset="0"/>
              </a:rPr>
              <a:t>of business organizations with more emphasis on business value</a:t>
            </a:r>
            <a:r>
              <a:rPr lang="en-US" sz="2200" dirty="0" smtClean="0">
                <a:latin typeface="Arial" charset="0"/>
              </a:rPr>
              <a:t>; and </a:t>
            </a:r>
          </a:p>
          <a:p>
            <a:pPr>
              <a:spcAft>
                <a:spcPct val="20000"/>
              </a:spcAft>
            </a:pPr>
            <a:r>
              <a:rPr lang="en-US" sz="2400" dirty="0" smtClean="0">
                <a:latin typeface="Arial" charset="0"/>
              </a:rPr>
              <a:t>Landscape Teams (quick study) -- to Focus Groups (business use case/issue analysis) -- to Solutions and Standards Development</a:t>
            </a:r>
          </a:p>
        </p:txBody>
      </p:sp>
      <p:sp>
        <p:nvSpPr>
          <p:cNvPr id="8195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AECABB5-08D9-4668-9CAB-9EC3DC26D935}" type="slidenum">
              <a:rPr lang="en-US" altLang="zh-CN" smtClean="0">
                <a:ea typeface="宋体"/>
              </a:rPr>
              <a:pPr/>
              <a:t>4</a:t>
            </a:fld>
            <a:endParaRPr lang="en-US" altLang="zh-CN" dirty="0" smtClean="0">
              <a:ea typeface="宋体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9919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Highlight of </a:t>
            </a:r>
            <a:r>
              <a:rPr lang="en-US" dirty="0" smtClean="0"/>
              <a:t>ATIS Activities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758190-59B5-4FAF-92D8-77798514AC83}" type="slidenum">
              <a:rPr lang="en-CA" smtClean="0"/>
              <a:pPr/>
              <a:t>5</a:t>
            </a:fld>
            <a:endParaRPr lang="en-CA" dirty="0"/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99393" y="1295400"/>
            <a:ext cx="6145213" cy="4738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400211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Highlight of </a:t>
            </a:r>
            <a:r>
              <a:rPr lang="en-US" dirty="0" smtClean="0"/>
              <a:t>ATIS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Big Data Analytics Focus Group  </a:t>
            </a:r>
            <a:endParaRPr lang="en-US" dirty="0"/>
          </a:p>
          <a:p>
            <a:pPr lvl="1"/>
            <a:r>
              <a:rPr lang="en-US" dirty="0" smtClean="0"/>
              <a:t>Exploring </a:t>
            </a:r>
            <a:r>
              <a:rPr lang="en-US" dirty="0"/>
              <a:t>potential for a federated, large-scale approach for operators to leverage the information in their networks </a:t>
            </a:r>
          </a:p>
          <a:p>
            <a:pPr lvl="1"/>
            <a:r>
              <a:rPr lang="en-US" dirty="0" smtClean="0"/>
              <a:t>Developing </a:t>
            </a:r>
            <a:r>
              <a:rPr lang="en-US" dirty="0"/>
              <a:t>an analytics metadata </a:t>
            </a:r>
            <a:r>
              <a:rPr lang="en-US" dirty="0" smtClean="0"/>
              <a:t>framework</a:t>
            </a:r>
          </a:p>
          <a:p>
            <a:pPr lvl="1"/>
            <a:r>
              <a:rPr lang="en-US" dirty="0" smtClean="0"/>
              <a:t>Determining </a:t>
            </a:r>
            <a:r>
              <a:rPr lang="en-US" dirty="0"/>
              <a:t>applicability of existing data exchange mechanisms to Big Data </a:t>
            </a:r>
            <a:r>
              <a:rPr lang="en-US" dirty="0" smtClean="0"/>
              <a:t>Analytics</a:t>
            </a:r>
          </a:p>
          <a:p>
            <a:pPr lvl="1"/>
            <a:r>
              <a:rPr lang="en-US" dirty="0" smtClean="0"/>
              <a:t>Launched and will complete in three months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758190-59B5-4FAF-92D8-77798514AC83}" type="slidenum">
              <a:rPr lang="en-CA" smtClean="0"/>
              <a:pPr/>
              <a:t>6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xmlns="" val="3047895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Highlight of ATIS Activities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ctr">
              <a:defRPr/>
            </a:pPr>
            <a:fld id="{379C486E-DB2A-4BE6-BF4D-5CBEF5B8BFFA}" type="slidenum">
              <a:rPr lang="en-US" smtClean="0"/>
              <a:pPr algn="ctr">
                <a:defRPr/>
              </a:pPr>
              <a:t>7</a:t>
            </a:fld>
            <a:endParaRPr lang="en-US" dirty="0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xmlns="" val="2604207904"/>
              </p:ext>
            </p:extLst>
          </p:nvPr>
        </p:nvGraphicFramePr>
        <p:xfrm>
          <a:off x="606371" y="1437881"/>
          <a:ext cx="7851829" cy="48867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952808" y="1447800"/>
            <a:ext cx="32383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>
                <a:solidFill>
                  <a:srgbClr val="09244D"/>
                </a:solidFill>
                <a:latin typeface="+mn-lt"/>
              </a:rPr>
              <a:t>Device Solutions</a:t>
            </a:r>
          </a:p>
        </p:txBody>
      </p:sp>
    </p:spTree>
    <p:extLst>
      <p:ext uri="{BB962C8B-B14F-4D97-AF65-F5344CB8AC3E}">
        <p14:creationId xmlns:p14="http://schemas.microsoft.com/office/powerpoint/2010/main" xmlns="" val="31141781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Highlight of ATIS Activities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Open </a:t>
            </a:r>
            <a:r>
              <a:rPr lang="en-US" sz="2800" dirty="0"/>
              <a:t>source </a:t>
            </a:r>
            <a:r>
              <a:rPr lang="en-US" sz="2800" dirty="0" smtClean="0"/>
              <a:t>project under </a:t>
            </a:r>
            <a:r>
              <a:rPr lang="en-US" sz="2800" dirty="0"/>
              <a:t>the sponsorship of </a:t>
            </a:r>
            <a:r>
              <a:rPr lang="en-US" sz="2800" dirty="0" smtClean="0"/>
              <a:t>ATIS</a:t>
            </a:r>
          </a:p>
          <a:p>
            <a:r>
              <a:rPr lang="en-US" sz="2800" dirty="0"/>
              <a:t>Simplifies call control for real-time web </a:t>
            </a:r>
            <a:r>
              <a:rPr lang="en-US" sz="2800" dirty="0" smtClean="0"/>
              <a:t>applications</a:t>
            </a:r>
            <a:endParaRPr lang="en-US" sz="2800" dirty="0"/>
          </a:p>
          <a:p>
            <a:r>
              <a:rPr lang="en-US" sz="2800" dirty="0"/>
              <a:t>Offers IMS network services to application </a:t>
            </a:r>
            <a:r>
              <a:rPr lang="en-US" sz="2800" dirty="0" smtClean="0"/>
              <a:t>developers</a:t>
            </a:r>
          </a:p>
          <a:p>
            <a:r>
              <a:rPr lang="en-US" sz="2800" dirty="0" smtClean="0"/>
              <a:t>Provides web developers with APIs that are consistent across service providers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ctr">
              <a:defRPr/>
            </a:pPr>
            <a:fld id="{379C486E-DB2A-4BE6-BF4D-5CBEF5B8BFFA}" type="slidenum">
              <a:rPr lang="en-US" smtClean="0"/>
              <a:pPr algn="ctr"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24297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Highlight of ATIS Activities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Mobile Device Integrity Landscape Team</a:t>
            </a:r>
          </a:p>
          <a:p>
            <a:pPr lvl="1"/>
            <a:r>
              <a:rPr lang="en-US" sz="2400" dirty="0"/>
              <a:t>Mobile Device </a:t>
            </a:r>
            <a:r>
              <a:rPr lang="en-US" sz="2400" dirty="0" smtClean="0"/>
              <a:t>Integrity </a:t>
            </a:r>
            <a:r>
              <a:rPr lang="en-US" sz="2400" dirty="0"/>
              <a:t>Panel </a:t>
            </a:r>
            <a:r>
              <a:rPr lang="en-US" sz="2400" dirty="0" smtClean="0"/>
              <a:t>(established </a:t>
            </a:r>
            <a:r>
              <a:rPr lang="en-US" sz="2400" dirty="0"/>
              <a:t>by </a:t>
            </a:r>
            <a:r>
              <a:rPr lang="en-US" sz="2400" dirty="0" smtClean="0"/>
              <a:t>the U.S. government) published Guidelines defining security requirements for BYOD; recommended hardware-rooted security (Roots of Trust, or RoTs).</a:t>
            </a:r>
          </a:p>
          <a:p>
            <a:pPr lvl="1"/>
            <a:r>
              <a:rPr lang="en-US" sz="2400" dirty="0" smtClean="0"/>
              <a:t>ATIS was asked to provide feedback:</a:t>
            </a:r>
          </a:p>
          <a:p>
            <a:pPr lvl="2"/>
            <a:r>
              <a:rPr lang="en-US" sz="2000" dirty="0"/>
              <a:t>Emphasized that the document should list the desired security features without supporting any specific </a:t>
            </a:r>
            <a:r>
              <a:rPr lang="en-US" sz="2000" dirty="0" smtClean="0"/>
              <a:t>implementation.</a:t>
            </a:r>
          </a:p>
          <a:p>
            <a:pPr lvl="2"/>
            <a:r>
              <a:rPr lang="en-US" sz="2000" dirty="0" smtClean="0"/>
              <a:t>Concluded that most </a:t>
            </a:r>
            <a:r>
              <a:rPr lang="en-US" sz="2000" dirty="0"/>
              <a:t>vendors have the hardware capabilities to support the RoTs laid out in the NIST document. NIST should not favor particular </a:t>
            </a:r>
            <a:r>
              <a:rPr lang="en-US" sz="2000" dirty="0" smtClean="0"/>
              <a:t>implementations</a:t>
            </a:r>
            <a:r>
              <a:rPr lang="en-US" sz="200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ctr">
              <a:defRPr/>
            </a:pPr>
            <a:fld id="{379C486E-DB2A-4BE6-BF4D-5CBEF5B8BFFA}" type="slidenum">
              <a:rPr lang="en-US" smtClean="0"/>
              <a:pPr algn="ctr"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17789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SC-17_Contribution_Templat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CC221E8A5C574B889E2CBB12A471FC" ma:contentTypeVersion="1" ma:contentTypeDescription="Create a new document." ma:contentTypeScope="" ma:versionID="99f44ad212ba6942fa1c339a891249a5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ded79842d4747cc85621c7c303666abe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380F7C66-BB60-4BEA-BCDD-D78F4640C69A}"/>
</file>

<file path=customXml/itemProps2.xml><?xml version="1.0" encoding="utf-8"?>
<ds:datastoreItem xmlns:ds="http://schemas.openxmlformats.org/officeDocument/2006/customXml" ds:itemID="{14BA2B73-7BD7-499C-9722-03F2584BF8CB}"/>
</file>

<file path=customXml/itemProps3.xml><?xml version="1.0" encoding="utf-8"?>
<ds:datastoreItem xmlns:ds="http://schemas.openxmlformats.org/officeDocument/2006/customXml" ds:itemID="{0D4C08C4-CBD0-48F7-8107-07BA95F9D869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788</TotalTime>
  <Words>967</Words>
  <Application>Microsoft Office PowerPoint</Application>
  <PresentationFormat>화면 슬라이드 쇼(4:3)</PresentationFormat>
  <Paragraphs>106</Paragraphs>
  <Slides>15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16" baseType="lpstr">
      <vt:lpstr>GSC-17_Contribution_Template</vt:lpstr>
      <vt:lpstr>Alliance for Telecommunications  Industry Solutions (ATIS) Update</vt:lpstr>
      <vt:lpstr>Highlight of ATIS Activities</vt:lpstr>
      <vt:lpstr>Highlight of ATIS Activities</vt:lpstr>
      <vt:lpstr>Highlight of ATIS Activities</vt:lpstr>
      <vt:lpstr>Highlight of ATIS Activities</vt:lpstr>
      <vt:lpstr>Highlight of ATIS Activities</vt:lpstr>
      <vt:lpstr>Highlight of ATIS Activities</vt:lpstr>
      <vt:lpstr>Highlight of ATIS Activities</vt:lpstr>
      <vt:lpstr>Highlight of ATIS Activities</vt:lpstr>
      <vt:lpstr>Highlight of ATIS Activities</vt:lpstr>
      <vt:lpstr>Highlight of ATIS Activities</vt:lpstr>
      <vt:lpstr>Highlight of ATIS Activities</vt:lpstr>
      <vt:lpstr>Highlight of ATIS Activities</vt:lpstr>
      <vt:lpstr>Highlight of ATIS Activities</vt:lpstr>
      <vt:lpstr>Observations and Direction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 Barclay</dc:creator>
  <dc:description>v.2 - 22 August 2011</dc:description>
  <cp:lastModifiedBy>channel</cp:lastModifiedBy>
  <cp:revision>98</cp:revision>
  <cp:lastPrinted>2013-05-09T19:55:07Z</cp:lastPrinted>
  <dcterms:created xsi:type="dcterms:W3CDTF">2011-09-30T16:25:03Z</dcterms:created>
  <dcterms:modified xsi:type="dcterms:W3CDTF">2013-05-12T15:52:14Z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0x010100CBCC221E8A5C574B889E2CBB12A471FC</vt:lpwstr>
  </property>
</Properties>
</file>