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75" r:id="rId4"/>
    <p:sldId id="276" r:id="rId5"/>
    <p:sldId id="278" r:id="rId6"/>
    <p:sldId id="279" r:id="rId7"/>
    <p:sldId id="260" r:id="rId8"/>
    <p:sldId id="261" r:id="rId9"/>
    <p:sldId id="262" r:id="rId10"/>
    <p:sldId id="263" r:id="rId11"/>
    <p:sldId id="264" r:id="rId12"/>
    <p:sldId id="265" r:id="rId13"/>
    <p:sldId id="268" r:id="rId14"/>
    <p:sldId id="269" r:id="rId15"/>
    <p:sldId id="271" r:id="rId16"/>
    <p:sldId id="272" r:id="rId17"/>
    <p:sldId id="273" r:id="rId18"/>
    <p:sldId id="274" r:id="rId19"/>
    <p:sldId id="280" r:id="rId20"/>
    <p:sldId id="281" r:id="rId21"/>
    <p:sldId id="282" r:id="rId22"/>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244D"/>
    <a:srgbClr val="C688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74" autoAdjust="0"/>
    <p:restoredTop sz="94660"/>
  </p:normalViewPr>
  <p:slideViewPr>
    <p:cSldViewPr>
      <p:cViewPr varScale="1">
        <p:scale>
          <a:sx n="74" d="100"/>
          <a:sy n="74" d="100"/>
        </p:scale>
        <p:origin x="-156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942" y="-12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굴림" pitchFamily="50" charset="-127"/>
              </a:defRPr>
            </a:lvl1pPr>
          </a:lstStyle>
          <a:p>
            <a:pPr>
              <a:defRPr/>
            </a:pPr>
            <a:endParaRPr lang="en-CA" altLang="ko-KR"/>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굴림" pitchFamily="50" charset="-127"/>
              </a:defRPr>
            </a:lvl1pPr>
          </a:lstStyle>
          <a:p>
            <a:pPr>
              <a:defRPr/>
            </a:pPr>
            <a:endParaRPr lang="en-CA" altLang="ko-K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altLang="ko-KR" noProof="0" smtClean="0"/>
              <a:t>Click to edit Master text styles</a:t>
            </a:r>
          </a:p>
          <a:p>
            <a:pPr lvl="1"/>
            <a:r>
              <a:rPr lang="en-CA" altLang="ko-KR" noProof="0" smtClean="0"/>
              <a:t>Second level</a:t>
            </a:r>
          </a:p>
          <a:p>
            <a:pPr lvl="2"/>
            <a:r>
              <a:rPr lang="en-CA" altLang="ko-KR" noProof="0" smtClean="0"/>
              <a:t>Third level</a:t>
            </a:r>
          </a:p>
          <a:p>
            <a:pPr lvl="3"/>
            <a:r>
              <a:rPr lang="en-CA" altLang="ko-KR" noProof="0" smtClean="0"/>
              <a:t>Fourth level</a:t>
            </a:r>
          </a:p>
          <a:p>
            <a:pPr lvl="4"/>
            <a:r>
              <a:rPr lang="en-CA" altLang="ko-KR"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굴림" pitchFamily="50" charset="-127"/>
              </a:defRPr>
            </a:lvl1pPr>
          </a:lstStyle>
          <a:p>
            <a:pPr>
              <a:defRPr/>
            </a:pPr>
            <a:endParaRPr lang="en-CA" altLang="ko-K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굴림" pitchFamily="50" charset="-127"/>
              </a:defRPr>
            </a:lvl1pPr>
          </a:lstStyle>
          <a:p>
            <a:pPr>
              <a:defRPr/>
            </a:pPr>
            <a:fld id="{1B989628-81E0-4585-B814-E128666E4D65}" type="slidenum">
              <a:rPr lang="en-CA" altLang="ko-KR"/>
              <a:pPr>
                <a:defRPr/>
              </a:pPr>
              <a:t>‹#›</a:t>
            </a:fld>
            <a:endParaRPr lang="en-CA" altLang="ko-K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p:spPr>
        <p:txBody>
          <a:bodyPr/>
          <a:lstStyle/>
          <a:p>
            <a:pPr eaLnBrk="1" hangingPunct="1"/>
            <a:endParaRPr lang="en-US" altLang="zh-CN" smtClean="0"/>
          </a:p>
        </p:txBody>
      </p:sp>
      <p:sp>
        <p:nvSpPr>
          <p:cNvPr id="18435" name="Slide Number Placeholder 3"/>
          <p:cNvSpPr>
            <a:spLocks noGrp="1"/>
          </p:cNvSpPr>
          <p:nvPr>
            <p:ph type="sldNum" sz="quarter" idx="5"/>
          </p:nvPr>
        </p:nvSpPr>
        <p:spPr>
          <a:noFill/>
        </p:spPr>
        <p:txBody>
          <a:bodyPr/>
          <a:lstStyle/>
          <a:p>
            <a:fld id="{D15A4247-1822-464A-BD04-255D28D28937}" type="slidenum">
              <a:rPr lang="zh-CN" altLang="en-US" smtClean="0">
                <a:solidFill>
                  <a:srgbClr val="000000"/>
                </a:solidFill>
                <a:ea typeface="굴림"/>
                <a:cs typeface="굴림"/>
              </a:rPr>
              <a:pPr/>
              <a:t>4</a:t>
            </a:fld>
            <a:endParaRPr lang="en-US" altLang="zh-CN" smtClean="0">
              <a:solidFill>
                <a:srgbClr val="000000"/>
              </a:solidFill>
              <a:ea typeface="굴림"/>
              <a:cs typeface="굴림"/>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pPr eaLnBrk="1" hangingPunct="1"/>
            <a:endParaRPr lang="en-US" altLang="zh-CN" smtClean="0"/>
          </a:p>
        </p:txBody>
      </p:sp>
      <p:sp>
        <p:nvSpPr>
          <p:cNvPr id="20483" name="Slide Number Placeholder 3"/>
          <p:cNvSpPr>
            <a:spLocks noGrp="1"/>
          </p:cNvSpPr>
          <p:nvPr>
            <p:ph type="sldNum" sz="quarter" idx="5"/>
          </p:nvPr>
        </p:nvSpPr>
        <p:spPr>
          <a:noFill/>
        </p:spPr>
        <p:txBody>
          <a:bodyPr/>
          <a:lstStyle/>
          <a:p>
            <a:fld id="{894028F9-1A28-4757-8230-DB5A841BBA61}" type="slidenum">
              <a:rPr lang="zh-CN" altLang="en-US" smtClean="0">
                <a:solidFill>
                  <a:srgbClr val="000000"/>
                </a:solidFill>
                <a:ea typeface="굴림"/>
                <a:cs typeface="굴림"/>
              </a:rPr>
              <a:pPr/>
              <a:t>5</a:t>
            </a:fld>
            <a:endParaRPr lang="en-US" altLang="zh-CN" smtClean="0">
              <a:solidFill>
                <a:srgbClr val="000000"/>
              </a:solidFill>
              <a:ea typeface="굴림"/>
              <a:cs typeface="굴림"/>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pPr eaLnBrk="1" hangingPunct="1"/>
            <a:endParaRPr lang="en-US" altLang="zh-CN" smtClean="0"/>
          </a:p>
        </p:txBody>
      </p:sp>
      <p:sp>
        <p:nvSpPr>
          <p:cNvPr id="22531" name="Slide Number Placeholder 3"/>
          <p:cNvSpPr>
            <a:spLocks noGrp="1"/>
          </p:cNvSpPr>
          <p:nvPr>
            <p:ph type="sldNum" sz="quarter" idx="5"/>
          </p:nvPr>
        </p:nvSpPr>
        <p:spPr>
          <a:noFill/>
        </p:spPr>
        <p:txBody>
          <a:bodyPr/>
          <a:lstStyle/>
          <a:p>
            <a:fld id="{5FF8F260-864F-4D74-9160-2792D313C5BD}" type="slidenum">
              <a:rPr lang="zh-CN" altLang="en-US" smtClean="0">
                <a:solidFill>
                  <a:srgbClr val="000000"/>
                </a:solidFill>
                <a:ea typeface="굴림"/>
                <a:cs typeface="굴림"/>
              </a:rPr>
              <a:pPr/>
              <a:t>6</a:t>
            </a:fld>
            <a:endParaRPr lang="en-US" altLang="zh-CN" smtClean="0">
              <a:solidFill>
                <a:srgbClr val="000000"/>
              </a:solidFill>
              <a:ea typeface="굴림"/>
              <a:cs typeface="굴림"/>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页脚占位符 5"/>
          <p:cNvSpPr>
            <a:spLocks noGrp="1"/>
          </p:cNvSpPr>
          <p:nvPr>
            <p:ph type="ftr" sz="quarter" idx="4"/>
          </p:nvPr>
        </p:nvSpPr>
        <p:spPr>
          <a:noFill/>
        </p:spPr>
        <p:txBody>
          <a:bodyPr/>
          <a:lstStyle/>
          <a:p>
            <a:r>
              <a:rPr lang="zh-CN" altLang="en-US" smtClean="0">
                <a:ea typeface="굴림"/>
                <a:cs typeface="굴림"/>
              </a:rPr>
              <a:t>[1]cdma2000® is the trademark for the technical nomenclature for certain specifications and standards of the Organizational Partners (OPs) of 3GPP2. Geographically (and as of the date of publication), cdma2000® is a registered trademark of the Telecommuni</a:t>
            </a:r>
            <a:endParaRPr lang="en-US" altLang="zh-CN" smtClean="0">
              <a:ea typeface="굴림"/>
              <a:cs typeface="굴림"/>
            </a:endParaRPr>
          </a:p>
        </p:txBody>
      </p:sp>
      <p:sp>
        <p:nvSpPr>
          <p:cNvPr id="28674" name="Rectangle 2"/>
          <p:cNvSpPr>
            <a:spLocks noGrp="1" noRot="1" noChangeAspect="1" noTextEdit="1"/>
          </p:cNvSpPr>
          <p:nvPr>
            <p:ph type="sldImg"/>
          </p:nvPr>
        </p:nvSpPr>
        <p:spPr>
          <a:ln/>
        </p:spPr>
      </p:sp>
      <p:sp>
        <p:nvSpPr>
          <p:cNvPr id="28675" name="Rectangle 3"/>
          <p:cNvSpPr>
            <a:spLocks noGrp="1"/>
          </p:cNvSpPr>
          <p:nvPr>
            <p:ph type="body" idx="1"/>
          </p:nvPr>
        </p:nvSpPr>
        <p:spPr>
          <a:noFill/>
          <a:ln/>
        </p:spPr>
        <p:txBody>
          <a:bodyPr/>
          <a:lstStyle/>
          <a:p>
            <a:pPr eaLnBrk="1" hangingPunct="1"/>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cstate="print"/>
          <a:srcRect/>
          <a:stretch>
            <a:fillRect/>
          </a:stretch>
        </p:blipFill>
        <p:spPr bwMode="auto">
          <a:xfrm>
            <a:off x="144463" y="134938"/>
            <a:ext cx="2914650" cy="1925637"/>
          </a:xfrm>
          <a:prstGeom prst="rect">
            <a:avLst/>
          </a:prstGeom>
          <a:noFill/>
          <a:ln w="9525">
            <a:noFill/>
            <a:miter lim="800000"/>
            <a:headEnd/>
            <a:tailEnd/>
          </a:ln>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6" name="Rectangle 13"/>
          <p:cNvSpPr>
            <a:spLocks noChangeArrowheads="1"/>
          </p:cNvSpPr>
          <p:nvPr userDrawn="1"/>
        </p:nvSpPr>
        <p:spPr bwMode="auto">
          <a:xfrm>
            <a:off x="3028950" y="6381750"/>
            <a:ext cx="3068638" cy="331788"/>
          </a:xfrm>
          <a:prstGeom prst="rect">
            <a:avLst/>
          </a:prstGeom>
          <a:noFill/>
          <a:ln>
            <a:noFill/>
          </a:ln>
          <a:extLst>
            <a:ext uri="{909E8E84-426E-40DD-AFC4-6F175D3DCCD1}"/>
            <a:ext uri="{91240B29-F687-4F45-9708-019B960494DF}"/>
          </a:extLst>
        </p:spPr>
        <p:txBody>
          <a:bodyPr/>
          <a:lstStyle/>
          <a:p>
            <a:pPr algn="ctr">
              <a:defRPr/>
            </a:pPr>
            <a:r>
              <a:rPr lang="en-CA" altLang="ko-KR" sz="1200" b="1" dirty="0" smtClean="0">
                <a:solidFill>
                  <a:srgbClr val="09244D"/>
                </a:solidFill>
                <a:ea typeface="굴림" pitchFamily="50" charset="-127"/>
              </a:rPr>
              <a:t>Standards</a:t>
            </a:r>
            <a:r>
              <a:rPr lang="en-CA" altLang="ko-KR" sz="1200" b="1" baseline="0" dirty="0" smtClean="0">
                <a:solidFill>
                  <a:srgbClr val="09244D"/>
                </a:solidFill>
                <a:ea typeface="굴림" pitchFamily="50" charset="-127"/>
              </a:rPr>
              <a:t> for Shared ICT</a:t>
            </a:r>
            <a:endParaRPr lang="en-CA" altLang="ko-KR" sz="1200" b="1" dirty="0">
              <a:solidFill>
                <a:srgbClr val="09244D"/>
              </a:solidFill>
              <a:ea typeface="굴림" pitchFamily="50" charset="-127"/>
            </a:endParaRP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a:t>TITLE OF </a:t>
            </a:r>
            <a:br>
              <a:rPr lang="en-CA" altLang="ko-KR"/>
            </a:br>
            <a:r>
              <a:rPr lang="en-CA" altLang="ko-KR"/>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a:solidFill>
                  <a:srgbClr val="09244D"/>
                </a:solidFill>
              </a:defRPr>
            </a:lvl1pPr>
          </a:lstStyle>
          <a:p>
            <a:pPr>
              <a:defRPr/>
            </a:pPr>
            <a:fld id="{82E25C1D-B98C-46BB-A235-3DB78B6FDF55}" type="slidenum">
              <a:rPr lang="en-CA" altLang="ko-KR"/>
              <a:pPr>
                <a:defRPr/>
              </a:pPr>
              <a:t>‹#›</a:t>
            </a:fld>
            <a:endParaRPr lang="en-CA"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5B2840A2-FC06-433B-95D2-DEC9942978BB}" type="slidenum">
              <a:rPr lang="en-CA" altLang="ko-KR"/>
              <a:pPr>
                <a:defRPr/>
              </a:pPr>
              <a:t>‹#›</a:t>
            </a:fld>
            <a:endParaRPr lang="en-CA"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90F8F8C6-893F-4130-95D1-8E6353B81EDA}" type="slidenum">
              <a:rPr lang="en-CA" altLang="ko-KR"/>
              <a:pPr>
                <a:defRPr/>
              </a:pPr>
              <a:t>‹#›</a:t>
            </a:fld>
            <a:endParaRPr lang="en-CA"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GSC-17, Jeju / Korea</a:t>
            </a:r>
            <a:endParaRPr lang="en-CA" altLang="ko-KR" sz="1200" b="1" smtClean="0">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xfrm>
            <a:off x="3446463" y="6337300"/>
            <a:ext cx="2133600" cy="476250"/>
          </a:xfrm>
        </p:spPr>
        <p:txBody>
          <a:bodyPr/>
          <a:lstStyle>
            <a:lvl1pPr>
              <a:defRPr/>
            </a:lvl1pPr>
          </a:lstStyle>
          <a:p>
            <a:pPr>
              <a:defRPr/>
            </a:pPr>
            <a:fld id="{4BF91A52-9F52-4218-9D90-EB2A07D5E8B3}" type="slidenum">
              <a:rPr lang="en-CA" altLang="ko-KR"/>
              <a:pPr>
                <a:defRPr/>
              </a:pPr>
              <a:t>‹#›</a:t>
            </a:fld>
            <a:endParaRPr lang="en-CA"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fld id="{A6CB0F97-288A-4D76-AC69-19CAB3C8ED49}" type="slidenum">
              <a:rPr lang="en-CA" altLang="ko-KR"/>
              <a:pPr>
                <a:defRPr/>
              </a:pPr>
              <a:t>‹#›</a:t>
            </a:fld>
            <a:endParaRPr lang="en-CA"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fld id="{3493372D-AC85-41A9-95D3-A26125F6DA5D}" type="slidenum">
              <a:rPr lang="en-CA" altLang="ko-KR"/>
              <a:pPr>
                <a:defRPr/>
              </a:pPr>
              <a:t>‹#›</a:t>
            </a:fld>
            <a:endParaRPr lang="en-CA"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fld id="{552503C4-5135-43AC-9A19-B712931DE40F}" type="slidenum">
              <a:rPr lang="en-CA" altLang="ko-KR"/>
              <a:pPr>
                <a:defRPr/>
              </a:pPr>
              <a:t>‹#›</a:t>
            </a:fld>
            <a:endParaRPr lang="en-CA"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fld id="{5E38D706-AF62-4164-9646-E01AC6E27EA7}" type="slidenum">
              <a:rPr lang="en-CA" altLang="ko-KR"/>
              <a:pPr>
                <a:defRPr/>
              </a:pPr>
              <a:t>‹#›</a:t>
            </a:fld>
            <a:endParaRPr lang="en-CA"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032F527-D7F3-49AF-951F-D16AF547C7F7}" type="slidenum">
              <a:rPr lang="en-CA" altLang="ko-KR"/>
              <a:pPr>
                <a:defRPr/>
              </a:pPr>
              <a:t>‹#›</a:t>
            </a:fld>
            <a:endParaRPr lang="en-CA"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5EF69483-E8BF-44B9-98E3-1977781E29B2}" type="slidenum">
              <a:rPr lang="en-CA" altLang="ko-KR"/>
              <a:pPr>
                <a:defRPr/>
              </a:pPr>
              <a:t>‹#›</a:t>
            </a:fld>
            <a:endParaRPr lang="en-CA"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DE48F5BE-B60B-474B-87A3-DB9051DA9E29}" type="slidenum">
              <a:rPr lang="en-CA" altLang="ko-KR"/>
              <a:pPr>
                <a:defRPr/>
              </a:pPr>
              <a:t>‹#›</a:t>
            </a:fld>
            <a:endParaRPr lang="en-CA"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userDrawn="1"/>
        </p:nvPicPr>
        <p:blipFill>
          <a:blip r:embed="rId13" cstate="print"/>
          <a:srcRect l="78127" t="73959"/>
          <a:stretch>
            <a:fillRect/>
          </a:stretch>
        </p:blipFill>
        <p:spPr bwMode="auto">
          <a:xfrm>
            <a:off x="7143750" y="5072063"/>
            <a:ext cx="2000250" cy="1785937"/>
          </a:xfrm>
          <a:prstGeom prst="rect">
            <a:avLst/>
          </a:prstGeom>
          <a:noFill/>
          <a:ln w="9525">
            <a:noFill/>
            <a:miter lim="800000"/>
            <a:headEnd/>
            <a:tailEnd/>
          </a:ln>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CA" altLang="ko-KR" smtClean="0"/>
              <a:t>Click to edit Master text styles</a:t>
            </a:r>
          </a:p>
          <a:p>
            <a:pPr lvl="1"/>
            <a:r>
              <a:rPr lang="en-CA" altLang="ko-KR" smtClean="0"/>
              <a:t>Second level</a:t>
            </a:r>
          </a:p>
          <a:p>
            <a:pPr lvl="2"/>
            <a:r>
              <a:rPr lang="en-CA" altLang="ko-KR" smtClean="0"/>
              <a:t>Third level</a:t>
            </a:r>
          </a:p>
          <a:p>
            <a:pPr lvl="3"/>
            <a:r>
              <a:rPr lang="en-CA" altLang="ko-KR" smtClean="0"/>
              <a:t>Fourth level</a:t>
            </a:r>
          </a:p>
          <a:p>
            <a:pPr lvl="4"/>
            <a:r>
              <a:rPr lang="en-CA" altLang="ko-KR" smtClean="0"/>
              <a:t>Fifth level </a:t>
            </a:r>
            <a:r>
              <a:rPr lang="en-US" altLang="ja-JP" smtClean="0"/>
              <a:t>GSC16-[session]-XX</a:t>
            </a:r>
            <a:endParaRPr lang="en-CA" altLang="ko-KR" smtClean="0"/>
          </a:p>
        </p:txBody>
      </p:sp>
      <p:sp>
        <p:nvSpPr>
          <p:cNvPr id="1030" name="Rectangle 6"/>
          <p:cNvSpPr>
            <a:spLocks noGrp="1" noChangeArrowheads="1"/>
          </p:cNvSpPr>
          <p:nvPr>
            <p:ph type="sldNum" sz="quarter" idx="4"/>
          </p:nvPr>
        </p:nvSpPr>
        <p:spPr bwMode="auto">
          <a:xfrm>
            <a:off x="327660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Trebuchet MS" pitchFamily="34" charset="0"/>
                <a:ea typeface="굴림" pitchFamily="50" charset="-127"/>
              </a:defRPr>
            </a:lvl1pPr>
          </a:lstStyle>
          <a:p>
            <a:pPr>
              <a:defRPr/>
            </a:pPr>
            <a:fld id="{38BF47F3-A22B-431E-8F33-227A351BC163}" type="slidenum">
              <a:rPr lang="en-CA" altLang="ko-KR"/>
              <a:pPr>
                <a:defRPr/>
              </a:pPr>
              <a:t>‹#›</a:t>
            </a:fld>
            <a:endParaRPr lang="en-CA" altLang="ko-KR"/>
          </a:p>
        </p:txBody>
      </p:sp>
      <p:sp>
        <p:nvSpPr>
          <p:cNvPr id="3" name="Rectangle 24"/>
          <p:cNvSpPr>
            <a:spLocks noChangeArrowheads="1"/>
          </p:cNvSpPr>
          <p:nvPr userDrawn="1"/>
        </p:nvSpPr>
        <p:spPr bwMode="auto">
          <a:xfrm>
            <a:off x="7387443" y="260350"/>
            <a:ext cx="1361270" cy="276999"/>
          </a:xfrm>
          <a:prstGeom prst="rect">
            <a:avLst/>
          </a:prstGeom>
          <a:noFill/>
          <a:ln>
            <a:noFill/>
          </a:ln>
          <a:extLst>
            <a:ext uri="{909E8E84-426E-40DD-AFC4-6F175D3DCCD1}"/>
            <a:ext uri="{91240B29-F687-4F45-9708-019B960494DF}"/>
          </a:extLst>
        </p:spPr>
        <p:txBody>
          <a:bodyPr wrap="none">
            <a:spAutoFit/>
          </a:bodyPr>
          <a:lstStyle/>
          <a:p>
            <a:pPr algn="r">
              <a:defRPr/>
            </a:pPr>
            <a:r>
              <a:rPr lang="en-CA" altLang="ko-KR" sz="1200" dirty="0" smtClean="0">
                <a:solidFill>
                  <a:srgbClr val="09244D"/>
                </a:solidFill>
                <a:ea typeface="굴림" pitchFamily="50" charset="-127"/>
              </a:rPr>
              <a:t>GSC17-PLEN-76</a:t>
            </a:r>
            <a:endParaRPr lang="en-CA" altLang="ko-KR" sz="1200" dirty="0">
              <a:solidFill>
                <a:srgbClr val="09244D"/>
              </a:solidFill>
              <a:ea typeface="굴림" pitchFamily="50" charset="-127"/>
            </a:endParaRPr>
          </a:p>
        </p:txBody>
      </p:sp>
      <p:sp>
        <p:nvSpPr>
          <p:cNvPr id="7" name="Rectangle 13"/>
          <p:cNvSpPr>
            <a:spLocks noChangeArrowheads="1"/>
          </p:cNvSpPr>
          <p:nvPr userDrawn="1"/>
        </p:nvSpPr>
        <p:spPr bwMode="auto">
          <a:xfrm>
            <a:off x="6039866" y="6381328"/>
            <a:ext cx="3068638" cy="331788"/>
          </a:xfrm>
          <a:prstGeom prst="rect">
            <a:avLst/>
          </a:prstGeom>
          <a:noFill/>
          <a:ln>
            <a:noFill/>
          </a:ln>
          <a:extLst>
            <a:ext uri="{909E8E84-426E-40DD-AFC4-6F175D3DCCD1}"/>
            <a:ext uri="{91240B29-F687-4F45-9708-019B960494DF}"/>
          </a:extLst>
        </p:spPr>
        <p:txBody>
          <a:bodyPr/>
          <a:lstStyle/>
          <a:p>
            <a:pPr algn="ctr">
              <a:defRPr/>
            </a:pPr>
            <a:r>
              <a:rPr lang="en-CA" altLang="ko-KR" sz="1200" b="1" dirty="0" smtClean="0">
                <a:solidFill>
                  <a:srgbClr val="09244D"/>
                </a:solidFill>
                <a:ea typeface="굴림" pitchFamily="50" charset="-127"/>
              </a:rPr>
              <a:t>Standards</a:t>
            </a:r>
            <a:r>
              <a:rPr lang="en-CA" altLang="ko-KR" sz="1200" b="1" baseline="0" dirty="0" smtClean="0">
                <a:solidFill>
                  <a:srgbClr val="09244D"/>
                </a:solidFill>
                <a:ea typeface="굴림" pitchFamily="50" charset="-127"/>
              </a:rPr>
              <a:t> for Shared ICT</a:t>
            </a:r>
            <a:endParaRPr lang="en-CA" altLang="ko-KR" sz="1200" b="1" dirty="0">
              <a:solidFill>
                <a:srgbClr val="09244D"/>
              </a:solidFill>
              <a:ea typeface="굴림" pitchFamily="50" charset="-127"/>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tiaonline.org/policy/public-safety"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CA" altLang="ko-KR" b="1" dirty="0" smtClean="0">
                <a:ea typeface="굴림" charset="-127"/>
              </a:rPr>
              <a:t>Emergency Communications</a:t>
            </a:r>
          </a:p>
        </p:txBody>
      </p:sp>
      <p:sp>
        <p:nvSpPr>
          <p:cNvPr id="2051" name="Rectangle 3"/>
          <p:cNvSpPr>
            <a:spLocks noGrp="1" noChangeArrowheads="1"/>
          </p:cNvSpPr>
          <p:nvPr>
            <p:ph type="subTitle" idx="1"/>
          </p:nvPr>
        </p:nvSpPr>
        <p:spPr/>
        <p:txBody>
          <a:bodyPr/>
          <a:lstStyle/>
          <a:p>
            <a:pPr eaLnBrk="1" hangingPunct="1"/>
            <a:r>
              <a:rPr lang="en-GB" altLang="ko-KR" smtClean="0">
                <a:ea typeface="굴림"/>
                <a:cs typeface="굴림"/>
              </a:rPr>
              <a:t>Jane Brownley</a:t>
            </a:r>
          </a:p>
          <a:p>
            <a:pPr eaLnBrk="1" hangingPunct="1"/>
            <a:r>
              <a:rPr lang="en-GB" altLang="ko-KR" smtClean="0">
                <a:ea typeface="굴림"/>
                <a:cs typeface="굴림"/>
              </a:rPr>
              <a:t>Chair TIA TR-45</a:t>
            </a:r>
          </a:p>
          <a:p>
            <a:pPr eaLnBrk="1" hangingPunct="1"/>
            <a:r>
              <a:rPr lang="en-GB" altLang="ko-KR" smtClean="0">
                <a:ea typeface="굴림"/>
                <a:cs typeface="굴림"/>
              </a:rPr>
              <a:t>Alcatel-Lucent</a:t>
            </a:r>
          </a:p>
        </p:txBody>
      </p:sp>
      <p:graphicFrame>
        <p:nvGraphicFramePr>
          <p:cNvPr id="2092" name="Group 44"/>
          <p:cNvGraphicFramePr>
            <a:graphicFrameLocks noGrp="1"/>
          </p:cNvGraphicFramePr>
          <p:nvPr/>
        </p:nvGraphicFramePr>
        <p:xfrm>
          <a:off x="3587750" y="288925"/>
          <a:ext cx="5064125" cy="1311277"/>
        </p:xfrm>
        <a:graphic>
          <a:graphicData uri="http://schemas.openxmlformats.org/drawingml/2006/table">
            <a:tbl>
              <a:tblPr/>
              <a:tblGrid>
                <a:gridCol w="1081088"/>
                <a:gridCol w="3983037"/>
              </a:tblGrid>
              <a:tr h="2744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dirty="0" smtClean="0">
                          <a:ln>
                            <a:noFill/>
                          </a:ln>
                          <a:solidFill>
                            <a:srgbClr val="09244D"/>
                          </a:solidFill>
                          <a:effectLst/>
                          <a:latin typeface="Trebuchet MS" pitchFamily="34" charset="0"/>
                          <a:ea typeface="굴림" pitchFamily="50" charset="-127"/>
                        </a:rPr>
                        <a:t>Document No:</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MS PGothic" pitchFamily="34" charset="-128"/>
                        </a:rPr>
                        <a:t>GSC17-PLEN-76</a:t>
                      </a:r>
                      <a:endParaRPr kumimoji="0" lang="en-CA" altLang="ko-KR" sz="1200" b="1" i="0" u="none" strike="noStrike" cap="none" normalizeH="0" baseline="0" dirty="0" smtClean="0">
                        <a:ln>
                          <a:noFill/>
                        </a:ln>
                        <a:solidFill>
                          <a:srgbClr val="09244D"/>
                        </a:solidFill>
                        <a:effectLst/>
                        <a:latin typeface="Arial" charset="0"/>
                        <a:ea typeface="MS PGothic" pitchFamily="34" charset="-128"/>
                      </a:endParaRP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92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Source:</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smtClean="0">
                          <a:ln>
                            <a:noFill/>
                          </a:ln>
                          <a:solidFill>
                            <a:srgbClr val="09244D"/>
                          </a:solidFill>
                          <a:effectLst/>
                          <a:latin typeface="Arial" charset="0"/>
                          <a:ea typeface="굴림" pitchFamily="50" charset="-127"/>
                        </a:rPr>
                        <a:t>TIA</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92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Contact:</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smtClean="0">
                          <a:ln>
                            <a:noFill/>
                          </a:ln>
                          <a:solidFill>
                            <a:srgbClr val="09244D"/>
                          </a:solidFill>
                          <a:effectLst/>
                          <a:latin typeface="Arial" charset="0"/>
                          <a:ea typeface="굴림" pitchFamily="50" charset="-127"/>
                        </a:rPr>
                        <a:t>Jane </a:t>
                      </a:r>
                      <a:r>
                        <a:rPr kumimoji="0" lang="en-CA" altLang="ko-KR" sz="1000" b="0" i="0" u="none" strike="noStrike" cap="none" normalizeH="0" baseline="0" dirty="0" err="1" smtClean="0">
                          <a:ln>
                            <a:noFill/>
                          </a:ln>
                          <a:solidFill>
                            <a:srgbClr val="09244D"/>
                          </a:solidFill>
                          <a:effectLst/>
                          <a:latin typeface="Arial" charset="0"/>
                          <a:ea typeface="굴림" pitchFamily="50" charset="-127"/>
                        </a:rPr>
                        <a:t>Brownley</a:t>
                      </a:r>
                      <a:r>
                        <a:rPr kumimoji="0" lang="en-CA" altLang="ko-KR" sz="1000" b="0" i="0" u="none" strike="noStrike" cap="none" normalizeH="0" baseline="0" dirty="0" smtClean="0">
                          <a:ln>
                            <a:noFill/>
                          </a:ln>
                          <a:solidFill>
                            <a:srgbClr val="09244D"/>
                          </a:solidFill>
                          <a:effectLst/>
                          <a:latin typeface="Arial" charset="0"/>
                          <a:ea typeface="굴림" pitchFamily="50" charset="-127"/>
                        </a:rPr>
                        <a:t> (jane.brownley@alcattel-lucent.com)</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92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GSC Session:</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smtClean="0">
                          <a:ln>
                            <a:noFill/>
                          </a:ln>
                          <a:solidFill>
                            <a:srgbClr val="09244D"/>
                          </a:solidFill>
                          <a:effectLst/>
                          <a:latin typeface="Arial" charset="0"/>
                          <a:ea typeface="굴림" pitchFamily="50" charset="-127"/>
                        </a:rPr>
                        <a:t>Plenary</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92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Agenda Item:</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smtClean="0">
                          <a:ln>
                            <a:noFill/>
                          </a:ln>
                          <a:solidFill>
                            <a:srgbClr val="09244D"/>
                          </a:solidFill>
                          <a:effectLst/>
                          <a:latin typeface="Arial" charset="0"/>
                          <a:ea typeface="굴림" pitchFamily="50" charset="-127"/>
                        </a:rPr>
                        <a:t>6.2</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pPr eaLnBrk="1" hangingPunct="1"/>
            <a:r>
              <a:rPr lang="en-US" altLang="zh-CN" sz="3600" smtClean="0">
                <a:solidFill>
                  <a:schemeClr val="tx1"/>
                </a:solidFill>
                <a:ea typeface="宋体" charset="-122"/>
              </a:rPr>
              <a:t>Highlights of TR-45 Activities</a:t>
            </a:r>
            <a:endParaRPr lang="zh-CN" altLang="en-US" sz="3600" smtClean="0">
              <a:solidFill>
                <a:schemeClr val="tx1"/>
              </a:solidFill>
              <a:ea typeface="宋体" charset="-122"/>
            </a:endParaRPr>
          </a:p>
        </p:txBody>
      </p:sp>
      <p:sp>
        <p:nvSpPr>
          <p:cNvPr id="26626" name="内容占位符 2"/>
          <p:cNvSpPr>
            <a:spLocks noGrp="1"/>
          </p:cNvSpPr>
          <p:nvPr>
            <p:ph idx="1"/>
          </p:nvPr>
        </p:nvSpPr>
        <p:spPr/>
        <p:txBody>
          <a:bodyPr/>
          <a:lstStyle/>
          <a:p>
            <a:pPr eaLnBrk="1" hangingPunct="1"/>
            <a:r>
              <a:rPr lang="en-US" altLang="zh-CN" sz="2800" smtClean="0">
                <a:ea typeface="宋体" charset="-122"/>
              </a:rPr>
              <a:t>TR-45 does work to support Government-to-Government, CMAS, and Wireless Priority Services</a:t>
            </a:r>
          </a:p>
          <a:p>
            <a:pPr lvl="1" eaLnBrk="1" hangingPunct="1"/>
            <a:r>
              <a:rPr lang="en-US" altLang="zh-CN" sz="2400" smtClean="0">
                <a:ea typeface="宋体" charset="-122"/>
              </a:rPr>
              <a:t>continues to actively partner with ATIS WTSC developing joint standards for CMAS, JSMS911, Emergency Services</a:t>
            </a:r>
          </a:p>
          <a:p>
            <a:pPr lvl="1" eaLnBrk="1" hangingPunct="1"/>
            <a:r>
              <a:rPr lang="en-US" altLang="zh-CN" sz="2400" smtClean="0">
                <a:ea typeface="宋体" charset="-122"/>
              </a:rPr>
              <a:t>working with 3GPP2 on the requirements and network support for Multimedia Priority Services</a:t>
            </a:r>
          </a:p>
          <a:p>
            <a:pPr lvl="1" eaLnBrk="1" hangingPunct="1"/>
            <a:r>
              <a:rPr lang="en-US" altLang="zh-CN" sz="2400" smtClean="0">
                <a:ea typeface="宋体" charset="-122"/>
              </a:rPr>
              <a:t>New work item on DRVCC (Dual Radio Voice Call Continuity)</a:t>
            </a:r>
          </a:p>
        </p:txBody>
      </p:sp>
      <p:sp>
        <p:nvSpPr>
          <p:cNvPr id="5" name="灯片编号占位符 3"/>
          <p:cNvSpPr txBox="1">
            <a:spLocks/>
          </p:cNvSpPr>
          <p:nvPr/>
        </p:nvSpPr>
        <p:spPr bwMode="auto">
          <a:xfrm>
            <a:off x="3347864"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BAC7EAC-F7D4-447C-8ABE-8242CBC1B286}" type="slidenum">
              <a:rPr kumimoji="0" lang="en-US" altLang="zh-CN" sz="1200" b="0" i="0" u="none" strike="noStrike" kern="1200" cap="none" spc="0" normalizeH="0" baseline="0" noProof="0" smtClean="0">
                <a:ln>
                  <a:noFill/>
                </a:ln>
                <a:solidFill>
                  <a:schemeClr val="tx1"/>
                </a:solidFill>
                <a:effectLst/>
                <a:uLnTx/>
                <a:uFillTx/>
                <a:latin typeface="Arial" charset="0"/>
                <a:ea typeface="宋体" charset="-122"/>
                <a:cs typeface="+mn-cs"/>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0" lang="en-US" altLang="zh-CN" sz="1200" b="0" i="0" u="none" strike="noStrike" kern="1200" cap="none" spc="0" normalizeH="0" baseline="0" noProof="0" dirty="0" smtClean="0">
              <a:ln>
                <a:noFill/>
              </a:ln>
              <a:solidFill>
                <a:schemeClr val="tx1"/>
              </a:solidFill>
              <a:effectLst/>
              <a:uLnTx/>
              <a:uFillTx/>
              <a:latin typeface="Arial" charset="0"/>
              <a:ea typeface="宋体" charset="-122"/>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Rot="1" noChangeArrowheads="1"/>
          </p:cNvSpPr>
          <p:nvPr>
            <p:ph type="title" idx="4294967295"/>
          </p:nvPr>
        </p:nvSpPr>
        <p:spPr/>
        <p:txBody>
          <a:bodyPr/>
          <a:lstStyle/>
          <a:p>
            <a:pPr eaLnBrk="1" hangingPunct="1">
              <a:defRPr/>
            </a:pPr>
            <a:r>
              <a:rPr lang="en-US" altLang="zh-CN" sz="3600" smtClean="0">
                <a:solidFill>
                  <a:schemeClr val="tx1"/>
                </a:solidFill>
              </a:rPr>
              <a:t>Commercial Mobile Alert Service (CMAS)</a:t>
            </a:r>
          </a:p>
        </p:txBody>
      </p:sp>
      <p:sp>
        <p:nvSpPr>
          <p:cNvPr id="27651" name="Rectangle 3"/>
          <p:cNvSpPr>
            <a:spLocks noGrp="1" noRot="1" noChangeArrowheads="1"/>
          </p:cNvSpPr>
          <p:nvPr>
            <p:ph type="body" idx="4294967295"/>
          </p:nvPr>
        </p:nvSpPr>
        <p:spPr>
          <a:xfrm>
            <a:off x="468313" y="1412875"/>
            <a:ext cx="7920037" cy="3816350"/>
          </a:xfrm>
        </p:spPr>
        <p:txBody>
          <a:bodyPr/>
          <a:lstStyle/>
          <a:p>
            <a:pPr eaLnBrk="1" hangingPunct="1">
              <a:lnSpc>
                <a:spcPct val="80000"/>
              </a:lnSpc>
              <a:buFont typeface="Wingdings" pitchFamily="2" charset="2"/>
              <a:buNone/>
            </a:pPr>
            <a:r>
              <a:rPr lang="en-US" altLang="zh-CN" sz="1800" smtClean="0">
                <a:ea typeface="宋体" charset="-122"/>
              </a:rPr>
              <a:t>Background:</a:t>
            </a:r>
          </a:p>
          <a:p>
            <a:pPr eaLnBrk="1" hangingPunct="1">
              <a:lnSpc>
                <a:spcPct val="80000"/>
              </a:lnSpc>
            </a:pPr>
            <a:r>
              <a:rPr lang="en-US" altLang="zh-CN" sz="1800" smtClean="0">
                <a:ea typeface="宋体" charset="-122"/>
              </a:rPr>
              <a:t>The “Warning, Alert, and Response Network” Act Signed into law on October 13, 2006 </a:t>
            </a:r>
          </a:p>
          <a:p>
            <a:pPr eaLnBrk="1" hangingPunct="1">
              <a:lnSpc>
                <a:spcPct val="80000"/>
              </a:lnSpc>
            </a:pPr>
            <a:r>
              <a:rPr lang="en-US" altLang="zh-CN" sz="1800" smtClean="0">
                <a:ea typeface="宋体" charset="-122"/>
              </a:rPr>
              <a:t>Sets in motion the planning for “Commercial Mobile Service” Providers to “voluntarily” send emergency alerts to their subscribers</a:t>
            </a:r>
          </a:p>
          <a:p>
            <a:pPr lvl="1" eaLnBrk="1" hangingPunct="1">
              <a:lnSpc>
                <a:spcPct val="80000"/>
              </a:lnSpc>
            </a:pPr>
            <a:r>
              <a:rPr lang="en-US" altLang="zh-CN" sz="1600" smtClean="0">
                <a:ea typeface="宋体" charset="-122"/>
              </a:rPr>
              <a:t>“Commercial Mobile Service Providers” are considered to be cellular and paging companies.</a:t>
            </a:r>
          </a:p>
          <a:p>
            <a:pPr lvl="1" eaLnBrk="1" hangingPunct="1">
              <a:lnSpc>
                <a:spcPct val="80000"/>
              </a:lnSpc>
            </a:pPr>
            <a:r>
              <a:rPr lang="en-US" altLang="zh-CN" sz="1600" smtClean="0">
                <a:ea typeface="宋体" charset="-122"/>
              </a:rPr>
              <a:t>Only the service is discussed – technology choices are not specified</a:t>
            </a:r>
          </a:p>
          <a:p>
            <a:pPr lvl="2" eaLnBrk="1" hangingPunct="1">
              <a:lnSpc>
                <a:spcPct val="80000"/>
              </a:lnSpc>
            </a:pPr>
            <a:r>
              <a:rPr lang="en-US" altLang="zh-CN" sz="1400" smtClean="0">
                <a:ea typeface="宋体" charset="-122"/>
              </a:rPr>
              <a:t>Thus, Sub-Committees developing these standards have the option of choosing a specific technology</a:t>
            </a:r>
          </a:p>
          <a:p>
            <a:pPr lvl="1" eaLnBrk="1" hangingPunct="1">
              <a:lnSpc>
                <a:spcPct val="80000"/>
              </a:lnSpc>
            </a:pPr>
            <a:r>
              <a:rPr lang="en-US" altLang="zh-CN" sz="1600" smtClean="0">
                <a:ea typeface="宋体" charset="-122"/>
              </a:rPr>
              <a:t>This work is Regional [US based]</a:t>
            </a:r>
          </a:p>
          <a:p>
            <a:pPr eaLnBrk="1" hangingPunct="1">
              <a:lnSpc>
                <a:spcPct val="80000"/>
              </a:lnSpc>
            </a:pPr>
            <a:r>
              <a:rPr lang="en-US" altLang="zh-CN" sz="1800" smtClean="0">
                <a:ea typeface="宋体" charset="-122"/>
              </a:rPr>
              <a:t>Joint development activity between TR-45 [TR-45.5 and TR-45.8] and ATIS to develop CMAS-related specifications common to both groups</a:t>
            </a:r>
          </a:p>
          <a:p>
            <a:pPr eaLnBrk="1" hangingPunct="1">
              <a:lnSpc>
                <a:spcPct val="80000"/>
              </a:lnSpc>
            </a:pPr>
            <a:r>
              <a:rPr lang="en-US" altLang="zh-CN" sz="1800" smtClean="0">
                <a:ea typeface="宋体" charset="-122"/>
              </a:rPr>
              <a:t>Core Standards for 1x cdma2000®</a:t>
            </a:r>
            <a:r>
              <a:rPr lang="en-US" altLang="zh-CN" sz="1800" baseline="30000" smtClean="0">
                <a:ea typeface="宋体" charset="-122"/>
              </a:rPr>
              <a:t>1</a:t>
            </a:r>
            <a:r>
              <a:rPr lang="en-US" altLang="zh-CN" sz="1800" smtClean="0">
                <a:ea typeface="宋体" charset="-122"/>
              </a:rPr>
              <a:t> CMAS air interface documents have completed development and published. </a:t>
            </a:r>
          </a:p>
          <a:p>
            <a:pPr eaLnBrk="1" hangingPunct="1">
              <a:lnSpc>
                <a:spcPct val="80000"/>
              </a:lnSpc>
            </a:pPr>
            <a:r>
              <a:rPr lang="en-US" altLang="zh-CN" sz="1800" smtClean="0">
                <a:ea typeface="宋体" charset="-122"/>
              </a:rPr>
              <a:t>C Interface test specification has been published</a:t>
            </a:r>
            <a:endParaRPr lang="en-US" altLang="zh-CN" sz="2800" smtClean="0">
              <a:ea typeface="宋体" charset="-122"/>
            </a:endParaRPr>
          </a:p>
        </p:txBody>
      </p:sp>
      <p:sp>
        <p:nvSpPr>
          <p:cNvPr id="27652" name="Text Box 5"/>
          <p:cNvSpPr txBox="1">
            <a:spLocks noChangeArrowheads="1"/>
          </p:cNvSpPr>
          <p:nvPr/>
        </p:nvSpPr>
        <p:spPr bwMode="auto">
          <a:xfrm>
            <a:off x="684213" y="5516563"/>
            <a:ext cx="7777162" cy="639762"/>
          </a:xfrm>
          <a:prstGeom prst="rect">
            <a:avLst/>
          </a:prstGeom>
          <a:noFill/>
          <a:ln w="9525">
            <a:noFill/>
            <a:miter lim="800000"/>
            <a:headEnd/>
            <a:tailEnd/>
          </a:ln>
        </p:spPr>
        <p:txBody>
          <a:bodyPr>
            <a:spAutoFit/>
          </a:bodyPr>
          <a:lstStyle/>
          <a:p>
            <a:r>
              <a:rPr lang="en-US" altLang="zh-CN" sz="1200" baseline="30000">
                <a:ea typeface="宋体" charset="-122"/>
              </a:rPr>
              <a:t>1</a:t>
            </a:r>
            <a:r>
              <a:rPr lang="en-US" altLang="zh-CN" sz="1200">
                <a:ea typeface="宋体" charset="-122"/>
              </a:rPr>
              <a:t>cdma2000® is the trademark for the technical nomenclature for certain specifications and standards of the Organizational Partners (OPs) of 3GPP2.</a:t>
            </a:r>
            <a:r>
              <a:rPr lang="en-US" altLang="zh-CN" sz="1200" b="1">
                <a:ea typeface="宋体" charset="-122"/>
              </a:rPr>
              <a:t> </a:t>
            </a:r>
            <a:r>
              <a:rPr lang="en-US" altLang="zh-CN" sz="1200">
                <a:ea typeface="宋体" charset="-122"/>
              </a:rPr>
              <a:t>Geographically (and as of the date of publication), cdma2000® is a registered trademark of the Telecommunications Industry Association (TIA-USA) in the United States.</a:t>
            </a:r>
          </a:p>
        </p:txBody>
      </p:sp>
      <p:sp>
        <p:nvSpPr>
          <p:cNvPr id="6" name="灯片编号占位符 3"/>
          <p:cNvSpPr txBox="1">
            <a:spLocks/>
          </p:cNvSpPr>
          <p:nvPr/>
        </p:nvSpPr>
        <p:spPr bwMode="auto">
          <a:xfrm>
            <a:off x="3347864"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BAC7EAC-F7D4-447C-8ABE-8242CBC1B286}" type="slidenum">
              <a:rPr kumimoji="0" lang="en-US" altLang="zh-CN" sz="1200" b="0" i="0" u="none" strike="noStrike" kern="1200" cap="none" spc="0" normalizeH="0" baseline="0" noProof="0" smtClean="0">
                <a:ln>
                  <a:noFill/>
                </a:ln>
                <a:solidFill>
                  <a:schemeClr val="tx1"/>
                </a:solidFill>
                <a:effectLst/>
                <a:uLnTx/>
                <a:uFillTx/>
                <a:latin typeface="Arial" charset="0"/>
                <a:ea typeface="宋体" charset="-122"/>
                <a:cs typeface="+mn-cs"/>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0" lang="en-US" altLang="zh-CN" sz="1200" b="0" i="0" u="none" strike="noStrike" kern="1200" cap="none" spc="0" normalizeH="0" baseline="0" noProof="0" dirty="0" smtClean="0">
              <a:ln>
                <a:noFill/>
              </a:ln>
              <a:solidFill>
                <a:schemeClr val="tx1"/>
              </a:solidFill>
              <a:effectLst/>
              <a:uLnTx/>
              <a:uFillTx/>
              <a:latin typeface="Arial" charset="0"/>
              <a:ea typeface="宋体" charset="-122"/>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zh-CN" sz="3600" smtClean="0">
                <a:solidFill>
                  <a:schemeClr val="tx1"/>
                </a:solidFill>
                <a:ea typeface="宋体" charset="-122"/>
              </a:rPr>
              <a:t>Commercial Mobile Alert Service (CMAS)</a:t>
            </a:r>
            <a:endParaRPr lang="en-US" sz="3600" smtClean="0">
              <a:solidFill>
                <a:schemeClr val="tx1"/>
              </a:solidFill>
            </a:endParaRPr>
          </a:p>
        </p:txBody>
      </p:sp>
      <p:sp>
        <p:nvSpPr>
          <p:cNvPr id="29698" name="Content Placeholder 2"/>
          <p:cNvSpPr>
            <a:spLocks noGrp="1"/>
          </p:cNvSpPr>
          <p:nvPr>
            <p:ph idx="1"/>
          </p:nvPr>
        </p:nvSpPr>
        <p:spPr>
          <a:xfrm>
            <a:off x="468313" y="1557338"/>
            <a:ext cx="8229600" cy="4464050"/>
          </a:xfrm>
        </p:spPr>
        <p:txBody>
          <a:bodyPr/>
          <a:lstStyle/>
          <a:p>
            <a:pPr eaLnBrk="1" hangingPunct="1">
              <a:lnSpc>
                <a:spcPct val="80000"/>
              </a:lnSpc>
              <a:buFont typeface="Wingdings" pitchFamily="2" charset="2"/>
              <a:buNone/>
            </a:pPr>
            <a:r>
              <a:rPr lang="en-US" altLang="zh-CN" sz="2800" smtClean="0">
                <a:ea typeface="宋体" charset="-122"/>
              </a:rPr>
              <a:t>Recently Completed</a:t>
            </a:r>
          </a:p>
          <a:p>
            <a:pPr lvl="1" eaLnBrk="1" hangingPunct="1">
              <a:lnSpc>
                <a:spcPct val="80000"/>
              </a:lnSpc>
              <a:buFont typeface="Wingdings" pitchFamily="2" charset="2"/>
              <a:buChar char="§"/>
            </a:pPr>
            <a:r>
              <a:rPr lang="en-US" altLang="zh-CN" sz="2400" smtClean="0">
                <a:ea typeface="宋体" charset="-122"/>
              </a:rPr>
              <a:t>CMAS C1 interface between PBS and the CMSP Gateway</a:t>
            </a:r>
          </a:p>
          <a:p>
            <a:pPr lvl="1" eaLnBrk="1" hangingPunct="1">
              <a:lnSpc>
                <a:spcPct val="80000"/>
              </a:lnSpc>
              <a:buFont typeface="Wingdings" pitchFamily="2" charset="2"/>
              <a:buChar char="§"/>
            </a:pPr>
            <a:r>
              <a:rPr lang="en-US" altLang="zh-CN" sz="2400" smtClean="0">
                <a:ea typeface="宋体" charset="-122"/>
              </a:rPr>
              <a:t>Addenda to the base standards to address implementation issues</a:t>
            </a:r>
          </a:p>
          <a:p>
            <a:pPr lvl="1" eaLnBrk="1" hangingPunct="1">
              <a:lnSpc>
                <a:spcPct val="80000"/>
              </a:lnSpc>
              <a:buFont typeface="Wingdings" pitchFamily="2" charset="2"/>
              <a:buChar char="§"/>
            </a:pPr>
            <a:endParaRPr lang="en-US" altLang="zh-CN" smtClean="0">
              <a:ea typeface="宋体" charset="-122"/>
            </a:endParaRPr>
          </a:p>
          <a:p>
            <a:pPr eaLnBrk="1" hangingPunct="1">
              <a:lnSpc>
                <a:spcPct val="80000"/>
              </a:lnSpc>
              <a:buFont typeface="Wingdings" pitchFamily="2" charset="2"/>
              <a:buNone/>
            </a:pPr>
            <a:r>
              <a:rPr lang="en-US" altLang="zh-CN" sz="2800" smtClean="0">
                <a:ea typeface="宋体" charset="-122"/>
              </a:rPr>
              <a:t>Current Development:</a:t>
            </a:r>
          </a:p>
          <a:p>
            <a:pPr eaLnBrk="1" hangingPunct="1">
              <a:lnSpc>
                <a:spcPct val="80000"/>
              </a:lnSpc>
            </a:pPr>
            <a:r>
              <a:rPr lang="en-US" altLang="zh-CN" sz="2400" smtClean="0">
                <a:ea typeface="宋体" charset="-122"/>
              </a:rPr>
              <a:t>Support for Spanish language alerts</a:t>
            </a:r>
          </a:p>
          <a:p>
            <a:pPr eaLnBrk="1" hangingPunct="1">
              <a:lnSpc>
                <a:spcPct val="80000"/>
              </a:lnSpc>
            </a:pPr>
            <a:r>
              <a:rPr lang="en-US" altLang="zh-CN" sz="2400" smtClean="0">
                <a:ea typeface="宋体" charset="-122"/>
              </a:rPr>
              <a:t>J-STD-103 </a:t>
            </a:r>
            <a:r>
              <a:rPr lang="fr-FR" altLang="zh-CN" sz="2400" smtClean="0">
                <a:ea typeface="宋体" charset="-122"/>
              </a:rPr>
              <a:t>Joint ATIS/TIA Canadian Commercial Mobile Alerts Service (CMAS) </a:t>
            </a:r>
            <a:endParaRPr lang="en-US" altLang="zh-CN" smtClean="0">
              <a:ea typeface="宋体" charset="-122"/>
            </a:endParaRP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12</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Rot="1" noChangeArrowheads="1"/>
          </p:cNvSpPr>
          <p:nvPr>
            <p:ph type="title"/>
          </p:nvPr>
        </p:nvSpPr>
        <p:spPr>
          <a:xfrm>
            <a:off x="323850" y="404813"/>
            <a:ext cx="8540750" cy="1143000"/>
          </a:xfrm>
        </p:spPr>
        <p:txBody>
          <a:bodyPr/>
          <a:lstStyle/>
          <a:p>
            <a:pPr eaLnBrk="1" hangingPunct="1">
              <a:defRPr/>
            </a:pPr>
            <a:r>
              <a:rPr lang="en-US" altLang="zh-CN" sz="3600" smtClean="0">
                <a:solidFill>
                  <a:schemeClr val="tx1"/>
                </a:solidFill>
              </a:rPr>
              <a:t>E911 and Priority Services</a:t>
            </a:r>
          </a:p>
        </p:txBody>
      </p:sp>
      <p:sp>
        <p:nvSpPr>
          <p:cNvPr id="33795" name="Rectangle 3"/>
          <p:cNvSpPr>
            <a:spLocks noGrp="1" noRot="1" noChangeArrowheads="1"/>
          </p:cNvSpPr>
          <p:nvPr>
            <p:ph type="body" idx="1"/>
          </p:nvPr>
        </p:nvSpPr>
        <p:spPr/>
        <p:txBody>
          <a:bodyPr/>
          <a:lstStyle/>
          <a:p>
            <a:pPr eaLnBrk="1" hangingPunct="1"/>
            <a:r>
              <a:rPr lang="en-US" altLang="zh-CN" sz="2800" smtClean="0">
                <a:ea typeface="宋体" charset="-122"/>
              </a:rPr>
              <a:t>Support of granting priority access to cdma2000® services to a government related special class of users.</a:t>
            </a:r>
          </a:p>
          <a:p>
            <a:pPr eaLnBrk="1" hangingPunct="1"/>
            <a:r>
              <a:rPr lang="en-US" altLang="zh-CN" sz="2800" smtClean="0">
                <a:ea typeface="宋体" charset="-122"/>
              </a:rPr>
              <a:t>Support identification of emergency calls originated by the mobile station. This indication is passed to the network.</a:t>
            </a:r>
          </a:p>
          <a:p>
            <a:pPr eaLnBrk="1" hangingPunct="1"/>
            <a:r>
              <a:rPr lang="en-US" altLang="zh-CN" sz="2800" smtClean="0">
                <a:ea typeface="宋体" charset="-122"/>
              </a:rPr>
              <a:t>Support Multimedia Priority Services for 1x and HRPD</a:t>
            </a:r>
          </a:p>
          <a:p>
            <a:pPr eaLnBrk="1" hangingPunct="1"/>
            <a:r>
              <a:rPr lang="en-US" altLang="zh-CN" sz="2800" smtClean="0">
                <a:ea typeface="宋体" charset="-122"/>
              </a:rPr>
              <a:t>Support of enhanced Packet Data Emergency Services capabilities</a:t>
            </a:r>
            <a:endParaRPr lang="en-US" altLang="zh-CN" smtClean="0">
              <a:ea typeface="宋体" charset="-122"/>
            </a:endParaRPr>
          </a:p>
        </p:txBody>
      </p:sp>
      <p:sp>
        <p:nvSpPr>
          <p:cNvPr id="5" name="灯片编号占位符 3"/>
          <p:cNvSpPr txBox="1">
            <a:spLocks/>
          </p:cNvSpPr>
          <p:nvPr/>
        </p:nvSpPr>
        <p:spPr bwMode="auto">
          <a:xfrm>
            <a:off x="3347864"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BAC7EAC-F7D4-447C-8ABE-8242CBC1B286}" type="slidenum">
              <a:rPr kumimoji="0" lang="en-US" altLang="zh-CN" sz="1200" b="0" i="0" u="none" strike="noStrike" kern="1200" cap="none" spc="0" normalizeH="0" baseline="0" noProof="0" smtClean="0">
                <a:ln>
                  <a:noFill/>
                </a:ln>
                <a:solidFill>
                  <a:schemeClr val="tx1"/>
                </a:solidFill>
                <a:effectLst/>
                <a:uLnTx/>
                <a:uFillTx/>
                <a:latin typeface="Arial" charset="0"/>
                <a:ea typeface="宋体" charset="-122"/>
                <a:cs typeface="+mn-cs"/>
              </a:rPr>
              <a:pPr marL="0" marR="0" lvl="0" indent="0" algn="ctr" defTabSz="914400" rtl="0" eaLnBrk="1" fontAlgn="base" latinLnBrk="0" hangingPunct="1">
                <a:lnSpc>
                  <a:spcPct val="100000"/>
                </a:lnSpc>
                <a:spcBef>
                  <a:spcPct val="0"/>
                </a:spcBef>
                <a:spcAft>
                  <a:spcPct val="0"/>
                </a:spcAft>
                <a:buClrTx/>
                <a:buSzTx/>
                <a:buFontTx/>
                <a:buNone/>
                <a:tabLst/>
                <a:defRPr/>
              </a:pPr>
              <a:t>13</a:t>
            </a:fld>
            <a:endParaRPr kumimoji="0" lang="en-US" altLang="zh-CN" sz="1200" b="0" i="0" u="none" strike="noStrike" kern="1200" cap="none" spc="0" normalizeH="0" baseline="0" noProof="0" dirty="0" smtClean="0">
              <a:ln>
                <a:noFill/>
              </a:ln>
              <a:solidFill>
                <a:schemeClr val="tx1"/>
              </a:solidFill>
              <a:effectLst/>
              <a:uLnTx/>
              <a:uFillTx/>
              <a:latin typeface="Arial" charset="0"/>
              <a:ea typeface="宋体" charset="-122"/>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rrowheads="1"/>
          </p:cNvSpPr>
          <p:nvPr>
            <p:ph type="title"/>
          </p:nvPr>
        </p:nvSpPr>
        <p:spPr/>
        <p:txBody>
          <a:bodyPr/>
          <a:lstStyle/>
          <a:p>
            <a:pPr eaLnBrk="1" hangingPunct="1">
              <a:defRPr/>
            </a:pPr>
            <a:r>
              <a:rPr lang="en-US" altLang="zh-CN" sz="3600" smtClean="0">
                <a:solidFill>
                  <a:schemeClr val="tx1"/>
                </a:solidFill>
              </a:rPr>
              <a:t>Location</a:t>
            </a:r>
          </a:p>
        </p:txBody>
      </p:sp>
      <p:sp>
        <p:nvSpPr>
          <p:cNvPr id="34819" name="Rectangle 3"/>
          <p:cNvSpPr>
            <a:spLocks noGrp="1" noRot="1" noChangeArrowheads="1"/>
          </p:cNvSpPr>
          <p:nvPr>
            <p:ph type="body" idx="1"/>
          </p:nvPr>
        </p:nvSpPr>
        <p:spPr/>
        <p:txBody>
          <a:bodyPr/>
          <a:lstStyle/>
          <a:p>
            <a:pPr eaLnBrk="1" hangingPunct="1">
              <a:lnSpc>
                <a:spcPct val="90000"/>
              </a:lnSpc>
            </a:pPr>
            <a:r>
              <a:rPr lang="en-US" altLang="zh-CN" sz="2800" smtClean="0">
                <a:ea typeface="宋体" charset="-122"/>
              </a:rPr>
              <a:t>Continued evolution of location based services</a:t>
            </a:r>
          </a:p>
          <a:p>
            <a:pPr eaLnBrk="1" hangingPunct="1">
              <a:lnSpc>
                <a:spcPct val="90000"/>
              </a:lnSpc>
            </a:pPr>
            <a:r>
              <a:rPr lang="en-US" altLang="zh-CN" sz="2800" smtClean="0">
                <a:ea typeface="宋体" charset="-122"/>
              </a:rPr>
              <a:t>Significant updates to Position Location documents, which enhances availability of location based services, e.g., E911. </a:t>
            </a:r>
          </a:p>
          <a:p>
            <a:pPr eaLnBrk="1" hangingPunct="1">
              <a:lnSpc>
                <a:spcPct val="90000"/>
              </a:lnSpc>
            </a:pPr>
            <a:r>
              <a:rPr lang="en-US" altLang="zh-CN" sz="2800" smtClean="0">
                <a:ea typeface="宋体" charset="-122"/>
              </a:rPr>
              <a:t>Completing test specifications commences with major position location updates.</a:t>
            </a:r>
          </a:p>
          <a:p>
            <a:pPr eaLnBrk="1" hangingPunct="1">
              <a:lnSpc>
                <a:spcPct val="90000"/>
              </a:lnSpc>
            </a:pPr>
            <a:r>
              <a:rPr lang="en-US" altLang="zh-CN" sz="2800" smtClean="0">
                <a:ea typeface="宋体" charset="-122"/>
              </a:rPr>
              <a:t>Improved protocols and procedures to enable mobile station based Advance Forward Link Trilateration (AFLT) for 1x, HRPD, and UMB technologies.</a:t>
            </a:r>
          </a:p>
        </p:txBody>
      </p:sp>
      <p:sp>
        <p:nvSpPr>
          <p:cNvPr id="5" name="灯片编号占位符 3"/>
          <p:cNvSpPr txBox="1">
            <a:spLocks/>
          </p:cNvSpPr>
          <p:nvPr/>
        </p:nvSpPr>
        <p:spPr bwMode="auto">
          <a:xfrm>
            <a:off x="3347864"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BAC7EAC-F7D4-447C-8ABE-8242CBC1B286}" type="slidenum">
              <a:rPr kumimoji="0" lang="en-US" altLang="zh-CN" sz="1200" b="0" i="0" u="none" strike="noStrike" kern="1200" cap="none" spc="0" normalizeH="0" baseline="0" noProof="0" smtClean="0">
                <a:ln>
                  <a:noFill/>
                </a:ln>
                <a:solidFill>
                  <a:schemeClr val="tx1"/>
                </a:solidFill>
                <a:effectLst/>
                <a:uLnTx/>
                <a:uFillTx/>
                <a:latin typeface="Arial" charset="0"/>
                <a:ea typeface="宋体" charset="-122"/>
                <a:cs typeface="+mn-cs"/>
              </a:rPr>
              <a:pPr marL="0" marR="0" lvl="0" indent="0" algn="ctr" defTabSz="914400" rtl="0" eaLnBrk="1" fontAlgn="base" latinLnBrk="0" hangingPunct="1">
                <a:lnSpc>
                  <a:spcPct val="100000"/>
                </a:lnSpc>
                <a:spcBef>
                  <a:spcPct val="0"/>
                </a:spcBef>
                <a:spcAft>
                  <a:spcPct val="0"/>
                </a:spcAft>
                <a:buClrTx/>
                <a:buSzTx/>
                <a:buFontTx/>
                <a:buNone/>
                <a:tabLst/>
                <a:defRPr/>
              </a:pPr>
              <a:t>14</a:t>
            </a:fld>
            <a:endParaRPr kumimoji="0" lang="en-US" altLang="zh-CN" sz="1200" b="0" i="0" u="none" strike="noStrike" kern="1200" cap="none" spc="0" normalizeH="0" baseline="0" noProof="0" dirty="0" smtClean="0">
              <a:ln>
                <a:noFill/>
              </a:ln>
              <a:solidFill>
                <a:schemeClr val="tx1"/>
              </a:solidFill>
              <a:effectLst/>
              <a:uLnTx/>
              <a:uFillTx/>
              <a:latin typeface="Arial" charset="0"/>
              <a:ea typeface="宋体" charset="-122"/>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p:txBody>
          <a:bodyPr/>
          <a:lstStyle/>
          <a:p>
            <a:pPr eaLnBrk="1" hangingPunct="1">
              <a:defRPr/>
            </a:pPr>
            <a:r>
              <a:rPr lang="en-US" altLang="zh-CN" sz="3600" dirty="0" smtClean="0">
                <a:solidFill>
                  <a:schemeClr val="tx1"/>
                </a:solidFill>
              </a:rPr>
              <a:t>Strategic Direction</a:t>
            </a:r>
            <a:endParaRPr lang="zh-CN" altLang="en-US" sz="3600" dirty="0" smtClean="0">
              <a:solidFill>
                <a:schemeClr val="tx1"/>
              </a:solidFill>
            </a:endParaRPr>
          </a:p>
        </p:txBody>
      </p:sp>
      <p:sp>
        <p:nvSpPr>
          <p:cNvPr id="36866" name="内容占位符 2"/>
          <p:cNvSpPr>
            <a:spLocks noGrp="1"/>
          </p:cNvSpPr>
          <p:nvPr>
            <p:ph idx="1"/>
          </p:nvPr>
        </p:nvSpPr>
        <p:spPr>
          <a:xfrm>
            <a:off x="468313" y="1341438"/>
            <a:ext cx="8229600" cy="4525962"/>
          </a:xfrm>
        </p:spPr>
        <p:txBody>
          <a:bodyPr/>
          <a:lstStyle/>
          <a:p>
            <a:pPr eaLnBrk="1" hangingPunct="1"/>
            <a:r>
              <a:rPr lang="en-US" altLang="zh-CN" sz="2400" smtClean="0">
                <a:ea typeface="宋体" charset="-122"/>
              </a:rPr>
              <a:t>Ongoing support of the development of a next generation 9-1-1 system (NG911), with native SMS to 9-1-1 being used as an interim enhancement to networks.</a:t>
            </a:r>
          </a:p>
          <a:p>
            <a:pPr eaLnBrk="1" hangingPunct="1"/>
            <a:r>
              <a:rPr lang="en-US" altLang="zh-CN" sz="2400" smtClean="0">
                <a:ea typeface="宋体" charset="-122"/>
              </a:rPr>
              <a:t>Continued engagement with the FirstNet as it designs and deploys a nationwide public safety broadband network.</a:t>
            </a:r>
          </a:p>
          <a:p>
            <a:pPr eaLnBrk="1" hangingPunct="1"/>
            <a:r>
              <a:rPr lang="en-US" altLang="zh-CN" sz="2400" smtClean="0">
                <a:ea typeface="宋体" charset="-122"/>
              </a:rPr>
              <a:t>Ongoing support of Commercial Mobile Alert System (CMAS)</a:t>
            </a:r>
          </a:p>
          <a:p>
            <a:pPr eaLnBrk="1" hangingPunct="1"/>
            <a:r>
              <a:rPr lang="en-US" altLang="zh-CN" sz="2400" smtClean="0">
                <a:ea typeface="宋体" charset="-122"/>
              </a:rPr>
              <a:t>Appreciation for the transition from a copper-based communications infrastructure to all-IP.</a:t>
            </a:r>
          </a:p>
          <a:p>
            <a:pPr eaLnBrk="1" hangingPunct="1"/>
            <a:r>
              <a:rPr lang="en-US" altLang="zh-CN" sz="2400" smtClean="0">
                <a:ea typeface="宋体" charset="-122"/>
              </a:rPr>
              <a:t>Inclusion of considerations related to accessibility for disabled communities.</a:t>
            </a:r>
          </a:p>
        </p:txBody>
      </p:sp>
      <p:sp>
        <p:nvSpPr>
          <p:cNvPr id="5" name="灯片编号占位符 3"/>
          <p:cNvSpPr txBox="1">
            <a:spLocks/>
          </p:cNvSpPr>
          <p:nvPr/>
        </p:nvSpPr>
        <p:spPr bwMode="auto">
          <a:xfrm>
            <a:off x="3347864"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BAC7EAC-F7D4-447C-8ABE-8242CBC1B286}" type="slidenum">
              <a:rPr kumimoji="0" lang="en-US" altLang="zh-CN" sz="1200" b="0" i="0" u="none" strike="noStrike" kern="1200" cap="none" spc="0" normalizeH="0" baseline="0" noProof="0" smtClean="0">
                <a:ln>
                  <a:noFill/>
                </a:ln>
                <a:solidFill>
                  <a:schemeClr val="tx1"/>
                </a:solidFill>
                <a:effectLst/>
                <a:uLnTx/>
                <a:uFillTx/>
                <a:latin typeface="Arial" charset="0"/>
                <a:ea typeface="宋体" charset="-122"/>
                <a:cs typeface="+mn-cs"/>
              </a:rPr>
              <a:pPr marL="0" marR="0" lvl="0" indent="0" algn="ctr" defTabSz="914400" rtl="0" eaLnBrk="1" fontAlgn="base" latinLnBrk="0" hangingPunct="1">
                <a:lnSpc>
                  <a:spcPct val="100000"/>
                </a:lnSpc>
                <a:spcBef>
                  <a:spcPct val="0"/>
                </a:spcBef>
                <a:spcAft>
                  <a:spcPct val="0"/>
                </a:spcAft>
                <a:buClrTx/>
                <a:buSzTx/>
                <a:buFontTx/>
                <a:buNone/>
                <a:tabLst/>
                <a:defRPr/>
              </a:pPr>
              <a:t>15</a:t>
            </a:fld>
            <a:endParaRPr kumimoji="0" lang="en-US" altLang="zh-CN" sz="1200" b="0" i="0" u="none" strike="noStrike" kern="1200" cap="none" spc="0" normalizeH="0" baseline="0" noProof="0" dirty="0" smtClean="0">
              <a:ln>
                <a:noFill/>
              </a:ln>
              <a:solidFill>
                <a:schemeClr val="tx1"/>
              </a:solidFill>
              <a:effectLst/>
              <a:uLnTx/>
              <a:uFillTx/>
              <a:latin typeface="Arial" charset="0"/>
              <a:ea typeface="宋体" charset="-122"/>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p:txBody>
          <a:bodyPr/>
          <a:lstStyle/>
          <a:p>
            <a:pPr eaLnBrk="1" hangingPunct="1">
              <a:defRPr/>
            </a:pPr>
            <a:r>
              <a:rPr lang="en-US" altLang="zh-CN" sz="3600" smtClean="0">
                <a:solidFill>
                  <a:schemeClr val="tx1"/>
                </a:solidFill>
              </a:rPr>
              <a:t>Next Steps/Actions</a:t>
            </a:r>
            <a:endParaRPr lang="zh-CN" altLang="en-US" sz="3600" smtClean="0">
              <a:solidFill>
                <a:schemeClr val="tx1"/>
              </a:solidFill>
            </a:endParaRPr>
          </a:p>
        </p:txBody>
      </p:sp>
      <p:sp>
        <p:nvSpPr>
          <p:cNvPr id="37890" name="内容占位符 2"/>
          <p:cNvSpPr>
            <a:spLocks noGrp="1"/>
          </p:cNvSpPr>
          <p:nvPr>
            <p:ph idx="1"/>
          </p:nvPr>
        </p:nvSpPr>
        <p:spPr/>
        <p:txBody>
          <a:bodyPr/>
          <a:lstStyle/>
          <a:p>
            <a:pPr eaLnBrk="1" hangingPunct="1"/>
            <a:r>
              <a:rPr lang="en-US" altLang="zh-CN" sz="2800" smtClean="0">
                <a:ea typeface="宋体" charset="-122"/>
              </a:rPr>
              <a:t>Continuing cooperation among all PSOs and groups working on Emergency Communications.</a:t>
            </a:r>
          </a:p>
        </p:txBody>
      </p:sp>
      <p:sp>
        <p:nvSpPr>
          <p:cNvPr id="5" name="灯片编号占位符 3"/>
          <p:cNvSpPr txBox="1">
            <a:spLocks/>
          </p:cNvSpPr>
          <p:nvPr/>
        </p:nvSpPr>
        <p:spPr bwMode="auto">
          <a:xfrm>
            <a:off x="3347864"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BAC7EAC-F7D4-447C-8ABE-8242CBC1B286}" type="slidenum">
              <a:rPr kumimoji="0" lang="en-US" altLang="zh-CN" sz="1200" b="0" i="0" u="none" strike="noStrike" kern="1200" cap="none" spc="0" normalizeH="0" baseline="0" noProof="0" smtClean="0">
                <a:ln>
                  <a:noFill/>
                </a:ln>
                <a:solidFill>
                  <a:schemeClr val="tx1"/>
                </a:solidFill>
                <a:effectLst/>
                <a:uLnTx/>
                <a:uFillTx/>
                <a:latin typeface="Arial" charset="0"/>
                <a:ea typeface="宋体" charset="-122"/>
                <a:cs typeface="+mn-cs"/>
              </a:rPr>
              <a:pPr marL="0" marR="0" lvl="0" indent="0" algn="ctr" defTabSz="914400" rtl="0" eaLnBrk="1" fontAlgn="base" latinLnBrk="0" hangingPunct="1">
                <a:lnSpc>
                  <a:spcPct val="100000"/>
                </a:lnSpc>
                <a:spcBef>
                  <a:spcPct val="0"/>
                </a:spcBef>
                <a:spcAft>
                  <a:spcPct val="0"/>
                </a:spcAft>
                <a:buClrTx/>
                <a:buSzTx/>
                <a:buFontTx/>
                <a:buNone/>
                <a:tabLst/>
                <a:defRPr/>
              </a:pPr>
              <a:t>16</a:t>
            </a:fld>
            <a:endParaRPr kumimoji="0" lang="en-US" altLang="zh-CN" sz="1200" b="0" i="0" u="none" strike="noStrike" kern="1200" cap="none" spc="0" normalizeH="0" baseline="0" noProof="0" dirty="0" smtClean="0">
              <a:ln>
                <a:noFill/>
              </a:ln>
              <a:solidFill>
                <a:schemeClr val="tx1"/>
              </a:solidFill>
              <a:effectLst/>
              <a:uLnTx/>
              <a:uFillTx/>
              <a:latin typeface="Arial" charset="0"/>
              <a:ea typeface="宋体" charset="-122"/>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270000" y="2668588"/>
            <a:ext cx="6143625" cy="646112"/>
          </a:xfrm>
          <a:prstGeom prst="rect">
            <a:avLst/>
          </a:prstGeom>
        </p:spPr>
        <p:txBody>
          <a:bodyPr>
            <a:spAutoFit/>
          </a:bodyPr>
          <a:lstStyle/>
          <a:p>
            <a:pPr algn="ctr">
              <a:defRPr/>
            </a:pPr>
            <a:r>
              <a:rPr lang="en-US" altLang="zh-CN" sz="3600" b="1" dirty="0">
                <a:latin typeface="+mn-lt"/>
                <a:ea typeface="宋体" charset="-122"/>
              </a:rPr>
              <a:t>Supplementary Slides</a:t>
            </a:r>
          </a:p>
        </p:txBody>
      </p:sp>
      <p:sp>
        <p:nvSpPr>
          <p:cNvPr id="5"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17</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p:txBody>
          <a:bodyPr/>
          <a:lstStyle/>
          <a:p>
            <a:pPr eaLnBrk="1" hangingPunct="1">
              <a:defRPr/>
            </a:pPr>
            <a:r>
              <a:rPr lang="en-US" altLang="zh-CN" sz="3600" smtClean="0">
                <a:solidFill>
                  <a:schemeClr val="tx1"/>
                </a:solidFill>
              </a:rPr>
              <a:t>Recent TR-45 Standards for Emergency Services</a:t>
            </a:r>
            <a:endParaRPr lang="zh-CN" altLang="en-US" sz="3600" smtClean="0">
              <a:solidFill>
                <a:schemeClr val="tx1"/>
              </a:solidFill>
            </a:endParaRPr>
          </a:p>
        </p:txBody>
      </p:sp>
      <p:sp>
        <p:nvSpPr>
          <p:cNvPr id="39938" name="内容占位符 2"/>
          <p:cNvSpPr>
            <a:spLocks noGrp="1"/>
          </p:cNvSpPr>
          <p:nvPr>
            <p:ph idx="1"/>
          </p:nvPr>
        </p:nvSpPr>
        <p:spPr/>
        <p:txBody>
          <a:bodyPr/>
          <a:lstStyle/>
          <a:p>
            <a:pPr eaLnBrk="1" hangingPunct="1"/>
            <a:r>
              <a:rPr lang="en-US" altLang="zh-CN" sz="2800" smtClean="0">
                <a:ea typeface="宋体" charset="-122"/>
              </a:rPr>
              <a:t>Recently Completed Standards</a:t>
            </a:r>
          </a:p>
          <a:p>
            <a:pPr lvl="1" eaLnBrk="1" hangingPunct="1"/>
            <a:r>
              <a:rPr lang="en-US" altLang="zh-CN" sz="2400" smtClean="0">
                <a:ea typeface="宋体" charset="-122"/>
              </a:rPr>
              <a:t>IOS for CECO</a:t>
            </a:r>
          </a:p>
          <a:p>
            <a:pPr lvl="2" eaLnBrk="1" hangingPunct="1"/>
            <a:r>
              <a:rPr lang="en-US" sz="1800" smtClean="0"/>
              <a:t>TIA-2001-C-1 ( 3G 1x-IOS v5.0.2) - These standards provide the interoperability for the new enhanced features on cdma2000 1x. They are bug fixes for v2.0 and support for callback of an emergency call. Publication was approved in September 2010 meeting.</a:t>
            </a:r>
          </a:p>
          <a:p>
            <a:pPr lvl="2" eaLnBrk="1" hangingPunct="1"/>
            <a:r>
              <a:rPr lang="en-US" sz="1800" smtClean="0"/>
              <a:t>TIA-2001-D-2 (3G 1x-IOS v5.1.2) - These standards provide the interoperability for the new enhanced features on cdma2000 1x. They are bug fixes for v2.0 and support for callback of an emergency call and EVRC-NW capacity operating point 0. The R&amp;F was approved in January meeting. Publication was approved in May 2011 meeting.  </a:t>
            </a:r>
            <a:r>
              <a:rPr lang="en-US" smtClean="0"/>
              <a:t>      </a:t>
            </a:r>
            <a:endParaRPr lang="en-US" sz="3600" smtClean="0"/>
          </a:p>
          <a:p>
            <a:pPr lvl="1" eaLnBrk="1" hangingPunct="1"/>
            <a:r>
              <a:rPr lang="en-US" altLang="zh-CN" sz="2400" smtClean="0">
                <a:ea typeface="宋体" charset="-122"/>
              </a:rPr>
              <a:t>TIA-1163-A - E-UTRAN - eHRPD   Connectivity and Interworking: Core Network Aspects</a:t>
            </a:r>
          </a:p>
        </p:txBody>
      </p:sp>
      <p:sp>
        <p:nvSpPr>
          <p:cNvPr id="5"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18</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Rot="1" noChangeArrowheads="1"/>
          </p:cNvSpPr>
          <p:nvPr>
            <p:ph type="title" idx="4294967295"/>
          </p:nvPr>
        </p:nvSpPr>
        <p:spPr/>
        <p:txBody>
          <a:bodyPr/>
          <a:lstStyle/>
          <a:p>
            <a:pPr eaLnBrk="1" hangingPunct="1">
              <a:defRPr/>
            </a:pPr>
            <a:r>
              <a:rPr lang="en-US" altLang="zh-CN" sz="3600" smtClean="0">
                <a:solidFill>
                  <a:schemeClr val="tx1"/>
                </a:solidFill>
              </a:rPr>
              <a:t>Commercial Mobile Alert Service (CMAS)</a:t>
            </a:r>
          </a:p>
        </p:txBody>
      </p:sp>
      <p:sp>
        <p:nvSpPr>
          <p:cNvPr id="43012" name="Rectangle 3"/>
          <p:cNvSpPr>
            <a:spLocks noGrp="1" noRot="1" noChangeArrowheads="1"/>
          </p:cNvSpPr>
          <p:nvPr>
            <p:ph type="body" idx="4294967295"/>
          </p:nvPr>
        </p:nvSpPr>
        <p:spPr/>
        <p:txBody>
          <a:bodyPr/>
          <a:lstStyle/>
          <a:p>
            <a:pPr eaLnBrk="1" hangingPunct="1">
              <a:buFont typeface="Wingdings" pitchFamily="2" charset="2"/>
              <a:buNone/>
            </a:pPr>
            <a:r>
              <a:rPr lang="en-US" altLang="zh-CN" smtClean="0">
                <a:ea typeface="宋体" charset="-122"/>
              </a:rPr>
              <a:t>CMAS Reference Architecture for CDMA </a:t>
            </a:r>
          </a:p>
        </p:txBody>
      </p:sp>
      <p:sp>
        <p:nvSpPr>
          <p:cNvPr id="43013"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tLang="zh-CN">
              <a:ea typeface="宋体" charset="-122"/>
            </a:endParaRPr>
          </a:p>
        </p:txBody>
      </p:sp>
      <p:graphicFrame>
        <p:nvGraphicFramePr>
          <p:cNvPr id="43014" name="Object 6"/>
          <p:cNvGraphicFramePr>
            <a:graphicFrameLocks noChangeAspect="1"/>
          </p:cNvGraphicFramePr>
          <p:nvPr/>
        </p:nvGraphicFramePr>
        <p:xfrm>
          <a:off x="1619250" y="3141663"/>
          <a:ext cx="5473700" cy="2447925"/>
        </p:xfrm>
        <a:graphic>
          <a:graphicData uri="http://schemas.openxmlformats.org/presentationml/2006/ole">
            <p:oleObj spid="_x0000_s43014" name="Visio" r:id="rId3" imgW="4631055" imgH="2116455" progId="">
              <p:embed/>
            </p:oleObj>
          </a:graphicData>
        </a:graphic>
      </p:graphicFrame>
      <p:sp>
        <p:nvSpPr>
          <p:cNvPr id="7"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19</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defRPr/>
            </a:pPr>
            <a:r>
              <a:rPr lang="en-US" altLang="zh-CN" sz="3600" smtClean="0">
                <a:solidFill>
                  <a:schemeClr val="tx1"/>
                </a:solidFill>
              </a:rPr>
              <a:t>Overview</a:t>
            </a:r>
          </a:p>
        </p:txBody>
      </p:sp>
      <p:sp>
        <p:nvSpPr>
          <p:cNvPr id="31746" name="内容占位符 2"/>
          <p:cNvSpPr txBox="1">
            <a:spLocks/>
          </p:cNvSpPr>
          <p:nvPr/>
        </p:nvSpPr>
        <p:spPr bwMode="auto">
          <a:xfrm>
            <a:off x="301625" y="1341438"/>
            <a:ext cx="8540750" cy="4681537"/>
          </a:xfrm>
          <a:prstGeom prst="rect">
            <a:avLst/>
          </a:prstGeom>
          <a:noFill/>
          <a:ln w="9525">
            <a:noFill/>
            <a:miter lim="800000"/>
            <a:headEnd/>
            <a:tailEnd/>
          </a:ln>
        </p:spPr>
        <p:txBody>
          <a:bodyPr/>
          <a:lstStyle/>
          <a:p>
            <a:pPr marL="342900" indent="-342900" eaLnBrk="0" hangingPunct="0">
              <a:spcBef>
                <a:spcPct val="20000"/>
              </a:spcBef>
              <a:buClr>
                <a:schemeClr val="folHlink"/>
              </a:buClr>
              <a:buFont typeface="Wingdings" pitchFamily="2" charset="2"/>
              <a:buChar char="§"/>
            </a:pPr>
            <a:r>
              <a:rPr lang="en-US" altLang="zh-CN" sz="2400">
                <a:ea typeface="宋体" charset="-122"/>
              </a:rPr>
              <a:t>TIA continues to work on this important HIS area, in all four legs of the GSC framework for “Emergency Communications”</a:t>
            </a:r>
          </a:p>
          <a:p>
            <a:pPr marL="800100" lvl="1" indent="-342900" eaLnBrk="0" hangingPunct="0">
              <a:spcBef>
                <a:spcPct val="20000"/>
              </a:spcBef>
              <a:buClr>
                <a:schemeClr val="folHlink"/>
              </a:buClr>
              <a:buFont typeface="Wingdings" pitchFamily="2" charset="2"/>
              <a:buChar char="§"/>
            </a:pPr>
            <a:r>
              <a:rPr lang="en-US" altLang="zh-CN" sz="2000">
                <a:ea typeface="宋体" charset="-122"/>
              </a:rPr>
              <a:t>Individuals-to-Individuals also known as Citizen-to-Citizen, Employer-to-Employee, etc.</a:t>
            </a:r>
          </a:p>
          <a:p>
            <a:pPr marL="800100" lvl="1" indent="-342900" eaLnBrk="0" hangingPunct="0">
              <a:spcBef>
                <a:spcPct val="20000"/>
              </a:spcBef>
              <a:buClr>
                <a:schemeClr val="folHlink"/>
              </a:buClr>
              <a:buFont typeface="Wingdings" pitchFamily="2" charset="2"/>
              <a:buChar char="§"/>
            </a:pPr>
            <a:r>
              <a:rPr lang="en-US" altLang="zh-CN" sz="2000">
                <a:ea typeface="宋体" charset="-122"/>
              </a:rPr>
              <a:t>Individuals-to-Government or Authorities, such as calls to PSAPs, 9-1-1, etc.</a:t>
            </a:r>
          </a:p>
          <a:p>
            <a:pPr marL="800100" lvl="1" indent="-342900" eaLnBrk="0" hangingPunct="0">
              <a:spcBef>
                <a:spcPct val="20000"/>
              </a:spcBef>
              <a:buClr>
                <a:schemeClr val="folHlink"/>
              </a:buClr>
              <a:buFont typeface="Wingdings" pitchFamily="2" charset="2"/>
              <a:buChar char="§"/>
            </a:pPr>
            <a:r>
              <a:rPr lang="en-US" altLang="zh-CN" sz="2000">
                <a:ea typeface="宋体" charset="-122"/>
              </a:rPr>
              <a:t>Government-to-Individuals, such as Alerts and Warnings, Evacuation Orders, etc.</a:t>
            </a:r>
          </a:p>
          <a:p>
            <a:pPr marL="800100" lvl="1" indent="-342900" eaLnBrk="0" hangingPunct="0">
              <a:spcBef>
                <a:spcPct val="20000"/>
              </a:spcBef>
              <a:buClr>
                <a:schemeClr val="folHlink"/>
              </a:buClr>
              <a:buFont typeface="Wingdings" pitchFamily="2" charset="2"/>
              <a:buChar char="§"/>
            </a:pPr>
            <a:r>
              <a:rPr lang="en-US" altLang="zh-CN" sz="2000">
                <a:ea typeface="宋体" charset="-122"/>
              </a:rPr>
              <a:t>Government-to-Government or Authority-to-Authority, e.g., Project 25 (P25), TETRA, MESA, etc.</a:t>
            </a:r>
          </a:p>
          <a:p>
            <a:pPr marL="342900" indent="-342900" eaLnBrk="0" hangingPunct="0">
              <a:spcBef>
                <a:spcPct val="20000"/>
              </a:spcBef>
              <a:buClr>
                <a:schemeClr val="folHlink"/>
              </a:buClr>
              <a:buFont typeface="Wingdings" pitchFamily="2" charset="2"/>
              <a:buChar char="§"/>
            </a:pPr>
            <a:r>
              <a:rPr lang="en-US" altLang="zh-CN" sz="2400">
                <a:ea typeface="宋体" charset="-122"/>
              </a:rPr>
              <a:t>This framework has served our Sector well since it was adopted by GSC</a:t>
            </a: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2</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Rot="1" noChangeArrowheads="1"/>
          </p:cNvSpPr>
          <p:nvPr>
            <p:ph type="title" idx="4294967295"/>
          </p:nvPr>
        </p:nvSpPr>
        <p:spPr/>
        <p:txBody>
          <a:bodyPr/>
          <a:lstStyle/>
          <a:p>
            <a:pPr eaLnBrk="1" hangingPunct="1">
              <a:defRPr/>
            </a:pPr>
            <a:r>
              <a:rPr lang="en-US" altLang="zh-CN" sz="3600" smtClean="0">
                <a:solidFill>
                  <a:schemeClr val="tx1"/>
                </a:solidFill>
              </a:rPr>
              <a:t>Commercial Mobile Alert Service (CMAS)</a:t>
            </a:r>
          </a:p>
        </p:txBody>
      </p:sp>
      <p:sp>
        <p:nvSpPr>
          <p:cNvPr id="44036" name="Rectangle 3"/>
          <p:cNvSpPr>
            <a:spLocks noGrp="1" noRot="1" noChangeArrowheads="1"/>
          </p:cNvSpPr>
          <p:nvPr>
            <p:ph type="body" idx="4294967295"/>
          </p:nvPr>
        </p:nvSpPr>
        <p:spPr/>
        <p:txBody>
          <a:bodyPr/>
          <a:lstStyle/>
          <a:p>
            <a:pPr marL="381000" indent="-381000" eaLnBrk="1" hangingPunct="1">
              <a:lnSpc>
                <a:spcPct val="80000"/>
              </a:lnSpc>
              <a:buFont typeface="Wingdings" pitchFamily="2" charset="2"/>
              <a:buNone/>
            </a:pPr>
            <a:r>
              <a:rPr lang="en-US" altLang="zh-CN" sz="2400" smtClean="0">
                <a:ea typeface="宋体" charset="-122"/>
              </a:rPr>
              <a:t>CMAS Reference Architecture for CDMA </a:t>
            </a:r>
          </a:p>
          <a:p>
            <a:pPr marL="381000" indent="-381000" eaLnBrk="1" hangingPunct="1">
              <a:lnSpc>
                <a:spcPct val="80000"/>
              </a:lnSpc>
            </a:pPr>
            <a:r>
              <a:rPr lang="en-US" altLang="zh-CN" sz="2400" smtClean="0">
                <a:ea typeface="宋体" charset="-122"/>
              </a:rPr>
              <a:t>The applicable network entities are represented by squares.  The applicable reference points of the CDMA wireless network reference model are represented by circles and are defined in the TIA Wireless Network Reference Model; 2006.  </a:t>
            </a:r>
          </a:p>
          <a:p>
            <a:pPr marL="381000" indent="-381000" eaLnBrk="1" hangingPunct="1">
              <a:lnSpc>
                <a:spcPct val="80000"/>
              </a:lnSpc>
            </a:pPr>
            <a:r>
              <a:rPr lang="en-US" altLang="zh-CN" sz="2400" smtClean="0">
                <a:ea typeface="宋体" charset="-122"/>
              </a:rPr>
              <a:t>The ‘C’ and ‘E’ reference points are defined in the Commercial Mobile Alert Service Architecture and Requirements Version 1.0, FCC Commercial Mobile Service Alert Advisory Committee. </a:t>
            </a:r>
          </a:p>
          <a:p>
            <a:pPr marL="381000" indent="-381000" eaLnBrk="1" hangingPunct="1">
              <a:lnSpc>
                <a:spcPct val="80000"/>
              </a:lnSpc>
            </a:pPr>
            <a:r>
              <a:rPr lang="en-US" altLang="zh-CN" sz="2400" smtClean="0">
                <a:ea typeface="宋体" charset="-122"/>
              </a:rPr>
              <a:t>The reference architecture, as defined herein, is intended to provide a level of abstraction that may facilitate the specification of messages and protocols within.  </a:t>
            </a:r>
          </a:p>
        </p:txBody>
      </p:sp>
      <p:sp>
        <p:nvSpPr>
          <p:cNvPr id="4403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tLang="zh-CN">
              <a:ea typeface="宋体" charset="-122"/>
            </a:endParaRPr>
          </a:p>
        </p:txBody>
      </p:sp>
      <p:sp>
        <p:nvSpPr>
          <p:cNvPr id="6"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20</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Rot="1" noChangeArrowheads="1"/>
          </p:cNvSpPr>
          <p:nvPr>
            <p:ph type="title" idx="4294967295"/>
          </p:nvPr>
        </p:nvSpPr>
        <p:spPr>
          <a:xfrm>
            <a:off x="323850" y="260350"/>
            <a:ext cx="8540750" cy="1143000"/>
          </a:xfrm>
        </p:spPr>
        <p:txBody>
          <a:bodyPr/>
          <a:lstStyle/>
          <a:p>
            <a:pPr eaLnBrk="1" hangingPunct="1">
              <a:defRPr/>
            </a:pPr>
            <a:r>
              <a:rPr lang="en-US" altLang="zh-CN" sz="3600" smtClean="0">
                <a:solidFill>
                  <a:schemeClr val="tx1"/>
                </a:solidFill>
              </a:rPr>
              <a:t>Location</a:t>
            </a:r>
          </a:p>
        </p:txBody>
      </p:sp>
      <p:sp>
        <p:nvSpPr>
          <p:cNvPr id="45060" name="Rectangle 3"/>
          <p:cNvSpPr>
            <a:spLocks noGrp="1" noRot="1" noChangeArrowheads="1"/>
          </p:cNvSpPr>
          <p:nvPr>
            <p:ph type="body" idx="4294967295"/>
          </p:nvPr>
        </p:nvSpPr>
        <p:spPr>
          <a:xfrm>
            <a:off x="250825" y="1196975"/>
            <a:ext cx="8540750" cy="4557713"/>
          </a:xfrm>
        </p:spPr>
        <p:txBody>
          <a:bodyPr/>
          <a:lstStyle/>
          <a:p>
            <a:pPr eaLnBrk="1" hangingPunct="1">
              <a:lnSpc>
                <a:spcPct val="90000"/>
              </a:lnSpc>
            </a:pPr>
            <a:r>
              <a:rPr lang="en-US" altLang="zh-CN" sz="2800" smtClean="0">
                <a:ea typeface="宋体" charset="-122"/>
              </a:rPr>
              <a:t>More general support for Global Navigation Satellite Systems in addition to GPS, including</a:t>
            </a:r>
          </a:p>
          <a:p>
            <a:pPr lvl="2" eaLnBrk="1" hangingPunct="1">
              <a:lnSpc>
                <a:spcPct val="90000"/>
              </a:lnSpc>
            </a:pPr>
            <a:r>
              <a:rPr lang="en-US" altLang="zh-CN" sz="2000" smtClean="0">
                <a:ea typeface="宋体" charset="-122"/>
              </a:rPr>
              <a:t>GLONASS</a:t>
            </a:r>
          </a:p>
          <a:p>
            <a:pPr lvl="2" eaLnBrk="1" hangingPunct="1">
              <a:lnSpc>
                <a:spcPct val="90000"/>
              </a:lnSpc>
            </a:pPr>
            <a:r>
              <a:rPr lang="en-US" altLang="zh-CN" sz="2000" smtClean="0">
                <a:ea typeface="宋体" charset="-122"/>
              </a:rPr>
              <a:t>Galileo</a:t>
            </a:r>
          </a:p>
          <a:p>
            <a:pPr lvl="2" eaLnBrk="1" hangingPunct="1">
              <a:lnSpc>
                <a:spcPct val="90000"/>
              </a:lnSpc>
            </a:pPr>
            <a:r>
              <a:rPr lang="en-US" altLang="zh-CN" sz="2000" smtClean="0">
                <a:ea typeface="宋体" charset="-122"/>
              </a:rPr>
              <a:t>Quazi-Zenith Satellite Systems (QZSS)</a:t>
            </a:r>
          </a:p>
          <a:p>
            <a:pPr lvl="2" eaLnBrk="1" hangingPunct="1">
              <a:lnSpc>
                <a:spcPct val="90000"/>
              </a:lnSpc>
            </a:pPr>
            <a:r>
              <a:rPr lang="en-US" altLang="zh-CN" sz="2000" smtClean="0">
                <a:ea typeface="宋体" charset="-122"/>
              </a:rPr>
              <a:t>Compass/BeiDou</a:t>
            </a:r>
          </a:p>
          <a:p>
            <a:pPr lvl="2" eaLnBrk="1" hangingPunct="1">
              <a:lnSpc>
                <a:spcPct val="90000"/>
              </a:lnSpc>
            </a:pPr>
            <a:r>
              <a:rPr lang="en-US" altLang="zh-CN" sz="2000" smtClean="0">
                <a:ea typeface="宋体" charset="-122"/>
              </a:rPr>
              <a:t>The protocols can also be extended to systems not yet defined. </a:t>
            </a:r>
          </a:p>
          <a:p>
            <a:pPr lvl="1" eaLnBrk="1" hangingPunct="1">
              <a:lnSpc>
                <a:spcPct val="90000"/>
              </a:lnSpc>
            </a:pPr>
            <a:r>
              <a:rPr lang="en-US" altLang="zh-CN" sz="2400" smtClean="0">
                <a:ea typeface="宋体" charset="-122"/>
              </a:rPr>
              <a:t>Support for Satellite Based Augmentation Systems</a:t>
            </a:r>
          </a:p>
          <a:p>
            <a:pPr lvl="2" eaLnBrk="1" hangingPunct="1">
              <a:lnSpc>
                <a:spcPct val="90000"/>
              </a:lnSpc>
            </a:pPr>
            <a:r>
              <a:rPr lang="en-US" altLang="zh-CN" sz="2000" smtClean="0">
                <a:ea typeface="宋体" charset="-122"/>
              </a:rPr>
              <a:t>American Wide Area Augmentation System (WAAS)</a:t>
            </a:r>
          </a:p>
          <a:p>
            <a:pPr lvl="2" eaLnBrk="1" hangingPunct="1">
              <a:lnSpc>
                <a:spcPct val="90000"/>
              </a:lnSpc>
            </a:pPr>
            <a:r>
              <a:rPr lang="en-US" altLang="zh-CN" sz="2000" smtClean="0">
                <a:ea typeface="宋体" charset="-122"/>
              </a:rPr>
              <a:t>European Geostationary 28 Navigation Overlay Service (EGNOS)</a:t>
            </a:r>
          </a:p>
          <a:p>
            <a:pPr lvl="2" eaLnBrk="1" hangingPunct="1">
              <a:lnSpc>
                <a:spcPct val="90000"/>
              </a:lnSpc>
            </a:pPr>
            <a:r>
              <a:rPr lang="en-US" altLang="zh-CN" sz="2000" smtClean="0">
                <a:ea typeface="宋体" charset="-122"/>
              </a:rPr>
              <a:t>Indian GPS Aided GEO Augmented Navigation Systems (GAGAN)</a:t>
            </a:r>
          </a:p>
          <a:p>
            <a:pPr lvl="2" eaLnBrk="1" hangingPunct="1">
              <a:lnSpc>
                <a:spcPct val="90000"/>
              </a:lnSpc>
            </a:pPr>
            <a:r>
              <a:rPr lang="en-US" altLang="zh-CN" sz="2000" smtClean="0">
                <a:ea typeface="宋体" charset="-122"/>
              </a:rPr>
              <a:t>29 and Japanese Multi-functional Satellite Augmentation Systems (MSAS)</a:t>
            </a:r>
          </a:p>
        </p:txBody>
      </p:sp>
      <p:sp>
        <p:nvSpPr>
          <p:cNvPr id="5"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21</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defRPr/>
            </a:pPr>
            <a:r>
              <a:rPr lang="en-US" altLang="zh-CN" sz="3600" smtClean="0">
                <a:solidFill>
                  <a:schemeClr val="tx1"/>
                </a:solidFill>
              </a:rPr>
              <a:t>Overview</a:t>
            </a:r>
          </a:p>
        </p:txBody>
      </p:sp>
      <p:sp>
        <p:nvSpPr>
          <p:cNvPr id="16386" name="内容占位符 2"/>
          <p:cNvSpPr txBox="1">
            <a:spLocks/>
          </p:cNvSpPr>
          <p:nvPr/>
        </p:nvSpPr>
        <p:spPr bwMode="auto">
          <a:xfrm>
            <a:off x="301625" y="1341438"/>
            <a:ext cx="8540750" cy="4681537"/>
          </a:xfrm>
          <a:prstGeom prst="rect">
            <a:avLst/>
          </a:prstGeom>
          <a:noFill/>
          <a:ln w="9525">
            <a:noFill/>
            <a:miter lim="800000"/>
            <a:headEnd/>
            <a:tailEnd/>
          </a:ln>
        </p:spPr>
        <p:txBody>
          <a:bodyPr/>
          <a:lstStyle/>
          <a:p>
            <a:pPr marL="342900" indent="-342900" eaLnBrk="0" hangingPunct="0">
              <a:spcBef>
                <a:spcPct val="20000"/>
              </a:spcBef>
              <a:buClr>
                <a:schemeClr val="folHlink"/>
              </a:buClr>
              <a:buFont typeface="Wingdings" pitchFamily="2" charset="2"/>
              <a:buChar char="§"/>
            </a:pPr>
            <a:r>
              <a:rPr lang="en-US" sz="2400"/>
              <a:t>TIA was actively involved in the GSC Task Force on Emergency Communications and contributed significantly on TIA’s as well as U.S. activities that are included throughout the report.</a:t>
            </a:r>
          </a:p>
          <a:p>
            <a:pPr marL="342900" indent="-342900" eaLnBrk="0" hangingPunct="0">
              <a:spcBef>
                <a:spcPct val="20000"/>
              </a:spcBef>
              <a:buClr>
                <a:schemeClr val="folHlink"/>
              </a:buClr>
              <a:buFont typeface="Wingdings" pitchFamily="2" charset="2"/>
              <a:buChar char="§"/>
            </a:pPr>
            <a:endParaRPr lang="en-US" altLang="zh-CN" sz="2400">
              <a:ea typeface="宋体" charset="-122"/>
            </a:endParaRP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3</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23850" y="115888"/>
            <a:ext cx="8540750" cy="1512887"/>
          </a:xfrm>
        </p:spPr>
        <p:txBody>
          <a:bodyPr/>
          <a:lstStyle/>
          <a:p>
            <a:pPr eaLnBrk="1" hangingPunct="1">
              <a:defRPr/>
            </a:pPr>
            <a:r>
              <a:rPr lang="en-US" altLang="zh-CN" sz="3200" dirty="0" smtClean="0">
                <a:solidFill>
                  <a:schemeClr val="tx1"/>
                </a:solidFill>
              </a:rPr>
              <a:t>Legislative/Regulatory Actions Affecting Emergency Communications Standards</a:t>
            </a:r>
          </a:p>
        </p:txBody>
      </p:sp>
      <p:sp>
        <p:nvSpPr>
          <p:cNvPr id="17410" name="内容占位符 2"/>
          <p:cNvSpPr txBox="1">
            <a:spLocks/>
          </p:cNvSpPr>
          <p:nvPr/>
        </p:nvSpPr>
        <p:spPr bwMode="auto">
          <a:xfrm>
            <a:off x="207963" y="1484313"/>
            <a:ext cx="8540750" cy="5184775"/>
          </a:xfrm>
          <a:prstGeom prst="rect">
            <a:avLst/>
          </a:prstGeom>
          <a:noFill/>
          <a:ln w="9525">
            <a:noFill/>
            <a:miter lim="800000"/>
            <a:headEnd/>
            <a:tailEnd/>
          </a:ln>
        </p:spPr>
        <p:txBody>
          <a:bodyPr/>
          <a:lstStyle/>
          <a:p>
            <a:pPr marL="342900" indent="-342900" algn="just" eaLnBrk="0" hangingPunct="0">
              <a:spcBef>
                <a:spcPct val="20000"/>
              </a:spcBef>
              <a:buClr>
                <a:srgbClr val="99CC00"/>
              </a:buClr>
              <a:buFont typeface="Wingdings" pitchFamily="2" charset="2"/>
              <a:buChar char="§"/>
            </a:pPr>
            <a:r>
              <a:rPr lang="en-US" sz="2400" u="sng"/>
              <a:t>Narrowband</a:t>
            </a:r>
          </a:p>
          <a:p>
            <a:pPr marL="800100" lvl="1" indent="-342900" algn="just" eaLnBrk="0" hangingPunct="0">
              <a:spcBef>
                <a:spcPct val="20000"/>
              </a:spcBef>
              <a:buClr>
                <a:srgbClr val="99CC00"/>
              </a:buClr>
              <a:buFont typeface="Wingdings" pitchFamily="2" charset="2"/>
              <a:buChar char="§"/>
            </a:pPr>
            <a:r>
              <a:rPr lang="en-US" sz="2000" b="1"/>
              <a:t>As of November 9, 2012</a:t>
            </a:r>
            <a:r>
              <a:rPr lang="en-US" sz="2000"/>
              <a:t>, the FCC permits the certification and use of Terrestrial Trunked Radio (TETRA) equipment in the 450-470 MHz portion of the UHF band (421-512 MHz) and non-public safety Business/Industrial Land Transportation 800 MHz band channels (809-824/854-869 MHz).</a:t>
            </a:r>
          </a:p>
          <a:p>
            <a:pPr marL="800100" lvl="1" indent="-342900" algn="just" eaLnBrk="0" hangingPunct="0">
              <a:spcBef>
                <a:spcPct val="20000"/>
              </a:spcBef>
              <a:buClr>
                <a:srgbClr val="99CC00"/>
              </a:buClr>
              <a:buFont typeface="Wingdings" pitchFamily="2" charset="2"/>
              <a:buChar char="§"/>
            </a:pPr>
            <a:r>
              <a:rPr lang="en-US" sz="2000" b="1"/>
              <a:t>As of January 1, 2013</a:t>
            </a:r>
            <a:r>
              <a:rPr lang="en-US" sz="2000"/>
              <a:t>, the FCC requires narrowband operation (maximum 12.5 kHz channel bandwidth or equivalent efficiency) by private land mobile radio (PLMR) licensees in the 150-174 MHz and 421-470 MHz (VHF/UHF) bands.</a:t>
            </a: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4</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23850" y="115888"/>
            <a:ext cx="8540750" cy="1512887"/>
          </a:xfrm>
        </p:spPr>
        <p:txBody>
          <a:bodyPr/>
          <a:lstStyle/>
          <a:p>
            <a:pPr eaLnBrk="1" hangingPunct="1">
              <a:defRPr/>
            </a:pPr>
            <a:r>
              <a:rPr lang="en-US" altLang="zh-CN" sz="3200" dirty="0" smtClean="0">
                <a:solidFill>
                  <a:schemeClr val="tx1"/>
                </a:solidFill>
              </a:rPr>
              <a:t>Legislative/Regulatory Actions Affecting Emergency Communications Standards</a:t>
            </a:r>
          </a:p>
        </p:txBody>
      </p:sp>
      <p:sp>
        <p:nvSpPr>
          <p:cNvPr id="19458" name="内容占位符 2"/>
          <p:cNvSpPr txBox="1">
            <a:spLocks/>
          </p:cNvSpPr>
          <p:nvPr/>
        </p:nvSpPr>
        <p:spPr bwMode="auto">
          <a:xfrm>
            <a:off x="207963" y="1484313"/>
            <a:ext cx="8540750" cy="5184775"/>
          </a:xfrm>
          <a:prstGeom prst="rect">
            <a:avLst/>
          </a:prstGeom>
          <a:noFill/>
          <a:ln w="9525">
            <a:noFill/>
            <a:miter lim="800000"/>
            <a:headEnd/>
            <a:tailEnd/>
          </a:ln>
        </p:spPr>
        <p:txBody>
          <a:bodyPr/>
          <a:lstStyle/>
          <a:p>
            <a:pPr marL="342900" indent="-342900" algn="just" eaLnBrk="0" hangingPunct="0">
              <a:spcBef>
                <a:spcPct val="20000"/>
              </a:spcBef>
              <a:buClr>
                <a:srgbClr val="99CC00"/>
              </a:buClr>
              <a:buFont typeface="Wingdings" pitchFamily="2" charset="2"/>
              <a:buChar char="§"/>
            </a:pPr>
            <a:r>
              <a:rPr lang="en-US" sz="2400" u="sng">
                <a:solidFill>
                  <a:srgbClr val="000000"/>
                </a:solidFill>
              </a:rPr>
              <a:t>Broadband</a:t>
            </a:r>
          </a:p>
          <a:p>
            <a:pPr marL="800100" lvl="1" indent="-342900" eaLnBrk="0" hangingPunct="0">
              <a:spcBef>
                <a:spcPct val="20000"/>
              </a:spcBef>
              <a:buClr>
                <a:srgbClr val="99CC00"/>
              </a:buClr>
              <a:buFont typeface="Wingdings" pitchFamily="2" charset="2"/>
              <a:buChar char="§"/>
            </a:pPr>
            <a:r>
              <a:rPr lang="en-US" sz="2000">
                <a:solidFill>
                  <a:srgbClr val="000000"/>
                </a:solidFill>
              </a:rPr>
              <a:t>The Middle Class Tax Relief and Job Creation Act of 2012 (</a:t>
            </a:r>
            <a:r>
              <a:rPr lang="it-IT" sz="2000">
                <a:solidFill>
                  <a:srgbClr val="000000"/>
                </a:solidFill>
              </a:rPr>
              <a:t>Pub. L. No. 112-96) </a:t>
            </a:r>
            <a:r>
              <a:rPr lang="en-US" sz="2000">
                <a:solidFill>
                  <a:srgbClr val="000000"/>
                </a:solidFill>
              </a:rPr>
              <a:t>established the First Responder Network Authority (FirstNet) to oversee the construction and operation of a new public safety broadband network using both the existing public safety broadband spectrum (763-769/793-799 MHz) and the spectrally adjacent D Block spectrum (758-763/788-793 MHz)</a:t>
            </a:r>
            <a:r>
              <a:rPr lang="it-IT" sz="2000">
                <a:solidFill>
                  <a:srgbClr val="000000"/>
                </a:solidFill>
              </a:rPr>
              <a:t>.</a:t>
            </a:r>
          </a:p>
          <a:p>
            <a:pPr marL="1143000" lvl="2" indent="-228600" eaLnBrk="0" hangingPunct="0">
              <a:spcBef>
                <a:spcPct val="20000"/>
              </a:spcBef>
              <a:buClr>
                <a:srgbClr val="99CC00"/>
              </a:buClr>
              <a:buFont typeface="Arial" charset="0"/>
              <a:buChar char="•"/>
            </a:pPr>
            <a:r>
              <a:rPr lang="it-IT">
                <a:solidFill>
                  <a:srgbClr val="000000"/>
                </a:solidFill>
              </a:rPr>
              <a:t>The </a:t>
            </a:r>
            <a:r>
              <a:rPr lang="en-US" altLang="zh-CN">
                <a:solidFill>
                  <a:srgbClr val="000000"/>
                </a:solidFill>
                <a:ea typeface="宋体" charset="-122"/>
              </a:rPr>
              <a:t>network will based on commercial standards for Long Term Evolution (LTE) service.</a:t>
            </a:r>
            <a:endParaRPr lang="en-US" sz="2000">
              <a:solidFill>
                <a:srgbClr val="000000"/>
              </a:solidFill>
            </a:endParaRPr>
          </a:p>
          <a:p>
            <a:pPr marL="800100" lvl="1" indent="-342900" eaLnBrk="0" hangingPunct="0">
              <a:spcBef>
                <a:spcPct val="20000"/>
              </a:spcBef>
              <a:buClr>
                <a:srgbClr val="99CC00"/>
              </a:buClr>
              <a:buFont typeface="Wingdings" pitchFamily="2" charset="2"/>
              <a:buChar char="§"/>
            </a:pPr>
            <a:r>
              <a:rPr lang="en-US" sz="2000">
                <a:solidFill>
                  <a:srgbClr val="000000"/>
                </a:solidFill>
              </a:rPr>
              <a:t>Already-existing public safety broadband network deployments, at one time suspended by the National Telecommunications and Information Administration, have been authorized to negotiate resumption of deployments conditioned on interoperability with FirstNet.</a:t>
            </a: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5</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23850" y="115888"/>
            <a:ext cx="8540750" cy="1368425"/>
          </a:xfrm>
        </p:spPr>
        <p:txBody>
          <a:bodyPr/>
          <a:lstStyle/>
          <a:p>
            <a:pPr eaLnBrk="1" hangingPunct="1">
              <a:defRPr/>
            </a:pPr>
            <a:r>
              <a:rPr lang="en-US" altLang="zh-CN" sz="3200" dirty="0" smtClean="0">
                <a:solidFill>
                  <a:schemeClr val="tx1"/>
                </a:solidFill>
              </a:rPr>
              <a:t>TIA Outreach/Advocacy Regarding Emergency Communications Standards</a:t>
            </a:r>
          </a:p>
        </p:txBody>
      </p:sp>
      <p:sp>
        <p:nvSpPr>
          <p:cNvPr id="21506" name="内容占位符 2"/>
          <p:cNvSpPr txBox="1">
            <a:spLocks/>
          </p:cNvSpPr>
          <p:nvPr/>
        </p:nvSpPr>
        <p:spPr bwMode="auto">
          <a:xfrm>
            <a:off x="207963" y="1341438"/>
            <a:ext cx="8540750" cy="5184775"/>
          </a:xfrm>
          <a:prstGeom prst="rect">
            <a:avLst/>
          </a:prstGeom>
          <a:noFill/>
          <a:ln w="9525">
            <a:noFill/>
            <a:miter lim="800000"/>
            <a:headEnd/>
            <a:tailEnd/>
          </a:ln>
        </p:spPr>
        <p:txBody>
          <a:bodyPr/>
          <a:lstStyle/>
          <a:p>
            <a:pPr marL="342900" indent="-342900" algn="just" eaLnBrk="0" hangingPunct="0">
              <a:spcBef>
                <a:spcPct val="20000"/>
              </a:spcBef>
              <a:buClr>
                <a:srgbClr val="99CC00"/>
              </a:buClr>
              <a:buFont typeface="Wingdings" pitchFamily="2" charset="2"/>
              <a:buChar char="§"/>
            </a:pPr>
            <a:r>
              <a:rPr lang="en-US" sz="2000">
                <a:solidFill>
                  <a:srgbClr val="000000"/>
                </a:solidFill>
              </a:rPr>
              <a:t>TIA very actively advocates for the use of industry-led, consensus-based standards to be used as safe harbors for legal compliance (but not as requirements).</a:t>
            </a:r>
          </a:p>
          <a:p>
            <a:pPr marL="342900" indent="-342900" algn="just" eaLnBrk="0" hangingPunct="0">
              <a:spcBef>
                <a:spcPct val="20000"/>
              </a:spcBef>
              <a:buClr>
                <a:srgbClr val="99CC00"/>
              </a:buClr>
              <a:buFont typeface="Wingdings" pitchFamily="2" charset="2"/>
              <a:buChar char="§"/>
            </a:pPr>
            <a:r>
              <a:rPr lang="en-US" sz="2000">
                <a:solidFill>
                  <a:srgbClr val="000000"/>
                </a:solidFill>
              </a:rPr>
              <a:t>TIA represents the ICT manufacturer and vendor community to the Congress, and at various Federal agencies including the FCC, NTIA, FirstNet, etc. – issues advocated on also include wireless 911 location accuracy, text-to-911, reliability of networks supporting emergency communications, and many others.</a:t>
            </a:r>
          </a:p>
          <a:p>
            <a:pPr marL="685800" lvl="2" indent="-228600" algn="just" eaLnBrk="0" hangingPunct="0">
              <a:spcBef>
                <a:spcPct val="20000"/>
              </a:spcBef>
              <a:buClr>
                <a:srgbClr val="99CC00"/>
              </a:buClr>
              <a:buFont typeface="Wingdings" pitchFamily="2" charset="2"/>
              <a:buChar char="§"/>
            </a:pPr>
            <a:r>
              <a:rPr lang="en-US">
                <a:solidFill>
                  <a:srgbClr val="000000"/>
                </a:solidFill>
              </a:rPr>
              <a:t>Please see TIA’s relevant web page (</a:t>
            </a:r>
            <a:r>
              <a:rPr lang="en-US">
                <a:solidFill>
                  <a:srgbClr val="000000"/>
                </a:solidFill>
                <a:hlinkClick r:id="rId3"/>
              </a:rPr>
              <a:t>http://www.tiaonline.org/policy/public-safety</a:t>
            </a:r>
            <a:r>
              <a:rPr lang="en-US">
                <a:solidFill>
                  <a:srgbClr val="000000"/>
                </a:solidFill>
              </a:rPr>
              <a:t>) to learn more about our issues and filings.</a:t>
            </a:r>
          </a:p>
          <a:p>
            <a:pPr marL="342900" indent="-342900" algn="just" eaLnBrk="0" hangingPunct="0">
              <a:spcBef>
                <a:spcPct val="20000"/>
              </a:spcBef>
              <a:buClr>
                <a:srgbClr val="99CC00"/>
              </a:buClr>
              <a:buFont typeface="Wingdings" pitchFamily="2" charset="2"/>
              <a:buChar char="§"/>
            </a:pPr>
            <a:r>
              <a:rPr lang="en-US" sz="2000">
                <a:solidFill>
                  <a:srgbClr val="000000"/>
                </a:solidFill>
              </a:rPr>
              <a:t>TIA is a member of the FCC’s Communications Security, Reliability, and Interoperability Council (CSRIC) and Emergency Access Advisory Committee (EAAC), as well as private partnerships including the Land Mobile Communications Council (LMCC), the National Public Safety Telecommunications Council (NPSTC).</a:t>
            </a:r>
          </a:p>
          <a:p>
            <a:pPr marL="342900" indent="-342900" algn="just" eaLnBrk="0" hangingPunct="0">
              <a:spcBef>
                <a:spcPct val="20000"/>
              </a:spcBef>
              <a:buClr>
                <a:srgbClr val="99CC00"/>
              </a:buClr>
              <a:buFont typeface="Wingdings" pitchFamily="2" charset="2"/>
              <a:buChar char="§"/>
            </a:pPr>
            <a:r>
              <a:rPr lang="en-US" sz="2000">
                <a:solidFill>
                  <a:srgbClr val="000000"/>
                </a:solidFill>
              </a:rPr>
              <a:t>TIA regularly meets with public safety interests to coordinate and learn of their priorities.</a:t>
            </a: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6</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zh-CN" sz="3600" smtClean="0">
                <a:solidFill>
                  <a:schemeClr val="tx1"/>
                </a:solidFill>
                <a:ea typeface="宋体" charset="-122"/>
              </a:rPr>
              <a:t>Highlights of TR-8 Activities</a:t>
            </a:r>
          </a:p>
        </p:txBody>
      </p:sp>
      <p:sp>
        <p:nvSpPr>
          <p:cNvPr id="23554" name="内容占位符 2"/>
          <p:cNvSpPr txBox="1">
            <a:spLocks/>
          </p:cNvSpPr>
          <p:nvPr/>
        </p:nvSpPr>
        <p:spPr bwMode="auto">
          <a:xfrm>
            <a:off x="301625" y="1341438"/>
            <a:ext cx="8540750" cy="4681537"/>
          </a:xfrm>
          <a:prstGeom prst="rect">
            <a:avLst/>
          </a:prstGeom>
          <a:noFill/>
          <a:ln w="9525">
            <a:noFill/>
            <a:miter lim="800000"/>
            <a:headEnd/>
            <a:tailEnd/>
          </a:ln>
        </p:spPr>
        <p:txBody>
          <a:bodyPr/>
          <a:lstStyle/>
          <a:p>
            <a:pPr marL="342900" indent="-342900" eaLnBrk="0" hangingPunct="0">
              <a:spcBef>
                <a:spcPct val="20000"/>
              </a:spcBef>
              <a:buClr>
                <a:schemeClr val="folHlink"/>
              </a:buClr>
              <a:buFont typeface="Wingdings" pitchFamily="2" charset="2"/>
              <a:buChar char="§"/>
            </a:pPr>
            <a:r>
              <a:rPr lang="en-US" altLang="zh-CN" sz="2400">
                <a:ea typeface="宋体" charset="-122"/>
              </a:rPr>
              <a:t>TIA, through the TR-8 committee on Private Land Mobile Radio, develops standards for Emergency Communications in several areas:</a:t>
            </a:r>
          </a:p>
          <a:p>
            <a:pPr marL="800100" lvl="1" indent="-342900" eaLnBrk="0" hangingPunct="0">
              <a:spcBef>
                <a:spcPct val="20000"/>
              </a:spcBef>
              <a:buClr>
                <a:schemeClr val="folHlink"/>
              </a:buClr>
              <a:buFont typeface="Wingdings" pitchFamily="2" charset="2"/>
              <a:buChar char="§"/>
            </a:pPr>
            <a:r>
              <a:rPr lang="en-US" altLang="zh-CN" sz="2000">
                <a:ea typeface="宋体" charset="-122"/>
              </a:rPr>
              <a:t>Maintains standards for existing analog (Frequency Modulated) radio systems</a:t>
            </a:r>
          </a:p>
          <a:p>
            <a:pPr marL="800100" lvl="1" indent="-342900" eaLnBrk="0" hangingPunct="0">
              <a:spcBef>
                <a:spcPct val="20000"/>
              </a:spcBef>
              <a:buClr>
                <a:schemeClr val="folHlink"/>
              </a:buClr>
              <a:buFont typeface="Wingdings" pitchFamily="2" charset="2"/>
              <a:buChar char="§"/>
            </a:pPr>
            <a:r>
              <a:rPr lang="en-US" altLang="zh-CN" sz="2000">
                <a:ea typeface="宋体" charset="-122"/>
              </a:rPr>
              <a:t>Develops and maintains a suite of standards for Project 25, a digital radio system targeted at Public Safety and Disaster Relief</a:t>
            </a:r>
          </a:p>
          <a:p>
            <a:pPr marL="800100" lvl="1" indent="-342900" eaLnBrk="0" hangingPunct="0">
              <a:spcBef>
                <a:spcPct val="20000"/>
              </a:spcBef>
              <a:buClr>
                <a:schemeClr val="folHlink"/>
              </a:buClr>
              <a:buFont typeface="Wingdings" pitchFamily="2" charset="2"/>
              <a:buChar char="§"/>
            </a:pPr>
            <a:r>
              <a:rPr lang="en-US" altLang="zh-CN" sz="2000">
                <a:ea typeface="宋体" charset="-122"/>
              </a:rPr>
              <a:t>Develops and maintains standards and bulletins relating to radio propagation, interference, and frequency coordination</a:t>
            </a:r>
          </a:p>
          <a:p>
            <a:pPr marL="800100" lvl="1" indent="-342900" eaLnBrk="0" hangingPunct="0">
              <a:spcBef>
                <a:spcPct val="20000"/>
              </a:spcBef>
              <a:buClr>
                <a:schemeClr val="folHlink"/>
              </a:buClr>
              <a:buFont typeface="Wingdings" pitchFamily="2" charset="2"/>
              <a:buChar char="§"/>
            </a:pPr>
            <a:r>
              <a:rPr lang="en-US" altLang="zh-CN" sz="2000">
                <a:ea typeface="宋体" charset="-122"/>
              </a:rPr>
              <a:t>Develops standards and bulletins relating to wideband and broadband radio systems for Public Safety and Disaster Relief applications</a:t>
            </a:r>
          </a:p>
          <a:p>
            <a:pPr marL="800100" lvl="1" indent="-342900" eaLnBrk="0" hangingPunct="0">
              <a:spcBef>
                <a:spcPct val="20000"/>
              </a:spcBef>
              <a:buClr>
                <a:schemeClr val="folHlink"/>
              </a:buClr>
              <a:buFont typeface="Wingdings" pitchFamily="2" charset="2"/>
              <a:buChar char="§"/>
            </a:pPr>
            <a:endParaRPr lang="en-US" altLang="zh-CN" sz="2000">
              <a:ea typeface="宋体" charset="-122"/>
            </a:endParaRP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7</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pPr eaLnBrk="1" hangingPunct="1"/>
            <a:r>
              <a:rPr lang="en-US" altLang="zh-CN" sz="3600" smtClean="0">
                <a:solidFill>
                  <a:schemeClr val="tx1"/>
                </a:solidFill>
                <a:ea typeface="宋体" charset="-122"/>
              </a:rPr>
              <a:t>Highlights of TR-8 Activities</a:t>
            </a:r>
            <a:endParaRPr lang="zh-CN" altLang="en-US" sz="3600" smtClean="0">
              <a:solidFill>
                <a:schemeClr val="tx1"/>
              </a:solidFill>
              <a:ea typeface="宋体" charset="-122"/>
            </a:endParaRPr>
          </a:p>
        </p:txBody>
      </p:sp>
      <p:sp>
        <p:nvSpPr>
          <p:cNvPr id="24578" name="内容占位符 2"/>
          <p:cNvSpPr>
            <a:spLocks noGrp="1"/>
          </p:cNvSpPr>
          <p:nvPr>
            <p:ph idx="1"/>
          </p:nvPr>
        </p:nvSpPr>
        <p:spPr>
          <a:xfrm>
            <a:off x="323850" y="1412875"/>
            <a:ext cx="8540750" cy="4486275"/>
          </a:xfrm>
        </p:spPr>
        <p:txBody>
          <a:bodyPr/>
          <a:lstStyle/>
          <a:p>
            <a:pPr eaLnBrk="1" hangingPunct="1"/>
            <a:r>
              <a:rPr lang="en-US" altLang="zh-CN" sz="2400" smtClean="0">
                <a:ea typeface="宋体" charset="-122"/>
              </a:rPr>
              <a:t>TR-8 develops standards for Project 25 digital radio systems (TIA-102 series of standards)</a:t>
            </a:r>
          </a:p>
          <a:p>
            <a:pPr lvl="1" eaLnBrk="1" hangingPunct="1"/>
            <a:r>
              <a:rPr lang="en-US" altLang="zh-CN" sz="2000" smtClean="0">
                <a:ea typeface="宋体" charset="-122"/>
              </a:rPr>
              <a:t>Standards suite consists of 69 documents covering topics such as</a:t>
            </a:r>
          </a:p>
          <a:p>
            <a:pPr lvl="2" eaLnBrk="1" hangingPunct="1"/>
            <a:r>
              <a:rPr lang="en-US" altLang="zh-CN" sz="2000" smtClean="0">
                <a:ea typeface="宋体" charset="-122"/>
              </a:rPr>
              <a:t>Over-the-air interface</a:t>
            </a:r>
          </a:p>
          <a:p>
            <a:pPr lvl="2" eaLnBrk="1" hangingPunct="1"/>
            <a:r>
              <a:rPr lang="en-US" altLang="zh-CN" sz="2000" smtClean="0">
                <a:ea typeface="宋体" charset="-122"/>
              </a:rPr>
              <a:t>Services such as Trunking, Encryption, Data Transport, Over-the-Air Rekeying (OTAR)</a:t>
            </a:r>
          </a:p>
          <a:p>
            <a:pPr lvl="2" eaLnBrk="1" hangingPunct="1"/>
            <a:r>
              <a:rPr lang="en-US" altLang="zh-CN" sz="2000" smtClean="0">
                <a:ea typeface="宋体" charset="-122"/>
              </a:rPr>
              <a:t>Fixed network interfaces such as Inter-Sub-System Interface, Console Interface, Fixed Station Interface</a:t>
            </a:r>
          </a:p>
          <a:p>
            <a:pPr lvl="2" eaLnBrk="1" hangingPunct="1"/>
            <a:r>
              <a:rPr lang="en-US" altLang="zh-CN" sz="2000" smtClean="0">
                <a:ea typeface="宋体" charset="-122"/>
              </a:rPr>
              <a:t>Network Management</a:t>
            </a:r>
          </a:p>
          <a:p>
            <a:pPr lvl="2" eaLnBrk="1" hangingPunct="1"/>
            <a:r>
              <a:rPr lang="en-US" altLang="zh-CN" sz="2000" smtClean="0">
                <a:ea typeface="宋体" charset="-122"/>
              </a:rPr>
              <a:t>Telephone Interface</a:t>
            </a:r>
          </a:p>
          <a:p>
            <a:pPr lvl="2" eaLnBrk="1" hangingPunct="1"/>
            <a:r>
              <a:rPr lang="en-US" altLang="zh-CN" sz="2000" smtClean="0">
                <a:ea typeface="宋体" charset="-122"/>
              </a:rPr>
              <a:t>Key Management Facility (KMF) Interface</a:t>
            </a:r>
          </a:p>
          <a:p>
            <a:pPr lvl="2" eaLnBrk="1" hangingPunct="1"/>
            <a:r>
              <a:rPr lang="en-US" altLang="zh-CN" sz="2000" smtClean="0">
                <a:ea typeface="宋体" charset="-122"/>
              </a:rPr>
              <a:t>Compliance Assessment Testing</a:t>
            </a:r>
          </a:p>
          <a:p>
            <a:pPr lvl="2" eaLnBrk="1" hangingPunct="1"/>
            <a:r>
              <a:rPr lang="en-US" altLang="zh-CN" sz="2000" smtClean="0">
                <a:ea typeface="宋体" charset="-122"/>
              </a:rPr>
              <a:t>Phase II 2-slot TDMA trunking systems</a:t>
            </a:r>
          </a:p>
          <a:p>
            <a:pPr lvl="2" eaLnBrk="1" hangingPunct="1"/>
            <a:endParaRPr lang="en-US" altLang="zh-CN" sz="2000" smtClean="0">
              <a:ea typeface="宋体" charset="-122"/>
            </a:endParaRPr>
          </a:p>
          <a:p>
            <a:pPr lvl="2" eaLnBrk="1" hangingPunct="1"/>
            <a:endParaRPr lang="en-US" altLang="zh-CN" sz="2000" smtClean="0">
              <a:ea typeface="宋体" charset="-122"/>
            </a:endParaRPr>
          </a:p>
        </p:txBody>
      </p:sp>
      <p:sp>
        <p:nvSpPr>
          <p:cNvPr id="24579"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8</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r>
              <a:rPr lang="en-US" altLang="zh-CN" sz="3600" smtClean="0">
                <a:solidFill>
                  <a:schemeClr val="tx1"/>
                </a:solidFill>
                <a:ea typeface="宋体" charset="-122"/>
              </a:rPr>
              <a:t>Highlights of TR-8 Activities</a:t>
            </a:r>
          </a:p>
        </p:txBody>
      </p:sp>
      <p:sp>
        <p:nvSpPr>
          <p:cNvPr id="25602" name="Rectangle 3"/>
          <p:cNvSpPr>
            <a:spLocks noGrp="1" noRot="1" noChangeArrowheads="1"/>
          </p:cNvSpPr>
          <p:nvPr>
            <p:ph type="body" idx="1"/>
          </p:nvPr>
        </p:nvSpPr>
        <p:spPr>
          <a:xfrm>
            <a:off x="301625" y="1484313"/>
            <a:ext cx="8540750" cy="4538662"/>
          </a:xfrm>
        </p:spPr>
        <p:txBody>
          <a:bodyPr/>
          <a:lstStyle/>
          <a:p>
            <a:pPr eaLnBrk="1" hangingPunct="1">
              <a:lnSpc>
                <a:spcPct val="90000"/>
              </a:lnSpc>
            </a:pPr>
            <a:r>
              <a:rPr lang="en-US" altLang="zh-CN" sz="2400" smtClean="0">
                <a:ea typeface="宋体" charset="-122"/>
              </a:rPr>
              <a:t>Continued maintenance of analog FM standards</a:t>
            </a:r>
          </a:p>
          <a:p>
            <a:pPr lvl="1" eaLnBrk="1" hangingPunct="1">
              <a:lnSpc>
                <a:spcPct val="90000"/>
              </a:lnSpc>
            </a:pPr>
            <a:r>
              <a:rPr lang="en-US" altLang="zh-CN" sz="2000" smtClean="0">
                <a:ea typeface="宋体" charset="-122"/>
              </a:rPr>
              <a:t>TIA-603-D Standard for analog FM or PM Transceivers</a:t>
            </a:r>
          </a:p>
          <a:p>
            <a:pPr eaLnBrk="1" hangingPunct="1">
              <a:lnSpc>
                <a:spcPct val="90000"/>
              </a:lnSpc>
            </a:pPr>
            <a:r>
              <a:rPr lang="en-US" altLang="zh-CN" sz="2400" smtClean="0">
                <a:ea typeface="宋体" charset="-122"/>
              </a:rPr>
              <a:t>Standards for Wireless Communications Systems Propagation, Interference, and Frequency Coordination</a:t>
            </a:r>
          </a:p>
          <a:p>
            <a:pPr lvl="1" eaLnBrk="1" hangingPunct="1">
              <a:lnSpc>
                <a:spcPct val="90000"/>
              </a:lnSpc>
            </a:pPr>
            <a:r>
              <a:rPr lang="en-US" altLang="zh-CN" sz="2000" smtClean="0">
                <a:ea typeface="宋体" charset="-122"/>
              </a:rPr>
              <a:t>TSB 88 series of bulletins</a:t>
            </a:r>
          </a:p>
          <a:p>
            <a:pPr lvl="2" eaLnBrk="1" hangingPunct="1">
              <a:lnSpc>
                <a:spcPct val="90000"/>
              </a:lnSpc>
            </a:pPr>
            <a:r>
              <a:rPr lang="en-US" altLang="zh-CN" sz="1800" smtClean="0">
                <a:ea typeface="宋体" charset="-122"/>
              </a:rPr>
              <a:t>Consists of 3 bulletins on Performance Modeling, Propagation and Noise, and Performance Verification</a:t>
            </a:r>
          </a:p>
          <a:p>
            <a:pPr lvl="2" eaLnBrk="1" hangingPunct="1">
              <a:lnSpc>
                <a:spcPct val="90000"/>
              </a:lnSpc>
            </a:pPr>
            <a:r>
              <a:rPr lang="en-US" altLang="zh-CN" sz="1800" smtClean="0">
                <a:ea typeface="宋体" charset="-122"/>
              </a:rPr>
              <a:t>Additional work focuses on Broadband Data Systems</a:t>
            </a:r>
          </a:p>
          <a:p>
            <a:pPr lvl="1" eaLnBrk="1" hangingPunct="1">
              <a:lnSpc>
                <a:spcPct val="90000"/>
              </a:lnSpc>
            </a:pPr>
            <a:r>
              <a:rPr lang="en-US" altLang="zh-CN" sz="2000" smtClean="0">
                <a:ea typeface="宋体" charset="-122"/>
              </a:rPr>
              <a:t>Documents on Antenna Systems</a:t>
            </a:r>
          </a:p>
          <a:p>
            <a:pPr lvl="2" eaLnBrk="1" hangingPunct="1">
              <a:lnSpc>
                <a:spcPct val="90000"/>
              </a:lnSpc>
            </a:pPr>
            <a:r>
              <a:rPr lang="en-US" altLang="zh-CN" sz="1800" smtClean="0">
                <a:ea typeface="宋体" charset="-122"/>
              </a:rPr>
              <a:t>Five standards published on Fixed, Vehicular, and Portable Antennas, along with standards for Digitized Performance Characterization</a:t>
            </a:r>
          </a:p>
          <a:p>
            <a:pPr lvl="1" eaLnBrk="1" hangingPunct="1">
              <a:lnSpc>
                <a:spcPct val="90000"/>
              </a:lnSpc>
            </a:pPr>
            <a:r>
              <a:rPr lang="en-US" altLang="zh-CN" sz="2000" smtClean="0">
                <a:ea typeface="宋体" charset="-122"/>
              </a:rPr>
              <a:t>Documents relating to Electro-Magnetic Emission Safety (EME) measurement and reporting</a:t>
            </a:r>
          </a:p>
          <a:p>
            <a:pPr lvl="1" eaLnBrk="1" hangingPunct="1">
              <a:lnSpc>
                <a:spcPct val="90000"/>
              </a:lnSpc>
            </a:pPr>
            <a:endParaRPr lang="en-US" altLang="zh-CN" sz="2000" smtClean="0">
              <a:ea typeface="宋体" charset="-122"/>
            </a:endParaRPr>
          </a:p>
        </p:txBody>
      </p:sp>
      <p:sp>
        <p:nvSpPr>
          <p:cNvPr id="4" name="灯片编号占位符 3"/>
          <p:cNvSpPr>
            <a:spLocks noGrp="1"/>
          </p:cNvSpPr>
          <p:nvPr>
            <p:ph type="sldNum" sz="quarter" idx="10"/>
          </p:nvPr>
        </p:nvSpPr>
        <p:spPr>
          <a:xfrm>
            <a:off x="3347864" y="6381750"/>
            <a:ext cx="2133600" cy="476250"/>
          </a:xfrm>
          <a:noFill/>
        </p:spPr>
        <p:txBody>
          <a:bodyPr/>
          <a:lstStyle/>
          <a:p>
            <a:fld id="{9BAC7EAC-F7D4-447C-8ABE-8242CBC1B286}" type="slidenum">
              <a:rPr lang="en-US" altLang="zh-CN" smtClean="0">
                <a:latin typeface="Arial" charset="0"/>
                <a:ea typeface="宋体" charset="-122"/>
              </a:rPr>
              <a:pPr/>
              <a:t>9</a:t>
            </a:fld>
            <a:endParaRPr lang="en-US" altLang="zh-CN" dirty="0" smtClean="0">
              <a:latin typeface="Arial" charset="0"/>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72E42E-43A6-4380-BFD6-FDE65F1896D6}"/>
</file>

<file path=customXml/itemProps2.xml><?xml version="1.0" encoding="utf-8"?>
<ds:datastoreItem xmlns:ds="http://schemas.openxmlformats.org/officeDocument/2006/customXml" ds:itemID="{00E816A3-D7BB-4C71-B78C-5FBE4954884D}"/>
</file>

<file path=customXml/itemProps3.xml><?xml version="1.0" encoding="utf-8"?>
<ds:datastoreItem xmlns:ds="http://schemas.openxmlformats.org/officeDocument/2006/customXml" ds:itemID="{0142EF6D-A479-4AB7-9557-AC4CF275583D}"/>
</file>

<file path=docProps/app.xml><?xml version="1.0" encoding="utf-8"?>
<Properties xmlns="http://schemas.openxmlformats.org/officeDocument/2006/extended-properties" xmlns:vt="http://schemas.openxmlformats.org/officeDocument/2006/docPropsVTypes">
  <TotalTime>582</TotalTime>
  <Words>1696</Words>
  <Application>Microsoft Office PowerPoint</Application>
  <PresentationFormat>화면 슬라이드 쇼(4:3)</PresentationFormat>
  <Paragraphs>158</Paragraphs>
  <Slides>21</Slides>
  <Notes>4</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21</vt:i4>
      </vt:variant>
    </vt:vector>
  </HeadingPairs>
  <TitlesOfParts>
    <vt:vector size="23" baseType="lpstr">
      <vt:lpstr>Default Design</vt:lpstr>
      <vt:lpstr>Visio</vt:lpstr>
      <vt:lpstr>Emergency Communications</vt:lpstr>
      <vt:lpstr>Overview</vt:lpstr>
      <vt:lpstr>Overview</vt:lpstr>
      <vt:lpstr>Legislative/Regulatory Actions Affecting Emergency Communications Standards</vt:lpstr>
      <vt:lpstr>Legislative/Regulatory Actions Affecting Emergency Communications Standards</vt:lpstr>
      <vt:lpstr>TIA Outreach/Advocacy Regarding Emergency Communications Standards</vt:lpstr>
      <vt:lpstr>Highlights of TR-8 Activities</vt:lpstr>
      <vt:lpstr>Highlights of TR-8 Activities</vt:lpstr>
      <vt:lpstr>Highlights of TR-8 Activities</vt:lpstr>
      <vt:lpstr>Highlights of TR-45 Activities</vt:lpstr>
      <vt:lpstr>Commercial Mobile Alert Service (CMAS)</vt:lpstr>
      <vt:lpstr>Commercial Mobile Alert Service (CMAS)</vt:lpstr>
      <vt:lpstr>E911 and Priority Services</vt:lpstr>
      <vt:lpstr>Location</vt:lpstr>
      <vt:lpstr>Strategic Direction</vt:lpstr>
      <vt:lpstr>Next Steps/Actions</vt:lpstr>
      <vt:lpstr>슬라이드 17</vt:lpstr>
      <vt:lpstr>Recent TR-45 Standards for Emergency Services</vt:lpstr>
      <vt:lpstr>Commercial Mobile Alert Service (CMAS)</vt:lpstr>
      <vt:lpstr>Commercial Mobile Alert Service (CMAS)</vt:lpstr>
      <vt:lpstr>Location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GSC-16 PowerPoint Template</dc:title>
  <dc:creator>ISACC Secretariat</dc:creator>
  <dc:description>v.3 - 12 October 2011</dc:description>
  <cp:lastModifiedBy>channel</cp:lastModifiedBy>
  <cp:revision>38</cp:revision>
  <dcterms:created xsi:type="dcterms:W3CDTF">2011-06-28T13:16:06Z</dcterms:created>
  <dcterms:modified xsi:type="dcterms:W3CDTF">2013-05-10T15:49:51Z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