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1" autoAdjust="0"/>
    <p:restoredTop sz="94660"/>
  </p:normalViewPr>
  <p:slideViewPr>
    <p:cSldViewPr>
      <p:cViewPr varScale="1">
        <p:scale>
          <a:sx n="92" d="100"/>
          <a:sy n="92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94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CA" altLang="ko-K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n-CA" altLang="ko-K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noProof="0" smtClean="0"/>
              <a:t>Click to edit Master text styles</a:t>
            </a:r>
          </a:p>
          <a:p>
            <a:pPr lvl="1"/>
            <a:r>
              <a:rPr lang="en-CA" altLang="ko-KR" noProof="0" smtClean="0"/>
              <a:t>Second level</a:t>
            </a:r>
          </a:p>
          <a:p>
            <a:pPr lvl="2"/>
            <a:r>
              <a:rPr lang="en-CA" altLang="ko-KR" noProof="0" smtClean="0"/>
              <a:t>Third level</a:t>
            </a:r>
          </a:p>
          <a:p>
            <a:pPr lvl="3"/>
            <a:r>
              <a:rPr lang="en-CA" altLang="ko-KR" noProof="0" smtClean="0"/>
              <a:t>Fourth level</a:t>
            </a:r>
          </a:p>
          <a:p>
            <a:pPr lvl="4"/>
            <a:r>
              <a:rPr lang="en-CA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CA" altLang="ko-KR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6F1B30F3-2019-4941-9E94-21F719CBBFB4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4252875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68394B-FB7C-4867-8FF0-667E5597ACAB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-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BEB5CE49-576F-42D3-847A-E6CA648A6E5D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371193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9FF7A7-7E7B-4088-A24F-46B30A0AC66B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251545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E5520-BB0C-4920-9C9F-0558E8F2CE5A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359429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D3443C-1CA6-4798-8F85-7AB79AC1144A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35355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0B360-A32F-404C-8401-B46E1259F1F2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7295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63315-FD52-4E52-98E3-F669E83511D4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6904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ED834-8225-41CF-9622-6D761855BD06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263924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AB4BC-36D2-4B5C-9B8D-1F848A895E68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23673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CD8CE-48EB-4905-A3EF-60743ECE18F5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232341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68464-3039-4DCB-B5E3-520C11FB902D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344827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75F0F-7776-4E15-801F-6779BA102B1E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413326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fld id="{A5E45452-A7E5-42C2-84D2-831BA6E9EC7A}" type="slidenum">
              <a:rPr lang="en-CA" altLang="ko-KR"/>
              <a:pPr/>
              <a:t>‹#›</a:t>
            </a:fld>
            <a:endParaRPr lang="en-CA" altLang="ko-KR" dirty="0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146925" y="260350"/>
            <a:ext cx="1601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>
                <a:solidFill>
                  <a:srgbClr val="09244D"/>
                </a:solidFill>
                <a:ea typeface="굴림" charset="-127"/>
              </a:rPr>
              <a:t>GSC17-[session]-XX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31E694-34B4-44E8-B603-505839088B59}" type="slidenum">
              <a:rPr lang="en-US" smtClean="0">
                <a:latin typeface="Trebuchet MS" pitchFamily="34" charset="0"/>
              </a:rPr>
              <a:pPr eaLnBrk="1" hangingPunct="1"/>
              <a:t>1</a:t>
            </a:fld>
            <a:endParaRPr lang="en-US" dirty="0" smtClean="0">
              <a:latin typeface="Trebuchet MS" pitchFamily="34" charset="0"/>
            </a:endParaRPr>
          </a:p>
        </p:txBody>
      </p:sp>
      <p:sp>
        <p:nvSpPr>
          <p:cNvPr id="91138" name="Rectangle 2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05008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ICT Accessibility</a:t>
            </a:r>
            <a:br>
              <a:rPr lang="en-US" sz="3600" dirty="0" smtClean="0"/>
            </a:br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10244" name="Rectangle 3"/>
          <p:cNvSpPr>
            <a:spLocks noGrp="1"/>
          </p:cNvSpPr>
          <p:nvPr>
            <p:ph type="body" idx="1"/>
          </p:nvPr>
        </p:nvSpPr>
        <p:spPr>
          <a:xfrm>
            <a:off x="539750" y="1484313"/>
            <a:ext cx="8147050" cy="4840287"/>
          </a:xfrm>
        </p:spPr>
        <p:txBody>
          <a:bodyPr/>
          <a:lstStyle/>
          <a:p>
            <a:pPr marL="573088" eaLnBrk="1" hangingPunct="1">
              <a:lnSpc>
                <a:spcPct val="90000"/>
              </a:lnSpc>
            </a:pPr>
            <a:r>
              <a:rPr lang="en-US" sz="1800" dirty="0" smtClean="0"/>
              <a:t>Contributions: ATIS (65), ETSI (13), TIA (75 )</a:t>
            </a:r>
          </a:p>
          <a:p>
            <a:pPr marL="573088" eaLnBrk="1" hangingPunct="1">
              <a:lnSpc>
                <a:spcPct val="90000"/>
              </a:lnSpc>
            </a:pPr>
            <a:r>
              <a:rPr lang="en-US" sz="1800" dirty="0" smtClean="0"/>
              <a:t>Highlights</a:t>
            </a:r>
          </a:p>
          <a:p>
            <a:pPr marL="973138" lvl="1" eaLnBrk="1" hangingPunct="1">
              <a:lnSpc>
                <a:spcPct val="90000"/>
              </a:lnSpc>
            </a:pPr>
            <a:r>
              <a:rPr lang="en-US" altLang="zh-CN" sz="1400" dirty="0" smtClean="0">
                <a:ea typeface="宋体" charset="-122"/>
              </a:rPr>
              <a:t>Addressing accessibility </a:t>
            </a:r>
            <a:r>
              <a:rPr lang="en-US" altLang="zh-CN" sz="1400" dirty="0">
                <a:ea typeface="宋体" charset="-122"/>
              </a:rPr>
              <a:t>is now becoming an important market-driven </a:t>
            </a:r>
            <a:r>
              <a:rPr lang="en-US" altLang="zh-CN" sz="1400" dirty="0" smtClean="0">
                <a:ea typeface="宋体" charset="-122"/>
              </a:rPr>
              <a:t>necessity</a:t>
            </a:r>
            <a:endParaRPr lang="en-US" altLang="zh-CN" sz="1400" dirty="0" smtClean="0">
              <a:ea typeface="宋体" charset="-122"/>
            </a:endParaRPr>
          </a:p>
          <a:p>
            <a:pPr marL="973138" lvl="1" eaLnBrk="1" hangingPunct="1">
              <a:lnSpc>
                <a:spcPct val="90000"/>
              </a:lnSpc>
            </a:pPr>
            <a:r>
              <a:rPr lang="en-US" altLang="zh-CN" sz="1400" dirty="0">
                <a:ea typeface="宋体" charset="-122"/>
              </a:rPr>
              <a:t>T</a:t>
            </a:r>
            <a:r>
              <a:rPr lang="en-US" altLang="zh-CN" sz="1400" dirty="0" smtClean="0">
                <a:ea typeface="宋体" charset="-122"/>
              </a:rPr>
              <a:t>he </a:t>
            </a:r>
            <a:r>
              <a:rPr lang="en-US" sz="1400" dirty="0" smtClean="0"/>
              <a:t>need </a:t>
            </a:r>
            <a:r>
              <a:rPr lang="en-US" sz="1400" dirty="0"/>
              <a:t>for ICT accessibility is a global </a:t>
            </a:r>
            <a:r>
              <a:rPr lang="en-US" sz="1400" dirty="0" smtClean="0"/>
              <a:t>one</a:t>
            </a:r>
            <a:endParaRPr lang="en-US" altLang="zh-CN" sz="1400" dirty="0">
              <a:ea typeface="宋体" charset="-122"/>
            </a:endParaRPr>
          </a:p>
          <a:p>
            <a:pPr marL="973138" lvl="1" eaLnBrk="1" hangingPunct="1">
              <a:lnSpc>
                <a:spcPct val="90000"/>
              </a:lnSpc>
            </a:pPr>
            <a:r>
              <a:rPr lang="en-US" sz="1400" dirty="0" smtClean="0"/>
              <a:t>Accessibility needs are continuing to be met through regional capabilities and  solutions (e.g., native SMS to 9-1-1, </a:t>
            </a:r>
            <a:r>
              <a:rPr lang="en-US" sz="1400" dirty="0" smtClean="0"/>
              <a:t>CMAS, ETWS), </a:t>
            </a:r>
            <a:r>
              <a:rPr lang="en-US" sz="1400" dirty="0" smtClean="0"/>
              <a:t>however, </a:t>
            </a:r>
            <a:r>
              <a:rPr lang="en-US" sz="1400" dirty="0"/>
              <a:t>a</a:t>
            </a:r>
            <a:r>
              <a:rPr lang="en-US" sz="1400" dirty="0" smtClean="0"/>
              <a:t> </a:t>
            </a:r>
            <a:r>
              <a:rPr lang="en-US" sz="1400" dirty="0"/>
              <a:t>common technical approach to ICT accessibility can enable faster worldwide deployment as well as enhanced international roaming security, safety, and </a:t>
            </a:r>
            <a:r>
              <a:rPr lang="en-US" sz="1400" dirty="0" smtClean="0"/>
              <a:t>experience</a:t>
            </a:r>
            <a:endParaRPr lang="en-US" sz="1400" dirty="0" smtClean="0"/>
          </a:p>
          <a:p>
            <a:pPr marL="973138" lvl="1" eaLnBrk="1" hangingPunct="1">
              <a:lnSpc>
                <a:spcPct val="90000"/>
              </a:lnSpc>
            </a:pPr>
            <a:r>
              <a:rPr lang="en-US" altLang="zh-CN" sz="1400" dirty="0">
                <a:ea typeface="宋体" charset="-122"/>
              </a:rPr>
              <a:t>A</a:t>
            </a:r>
            <a:r>
              <a:rPr lang="en-US" altLang="zh-CN" sz="1400" dirty="0" smtClean="0">
                <a:ea typeface="宋体" charset="-122"/>
              </a:rPr>
              <a:t> “Design for All” approach encourages industry </a:t>
            </a:r>
            <a:r>
              <a:rPr lang="en-US" altLang="zh-CN" sz="1400" dirty="0">
                <a:ea typeface="宋体" charset="-122"/>
              </a:rPr>
              <a:t>and operators to avoid creating technologies that exclude any user from the information </a:t>
            </a:r>
            <a:r>
              <a:rPr lang="en-US" altLang="zh-CN" sz="1400" dirty="0" smtClean="0">
                <a:ea typeface="宋体" charset="-122"/>
              </a:rPr>
              <a:t>society  and increases </a:t>
            </a:r>
            <a:r>
              <a:rPr lang="en-US" altLang="zh-CN" sz="1400" dirty="0">
                <a:ea typeface="宋体" charset="-122"/>
              </a:rPr>
              <a:t>the quality and usability of products and services for everyone </a:t>
            </a:r>
            <a:endParaRPr lang="en-US" altLang="zh-CN" sz="1400" dirty="0" smtClean="0">
              <a:ea typeface="宋体" charset="-122"/>
            </a:endParaRPr>
          </a:p>
          <a:p>
            <a:pPr marL="573088" eaLnBrk="1" hangingPunct="1">
              <a:lnSpc>
                <a:spcPct val="90000"/>
              </a:lnSpc>
            </a:pPr>
            <a:r>
              <a:rPr lang="en-US" sz="1800" dirty="0" smtClean="0"/>
              <a:t>Next </a:t>
            </a:r>
            <a:r>
              <a:rPr lang="en-US" sz="1800" dirty="0" smtClean="0"/>
              <a:t>Steps</a:t>
            </a:r>
          </a:p>
          <a:p>
            <a:pPr marL="973138" lvl="1" eaLnBrk="1" hangingPunct="1">
              <a:lnSpc>
                <a:spcPct val="90000"/>
              </a:lnSpc>
            </a:pPr>
            <a:r>
              <a:rPr lang="en-US" sz="1400" dirty="0"/>
              <a:t>R</a:t>
            </a:r>
            <a:r>
              <a:rPr lang="en-US" sz="1400" dirty="0" smtClean="0"/>
              <a:t>ecognition by regulatory bodies and others of the profound effect of the marketplace for accessible ICT equipment</a:t>
            </a:r>
          </a:p>
          <a:p>
            <a:pPr marL="973138" lvl="1" eaLnBrk="1" hangingPunct="1">
              <a:lnSpc>
                <a:spcPct val="90000"/>
              </a:lnSpc>
            </a:pPr>
            <a:r>
              <a:rPr lang="en-US" altLang="zh-CN" sz="1400" dirty="0">
                <a:ea typeface="宋体" charset="-122"/>
              </a:rPr>
              <a:t>R</a:t>
            </a:r>
            <a:r>
              <a:rPr lang="en-US" altLang="zh-CN" sz="1400" dirty="0" smtClean="0">
                <a:ea typeface="宋体" charset="-122"/>
              </a:rPr>
              <a:t>egulatory </a:t>
            </a:r>
            <a:r>
              <a:rPr lang="en-US" altLang="zh-CN" sz="1400" dirty="0">
                <a:ea typeface="宋体" charset="-122"/>
              </a:rPr>
              <a:t>activities </a:t>
            </a:r>
            <a:r>
              <a:rPr lang="en-US" altLang="zh-CN" sz="1400" dirty="0" smtClean="0">
                <a:ea typeface="宋体" charset="-122"/>
              </a:rPr>
              <a:t>will demand </a:t>
            </a:r>
            <a:r>
              <a:rPr lang="en-US" altLang="zh-CN" sz="1400" dirty="0">
                <a:ea typeface="宋体" charset="-122"/>
              </a:rPr>
              <a:t>and require accessibility to be taken into account by </a:t>
            </a:r>
            <a:r>
              <a:rPr lang="en-US" altLang="zh-CN" sz="1400" dirty="0" smtClean="0">
                <a:ea typeface="宋体" charset="-122"/>
              </a:rPr>
              <a:t>standardization </a:t>
            </a:r>
            <a:r>
              <a:rPr lang="en-US" altLang="zh-CN" sz="1400" dirty="0">
                <a:ea typeface="宋体" charset="-122"/>
              </a:rPr>
              <a:t>activities</a:t>
            </a:r>
            <a:endParaRPr lang="en-US" sz="1400" dirty="0" smtClean="0"/>
          </a:p>
          <a:p>
            <a:pPr marL="973138" lvl="1" eaLnBrk="1" hangingPunct="1">
              <a:lnSpc>
                <a:spcPct val="90000"/>
              </a:lnSpc>
            </a:pPr>
            <a:r>
              <a:rPr lang="en-US" sz="1400" dirty="0" smtClean="0"/>
              <a:t>Cooperation </a:t>
            </a:r>
            <a:r>
              <a:rPr lang="en-US" sz="1400" dirty="0"/>
              <a:t>with other </a:t>
            </a:r>
            <a:r>
              <a:rPr lang="en-US" sz="1400" dirty="0" smtClean="0"/>
              <a:t>regions is imperative </a:t>
            </a:r>
            <a:r>
              <a:rPr lang="en-US" sz="1400" dirty="0"/>
              <a:t>in order to exchange experiences and drive towards common world-wide standards, to the extent </a:t>
            </a:r>
            <a:r>
              <a:rPr lang="en-US" sz="1400" dirty="0" smtClean="0"/>
              <a:t>possible</a:t>
            </a:r>
          </a:p>
          <a:p>
            <a:pPr marL="573088" eaLnBrk="1" hangingPunct="1">
              <a:lnSpc>
                <a:spcPct val="90000"/>
              </a:lnSpc>
            </a:pPr>
            <a:r>
              <a:rPr lang="en-US" sz="1800" dirty="0" smtClean="0"/>
              <a:t>Recommendations</a:t>
            </a:r>
          </a:p>
          <a:p>
            <a:pPr marL="973138" lvl="1" eaLnBrk="1" hangingPunct="1">
              <a:lnSpc>
                <a:spcPct val="90000"/>
              </a:lnSpc>
            </a:pPr>
            <a:r>
              <a:rPr lang="en-US" sz="1400" dirty="0" smtClean="0"/>
              <a:t>Propose reaffirmation of Resolution GSC-16/27 on ICT Accessibility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83275710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5D1B93-03DA-45A3-B112-E1CE4B1D1FE8}"/>
</file>

<file path=customXml/itemProps2.xml><?xml version="1.0" encoding="utf-8"?>
<ds:datastoreItem xmlns:ds="http://schemas.openxmlformats.org/officeDocument/2006/customXml" ds:itemID="{C5871766-E84F-40FC-8664-4387DB404886}"/>
</file>

<file path=customXml/itemProps3.xml><?xml version="1.0" encoding="utf-8"?>
<ds:datastoreItem xmlns:ds="http://schemas.openxmlformats.org/officeDocument/2006/customXml" ds:itemID="{529DA609-9062-4EF2-B8DA-7D80B8916D3C}"/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188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ICT Accessibility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GSC-16 PowerPoint Template</dc:title>
  <dc:creator>ISACC Secretariat</dc:creator>
  <dc:description>v.3 - 12 October 2011</dc:description>
  <cp:lastModifiedBy>Cheryl Blum</cp:lastModifiedBy>
  <cp:revision>49</cp:revision>
  <dcterms:created xsi:type="dcterms:W3CDTF">2011-06-28T13:16:06Z</dcterms:created>
  <dcterms:modified xsi:type="dcterms:W3CDTF">2013-05-12T11:20:11Z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