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71" r:id="rId2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244D"/>
    <a:srgbClr val="C688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1" autoAdjust="0"/>
    <p:restoredTop sz="94660"/>
  </p:normalViewPr>
  <p:slideViewPr>
    <p:cSldViewPr>
      <p:cViewPr varScale="1">
        <p:scale>
          <a:sx n="92" d="100"/>
          <a:sy n="92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3942" y="-1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굴림" pitchFamily="50" charset="-127"/>
              </a:defRPr>
            </a:lvl1pPr>
          </a:lstStyle>
          <a:p>
            <a:endParaRPr lang="en-CA" altLang="ko-KR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itchFamily="50" charset="-127"/>
              </a:defRPr>
            </a:lvl1pPr>
          </a:lstStyle>
          <a:p>
            <a:endParaRPr lang="en-CA" altLang="ko-KR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ko-KR" noProof="0" smtClean="0"/>
              <a:t>Click to edit Master text styles</a:t>
            </a:r>
          </a:p>
          <a:p>
            <a:pPr lvl="1"/>
            <a:r>
              <a:rPr lang="en-CA" altLang="ko-KR" noProof="0" smtClean="0"/>
              <a:t>Second level</a:t>
            </a:r>
          </a:p>
          <a:p>
            <a:pPr lvl="2"/>
            <a:r>
              <a:rPr lang="en-CA" altLang="ko-KR" noProof="0" smtClean="0"/>
              <a:t>Third level</a:t>
            </a:r>
          </a:p>
          <a:p>
            <a:pPr lvl="3"/>
            <a:r>
              <a:rPr lang="en-CA" altLang="ko-KR" noProof="0" smtClean="0"/>
              <a:t>Fourth level</a:t>
            </a:r>
          </a:p>
          <a:p>
            <a:pPr lvl="4"/>
            <a:r>
              <a:rPr lang="en-CA" altLang="ko-KR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굴림" pitchFamily="50" charset="-127"/>
              </a:defRPr>
            </a:lvl1pPr>
          </a:lstStyle>
          <a:p>
            <a:endParaRPr lang="en-CA" altLang="ko-KR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itchFamily="50" charset="-127"/>
              </a:defRPr>
            </a:lvl1pPr>
          </a:lstStyle>
          <a:p>
            <a:fld id="{6F1B30F3-2019-4941-9E94-21F719CBBFB4}" type="slidenum">
              <a:rPr lang="en-CA" altLang="ko-KR"/>
              <a:pPr/>
              <a:t>‹#›</a:t>
            </a:fld>
            <a:endParaRPr lang="en-CA" altLang="ko-KR" dirty="0"/>
          </a:p>
        </p:txBody>
      </p:sp>
    </p:spTree>
    <p:extLst>
      <p:ext uri="{BB962C8B-B14F-4D97-AF65-F5344CB8AC3E}">
        <p14:creationId xmlns:p14="http://schemas.microsoft.com/office/powerpoint/2010/main" val="4252875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68394B-FB7C-4867-8FF0-667E5597ACAB}" type="slidenum">
              <a:rPr lang="en-US" smtClean="0"/>
              <a:pPr eaLnBrk="1" hangingPunct="1"/>
              <a:t>1</a:t>
            </a:fld>
            <a:endParaRPr lang="en-US" dirty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-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6" descr="엠블럼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34938"/>
            <a:ext cx="2914650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2"/>
          <p:cNvSpPr txBox="1">
            <a:spLocks noChangeArrowheads="1"/>
          </p:cNvSpPr>
          <p:nvPr userDrawn="1"/>
        </p:nvSpPr>
        <p:spPr bwMode="auto">
          <a:xfrm>
            <a:off x="179388" y="6381750"/>
            <a:ext cx="2305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altLang="ko-KR" sz="1200" b="1" dirty="0">
                <a:solidFill>
                  <a:srgbClr val="09244D"/>
                </a:solidFill>
                <a:ea typeface="굴림" pitchFamily="50" charset="-127"/>
              </a:rPr>
              <a:t>Jeju, 13 – 16 May 2013</a:t>
            </a:r>
            <a:endParaRPr lang="en-CA" altLang="ko-KR" sz="1200" b="1" dirty="0">
              <a:ea typeface="굴림" pitchFamily="50" charset="-127"/>
            </a:endParaRPr>
          </a:p>
        </p:txBody>
      </p:sp>
      <p:sp>
        <p:nvSpPr>
          <p:cNvPr id="6" name="Rectangle 13"/>
          <p:cNvSpPr>
            <a:spLocks noChangeArrowheads="1"/>
          </p:cNvSpPr>
          <p:nvPr userDrawn="1"/>
        </p:nvSpPr>
        <p:spPr bwMode="auto">
          <a:xfrm>
            <a:off x="3028950" y="6381750"/>
            <a:ext cx="3068638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CA" altLang="ko-KR" sz="1200" b="1" dirty="0">
                <a:solidFill>
                  <a:srgbClr val="09244D"/>
                </a:solidFill>
                <a:ea typeface="굴림" charset="-127"/>
              </a:rPr>
              <a:t>TBD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/>
            </a:lvl1pPr>
          </a:lstStyle>
          <a:p>
            <a:r>
              <a:rPr lang="en-CA" altLang="ko-KR"/>
              <a:t>TITLE OF </a:t>
            </a:r>
            <a:br>
              <a:rPr lang="en-CA" altLang="ko-KR"/>
            </a:br>
            <a:r>
              <a:rPr lang="en-CA" altLang="ko-KR"/>
              <a:t>PRESENTATION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GB"/>
              <a:t>Name of Speaker,</a:t>
            </a:r>
          </a:p>
          <a:p>
            <a:r>
              <a:rPr lang="en-GB"/>
              <a:t>Title and Organization</a:t>
            </a:r>
            <a:endParaRPr lang="en-CA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66050" y="6337300"/>
            <a:ext cx="909638" cy="404813"/>
          </a:xfrm>
        </p:spPr>
        <p:txBody>
          <a:bodyPr/>
          <a:lstStyle>
            <a:lvl1pPr>
              <a:defRPr>
                <a:solidFill>
                  <a:srgbClr val="09244D"/>
                </a:solidFill>
              </a:defRPr>
            </a:lvl1pPr>
          </a:lstStyle>
          <a:p>
            <a:fld id="{BEB5CE49-576F-42D3-847A-E6CA648A6E5D}" type="slidenum">
              <a:rPr lang="en-CA" altLang="ko-KR"/>
              <a:pPr/>
              <a:t>‹#›</a:t>
            </a:fld>
            <a:endParaRPr lang="en-CA" altLang="ko-KR" dirty="0"/>
          </a:p>
        </p:txBody>
      </p:sp>
    </p:spTree>
    <p:extLst>
      <p:ext uri="{BB962C8B-B14F-4D97-AF65-F5344CB8AC3E}">
        <p14:creationId xmlns:p14="http://schemas.microsoft.com/office/powerpoint/2010/main" val="3711935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9FF7A7-7E7B-4088-A24F-46B30A0AC66B}" type="slidenum">
              <a:rPr lang="en-CA" altLang="ko-KR"/>
              <a:pPr/>
              <a:t>‹#›</a:t>
            </a:fld>
            <a:endParaRPr lang="en-CA" altLang="ko-KR" dirty="0"/>
          </a:p>
        </p:txBody>
      </p:sp>
    </p:spTree>
    <p:extLst>
      <p:ext uri="{BB962C8B-B14F-4D97-AF65-F5344CB8AC3E}">
        <p14:creationId xmlns:p14="http://schemas.microsoft.com/office/powerpoint/2010/main" val="2515459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08662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086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E5520-BB0C-4920-9C9F-0558E8F2CE5A}" type="slidenum">
              <a:rPr lang="en-CA" altLang="ko-KR"/>
              <a:pPr/>
              <a:t>‹#›</a:t>
            </a:fld>
            <a:endParaRPr lang="en-CA" altLang="ko-KR" dirty="0"/>
          </a:p>
        </p:txBody>
      </p:sp>
    </p:spTree>
    <p:extLst>
      <p:ext uri="{BB962C8B-B14F-4D97-AF65-F5344CB8AC3E}">
        <p14:creationId xmlns:p14="http://schemas.microsoft.com/office/powerpoint/2010/main" val="3594290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 userDrawn="1"/>
        </p:nvSpPr>
        <p:spPr bwMode="auto">
          <a:xfrm>
            <a:off x="52388" y="6357938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altLang="ko-KR" sz="1200" b="1" dirty="0">
                <a:solidFill>
                  <a:srgbClr val="09244D"/>
                </a:solidFill>
                <a:ea typeface="굴림" pitchFamily="50" charset="-127"/>
              </a:rPr>
              <a:t>GSC-17, Jeju / Korea</a:t>
            </a:r>
            <a:endParaRPr lang="en-CA" altLang="ko-KR" sz="1200" b="1" dirty="0">
              <a:ea typeface="굴림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46463" y="63373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9D3443C-1CA6-4798-8F85-7AB79AC1144A}" type="slidenum">
              <a:rPr lang="en-CA" altLang="ko-KR"/>
              <a:pPr/>
              <a:t>‹#›</a:t>
            </a:fld>
            <a:endParaRPr lang="en-CA" altLang="ko-KR" dirty="0"/>
          </a:p>
        </p:txBody>
      </p:sp>
    </p:spTree>
    <p:extLst>
      <p:ext uri="{BB962C8B-B14F-4D97-AF65-F5344CB8AC3E}">
        <p14:creationId xmlns:p14="http://schemas.microsoft.com/office/powerpoint/2010/main" val="3535574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20B360-A32F-404C-8401-B46E1259F1F2}" type="slidenum">
              <a:rPr lang="en-CA" altLang="ko-KR"/>
              <a:pPr/>
              <a:t>‹#›</a:t>
            </a:fld>
            <a:endParaRPr lang="en-CA" altLang="ko-KR" dirty="0"/>
          </a:p>
        </p:txBody>
      </p:sp>
    </p:spTree>
    <p:extLst>
      <p:ext uri="{BB962C8B-B14F-4D97-AF65-F5344CB8AC3E}">
        <p14:creationId xmlns:p14="http://schemas.microsoft.com/office/powerpoint/2010/main" val="72953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68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59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A63315-FD52-4E52-98E3-F669E83511D4}" type="slidenum">
              <a:rPr lang="en-CA" altLang="ko-KR"/>
              <a:pPr/>
              <a:t>‹#›</a:t>
            </a:fld>
            <a:endParaRPr lang="en-CA" altLang="ko-KR" dirty="0"/>
          </a:p>
        </p:txBody>
      </p:sp>
    </p:spTree>
    <p:extLst>
      <p:ext uri="{BB962C8B-B14F-4D97-AF65-F5344CB8AC3E}">
        <p14:creationId xmlns:p14="http://schemas.microsoft.com/office/powerpoint/2010/main" val="69047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2ED834-8225-41CF-9622-6D761855BD06}" type="slidenum">
              <a:rPr lang="en-CA" altLang="ko-KR"/>
              <a:pPr/>
              <a:t>‹#›</a:t>
            </a:fld>
            <a:endParaRPr lang="en-CA" altLang="ko-KR" dirty="0"/>
          </a:p>
        </p:txBody>
      </p:sp>
    </p:spTree>
    <p:extLst>
      <p:ext uri="{BB962C8B-B14F-4D97-AF65-F5344CB8AC3E}">
        <p14:creationId xmlns:p14="http://schemas.microsoft.com/office/powerpoint/2010/main" val="2639241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0AB4BC-36D2-4B5C-9B8D-1F848A895E68}" type="slidenum">
              <a:rPr lang="en-CA" altLang="ko-KR"/>
              <a:pPr/>
              <a:t>‹#›</a:t>
            </a:fld>
            <a:endParaRPr lang="en-CA" altLang="ko-KR" dirty="0"/>
          </a:p>
        </p:txBody>
      </p:sp>
    </p:spTree>
    <p:extLst>
      <p:ext uri="{BB962C8B-B14F-4D97-AF65-F5344CB8AC3E}">
        <p14:creationId xmlns:p14="http://schemas.microsoft.com/office/powerpoint/2010/main" val="2367388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7CD8CE-48EB-4905-A3EF-60743ECE18F5}" type="slidenum">
              <a:rPr lang="en-CA" altLang="ko-KR"/>
              <a:pPr/>
              <a:t>‹#›</a:t>
            </a:fld>
            <a:endParaRPr lang="en-CA" altLang="ko-KR" dirty="0"/>
          </a:p>
        </p:txBody>
      </p:sp>
    </p:spTree>
    <p:extLst>
      <p:ext uri="{BB962C8B-B14F-4D97-AF65-F5344CB8AC3E}">
        <p14:creationId xmlns:p14="http://schemas.microsoft.com/office/powerpoint/2010/main" val="2323419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068464-3039-4DCB-B5E3-520C11FB902D}" type="slidenum">
              <a:rPr lang="en-CA" altLang="ko-KR"/>
              <a:pPr/>
              <a:t>‹#›</a:t>
            </a:fld>
            <a:endParaRPr lang="en-CA" altLang="ko-KR" dirty="0"/>
          </a:p>
        </p:txBody>
      </p:sp>
    </p:spTree>
    <p:extLst>
      <p:ext uri="{BB962C8B-B14F-4D97-AF65-F5344CB8AC3E}">
        <p14:creationId xmlns:p14="http://schemas.microsoft.com/office/powerpoint/2010/main" val="3448275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775F0F-7776-4E15-801F-6779BA102B1E}" type="slidenum">
              <a:rPr lang="en-CA" altLang="ko-KR"/>
              <a:pPr/>
              <a:t>‹#›</a:t>
            </a:fld>
            <a:endParaRPr lang="en-CA" altLang="ko-KR" dirty="0"/>
          </a:p>
        </p:txBody>
      </p:sp>
    </p:spTree>
    <p:extLst>
      <p:ext uri="{BB962C8B-B14F-4D97-AF65-F5344CB8AC3E}">
        <p14:creationId xmlns:p14="http://schemas.microsoft.com/office/powerpoint/2010/main" val="4133268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그림 12" descr="2-1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27" t="73959"/>
          <a:stretch>
            <a:fillRect/>
          </a:stretch>
        </p:blipFill>
        <p:spPr bwMode="auto">
          <a:xfrm>
            <a:off x="7143750" y="5072063"/>
            <a:ext cx="2000250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ko-KR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573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ko-KR" smtClean="0"/>
              <a:t>Click to edit Master text styles</a:t>
            </a:r>
          </a:p>
          <a:p>
            <a:pPr lvl="1"/>
            <a:r>
              <a:rPr lang="en-CA" altLang="ko-KR" smtClean="0"/>
              <a:t>Second level</a:t>
            </a:r>
          </a:p>
          <a:p>
            <a:pPr lvl="2"/>
            <a:r>
              <a:rPr lang="en-CA" altLang="ko-KR" smtClean="0"/>
              <a:t>Third level</a:t>
            </a:r>
          </a:p>
          <a:p>
            <a:pPr lvl="3"/>
            <a:r>
              <a:rPr lang="en-CA" altLang="ko-KR" smtClean="0"/>
              <a:t>Fourth level</a:t>
            </a:r>
          </a:p>
          <a:p>
            <a:pPr lvl="4"/>
            <a:r>
              <a:rPr lang="en-CA" altLang="ko-KR" smtClean="0"/>
              <a:t>Fifth level </a:t>
            </a:r>
            <a:r>
              <a:rPr lang="en-US" altLang="ja-JP" smtClean="0"/>
              <a:t>GSC16-[session]-XX</a:t>
            </a:r>
            <a:endParaRPr lang="en-CA" altLang="ko-KR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76600" y="63373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Trebuchet MS" pitchFamily="34" charset="0"/>
                <a:ea typeface="굴림" pitchFamily="50" charset="-127"/>
              </a:defRPr>
            </a:lvl1pPr>
          </a:lstStyle>
          <a:p>
            <a:fld id="{A5E45452-A7E5-42C2-84D2-831BA6E9EC7A}" type="slidenum">
              <a:rPr lang="en-CA" altLang="ko-KR"/>
              <a:pPr/>
              <a:t>‹#›</a:t>
            </a:fld>
            <a:endParaRPr lang="en-CA" altLang="ko-KR" dirty="0"/>
          </a:p>
        </p:txBody>
      </p:sp>
      <p:sp>
        <p:nvSpPr>
          <p:cNvPr id="1048" name="Rectangle 24"/>
          <p:cNvSpPr>
            <a:spLocks noChangeArrowheads="1"/>
          </p:cNvSpPr>
          <p:nvPr userDrawn="1"/>
        </p:nvSpPr>
        <p:spPr bwMode="auto">
          <a:xfrm>
            <a:off x="7146925" y="260350"/>
            <a:ext cx="16017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CA" altLang="ko-KR" sz="1200" dirty="0">
                <a:solidFill>
                  <a:srgbClr val="09244D"/>
                </a:solidFill>
                <a:ea typeface="굴림" charset="-127"/>
              </a:rPr>
              <a:t>GSC17-[session]-XX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924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924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9244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9244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431E694-34B4-44E8-B603-505839088B59}" type="slidenum">
              <a:rPr lang="en-US" smtClean="0">
                <a:latin typeface="Trebuchet MS" pitchFamily="34" charset="0"/>
              </a:rPr>
              <a:pPr eaLnBrk="1" hangingPunct="1"/>
              <a:t>1</a:t>
            </a:fld>
            <a:endParaRPr lang="en-US" dirty="0" smtClean="0">
              <a:latin typeface="Trebuchet MS" pitchFamily="34" charset="0"/>
            </a:endParaRPr>
          </a:p>
        </p:txBody>
      </p:sp>
      <p:sp>
        <p:nvSpPr>
          <p:cNvPr id="91138" name="Rectangle 2"/>
          <p:cNvSpPr>
            <a:spLocks noGrp="1"/>
          </p:cNvSpPr>
          <p:nvPr>
            <p:ph type="title"/>
          </p:nvPr>
        </p:nvSpPr>
        <p:spPr>
          <a:xfrm>
            <a:off x="1331913" y="274638"/>
            <a:ext cx="7050087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ICT Accessibility</a:t>
            </a:r>
            <a:br>
              <a:rPr lang="en-US" sz="3600" dirty="0" smtClean="0"/>
            </a:br>
            <a:r>
              <a:rPr lang="en-US" sz="3600" dirty="0" smtClean="0"/>
              <a:t>Summary</a:t>
            </a:r>
            <a:endParaRPr lang="en-US" sz="3600" dirty="0"/>
          </a:p>
        </p:txBody>
      </p:sp>
      <p:sp>
        <p:nvSpPr>
          <p:cNvPr id="10244" name="Rectangle 3"/>
          <p:cNvSpPr>
            <a:spLocks noGrp="1"/>
          </p:cNvSpPr>
          <p:nvPr>
            <p:ph type="body" idx="1"/>
          </p:nvPr>
        </p:nvSpPr>
        <p:spPr>
          <a:xfrm>
            <a:off x="539750" y="1484313"/>
            <a:ext cx="8147050" cy="4840287"/>
          </a:xfrm>
        </p:spPr>
        <p:txBody>
          <a:bodyPr/>
          <a:lstStyle/>
          <a:p>
            <a:pPr marL="573088" eaLnBrk="1" hangingPunct="1">
              <a:lnSpc>
                <a:spcPct val="90000"/>
              </a:lnSpc>
            </a:pPr>
            <a:r>
              <a:rPr lang="en-US" sz="1800" dirty="0" smtClean="0"/>
              <a:t>Contributions: ATIS (65), ETSI (13), TIA (75 )</a:t>
            </a:r>
          </a:p>
          <a:p>
            <a:pPr marL="573088" eaLnBrk="1" hangingPunct="1">
              <a:lnSpc>
                <a:spcPct val="90000"/>
              </a:lnSpc>
            </a:pPr>
            <a:r>
              <a:rPr lang="en-US" sz="1800" dirty="0" smtClean="0"/>
              <a:t>Highlights</a:t>
            </a:r>
          </a:p>
          <a:p>
            <a:pPr marL="973138" lvl="1" eaLnBrk="1" hangingPunct="1">
              <a:lnSpc>
                <a:spcPct val="90000"/>
              </a:lnSpc>
            </a:pPr>
            <a:r>
              <a:rPr lang="en-US" altLang="zh-CN" sz="1400" dirty="0" smtClean="0">
                <a:ea typeface="宋体" charset="-122"/>
              </a:rPr>
              <a:t>Addressing accessibility </a:t>
            </a:r>
            <a:r>
              <a:rPr lang="en-US" altLang="zh-CN" sz="1400" dirty="0">
                <a:ea typeface="宋体" charset="-122"/>
              </a:rPr>
              <a:t>is now becoming an important market-driven </a:t>
            </a:r>
            <a:r>
              <a:rPr lang="en-US" altLang="zh-CN" sz="1400" dirty="0" smtClean="0">
                <a:ea typeface="宋体" charset="-122"/>
              </a:rPr>
              <a:t>necessity</a:t>
            </a:r>
            <a:endParaRPr lang="en-US" altLang="zh-CN" sz="1400" dirty="0" smtClean="0">
              <a:ea typeface="宋体" charset="-122"/>
            </a:endParaRPr>
          </a:p>
          <a:p>
            <a:pPr marL="973138" lvl="1" eaLnBrk="1" hangingPunct="1">
              <a:lnSpc>
                <a:spcPct val="90000"/>
              </a:lnSpc>
            </a:pPr>
            <a:r>
              <a:rPr lang="en-US" altLang="zh-CN" sz="1400" dirty="0">
                <a:ea typeface="宋体" charset="-122"/>
              </a:rPr>
              <a:t>T</a:t>
            </a:r>
            <a:r>
              <a:rPr lang="en-US" altLang="zh-CN" sz="1400" dirty="0" smtClean="0">
                <a:ea typeface="宋体" charset="-122"/>
              </a:rPr>
              <a:t>he </a:t>
            </a:r>
            <a:r>
              <a:rPr lang="en-US" sz="1400" dirty="0" smtClean="0"/>
              <a:t>need </a:t>
            </a:r>
            <a:r>
              <a:rPr lang="en-US" sz="1400" dirty="0"/>
              <a:t>for ICT accessibility is a global </a:t>
            </a:r>
            <a:r>
              <a:rPr lang="en-US" sz="1400" dirty="0" smtClean="0"/>
              <a:t>one</a:t>
            </a:r>
            <a:endParaRPr lang="en-US" altLang="zh-CN" sz="1400" dirty="0">
              <a:ea typeface="宋体" charset="-122"/>
            </a:endParaRPr>
          </a:p>
          <a:p>
            <a:pPr marL="973138" lvl="1" eaLnBrk="1" hangingPunct="1">
              <a:lnSpc>
                <a:spcPct val="90000"/>
              </a:lnSpc>
            </a:pPr>
            <a:r>
              <a:rPr lang="en-US" sz="1400" dirty="0" smtClean="0"/>
              <a:t>Accessibility needs are continuing to be met through regional capabilities and  solutions (e.g., native SMS to 9-1-1, </a:t>
            </a:r>
            <a:r>
              <a:rPr lang="en-US" sz="1400" dirty="0" smtClean="0"/>
              <a:t>CMAS, ETWS), </a:t>
            </a:r>
            <a:r>
              <a:rPr lang="en-US" sz="1400" dirty="0" smtClean="0"/>
              <a:t>however, </a:t>
            </a:r>
            <a:r>
              <a:rPr lang="en-US" sz="1400" dirty="0"/>
              <a:t>a</a:t>
            </a:r>
            <a:r>
              <a:rPr lang="en-US" sz="1400" dirty="0" smtClean="0"/>
              <a:t> </a:t>
            </a:r>
            <a:r>
              <a:rPr lang="en-US" sz="1400" dirty="0"/>
              <a:t>common technical approach to ICT accessibility can enable faster worldwide deployment as well as enhanced international roaming security, safety, and </a:t>
            </a:r>
            <a:r>
              <a:rPr lang="en-US" sz="1400" dirty="0" smtClean="0"/>
              <a:t>experience</a:t>
            </a:r>
            <a:endParaRPr lang="en-US" sz="1400" dirty="0" smtClean="0"/>
          </a:p>
          <a:p>
            <a:pPr marL="973138" lvl="1" eaLnBrk="1" hangingPunct="1">
              <a:lnSpc>
                <a:spcPct val="90000"/>
              </a:lnSpc>
            </a:pPr>
            <a:r>
              <a:rPr lang="en-US" altLang="zh-CN" sz="1400" dirty="0">
                <a:ea typeface="宋体" charset="-122"/>
              </a:rPr>
              <a:t>A</a:t>
            </a:r>
            <a:r>
              <a:rPr lang="en-US" altLang="zh-CN" sz="1400" dirty="0" smtClean="0">
                <a:ea typeface="宋体" charset="-122"/>
              </a:rPr>
              <a:t> “Design for All” approach encourages industry </a:t>
            </a:r>
            <a:r>
              <a:rPr lang="en-US" altLang="zh-CN" sz="1400" dirty="0">
                <a:ea typeface="宋体" charset="-122"/>
              </a:rPr>
              <a:t>and operators to avoid creating technologies that exclude any user from the information </a:t>
            </a:r>
            <a:r>
              <a:rPr lang="en-US" altLang="zh-CN" sz="1400" dirty="0" smtClean="0">
                <a:ea typeface="宋体" charset="-122"/>
              </a:rPr>
              <a:t>society  and increases </a:t>
            </a:r>
            <a:r>
              <a:rPr lang="en-US" altLang="zh-CN" sz="1400" dirty="0">
                <a:ea typeface="宋体" charset="-122"/>
              </a:rPr>
              <a:t>the quality and usability of products and services for everyone </a:t>
            </a:r>
            <a:endParaRPr lang="en-US" altLang="zh-CN" sz="1400" dirty="0" smtClean="0">
              <a:ea typeface="宋体" charset="-122"/>
            </a:endParaRPr>
          </a:p>
          <a:p>
            <a:pPr marL="573088" eaLnBrk="1" hangingPunct="1">
              <a:lnSpc>
                <a:spcPct val="90000"/>
              </a:lnSpc>
            </a:pPr>
            <a:r>
              <a:rPr lang="en-US" sz="1800" dirty="0" smtClean="0"/>
              <a:t>Next </a:t>
            </a:r>
            <a:r>
              <a:rPr lang="en-US" sz="1800" dirty="0" smtClean="0"/>
              <a:t>Steps</a:t>
            </a:r>
          </a:p>
          <a:p>
            <a:pPr marL="973138" lvl="1" eaLnBrk="1" hangingPunct="1">
              <a:lnSpc>
                <a:spcPct val="90000"/>
              </a:lnSpc>
            </a:pPr>
            <a:r>
              <a:rPr lang="en-US" sz="1400" dirty="0"/>
              <a:t>R</a:t>
            </a:r>
            <a:r>
              <a:rPr lang="en-US" sz="1400" dirty="0" smtClean="0"/>
              <a:t>ecognition by regulatory bodies and others of the profound effect of the marketplace for accessible ICT equipment</a:t>
            </a:r>
          </a:p>
          <a:p>
            <a:pPr marL="973138" lvl="1" eaLnBrk="1" hangingPunct="1">
              <a:lnSpc>
                <a:spcPct val="90000"/>
              </a:lnSpc>
            </a:pPr>
            <a:r>
              <a:rPr lang="en-US" altLang="zh-CN" sz="1400" dirty="0">
                <a:ea typeface="宋体" charset="-122"/>
              </a:rPr>
              <a:t>R</a:t>
            </a:r>
            <a:r>
              <a:rPr lang="en-US" altLang="zh-CN" sz="1400" dirty="0" smtClean="0">
                <a:ea typeface="宋体" charset="-122"/>
              </a:rPr>
              <a:t>egulatory </a:t>
            </a:r>
            <a:r>
              <a:rPr lang="en-US" altLang="zh-CN" sz="1400" dirty="0">
                <a:ea typeface="宋体" charset="-122"/>
              </a:rPr>
              <a:t>activities </a:t>
            </a:r>
            <a:r>
              <a:rPr lang="en-US" altLang="zh-CN" sz="1400" dirty="0" smtClean="0">
                <a:ea typeface="宋体" charset="-122"/>
              </a:rPr>
              <a:t>will demand </a:t>
            </a:r>
            <a:r>
              <a:rPr lang="en-US" altLang="zh-CN" sz="1400" dirty="0">
                <a:ea typeface="宋体" charset="-122"/>
              </a:rPr>
              <a:t>and require accessibility to be taken into account by </a:t>
            </a:r>
            <a:r>
              <a:rPr lang="en-US" altLang="zh-CN" sz="1400" dirty="0" smtClean="0">
                <a:ea typeface="宋体" charset="-122"/>
              </a:rPr>
              <a:t>standardization </a:t>
            </a:r>
            <a:r>
              <a:rPr lang="en-US" altLang="zh-CN" sz="1400" dirty="0">
                <a:ea typeface="宋体" charset="-122"/>
              </a:rPr>
              <a:t>activities</a:t>
            </a:r>
            <a:endParaRPr lang="en-US" sz="1400" dirty="0" smtClean="0"/>
          </a:p>
          <a:p>
            <a:pPr marL="973138" lvl="1" eaLnBrk="1" hangingPunct="1">
              <a:lnSpc>
                <a:spcPct val="90000"/>
              </a:lnSpc>
            </a:pPr>
            <a:r>
              <a:rPr lang="en-US" sz="1400" dirty="0" smtClean="0"/>
              <a:t>Cooperation </a:t>
            </a:r>
            <a:r>
              <a:rPr lang="en-US" sz="1400" dirty="0"/>
              <a:t>with other </a:t>
            </a:r>
            <a:r>
              <a:rPr lang="en-US" sz="1400" dirty="0" smtClean="0"/>
              <a:t>regions is imperative </a:t>
            </a:r>
            <a:r>
              <a:rPr lang="en-US" sz="1400" dirty="0"/>
              <a:t>in order to exchange experiences and drive towards common world-wide standards, to the extent </a:t>
            </a:r>
            <a:r>
              <a:rPr lang="en-US" sz="1400" dirty="0" smtClean="0"/>
              <a:t>possible</a:t>
            </a:r>
          </a:p>
          <a:p>
            <a:pPr marL="573088" eaLnBrk="1" hangingPunct="1">
              <a:lnSpc>
                <a:spcPct val="90000"/>
              </a:lnSpc>
            </a:pPr>
            <a:r>
              <a:rPr lang="en-US" sz="1800" dirty="0" smtClean="0"/>
              <a:t>Recommendations</a:t>
            </a:r>
          </a:p>
          <a:p>
            <a:pPr marL="973138" lvl="1" eaLnBrk="1" hangingPunct="1">
              <a:lnSpc>
                <a:spcPct val="90000"/>
              </a:lnSpc>
            </a:pPr>
            <a:r>
              <a:rPr lang="en-US" sz="1400" dirty="0" smtClean="0"/>
              <a:t>Propose reaffirmation of Resolution GSC-16/27 on ICT Accessibility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83275710"/>
      </p:ext>
    </p:extLst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CC221E8A5C574B889E2CBB12A471FC" ma:contentTypeVersion="1" ma:contentTypeDescription="Create a new document." ma:contentTypeScope="" ma:versionID="99f44ad212ba6942fa1c339a891249a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ed79842d4747cc85621c7c303666ab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5D1B93-03DA-45A3-B112-E1CE4B1D1FE8}"/>
</file>

<file path=customXml/itemProps2.xml><?xml version="1.0" encoding="utf-8"?>
<ds:datastoreItem xmlns:ds="http://schemas.openxmlformats.org/officeDocument/2006/customXml" ds:itemID="{C5871766-E84F-40FC-8664-4387DB404886}"/>
</file>

<file path=customXml/itemProps3.xml><?xml version="1.0" encoding="utf-8"?>
<ds:datastoreItem xmlns:ds="http://schemas.openxmlformats.org/officeDocument/2006/customXml" ds:itemID="{529DA609-9062-4EF2-B8DA-7D80B8916D3C}"/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188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ICT Accessibility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GSC-16 PowerPoint Template</dc:title>
  <dc:creator>ISACC Secretariat</dc:creator>
  <dc:description>v.3 - 12 October 2011</dc:description>
  <cp:lastModifiedBy>Cheryl Blum</cp:lastModifiedBy>
  <cp:revision>49</cp:revision>
  <dcterms:created xsi:type="dcterms:W3CDTF">2011-06-28T13:16:06Z</dcterms:created>
  <dcterms:modified xsi:type="dcterms:W3CDTF">2013-05-12T11:20:11Z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0x010100CBCC221E8A5C574B889E2CBB12A471FC</vt:lpwstr>
  </property>
</Properties>
</file>