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5" r:id="rId3"/>
    <p:sldId id="266" r:id="rId4"/>
    <p:sldId id="280" r:id="rId5"/>
    <p:sldId id="281" r:id="rId6"/>
    <p:sldId id="287" r:id="rId7"/>
    <p:sldId id="268" r:id="rId8"/>
    <p:sldId id="286" r:id="rId9"/>
    <p:sldId id="293" r:id="rId10"/>
    <p:sldId id="269" r:id="rId11"/>
    <p:sldId id="272" r:id="rId12"/>
    <p:sldId id="273" r:id="rId13"/>
    <p:sldId id="275" r:id="rId14"/>
    <p:sldId id="289" r:id="rId15"/>
    <p:sldId id="290" r:id="rId16"/>
    <p:sldId id="291" r:id="rId17"/>
    <p:sldId id="292" r:id="rId18"/>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244D"/>
    <a:srgbClr val="C688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1" autoAdjust="0"/>
    <p:restoredTop sz="94660"/>
  </p:normalViewPr>
  <p:slideViewPr>
    <p:cSldViewPr>
      <p:cViewPr varScale="1">
        <p:scale>
          <a:sx n="74" d="100"/>
          <a:sy n="74" d="100"/>
        </p:scale>
        <p:origin x="-954" y="-102"/>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3942" y="-12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굴림" pitchFamily="50" charset="-127"/>
              </a:defRPr>
            </a:lvl1pPr>
          </a:lstStyle>
          <a:p>
            <a:endParaRPr lang="en-CA" altLang="ko-K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굴림" pitchFamily="50" charset="-127"/>
              </a:defRPr>
            </a:lvl1pPr>
          </a:lstStyle>
          <a:p>
            <a:endParaRPr lang="en-CA" altLang="ko-K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altLang="ko-KR" noProof="0" smtClean="0"/>
              <a:t>Click to edit Master text styles</a:t>
            </a:r>
          </a:p>
          <a:p>
            <a:pPr lvl="1"/>
            <a:r>
              <a:rPr lang="en-CA" altLang="ko-KR" noProof="0" smtClean="0"/>
              <a:t>Second level</a:t>
            </a:r>
          </a:p>
          <a:p>
            <a:pPr lvl="2"/>
            <a:r>
              <a:rPr lang="en-CA" altLang="ko-KR" noProof="0" smtClean="0"/>
              <a:t>Third level</a:t>
            </a:r>
          </a:p>
          <a:p>
            <a:pPr lvl="3"/>
            <a:r>
              <a:rPr lang="en-CA" altLang="ko-KR" noProof="0" smtClean="0"/>
              <a:t>Fourth level</a:t>
            </a:r>
          </a:p>
          <a:p>
            <a:pPr lvl="4"/>
            <a:r>
              <a:rPr lang="en-CA" altLang="ko-KR"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굴림" pitchFamily="50" charset="-127"/>
              </a:defRPr>
            </a:lvl1pPr>
          </a:lstStyle>
          <a:p>
            <a:endParaRPr lang="en-CA" altLang="ko-K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굴림" pitchFamily="50" charset="-127"/>
              </a:defRPr>
            </a:lvl1pPr>
          </a:lstStyle>
          <a:p>
            <a:fld id="{6F1B30F3-2019-4941-9E94-21F719CBBFB4}" type="slidenum">
              <a:rPr lang="en-CA" altLang="ko-KR"/>
              <a:pPr/>
              <a:t>‹#›</a:t>
            </a:fld>
            <a:endParaRPr lang="en-CA" altLang="ko-KR"/>
          </a:p>
        </p:txBody>
      </p:sp>
    </p:spTree>
    <p:extLst>
      <p:ext uri="{BB962C8B-B14F-4D97-AF65-F5344CB8AC3E}">
        <p14:creationId xmlns:p14="http://schemas.microsoft.com/office/powerpoint/2010/main" xmlns="" val="4252875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72C3A3-9B93-45A8-95AC-9182CB0D1FD8}" type="slidenum">
              <a:rPr lang="en-US" smtClean="0"/>
              <a:pPr eaLnBrk="1" hangingPunct="1"/>
              <a:t>2</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A3F135-0FE1-445C-A315-6E3052C44533}" type="slidenum">
              <a:rPr lang="en-US" smtClean="0"/>
              <a:pPr eaLnBrk="1" hangingPunct="1"/>
              <a:t>3</a:t>
            </a:fld>
            <a:endParaRPr lang="en-US" smtClean="0"/>
          </a:p>
        </p:txBody>
      </p:sp>
      <p:sp>
        <p:nvSpPr>
          <p:cNvPr id="18435" name="Rectangle 2"/>
          <p:cNvSpPr>
            <a:spLocks noGrp="1" noRot="1" noChangeAspect="1" noChangeArrowheads="1" noTextEdit="1"/>
          </p:cNvSpPr>
          <p:nvPr>
            <p:ph type="sldImg"/>
          </p:nvPr>
        </p:nvSpPr>
        <p:spPr>
          <a:ln/>
        </p:spPr>
      </p:sp>
      <p:sp>
        <p:nvSpPr>
          <p:cNvPr id="18436"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spcBef>
                <a:spcPct val="30000"/>
              </a:spcBef>
            </a:pPr>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11676A-BF66-4183-9CAB-2C3853F3B3AE}" type="slidenum">
              <a:rPr lang="en-US" smtClean="0"/>
              <a:pPr eaLnBrk="1" hangingPunct="1"/>
              <a:t>12</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2532"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B68794-4137-4133-BB4C-5F72BAA01B11}" type="slidenum">
              <a:rPr lang="en-CA" smtClean="0"/>
              <a:pPr eaLnBrk="1" hangingPunct="1"/>
              <a:t>13</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ko-KR" sz="1200" b="1">
                <a:solidFill>
                  <a:srgbClr val="09244D"/>
                </a:solidFill>
                <a:ea typeface="굴림" pitchFamily="50" charset="-127"/>
              </a:rPr>
              <a:t>Jeju, 13 – 16 May 2013</a:t>
            </a:r>
            <a:endParaRPr lang="en-CA" altLang="ko-KR" sz="1200" b="1">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a:t>TITLE OF </a:t>
            </a:r>
            <a:br>
              <a:rPr lang="en-CA" altLang="ko-KR"/>
            </a:br>
            <a:r>
              <a:rPr lang="en-CA" altLang="ko-KR"/>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fld id="{BEB5CE49-576F-42D3-847A-E6CA648A6E5D}" type="slidenum">
              <a:rPr lang="en-CA" altLang="ko-KR"/>
              <a:pPr/>
              <a:t>‹#›</a:t>
            </a:fld>
            <a:endParaRPr lang="en-CA" altLang="ko-KR"/>
          </a:p>
        </p:txBody>
      </p:sp>
    </p:spTree>
    <p:extLst>
      <p:ext uri="{BB962C8B-B14F-4D97-AF65-F5344CB8AC3E}">
        <p14:creationId xmlns:p14="http://schemas.microsoft.com/office/powerpoint/2010/main" xmlns="" val="371193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fld id="{1A9FF7A7-7E7B-4088-A24F-46B30A0AC66B}" type="slidenum">
              <a:rPr lang="en-CA" altLang="ko-KR"/>
              <a:pPr/>
              <a:t>‹#›</a:t>
            </a:fld>
            <a:endParaRPr lang="en-CA" altLang="ko-KR"/>
          </a:p>
        </p:txBody>
      </p:sp>
    </p:spTree>
    <p:extLst>
      <p:ext uri="{BB962C8B-B14F-4D97-AF65-F5344CB8AC3E}">
        <p14:creationId xmlns:p14="http://schemas.microsoft.com/office/powerpoint/2010/main" xmlns="" val="251545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fld id="{9FCE5520-BB0C-4920-9C9F-0558E8F2CE5A}" type="slidenum">
              <a:rPr lang="en-CA" altLang="ko-KR"/>
              <a:pPr/>
              <a:t>‹#›</a:t>
            </a:fld>
            <a:endParaRPr lang="en-CA" altLang="ko-KR"/>
          </a:p>
        </p:txBody>
      </p:sp>
    </p:spTree>
    <p:extLst>
      <p:ext uri="{BB962C8B-B14F-4D97-AF65-F5344CB8AC3E}">
        <p14:creationId xmlns:p14="http://schemas.microsoft.com/office/powerpoint/2010/main" xmlns="" val="35942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ko-KR" sz="1200" b="1">
                <a:solidFill>
                  <a:srgbClr val="09244D"/>
                </a:solidFill>
                <a:ea typeface="굴림" pitchFamily="50" charset="-127"/>
              </a:rPr>
              <a:t>GSC-17, Jeju / Korea</a:t>
            </a:r>
            <a:endParaRPr lang="en-CA" altLang="ko-KR" sz="1200" b="1">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xfrm>
            <a:off x="3446463" y="6337300"/>
            <a:ext cx="2133600" cy="476250"/>
          </a:xfrm>
        </p:spPr>
        <p:txBody>
          <a:bodyPr/>
          <a:lstStyle>
            <a:lvl1pPr>
              <a:defRPr/>
            </a:lvl1pPr>
          </a:lstStyle>
          <a:p>
            <a:fld id="{A9D3443C-1CA6-4798-8F85-7AB79AC1144A}" type="slidenum">
              <a:rPr lang="en-CA" altLang="ko-KR"/>
              <a:pPr/>
              <a:t>‹#›</a:t>
            </a:fld>
            <a:endParaRPr lang="en-CA" altLang="ko-KR"/>
          </a:p>
        </p:txBody>
      </p:sp>
    </p:spTree>
    <p:extLst>
      <p:ext uri="{BB962C8B-B14F-4D97-AF65-F5344CB8AC3E}">
        <p14:creationId xmlns:p14="http://schemas.microsoft.com/office/powerpoint/2010/main" xmlns="" val="353557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fld id="{9720B360-A32F-404C-8401-B46E1259F1F2}" type="slidenum">
              <a:rPr lang="en-CA" altLang="ko-KR"/>
              <a:pPr/>
              <a:t>‹#›</a:t>
            </a:fld>
            <a:endParaRPr lang="en-CA" altLang="ko-KR"/>
          </a:p>
        </p:txBody>
      </p:sp>
    </p:spTree>
    <p:extLst>
      <p:ext uri="{BB962C8B-B14F-4D97-AF65-F5344CB8AC3E}">
        <p14:creationId xmlns:p14="http://schemas.microsoft.com/office/powerpoint/2010/main" xmlns="" val="7295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fld id="{6BA63315-FD52-4E52-98E3-F669E83511D4}" type="slidenum">
              <a:rPr lang="en-CA" altLang="ko-KR"/>
              <a:pPr/>
              <a:t>‹#›</a:t>
            </a:fld>
            <a:endParaRPr lang="en-CA" altLang="ko-KR"/>
          </a:p>
        </p:txBody>
      </p:sp>
    </p:spTree>
    <p:extLst>
      <p:ext uri="{BB962C8B-B14F-4D97-AF65-F5344CB8AC3E}">
        <p14:creationId xmlns:p14="http://schemas.microsoft.com/office/powerpoint/2010/main" xmlns="" val="6904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fld id="{FA2ED834-8225-41CF-9622-6D761855BD06}" type="slidenum">
              <a:rPr lang="en-CA" altLang="ko-KR"/>
              <a:pPr/>
              <a:t>‹#›</a:t>
            </a:fld>
            <a:endParaRPr lang="en-CA" altLang="ko-KR"/>
          </a:p>
        </p:txBody>
      </p:sp>
    </p:spTree>
    <p:extLst>
      <p:ext uri="{BB962C8B-B14F-4D97-AF65-F5344CB8AC3E}">
        <p14:creationId xmlns:p14="http://schemas.microsoft.com/office/powerpoint/2010/main" xmlns="" val="263924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fld id="{370AB4BC-36D2-4B5C-9B8D-1F848A895E68}" type="slidenum">
              <a:rPr lang="en-CA" altLang="ko-KR"/>
              <a:pPr/>
              <a:t>‹#›</a:t>
            </a:fld>
            <a:endParaRPr lang="en-CA" altLang="ko-KR"/>
          </a:p>
        </p:txBody>
      </p:sp>
    </p:spTree>
    <p:extLst>
      <p:ext uri="{BB962C8B-B14F-4D97-AF65-F5344CB8AC3E}">
        <p14:creationId xmlns:p14="http://schemas.microsoft.com/office/powerpoint/2010/main" xmlns="" val="236738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B7CD8CE-48EB-4905-A3EF-60743ECE18F5}" type="slidenum">
              <a:rPr lang="en-CA" altLang="ko-KR"/>
              <a:pPr/>
              <a:t>‹#›</a:t>
            </a:fld>
            <a:endParaRPr lang="en-CA" altLang="ko-KR"/>
          </a:p>
        </p:txBody>
      </p:sp>
    </p:spTree>
    <p:extLst>
      <p:ext uri="{BB962C8B-B14F-4D97-AF65-F5344CB8AC3E}">
        <p14:creationId xmlns:p14="http://schemas.microsoft.com/office/powerpoint/2010/main" xmlns="" val="232341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fld id="{04068464-3039-4DCB-B5E3-520C11FB902D}" type="slidenum">
              <a:rPr lang="en-CA" altLang="ko-KR"/>
              <a:pPr/>
              <a:t>‹#›</a:t>
            </a:fld>
            <a:endParaRPr lang="en-CA" altLang="ko-KR"/>
          </a:p>
        </p:txBody>
      </p:sp>
    </p:spTree>
    <p:extLst>
      <p:ext uri="{BB962C8B-B14F-4D97-AF65-F5344CB8AC3E}">
        <p14:creationId xmlns:p14="http://schemas.microsoft.com/office/powerpoint/2010/main" xmlns="" val="344827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fld id="{2B775F0F-7776-4E15-801F-6779BA102B1E}" type="slidenum">
              <a:rPr lang="en-CA" altLang="ko-KR"/>
              <a:pPr/>
              <a:t>‹#›</a:t>
            </a:fld>
            <a:endParaRPr lang="en-CA" altLang="ko-KR"/>
          </a:p>
        </p:txBody>
      </p:sp>
    </p:spTree>
    <p:extLst>
      <p:ext uri="{BB962C8B-B14F-4D97-AF65-F5344CB8AC3E}">
        <p14:creationId xmlns:p14="http://schemas.microsoft.com/office/powerpoint/2010/main" xmlns="" val="4133268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3" cstate="print">
            <a:extLst>
              <a:ext uri="{28A0092B-C50C-407E-A947-70E740481C1C}">
                <a14:useLocalDpi xmlns:a14="http://schemas.microsoft.com/office/drawing/2010/main" xmlns=""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smtClean="0"/>
              <a:t>Click to edit Master text styles</a:t>
            </a:r>
          </a:p>
          <a:p>
            <a:pPr lvl="1"/>
            <a:r>
              <a:rPr lang="en-CA" altLang="ko-KR" smtClean="0"/>
              <a:t>Second level</a:t>
            </a:r>
          </a:p>
          <a:p>
            <a:pPr lvl="2"/>
            <a:r>
              <a:rPr lang="en-CA" altLang="ko-KR" smtClean="0"/>
              <a:t>Third level</a:t>
            </a:r>
          </a:p>
          <a:p>
            <a:pPr lvl="3"/>
            <a:r>
              <a:rPr lang="en-CA" altLang="ko-KR" smtClean="0"/>
              <a:t>Fourth level</a:t>
            </a:r>
          </a:p>
          <a:p>
            <a:pPr lvl="4"/>
            <a:r>
              <a:rPr lang="en-CA" altLang="ko-KR" smtClean="0"/>
              <a:t>Fifth level </a:t>
            </a:r>
            <a:r>
              <a:rPr lang="en-US" altLang="ja-JP" smtClean="0"/>
              <a:t>GSC16-[session]-XX</a:t>
            </a:r>
            <a:endParaRPr lang="en-CA" altLang="ko-KR"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Trebuchet MS" pitchFamily="34" charset="0"/>
                <a:ea typeface="굴림" pitchFamily="50" charset="-127"/>
              </a:defRPr>
            </a:lvl1pPr>
          </a:lstStyle>
          <a:p>
            <a:fld id="{A5E45452-A7E5-42C2-84D2-831BA6E9EC7A}" type="slidenum">
              <a:rPr lang="en-CA" altLang="ko-KR"/>
              <a:pPr/>
              <a:t>‹#›</a:t>
            </a:fld>
            <a:endParaRPr lang="en-CA" altLang="ko-KR"/>
          </a:p>
        </p:txBody>
      </p:sp>
      <p:sp>
        <p:nvSpPr>
          <p:cNvPr id="1048" name="Rectangle 24"/>
          <p:cNvSpPr>
            <a:spLocks noChangeArrowheads="1"/>
          </p:cNvSpPr>
          <p:nvPr userDrawn="1"/>
        </p:nvSpPr>
        <p:spPr bwMode="auto">
          <a:xfrm>
            <a:off x="7387443" y="260350"/>
            <a:ext cx="1361270" cy="276999"/>
          </a:xfrm>
          <a:prstGeom prst="rect">
            <a:avLst/>
          </a:prstGeom>
          <a:noFill/>
          <a:ln w="9525">
            <a:noFill/>
            <a:miter lim="800000"/>
            <a:headEnd/>
            <a:tailEnd/>
          </a:ln>
          <a:effectLst/>
        </p:spPr>
        <p:txBody>
          <a:bodyPr wrap="none">
            <a:spAutoFit/>
          </a:bodyPr>
          <a:lstStyle/>
          <a:p>
            <a:pPr algn="r">
              <a:defRPr/>
            </a:pPr>
            <a:r>
              <a:rPr lang="en-CA" altLang="ko-KR" sz="1200" dirty="0" smtClean="0">
                <a:solidFill>
                  <a:srgbClr val="09244D"/>
                </a:solidFill>
                <a:ea typeface="굴림" charset="-127"/>
              </a:rPr>
              <a:t>GSC17-PLEN-75</a:t>
            </a:r>
            <a:endParaRPr lang="en-CA" altLang="ko-KR" sz="1200" dirty="0">
              <a:solidFill>
                <a:srgbClr val="09244D"/>
              </a:solidFill>
              <a:ea typeface="굴림" charset="-127"/>
            </a:endParaRPr>
          </a:p>
        </p:txBody>
      </p:sp>
      <p:sp>
        <p:nvSpPr>
          <p:cNvPr id="7" name="Rectangle 13"/>
          <p:cNvSpPr>
            <a:spLocks noChangeArrowheads="1"/>
          </p:cNvSpPr>
          <p:nvPr userDrawn="1"/>
        </p:nvSpPr>
        <p:spPr bwMode="auto">
          <a:xfrm>
            <a:off x="6012160" y="6334720"/>
            <a:ext cx="3068638" cy="331788"/>
          </a:xfrm>
          <a:prstGeom prst="rect">
            <a:avLst/>
          </a:prstGeom>
          <a:noFill/>
          <a:ln w="9525">
            <a:noFill/>
            <a:miter lim="800000"/>
            <a:headEnd/>
            <a:tailEnd/>
          </a:ln>
          <a:effectLst/>
        </p:spPr>
        <p:txBody>
          <a:bodyPr/>
          <a:lstStyle/>
          <a:p>
            <a:pPr algn="ct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whitesell@ieee.org" TargetMode="External"/><Relationship Id="rId2" Type="http://schemas.openxmlformats.org/officeDocument/2006/relationships/hyperlink" Target="mailto:cblum@tiaonline.org" TargetMode="External"/><Relationship Id="rId1" Type="http://schemas.openxmlformats.org/officeDocument/2006/relationships/slideLayout" Target="../slideLayouts/slideLayout1.xml"/><Relationship Id="rId4" Type="http://schemas.openxmlformats.org/officeDocument/2006/relationships/hyperlink" Target="mailto:bscarpelli@tiaonlin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tiaonline.org/policy/accessibilit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hraunfoss.fcc.gov/edocs_public/attachmatch/DOC-312161A1.pdf" TargetMode="External"/><Relationship Id="rId2" Type="http://schemas.openxmlformats.org/officeDocument/2006/relationships/hyperlink" Target="http://transition.fcc.gov/cgb/dro/EAAC/EAAC-REPOR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tiaonline.org/sites/default/files/pages/TIA%20Petition%20for%20Rulemaking%20-%20Part%2068%20(Terminal%20Equipment)%2010251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iaonline.org/sites/default/files/pages/TIA%20and%20CTIA%20Joint%20Comments%20on%20Access%20Board%20ANPRM_0.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ymcdn.com/sites/www.nena.org/resource/resmgr/GovAffairs/121206_-_Voluntary_Commitme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iaonline.org/news-media/press-releases/atis-and-tia-develop-nationwide-text-9-1-1-solu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pps.fcc.gov/ecfs/document/view?id=702212984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CA" b="1" dirty="0"/>
              <a:t>ICT Accessibility</a:t>
            </a:r>
            <a:br>
              <a:rPr lang="en-CA" b="1" dirty="0"/>
            </a:br>
            <a:r>
              <a:rPr lang="en-CA" b="1" dirty="0"/>
              <a:t>Recent TIA Activities</a:t>
            </a:r>
            <a:endParaRPr lang="en-CA" altLang="ko-KR" b="1" dirty="0" smtClean="0">
              <a:ea typeface="굴림" charset="-127"/>
            </a:endParaRPr>
          </a:p>
        </p:txBody>
      </p:sp>
      <p:sp>
        <p:nvSpPr>
          <p:cNvPr id="2051" name="Rectangle 3"/>
          <p:cNvSpPr>
            <a:spLocks noGrp="1" noChangeArrowheads="1"/>
          </p:cNvSpPr>
          <p:nvPr>
            <p:ph type="subTitle" idx="1"/>
          </p:nvPr>
        </p:nvSpPr>
        <p:spPr/>
        <p:txBody>
          <a:bodyPr/>
          <a:lstStyle/>
          <a:p>
            <a:pPr>
              <a:defRPr/>
            </a:pPr>
            <a:r>
              <a:rPr lang="en-GB" dirty="0"/>
              <a:t>Cheryl Blum</a:t>
            </a:r>
          </a:p>
          <a:p>
            <a:pPr>
              <a:defRPr/>
            </a:pPr>
            <a:r>
              <a:rPr lang="en-GB" dirty="0"/>
              <a:t>VP Technology &amp; Standards</a:t>
            </a:r>
          </a:p>
          <a:p>
            <a:pPr>
              <a:defRPr/>
            </a:pPr>
            <a:endParaRPr lang="en-CA" dirty="0"/>
          </a:p>
        </p:txBody>
      </p:sp>
      <p:graphicFrame>
        <p:nvGraphicFramePr>
          <p:cNvPr id="2092" name="Group 44"/>
          <p:cNvGraphicFramePr>
            <a:graphicFrameLocks noGrp="1"/>
          </p:cNvGraphicFramePr>
          <p:nvPr>
            <p:extLst>
              <p:ext uri="{D42A27DB-BD31-4B8C-83A1-F6EECF244321}">
                <p14:modId xmlns:p14="http://schemas.microsoft.com/office/powerpoint/2010/main" xmlns="" val="3588467225"/>
              </p:ext>
            </p:extLst>
          </p:nvPr>
        </p:nvGraphicFramePr>
        <p:xfrm>
          <a:off x="3587750" y="288925"/>
          <a:ext cx="5064125" cy="1661082"/>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dirty="0" smtClean="0">
                          <a:ln>
                            <a:noFill/>
                          </a:ln>
                          <a:solidFill>
                            <a:srgbClr val="09244D"/>
                          </a:solidFill>
                          <a:effectLst/>
                          <a:latin typeface="Trebuchet MS" pitchFamily="34" charset="0"/>
                          <a:ea typeface="굴림" pitchFamily="50" charset="-127"/>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MS PGothic" pitchFamily="34" charset="-128"/>
                        </a:rPr>
                        <a:t>GSC17-PLEN-75</a:t>
                      </a:r>
                      <a:endParaRPr kumimoji="0" lang="en-CA" altLang="ko-KR" sz="1200" b="1" i="0" u="none" strike="noStrike" cap="none" normalizeH="0" baseline="0" dirty="0" smtClean="0">
                        <a:ln>
                          <a:noFill/>
                        </a:ln>
                        <a:solidFill>
                          <a:srgbClr val="09244D"/>
                        </a:solidFill>
                        <a:effectLst/>
                        <a:latin typeface="Arial" charset="0"/>
                        <a:ea typeface="MS PGothic" pitchFamily="34"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TIA</a:t>
                      </a: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Cheryl Blum (</a:t>
                      </a:r>
                      <a:r>
                        <a:rPr kumimoji="0" lang="en-CA" sz="1000" b="0" i="0" u="none" strike="noStrike" cap="none" normalizeH="0" baseline="0" dirty="0" smtClean="0">
                          <a:ln>
                            <a:noFill/>
                          </a:ln>
                          <a:solidFill>
                            <a:srgbClr val="09244D"/>
                          </a:solidFill>
                          <a:effectLst/>
                          <a:latin typeface="Arial" charset="0"/>
                          <a:hlinkClick r:id="rId2"/>
                        </a:rPr>
                        <a:t>cblum@tiaonline.org</a:t>
                      </a:r>
                      <a:r>
                        <a:rPr kumimoji="0" lang="en-CA" sz="1000" b="0" i="0" u="none" strike="noStrike" cap="none" normalizeH="0" baseline="0" dirty="0" smtClean="0">
                          <a:ln>
                            <a:noFill/>
                          </a:ln>
                          <a:solidFill>
                            <a:srgbClr val="09244D"/>
                          </a:solidFill>
                          <a:effectLst/>
                          <a:latin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Steve Whitesell (</a:t>
                      </a:r>
                      <a:r>
                        <a:rPr kumimoji="0" lang="en-CA" sz="1000" b="0" i="0" u="none" strike="noStrike" cap="none" normalizeH="0" baseline="0" dirty="0" smtClean="0">
                          <a:ln>
                            <a:noFill/>
                          </a:ln>
                          <a:solidFill>
                            <a:srgbClr val="09244D"/>
                          </a:solidFill>
                          <a:effectLst/>
                          <a:latin typeface="Arial" charset="0"/>
                          <a:hlinkClick r:id="rId3"/>
                        </a:rPr>
                        <a:t>swhitesell@ieee.org</a:t>
                      </a:r>
                      <a:r>
                        <a:rPr kumimoji="0" lang="en-CA" sz="1000" b="0" i="0" u="none" strike="noStrike" cap="none" normalizeH="0" baseline="0" dirty="0" smtClean="0">
                          <a:ln>
                            <a:noFill/>
                          </a:ln>
                          <a:solidFill>
                            <a:srgbClr val="09244D"/>
                          </a:solidFill>
                          <a:effectLst/>
                          <a:latin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Brian Scarpelli (</a:t>
                      </a:r>
                      <a:r>
                        <a:rPr kumimoji="0" lang="en-CA" sz="1000" b="0" i="0" u="none" strike="noStrike" cap="none" normalizeH="0" baseline="0" dirty="0" smtClean="0">
                          <a:ln>
                            <a:noFill/>
                          </a:ln>
                          <a:solidFill>
                            <a:srgbClr val="09244D"/>
                          </a:solidFill>
                          <a:effectLst/>
                          <a:latin typeface="Arial" charset="0"/>
                          <a:hlinkClick r:id="rId4"/>
                        </a:rPr>
                        <a:t>bscarpelli@tiaonline.org</a:t>
                      </a:r>
                      <a:r>
                        <a:rPr kumimoji="0" lang="en-CA" sz="1000" b="0" i="0" u="none" strike="noStrike" cap="none" normalizeH="0" baseline="0" dirty="0" smtClean="0">
                          <a:ln>
                            <a:noFill/>
                          </a:ln>
                          <a:solidFill>
                            <a:srgbClr val="09244D"/>
                          </a:solidFill>
                          <a:effectLst/>
                          <a:latin typeface="Arial" charset="0"/>
                        </a:rPr>
                        <a:t>) </a:t>
                      </a: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Plenary</a:t>
                      </a: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6.12</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Strategic Direction</a:t>
            </a:r>
            <a:endParaRPr lang="en-US" dirty="0"/>
          </a:p>
        </p:txBody>
      </p:sp>
      <p:sp>
        <p:nvSpPr>
          <p:cNvPr id="8195" name="Content Placeholder 2"/>
          <p:cNvSpPr>
            <a:spLocks noGrp="1"/>
          </p:cNvSpPr>
          <p:nvPr>
            <p:ph idx="1"/>
          </p:nvPr>
        </p:nvSpPr>
        <p:spPr>
          <a:xfrm>
            <a:off x="468313" y="1412875"/>
            <a:ext cx="8229600" cy="4670425"/>
          </a:xfrm>
        </p:spPr>
        <p:txBody>
          <a:bodyPr/>
          <a:lstStyle/>
          <a:p>
            <a:r>
              <a:rPr lang="en-US" sz="2400" dirty="0" smtClean="0"/>
              <a:t>Steadily the landscape will change for devices and services toward greater accessibility</a:t>
            </a:r>
          </a:p>
          <a:p>
            <a:endParaRPr lang="en-US" sz="2400" dirty="0"/>
          </a:p>
          <a:p>
            <a:r>
              <a:rPr lang="en-US" sz="2400" dirty="0" smtClean="0"/>
              <a:t>New technologies such as M2M can provide the potential for new and advanced capabilities for accessibility</a:t>
            </a:r>
          </a:p>
          <a:p>
            <a:pPr marL="0" indent="0">
              <a:buNone/>
            </a:pPr>
            <a:endParaRPr lang="en-US" sz="1600" dirty="0" smtClean="0"/>
          </a:p>
          <a:p>
            <a:r>
              <a:rPr lang="en-US" sz="2400" dirty="0" smtClean="0"/>
              <a:t>Dialogue to identify standards to pursue would be very useful</a:t>
            </a:r>
          </a:p>
        </p:txBody>
      </p:sp>
      <p:sp>
        <p:nvSpPr>
          <p:cNvPr id="8196" name="Slide Number Placeholder 3"/>
          <p:cNvSpPr>
            <a:spLocks noGrp="1"/>
          </p:cNvSpPr>
          <p:nvPr>
            <p:ph type="sldNum"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447B80-3CA7-4EF4-98AB-A579FC7C033A}" type="slidenum">
              <a:rPr lang="en-CA" smtClean="0">
                <a:latin typeface="Trebuchet MS" pitchFamily="34" charset="0"/>
              </a:rPr>
              <a:pPr eaLnBrk="1" hangingPunct="1"/>
              <a:t>10</a:t>
            </a:fld>
            <a:endParaRPr lang="en-CA" dirty="0" smtClean="0">
              <a:latin typeface="Trebuchet MS" pitchFamily="34" charset="0"/>
            </a:endParaRPr>
          </a:p>
        </p:txBody>
      </p:sp>
    </p:spTree>
    <p:extLst>
      <p:ext uri="{BB962C8B-B14F-4D97-AF65-F5344CB8AC3E}">
        <p14:creationId xmlns:p14="http://schemas.microsoft.com/office/powerpoint/2010/main" xmlns="" val="234533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ABFE9AE-381D-42B5-A226-58DBB75AF3E0}" type="slidenum">
              <a:rPr lang="en-CA" smtClean="0">
                <a:latin typeface="Trebuchet MS" pitchFamily="34" charset="0"/>
              </a:rPr>
              <a:pPr eaLnBrk="1" hangingPunct="1"/>
              <a:t>11</a:t>
            </a:fld>
            <a:endParaRPr lang="en-CA" smtClean="0">
              <a:latin typeface="Trebuchet MS" pitchFamily="34" charset="0"/>
            </a:endParaRPr>
          </a:p>
        </p:txBody>
      </p:sp>
      <p:sp>
        <p:nvSpPr>
          <p:cNvPr id="26630" name="Text Box 6"/>
          <p:cNvSpPr txBox="1">
            <a:spLocks noChangeArrowheads="1"/>
          </p:cNvSpPr>
          <p:nvPr/>
        </p:nvSpPr>
        <p:spPr bwMode="auto">
          <a:xfrm>
            <a:off x="1547813" y="2636838"/>
            <a:ext cx="6337300" cy="771525"/>
          </a:xfrm>
          <a:prstGeom prst="rect">
            <a:avLst/>
          </a:prstGeom>
          <a:noFill/>
          <a:ln w="9525">
            <a:solidFill>
              <a:srgbClr val="C68803"/>
            </a:solidFill>
            <a:miter lim="800000"/>
            <a:headEnd/>
            <a:tailEnd/>
          </a:ln>
          <a:effectLst/>
          <a:extLst/>
        </p:spPr>
        <p:txBody>
          <a:bodyPr>
            <a:spAutoFit/>
          </a:bodyPr>
          <a:lstStyle/>
          <a:p>
            <a:pPr algn="ctr" eaLnBrk="0" hangingPunct="0">
              <a:defRPr/>
            </a:pPr>
            <a:r>
              <a:rPr lang="en-US" sz="4400" b="1">
                <a:solidFill>
                  <a:srgbClr val="09244D"/>
                </a:solidFill>
                <a:effectLst>
                  <a:outerShdw blurRad="38100" dist="38100" dir="2700000" algn="tl">
                    <a:srgbClr val="C0C0C0"/>
                  </a:outerShdw>
                </a:effectLst>
              </a:rPr>
              <a:t>Supplementary Slides</a:t>
            </a:r>
            <a:endParaRPr lang="en-CA" sz="4400" b="1">
              <a:solidFill>
                <a:srgbClr val="09244D"/>
              </a:solidFill>
              <a:effectLst>
                <a:outerShdw blurRad="38100" dist="38100" dir="2700000" algn="tl">
                  <a:srgbClr val="C0C0C0"/>
                </a:outerShdw>
              </a:effectLst>
            </a:endParaRPr>
          </a:p>
        </p:txBody>
      </p:sp>
    </p:spTree>
    <p:extLst>
      <p:ext uri="{BB962C8B-B14F-4D97-AF65-F5344CB8AC3E}">
        <p14:creationId xmlns:p14="http://schemas.microsoft.com/office/powerpoint/2010/main" xmlns="" val="3539640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a:xfrm>
            <a:off x="6553200" y="6248400"/>
            <a:ext cx="21336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353481-05CE-4306-B1FD-F9DF4FE7D3FE}" type="slidenum">
              <a:rPr lang="en-US" smtClean="0">
                <a:latin typeface="Trebuchet MS" pitchFamily="34" charset="0"/>
              </a:rPr>
              <a:pPr eaLnBrk="1" hangingPunct="1"/>
              <a:t>12</a:t>
            </a:fld>
            <a:endParaRPr lang="en-US" smtClean="0">
              <a:latin typeface="Trebuchet MS" pitchFamily="34" charset="0"/>
            </a:endParaRPr>
          </a:p>
        </p:txBody>
      </p:sp>
      <p:sp>
        <p:nvSpPr>
          <p:cNvPr id="91138" name="Rectangle 2"/>
          <p:cNvSpPr>
            <a:spLocks noGrp="1"/>
          </p:cNvSpPr>
          <p:nvPr>
            <p:ph type="title"/>
          </p:nvPr>
        </p:nvSpPr>
        <p:spPr>
          <a:xfrm>
            <a:off x="1331913" y="274638"/>
            <a:ext cx="7050087" cy="1143000"/>
          </a:xfrm>
        </p:spPr>
        <p:txBody>
          <a:bodyPr/>
          <a:lstStyle/>
          <a:p>
            <a:pPr eaLnBrk="1" hangingPunct="1">
              <a:defRPr/>
            </a:pPr>
            <a:r>
              <a:rPr lang="en-US" sz="3200" dirty="0" smtClean="0"/>
              <a:t>ICT Accessibility</a:t>
            </a:r>
            <a:br>
              <a:rPr lang="en-US" sz="3200" dirty="0" smtClean="0"/>
            </a:br>
            <a:r>
              <a:rPr lang="en-US" sz="2800" dirty="0" smtClean="0"/>
              <a:t>List of Relevant TIA Standards</a:t>
            </a:r>
            <a:endParaRPr lang="en-US" sz="2800" dirty="0"/>
          </a:p>
        </p:txBody>
      </p:sp>
      <p:sp>
        <p:nvSpPr>
          <p:cNvPr id="12292" name="Rectangle 3"/>
          <p:cNvSpPr>
            <a:spLocks noGrp="1"/>
          </p:cNvSpPr>
          <p:nvPr>
            <p:ph type="body" idx="1"/>
          </p:nvPr>
        </p:nvSpPr>
        <p:spPr>
          <a:xfrm>
            <a:off x="684213" y="1600200"/>
            <a:ext cx="8002587" cy="4724400"/>
          </a:xfrm>
        </p:spPr>
        <p:txBody>
          <a:bodyPr/>
          <a:lstStyle/>
          <a:p>
            <a:pPr marL="573088" eaLnBrk="1" hangingPunct="1">
              <a:lnSpc>
                <a:spcPct val="90000"/>
              </a:lnSpc>
            </a:pPr>
            <a:r>
              <a:rPr lang="en-US" sz="2400" smtClean="0"/>
              <a:t>Existing standards specific to accessibility</a:t>
            </a:r>
          </a:p>
          <a:p>
            <a:pPr marL="973138" lvl="1" eaLnBrk="1" hangingPunct="1">
              <a:lnSpc>
                <a:spcPct val="90000"/>
              </a:lnSpc>
            </a:pPr>
            <a:r>
              <a:rPr lang="en-US" sz="2000" smtClean="0"/>
              <a:t>TIA/EIA-504, Magnetic Field Intensity Criteria for Telephone Compatibility with Hearing Aids (included verbatim in FCC Part 68.316 with reference to original EIA RS-504 publication number).</a:t>
            </a:r>
          </a:p>
          <a:p>
            <a:pPr marL="973138" lvl="1" eaLnBrk="1" hangingPunct="1">
              <a:lnSpc>
                <a:spcPct val="90000"/>
              </a:lnSpc>
            </a:pPr>
            <a:r>
              <a:rPr lang="en-US" sz="2000" smtClean="0"/>
              <a:t>TIA-1083-A, Telecommunications – Telephone Terminal Equipment – Handset Magnetic Measurement Procedures and Performance Requirements (includes requirements like those in TIA/EIA-504 for desired magnetic signals related to voice and adds criteria for suppression of undesired magnetic noise signals).</a:t>
            </a:r>
          </a:p>
        </p:txBody>
      </p:sp>
    </p:spTree>
    <p:extLst>
      <p:ext uri="{BB962C8B-B14F-4D97-AF65-F5344CB8AC3E}">
        <p14:creationId xmlns:p14="http://schemas.microsoft.com/office/powerpoint/2010/main" xmlns="" val="2832031392"/>
      </p:ext>
    </p:extLst>
  </p:cSld>
  <p:clrMapOvr>
    <a:masterClrMapping/>
  </p:clrMapOvr>
  <p:transition advTm="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260350"/>
            <a:ext cx="7786687" cy="1143000"/>
          </a:xfrm>
        </p:spPr>
        <p:txBody>
          <a:bodyPr/>
          <a:lstStyle/>
          <a:p>
            <a:pPr>
              <a:defRPr/>
            </a:pPr>
            <a:r>
              <a:rPr lang="en-US" sz="3200" dirty="0" smtClean="0"/>
              <a:t>ICT Accessibility</a:t>
            </a:r>
            <a:r>
              <a:rPr lang="en-US" dirty="0" smtClean="0"/>
              <a:t/>
            </a:r>
            <a:br>
              <a:rPr lang="en-US" dirty="0" smtClean="0"/>
            </a:br>
            <a:r>
              <a:rPr lang="en-US" sz="2800" dirty="0" smtClean="0"/>
              <a:t>List of Relevant TIA Standards (cont’d)</a:t>
            </a:r>
            <a:endParaRPr lang="en-US" sz="2800" dirty="0"/>
          </a:p>
        </p:txBody>
      </p:sp>
      <p:sp>
        <p:nvSpPr>
          <p:cNvPr id="14339" name="Content Placeholder 2"/>
          <p:cNvSpPr>
            <a:spLocks noGrp="1"/>
          </p:cNvSpPr>
          <p:nvPr>
            <p:ph idx="1"/>
          </p:nvPr>
        </p:nvSpPr>
        <p:spPr/>
        <p:txBody>
          <a:bodyPr/>
          <a:lstStyle/>
          <a:p>
            <a:r>
              <a:rPr lang="en-US" sz="2400" smtClean="0"/>
              <a:t>Existing standards that include sections on accessibility</a:t>
            </a:r>
          </a:p>
          <a:p>
            <a:pPr lvl="1"/>
            <a:r>
              <a:rPr lang="en-US" sz="2000" smtClean="0"/>
              <a:t>TIA-470.110-C, Telecommunications – Telephone Terminal Equipment – Handset Acoustic Performance Requirements for Analog Terminals</a:t>
            </a:r>
          </a:p>
          <a:p>
            <a:pPr lvl="1"/>
            <a:r>
              <a:rPr lang="en-US" sz="2000" smtClean="0"/>
              <a:t>TIA-810-B, Telecommunications – Telephone Terminal Equipment – Transmission Requirements for Narrowband Digital Telephones</a:t>
            </a:r>
          </a:p>
          <a:p>
            <a:pPr lvl="1"/>
            <a:r>
              <a:rPr lang="en-US" sz="2000" smtClean="0"/>
              <a:t>TIA-920.110-A, Telecommunications – Telephone Terminal Equipment – Transmission Requirements for Wideband Digital Wireline Telephones with Handsets</a:t>
            </a:r>
          </a:p>
          <a:p>
            <a:pPr lvl="1"/>
            <a:r>
              <a:rPr lang="en-US" sz="2000" smtClean="0"/>
              <a:t>TIA-TSB-31-D, Telecommunications – Telephone Terminal Equipment – Rationale and Measurement Guidelines for U.S. Network Protection (test methods for HAC and VC)</a:t>
            </a:r>
          </a:p>
        </p:txBody>
      </p:sp>
      <p:sp>
        <p:nvSpPr>
          <p:cNvPr id="14340" name="Slide Number Placeholder 3"/>
          <p:cNvSpPr>
            <a:spLocks noGrp="1"/>
          </p:cNvSpPr>
          <p:nvPr>
            <p:ph type="sldNum"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4525C7E-BD1A-434A-9438-7D9ADEE7F75C}" type="slidenum">
              <a:rPr lang="en-CA" smtClean="0">
                <a:latin typeface="Trebuchet MS" pitchFamily="34" charset="0"/>
              </a:rPr>
              <a:pPr eaLnBrk="1" hangingPunct="1"/>
              <a:t>13</a:t>
            </a:fld>
            <a:endParaRPr lang="en-CA" smtClean="0">
              <a:latin typeface="Trebuchet MS" pitchFamily="34" charset="0"/>
            </a:endParaRPr>
          </a:p>
        </p:txBody>
      </p:sp>
    </p:spTree>
    <p:extLst>
      <p:ext uri="{BB962C8B-B14F-4D97-AF65-F5344CB8AC3E}">
        <p14:creationId xmlns:p14="http://schemas.microsoft.com/office/powerpoint/2010/main" xmlns="" val="3325984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Twenty-First Century Communications and Video Accessibility Act of 2010 (CVAA</a:t>
            </a:r>
            <a:r>
              <a:rPr lang="en-US" sz="2800" dirty="0" smtClean="0"/>
              <a:t>)</a:t>
            </a:r>
            <a:endParaRPr lang="en-US" sz="2800" dirty="0"/>
          </a:p>
        </p:txBody>
      </p:sp>
      <p:sp>
        <p:nvSpPr>
          <p:cNvPr id="6147" name="Content Placeholder 2"/>
          <p:cNvSpPr>
            <a:spLocks noGrp="1"/>
          </p:cNvSpPr>
          <p:nvPr>
            <p:ph idx="1"/>
          </p:nvPr>
        </p:nvSpPr>
        <p:spPr>
          <a:xfrm>
            <a:off x="468313" y="2348880"/>
            <a:ext cx="8229600" cy="3683496"/>
          </a:xfrm>
        </p:spPr>
        <p:txBody>
          <a:bodyPr/>
          <a:lstStyle/>
          <a:p>
            <a:r>
              <a:rPr lang="en-US" sz="2400" dirty="0" smtClean="0"/>
              <a:t>Sections 716, 717, and 718 are among the new provisions added to the Communications Act by the CVAA.</a:t>
            </a:r>
          </a:p>
          <a:p>
            <a:pPr lvl="1"/>
            <a:r>
              <a:rPr lang="en-US" sz="2000" dirty="0" smtClean="0"/>
              <a:t>Sections </a:t>
            </a:r>
            <a:r>
              <a:rPr lang="en-US" sz="2000" dirty="0"/>
              <a:t>716 and 718 expand the scope of the Communications Act’s accessibility requirements to </a:t>
            </a:r>
            <a:r>
              <a:rPr lang="en-US" sz="2000" dirty="0" smtClean="0"/>
              <a:t>cover </a:t>
            </a:r>
            <a:r>
              <a:rPr lang="en-US" sz="2000" b="1" dirty="0"/>
              <a:t>advanced communications services and equipment</a:t>
            </a:r>
            <a:r>
              <a:rPr lang="en-US" sz="2000" dirty="0"/>
              <a:t>, and </a:t>
            </a:r>
            <a:r>
              <a:rPr lang="en-US" sz="2000" b="1" dirty="0"/>
              <a:t>Internet browsers built into </a:t>
            </a:r>
            <a:r>
              <a:rPr lang="en-US" sz="2000" b="1" dirty="0" smtClean="0"/>
              <a:t>mobile </a:t>
            </a:r>
            <a:r>
              <a:rPr lang="en-US" sz="2000" b="1" dirty="0"/>
              <a:t>phones</a:t>
            </a:r>
            <a:r>
              <a:rPr lang="en-US" sz="2000" dirty="0"/>
              <a:t>, </a:t>
            </a:r>
            <a:r>
              <a:rPr lang="en-US" sz="2000" dirty="0" smtClean="0"/>
              <a:t>respectively.</a:t>
            </a:r>
          </a:p>
          <a:p>
            <a:pPr lvl="1"/>
            <a:r>
              <a:rPr lang="en-US" sz="2000" dirty="0" smtClean="0"/>
              <a:t>Section </a:t>
            </a:r>
            <a:r>
              <a:rPr lang="en-US" sz="2000" dirty="0"/>
              <a:t>717(a) addresses the </a:t>
            </a:r>
            <a:r>
              <a:rPr lang="en-US" sz="2000" b="1" dirty="0"/>
              <a:t>recordkeeping and enforcement obligations </a:t>
            </a:r>
            <a:r>
              <a:rPr lang="en-US" sz="2000" b="1" dirty="0" smtClean="0"/>
              <a:t>of </a:t>
            </a:r>
            <a:r>
              <a:rPr lang="en-US" sz="2000" b="1" dirty="0"/>
              <a:t>service providers and equipment manufacturers </a:t>
            </a:r>
            <a:r>
              <a:rPr lang="en-US" sz="2000" dirty="0"/>
              <a:t>that are subject to </a:t>
            </a:r>
            <a:r>
              <a:rPr lang="en-US" sz="2000" dirty="0" smtClean="0"/>
              <a:t>Sections </a:t>
            </a:r>
            <a:r>
              <a:rPr lang="en-US" sz="2000" dirty="0"/>
              <a:t>255, 716, and </a:t>
            </a:r>
            <a:r>
              <a:rPr lang="en-US" sz="2000" dirty="0" smtClean="0"/>
              <a:t>718.</a:t>
            </a:r>
          </a:p>
        </p:txBody>
      </p:sp>
      <p:sp>
        <p:nvSpPr>
          <p:cNvPr id="5" name="Slide Number Placeholder 5"/>
          <p:cNvSpPr txBox="1">
            <a:spLocks/>
          </p:cNvSpPr>
          <p:nvPr/>
        </p:nvSpPr>
        <p:spPr bwMode="auto">
          <a:xfrm>
            <a:off x="3419872"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14</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4245644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Twenty-First Century Communications and Video Accessibility Act of 2010 (CVAA)</a:t>
            </a:r>
          </a:p>
        </p:txBody>
      </p:sp>
      <p:sp>
        <p:nvSpPr>
          <p:cNvPr id="6147" name="Content Placeholder 2"/>
          <p:cNvSpPr>
            <a:spLocks noGrp="1"/>
          </p:cNvSpPr>
          <p:nvPr>
            <p:ph idx="1"/>
          </p:nvPr>
        </p:nvSpPr>
        <p:spPr>
          <a:xfrm>
            <a:off x="468313" y="2348880"/>
            <a:ext cx="8229600" cy="3683496"/>
          </a:xfrm>
        </p:spPr>
        <p:txBody>
          <a:bodyPr/>
          <a:lstStyle/>
          <a:p>
            <a:r>
              <a:rPr lang="en-US" sz="2400" dirty="0" smtClean="0"/>
              <a:t>US policy initiatives remain driven by the Federal Communications Commission’s (FCC) implementation of the CVAA. TIA, representing the ICT manufacturer and vendor community, worked with Congress in the drafting of the CVAA.</a:t>
            </a:r>
          </a:p>
          <a:p>
            <a:r>
              <a:rPr lang="en-US" sz="2400" dirty="0"/>
              <a:t>TIA has submitted numerous filings to the FCC in their implementation of the CVAA, which can be found at </a:t>
            </a:r>
            <a:r>
              <a:rPr lang="en-US" sz="2400" dirty="0">
                <a:hlinkClick r:id="rId2"/>
              </a:rPr>
              <a:t>http://www.tiaonline.org/policy/accessibility</a:t>
            </a:r>
            <a:r>
              <a:rPr lang="en-US" sz="2400" dirty="0" smtClean="0"/>
              <a:t>.</a:t>
            </a:r>
          </a:p>
        </p:txBody>
      </p:sp>
      <p:sp>
        <p:nvSpPr>
          <p:cNvPr id="5" name="Slide Number Placeholder 5"/>
          <p:cNvSpPr txBox="1">
            <a:spLocks/>
          </p:cNvSpPr>
          <p:nvPr/>
        </p:nvSpPr>
        <p:spPr bwMode="auto">
          <a:xfrm>
            <a:off x="3419872"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latin typeface="Trebuchet MS" pitchFamily="34" charset="0"/>
              </a:rPr>
              <a:pPr eaLnBrk="1" hangingPunct="1"/>
              <a:t>15</a:t>
            </a:fld>
            <a:endParaRPr lang="en-US" dirty="0" smtClean="0">
              <a:latin typeface="Trebuchet MS" pitchFamily="34" charset="0"/>
            </a:endParaRPr>
          </a:p>
        </p:txBody>
      </p:sp>
    </p:spTree>
    <p:extLst>
      <p:ext uri="{BB962C8B-B14F-4D97-AF65-F5344CB8AC3E}">
        <p14:creationId xmlns:p14="http://schemas.microsoft.com/office/powerpoint/2010/main" xmlns="" val="2863455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Twenty-First Century Communications and Video Accessibility Act of 2010 (CVAA)</a:t>
            </a:r>
          </a:p>
        </p:txBody>
      </p:sp>
      <p:sp>
        <p:nvSpPr>
          <p:cNvPr id="6147" name="Content Placeholder 2"/>
          <p:cNvSpPr>
            <a:spLocks noGrp="1"/>
          </p:cNvSpPr>
          <p:nvPr>
            <p:ph idx="1"/>
          </p:nvPr>
        </p:nvSpPr>
        <p:spPr>
          <a:xfrm>
            <a:off x="468313" y="2348880"/>
            <a:ext cx="8229600" cy="3683496"/>
          </a:xfrm>
        </p:spPr>
        <p:txBody>
          <a:bodyPr/>
          <a:lstStyle/>
          <a:p>
            <a:r>
              <a:rPr lang="en-US" sz="2000" dirty="0"/>
              <a:t>The CVAA </a:t>
            </a:r>
            <a:r>
              <a:rPr lang="en-US" sz="2000" dirty="0" smtClean="0"/>
              <a:t>directed </a:t>
            </a:r>
            <a:r>
              <a:rPr lang="en-US" sz="2000" dirty="0"/>
              <a:t>the </a:t>
            </a:r>
            <a:r>
              <a:rPr lang="en-US" sz="2000" dirty="0" smtClean="0"/>
              <a:t>establishment </a:t>
            </a:r>
            <a:r>
              <a:rPr lang="en-US" sz="2000" dirty="0"/>
              <a:t>an Emergency Access </a:t>
            </a:r>
            <a:r>
              <a:rPr lang="en-US" sz="2000" dirty="0" smtClean="0"/>
              <a:t>Advisory Committee </a:t>
            </a:r>
            <a:r>
              <a:rPr lang="en-US" sz="2000" dirty="0"/>
              <a:t>(EAAC) </a:t>
            </a:r>
            <a:r>
              <a:rPr lang="en-US" sz="2000" dirty="0" smtClean="0"/>
              <a:t>for </a:t>
            </a:r>
            <a:r>
              <a:rPr lang="en-US" sz="2000" dirty="0"/>
              <a:t>the purpose of achieving </a:t>
            </a:r>
            <a:r>
              <a:rPr lang="en-US" sz="2000" dirty="0" smtClean="0"/>
              <a:t>equal access </a:t>
            </a:r>
            <a:r>
              <a:rPr lang="en-US" sz="2000" dirty="0"/>
              <a:t>to emergency services by individuals with </a:t>
            </a:r>
            <a:r>
              <a:rPr lang="en-US" sz="2000" dirty="0" smtClean="0"/>
              <a:t>disabilities.</a:t>
            </a:r>
          </a:p>
          <a:p>
            <a:pPr lvl="1"/>
            <a:r>
              <a:rPr lang="en-US" sz="1800" dirty="0" smtClean="0"/>
              <a:t>TIA is a co-chair of the EAAC, represented by David </a:t>
            </a:r>
            <a:r>
              <a:rPr lang="en-US" sz="1800" dirty="0" err="1" smtClean="0"/>
              <a:t>Dzumba</a:t>
            </a:r>
            <a:r>
              <a:rPr lang="en-US" sz="1800" dirty="0" smtClean="0"/>
              <a:t>.</a:t>
            </a:r>
          </a:p>
          <a:p>
            <a:pPr lvl="1"/>
            <a:r>
              <a:rPr lang="en-US" sz="1800" dirty="0" smtClean="0"/>
              <a:t>The EAAC conducted </a:t>
            </a:r>
            <a:r>
              <a:rPr lang="en-US" sz="1800" dirty="0"/>
              <a:t>a </a:t>
            </a:r>
            <a:r>
              <a:rPr lang="en-US" sz="1800" dirty="0" smtClean="0"/>
              <a:t>national </a:t>
            </a:r>
            <a:r>
              <a:rPr lang="en-US" sz="1800" dirty="0"/>
              <a:t>survey to determine the most effective and efficient technologies and methods by which to </a:t>
            </a:r>
            <a:r>
              <a:rPr lang="en-US" sz="1800" dirty="0" smtClean="0"/>
              <a:t>enable </a:t>
            </a:r>
            <a:r>
              <a:rPr lang="en-US" sz="1800" dirty="0"/>
              <a:t>access to emergency services by individuals with disabilities: </a:t>
            </a:r>
            <a:r>
              <a:rPr lang="en-US" sz="1800" dirty="0">
                <a:hlinkClick r:id="rId2"/>
              </a:rPr>
              <a:t>http://</a:t>
            </a:r>
            <a:r>
              <a:rPr lang="en-US" sz="1800" dirty="0" smtClean="0">
                <a:hlinkClick r:id="rId2"/>
              </a:rPr>
              <a:t>transition.fcc.gov/cgb/dro/EAAC/EAAC-REPORT.pdf</a:t>
            </a:r>
            <a:r>
              <a:rPr lang="en-US" sz="1800" dirty="0" smtClean="0"/>
              <a:t> </a:t>
            </a:r>
          </a:p>
          <a:p>
            <a:pPr lvl="1"/>
            <a:r>
              <a:rPr lang="en-US" sz="1800" dirty="0" smtClean="0"/>
              <a:t>The EAAC developed </a:t>
            </a:r>
            <a:r>
              <a:rPr lang="en-US" sz="1800" dirty="0"/>
              <a:t>recommendations to implement </a:t>
            </a:r>
            <a:r>
              <a:rPr lang="en-US" sz="1800" dirty="0" smtClean="0"/>
              <a:t>these </a:t>
            </a:r>
            <a:r>
              <a:rPr lang="en-US" sz="1800" dirty="0"/>
              <a:t>technologies and </a:t>
            </a:r>
            <a:r>
              <a:rPr lang="en-US" sz="1800" dirty="0" smtClean="0"/>
              <a:t>methods: </a:t>
            </a:r>
            <a:r>
              <a:rPr lang="en-US" sz="1800" dirty="0">
                <a:hlinkClick r:id="rId3"/>
              </a:rPr>
              <a:t>http://</a:t>
            </a:r>
            <a:r>
              <a:rPr lang="en-US" sz="1800" dirty="0" smtClean="0">
                <a:hlinkClick r:id="rId3"/>
              </a:rPr>
              <a:t>hraunfoss.fcc.gov/edocs_public/attachmatch/DOC-312161A1.pdf</a:t>
            </a:r>
            <a:r>
              <a:rPr lang="en-US" sz="1800" dirty="0" smtClean="0"/>
              <a:t> </a:t>
            </a:r>
          </a:p>
        </p:txBody>
      </p:sp>
      <p:sp>
        <p:nvSpPr>
          <p:cNvPr id="5" name="Slide Number Placeholder 5"/>
          <p:cNvSpPr txBox="1">
            <a:spLocks/>
          </p:cNvSpPr>
          <p:nvPr/>
        </p:nvSpPr>
        <p:spPr bwMode="auto">
          <a:xfrm>
            <a:off x="3491880" y="6237312"/>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16</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199579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 TIA Conversational Gain (Part 68) Petition for Rulemaking</a:t>
            </a:r>
            <a:endParaRPr lang="en-US" sz="2800" dirty="0"/>
          </a:p>
        </p:txBody>
      </p:sp>
      <p:sp>
        <p:nvSpPr>
          <p:cNvPr id="6147" name="Content Placeholder 2"/>
          <p:cNvSpPr>
            <a:spLocks noGrp="1"/>
          </p:cNvSpPr>
          <p:nvPr>
            <p:ph idx="1"/>
          </p:nvPr>
        </p:nvSpPr>
        <p:spPr>
          <a:xfrm>
            <a:off x="468313" y="1988840"/>
            <a:ext cx="8229600" cy="3899520"/>
          </a:xfrm>
        </p:spPr>
        <p:txBody>
          <a:bodyPr/>
          <a:lstStyle/>
          <a:p>
            <a:r>
              <a:rPr lang="en-US" sz="2400" dirty="0"/>
              <a:t>As noted above, </a:t>
            </a:r>
            <a:r>
              <a:rPr lang="en-US" sz="2400" dirty="0" smtClean="0"/>
              <a:t>TIA has completed </a:t>
            </a:r>
            <a:r>
              <a:rPr lang="en-US" sz="2400" dirty="0"/>
              <a:t>its work on a single Conversational Gain standard for analog </a:t>
            </a:r>
            <a:r>
              <a:rPr lang="en-US" sz="2400" dirty="0" smtClean="0"/>
              <a:t>and digital </a:t>
            </a:r>
            <a:r>
              <a:rPr lang="en-US" sz="2400" dirty="0"/>
              <a:t>telephones that can be referenced in Part </a:t>
            </a:r>
            <a:r>
              <a:rPr lang="en-US" sz="2400" dirty="0" smtClean="0"/>
              <a:t>68 of the FCC’s rules, which address Terminal Equipment. We have asked the FCC to make this change.</a:t>
            </a:r>
          </a:p>
          <a:p>
            <a:pPr lvl="1"/>
            <a:r>
              <a:rPr lang="en-US" sz="2000" dirty="0" smtClean="0"/>
              <a:t>TIA’s Petition </a:t>
            </a:r>
            <a:r>
              <a:rPr lang="en-US" sz="2000" dirty="0"/>
              <a:t>for Rulemaking: </a:t>
            </a:r>
            <a:r>
              <a:rPr lang="en-US" sz="2000" dirty="0">
                <a:hlinkClick r:id="rId2"/>
              </a:rPr>
              <a:t>http://www.tiaonline.org/sites/default/files/pages/TIA%20Petition%20for%20Rulemaking%20-%</a:t>
            </a:r>
            <a:r>
              <a:rPr lang="en-US" sz="2000" dirty="0" smtClean="0">
                <a:hlinkClick r:id="rId2"/>
              </a:rPr>
              <a:t>20Part%2068%20%28Terminal%20Equipment%29%20102512.pdf</a:t>
            </a:r>
            <a:r>
              <a:rPr lang="en-US" sz="2000" dirty="0" smtClean="0"/>
              <a:t> </a:t>
            </a:r>
          </a:p>
          <a:p>
            <a:pPr lvl="1"/>
            <a:r>
              <a:rPr lang="en-US" sz="2000" dirty="0" smtClean="0"/>
              <a:t>The request has been given a formal docket number (13-46)</a:t>
            </a:r>
            <a:endParaRPr lang="en-US" sz="2000" dirty="0"/>
          </a:p>
        </p:txBody>
      </p:sp>
      <p:sp>
        <p:nvSpPr>
          <p:cNvPr id="5" name="Slide Number Placeholder 5"/>
          <p:cNvSpPr txBox="1">
            <a:spLocks/>
          </p:cNvSpPr>
          <p:nvPr/>
        </p:nvSpPr>
        <p:spPr bwMode="auto">
          <a:xfrm>
            <a:off x="3419872" y="6237312"/>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17</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2478613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0"/>
          </p:nvPr>
        </p:nvSpPr>
        <p:spPr>
          <a:xfrm>
            <a:off x="3347864" y="6304235"/>
            <a:ext cx="21336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ED7BD7-2D24-4C44-B9B4-409714882C69}" type="slidenum">
              <a:rPr lang="en-US" smtClean="0">
                <a:latin typeface="Trebuchet MS" pitchFamily="34" charset="0"/>
              </a:rPr>
              <a:pPr eaLnBrk="1" hangingPunct="1"/>
              <a:t>2</a:t>
            </a:fld>
            <a:endParaRPr lang="en-US" dirty="0" smtClean="0">
              <a:latin typeface="Trebuchet MS" pitchFamily="34" charset="0"/>
            </a:endParaRPr>
          </a:p>
        </p:txBody>
      </p:sp>
      <p:sp>
        <p:nvSpPr>
          <p:cNvPr id="91138" name="Rectangle 2"/>
          <p:cNvSpPr>
            <a:spLocks noGrp="1"/>
          </p:cNvSpPr>
          <p:nvPr>
            <p:ph type="title"/>
          </p:nvPr>
        </p:nvSpPr>
        <p:spPr>
          <a:xfrm>
            <a:off x="1331913" y="274638"/>
            <a:ext cx="7050087" cy="1143000"/>
          </a:xfrm>
        </p:spPr>
        <p:txBody>
          <a:bodyPr/>
          <a:lstStyle/>
          <a:p>
            <a:pPr eaLnBrk="1" hangingPunct="1">
              <a:defRPr/>
            </a:pPr>
            <a:r>
              <a:rPr lang="en-US" sz="3200" dirty="0" smtClean="0"/>
              <a:t>ICT Accessibility</a:t>
            </a:r>
            <a:br>
              <a:rPr lang="en-US" sz="3200" dirty="0" smtClean="0"/>
            </a:br>
            <a:r>
              <a:rPr lang="en-US" sz="2800" dirty="0" smtClean="0"/>
              <a:t>Recent Standards Activities</a:t>
            </a:r>
            <a:endParaRPr lang="en-US" sz="2800" dirty="0"/>
          </a:p>
        </p:txBody>
      </p:sp>
      <p:sp>
        <p:nvSpPr>
          <p:cNvPr id="4100" name="Rectangle 3"/>
          <p:cNvSpPr>
            <a:spLocks noGrp="1"/>
          </p:cNvSpPr>
          <p:nvPr>
            <p:ph type="body" idx="1"/>
          </p:nvPr>
        </p:nvSpPr>
        <p:spPr>
          <a:xfrm>
            <a:off x="684213" y="1600200"/>
            <a:ext cx="8002587" cy="4724400"/>
          </a:xfrm>
        </p:spPr>
        <p:txBody>
          <a:bodyPr/>
          <a:lstStyle/>
          <a:p>
            <a:pPr marL="573088" eaLnBrk="1" hangingPunct="1">
              <a:lnSpc>
                <a:spcPct val="90000"/>
              </a:lnSpc>
            </a:pPr>
            <a:r>
              <a:rPr lang="en-US" sz="2400" dirty="0" smtClean="0"/>
              <a:t>The TR-41.3 Subcommittee on Analog and Digital Wireline Terminals has finalized and released two new standards addressing receive volume control.</a:t>
            </a:r>
          </a:p>
          <a:p>
            <a:pPr marL="973138" lvl="1" eaLnBrk="1" hangingPunct="1">
              <a:lnSpc>
                <a:spcPct val="90000"/>
              </a:lnSpc>
            </a:pPr>
            <a:r>
              <a:rPr lang="en-US" sz="2000" i="1" dirty="0" smtClean="0"/>
              <a:t>ANSI/TIA-4953 </a:t>
            </a:r>
            <a:r>
              <a:rPr lang="en-US" sz="2000" dirty="0" smtClean="0"/>
              <a:t>specifies performance requirements for high gain telephones designed specifically for people with mild, moderate, or severe hearing loss.</a:t>
            </a:r>
          </a:p>
          <a:p>
            <a:pPr marL="973138" lvl="1" eaLnBrk="1" hangingPunct="1">
              <a:lnSpc>
                <a:spcPct val="90000"/>
              </a:lnSpc>
            </a:pPr>
            <a:r>
              <a:rPr lang="en-US" sz="2000" i="1" dirty="0" smtClean="0"/>
              <a:t>TIA-4965</a:t>
            </a:r>
            <a:r>
              <a:rPr lang="en-US" sz="2000" dirty="0" smtClean="0"/>
              <a:t> replaces outdated standards referenced in FCC regulatory requirements for receive volume control in telephones intended for general use and was adopted by the FCC under Part 68.317</a:t>
            </a:r>
          </a:p>
          <a:p>
            <a:pPr marL="573088" eaLnBrk="1" hangingPunct="1">
              <a:lnSpc>
                <a:spcPct val="90000"/>
              </a:lnSpc>
            </a:pPr>
            <a:r>
              <a:rPr lang="en-US" sz="2400" dirty="0" smtClean="0"/>
              <a:t>The TR-41.3 Subcommittee is working to update the receive volume control sections in all of its analog and digital telephone performance requirements standards.</a:t>
            </a:r>
          </a:p>
        </p:txBody>
      </p:sp>
    </p:spTree>
    <p:extLst>
      <p:ext uri="{BB962C8B-B14F-4D97-AF65-F5344CB8AC3E}">
        <p14:creationId xmlns:p14="http://schemas.microsoft.com/office/powerpoint/2010/main" xmlns="" val="4285367626"/>
      </p:ext>
    </p:extLst>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0"/>
          </p:nvPr>
        </p:nvSpPr>
        <p:spPr>
          <a:xfrm>
            <a:off x="3563888" y="6309320"/>
            <a:ext cx="2133600"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052D876-4208-44E8-A485-1742C54199A4}" type="slidenum">
              <a:rPr lang="en-US" smtClean="0">
                <a:latin typeface="Trebuchet MS" pitchFamily="34" charset="0"/>
              </a:rPr>
              <a:pPr eaLnBrk="1" hangingPunct="1"/>
              <a:t>3</a:t>
            </a:fld>
            <a:endParaRPr lang="en-US" dirty="0" smtClean="0">
              <a:latin typeface="Trebuchet MS" pitchFamily="34" charset="0"/>
            </a:endParaRPr>
          </a:p>
        </p:txBody>
      </p:sp>
      <p:sp>
        <p:nvSpPr>
          <p:cNvPr id="91138" name="Rectangle 2"/>
          <p:cNvSpPr>
            <a:spLocks noGrp="1"/>
          </p:cNvSpPr>
          <p:nvPr>
            <p:ph type="title"/>
          </p:nvPr>
        </p:nvSpPr>
        <p:spPr>
          <a:xfrm>
            <a:off x="1403350" y="274638"/>
            <a:ext cx="6978650" cy="1143000"/>
          </a:xfrm>
        </p:spPr>
        <p:txBody>
          <a:bodyPr/>
          <a:lstStyle/>
          <a:p>
            <a:pPr eaLnBrk="1" hangingPunct="1">
              <a:defRPr/>
            </a:pPr>
            <a:r>
              <a:rPr lang="en-US" sz="3200" dirty="0" smtClean="0"/>
              <a:t>ICT Accessibility</a:t>
            </a:r>
            <a:br>
              <a:rPr lang="en-US" sz="3200" dirty="0" smtClean="0"/>
            </a:br>
            <a:r>
              <a:rPr lang="en-US" sz="2800" dirty="0" smtClean="0"/>
              <a:t>Recent Standards Activities (cont’d)</a:t>
            </a:r>
            <a:endParaRPr lang="en-US" sz="2800" dirty="0"/>
          </a:p>
        </p:txBody>
      </p:sp>
      <p:sp>
        <p:nvSpPr>
          <p:cNvPr id="5124" name="Rectangle 3"/>
          <p:cNvSpPr>
            <a:spLocks noGrp="1"/>
          </p:cNvSpPr>
          <p:nvPr>
            <p:ph type="body" idx="1"/>
          </p:nvPr>
        </p:nvSpPr>
        <p:spPr>
          <a:xfrm>
            <a:off x="684213" y="1600200"/>
            <a:ext cx="8002587" cy="4724400"/>
          </a:xfrm>
        </p:spPr>
        <p:txBody>
          <a:bodyPr/>
          <a:lstStyle/>
          <a:p>
            <a:pPr marL="573088" eaLnBrk="1" hangingPunct="1">
              <a:lnSpc>
                <a:spcPct val="90000"/>
              </a:lnSpc>
            </a:pPr>
            <a:r>
              <a:rPr lang="en-US" sz="2400" dirty="0" smtClean="0"/>
              <a:t>All of these receive volume control standards activities make use of a new and easily understood performance measure called “Conversational Gain.”</a:t>
            </a:r>
          </a:p>
          <a:p>
            <a:pPr marL="973138" lvl="1" eaLnBrk="1" hangingPunct="1">
              <a:lnSpc>
                <a:spcPct val="90000"/>
              </a:lnSpc>
            </a:pPr>
            <a:r>
              <a:rPr lang="en-US" sz="2000" dirty="0" smtClean="0"/>
              <a:t>Conversational gain is a measure of how much louder the sound is than a normal face-to-face conversation at a distance of 1 meter.</a:t>
            </a:r>
          </a:p>
          <a:p>
            <a:pPr marL="573088" eaLnBrk="1" hangingPunct="1">
              <a:lnSpc>
                <a:spcPct val="90000"/>
              </a:lnSpc>
            </a:pPr>
            <a:r>
              <a:rPr lang="en-US" sz="2400" dirty="0" smtClean="0"/>
              <a:t>The TIA-1083-A Hearing Aid Compatibility standard for T-coil coupling now includes performance requirements for phones with digital interfaces, such as VoIP phones, in addition to traditional analog interface wireline phones.</a:t>
            </a:r>
          </a:p>
        </p:txBody>
      </p:sp>
    </p:spTree>
    <p:extLst>
      <p:ext uri="{BB962C8B-B14F-4D97-AF65-F5344CB8AC3E}">
        <p14:creationId xmlns:p14="http://schemas.microsoft.com/office/powerpoint/2010/main" xmlns="" val="4001986393"/>
      </p:ext>
    </p:extLst>
  </p:cSld>
  <p:clrMapOvr>
    <a:masterClrMapping/>
  </p:clrMapOvr>
  <p:transition advTm="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Twenty-First Century Communications and Video Accessibility Act of 2010 (CVAA)</a:t>
            </a:r>
          </a:p>
        </p:txBody>
      </p:sp>
      <p:sp>
        <p:nvSpPr>
          <p:cNvPr id="6147" name="Content Placeholder 2"/>
          <p:cNvSpPr>
            <a:spLocks noGrp="1"/>
          </p:cNvSpPr>
          <p:nvPr>
            <p:ph idx="1"/>
          </p:nvPr>
        </p:nvSpPr>
        <p:spPr>
          <a:xfrm>
            <a:off x="468313" y="2348880"/>
            <a:ext cx="8229600" cy="3683496"/>
          </a:xfrm>
        </p:spPr>
        <p:txBody>
          <a:bodyPr/>
          <a:lstStyle/>
          <a:p>
            <a:r>
              <a:rPr lang="en-US" sz="2000" dirty="0"/>
              <a:t>US policy initiatives remain driven by the Federal Communications Commission’s (FCC) implementation of the CVAA</a:t>
            </a:r>
          </a:p>
          <a:p>
            <a:r>
              <a:rPr lang="en-US" sz="2000" dirty="0" smtClean="0"/>
              <a:t>Since the CVAA’s passage, the FCC has released several important related </a:t>
            </a:r>
            <a:r>
              <a:rPr lang="en-US" sz="2000" dirty="0"/>
              <a:t>rulemakings, </a:t>
            </a:r>
            <a:r>
              <a:rPr lang="en-US" sz="2000" dirty="0" smtClean="0"/>
              <a:t>including</a:t>
            </a:r>
            <a:r>
              <a:rPr lang="en-US" sz="2400" dirty="0" smtClean="0"/>
              <a:t>:</a:t>
            </a:r>
            <a:endParaRPr lang="en-US" sz="2400" dirty="0"/>
          </a:p>
          <a:p>
            <a:pPr lvl="1"/>
            <a:r>
              <a:rPr lang="en-US" sz="2000" dirty="0"/>
              <a:t>October 7, 2011: R&amp;O implementing Sections 716 and 717.</a:t>
            </a:r>
          </a:p>
          <a:p>
            <a:pPr lvl="2"/>
            <a:r>
              <a:rPr lang="en-US" sz="1600" dirty="0"/>
              <a:t>These rules became effective </a:t>
            </a:r>
            <a:r>
              <a:rPr lang="en-US" sz="1600" b="1" dirty="0">
                <a:solidFill>
                  <a:srgbClr val="FF0000"/>
                </a:solidFill>
              </a:rPr>
              <a:t>January 30, 2012</a:t>
            </a:r>
            <a:r>
              <a:rPr lang="en-US" sz="1600" dirty="0"/>
              <a:t>. Covered equipment and services must fully comply with the rules implementing Section 716 by </a:t>
            </a:r>
            <a:r>
              <a:rPr lang="en-US" sz="1600" b="1" dirty="0">
                <a:solidFill>
                  <a:srgbClr val="FF0000"/>
                </a:solidFill>
              </a:rPr>
              <a:t>October 8, 2013</a:t>
            </a:r>
          </a:p>
          <a:p>
            <a:pPr lvl="1"/>
            <a:r>
              <a:rPr lang="en-US" sz="2000" dirty="0" smtClean="0"/>
              <a:t>April 9, 2013: R&amp;O, FNPRM on accessible emergency information and apparatus requirements (CVAA Sec. 203).</a:t>
            </a:r>
          </a:p>
          <a:p>
            <a:pPr lvl="2"/>
            <a:r>
              <a:rPr lang="en-US" sz="1600" dirty="0" smtClean="0"/>
              <a:t>Compliance deadline is </a:t>
            </a:r>
            <a:r>
              <a:rPr lang="en-US" sz="1600" b="1" dirty="0" smtClean="0">
                <a:solidFill>
                  <a:srgbClr val="FF0000"/>
                </a:solidFill>
              </a:rPr>
              <a:t>two years </a:t>
            </a:r>
            <a:r>
              <a:rPr lang="en-US" sz="1600" dirty="0" smtClean="0"/>
              <a:t>from the date of </a:t>
            </a:r>
            <a:r>
              <a:rPr lang="en-US" sz="1600" i="1" dirty="0" smtClean="0"/>
              <a:t>Federal Register </a:t>
            </a:r>
            <a:r>
              <a:rPr lang="en-US" sz="1600" dirty="0" smtClean="0"/>
              <a:t>publication.</a:t>
            </a:r>
          </a:p>
        </p:txBody>
      </p:sp>
      <p:sp>
        <p:nvSpPr>
          <p:cNvPr id="5" name="Slide Number Placeholder 5"/>
          <p:cNvSpPr txBox="1">
            <a:spLocks/>
          </p:cNvSpPr>
          <p:nvPr/>
        </p:nvSpPr>
        <p:spPr bwMode="auto">
          <a:xfrm>
            <a:off x="3419872"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4</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3331924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Twenty-First Century Communications and Video Accessibility Act of 2010 (CVAA)</a:t>
            </a:r>
          </a:p>
        </p:txBody>
      </p:sp>
      <p:sp>
        <p:nvSpPr>
          <p:cNvPr id="6147" name="Content Placeholder 2"/>
          <p:cNvSpPr>
            <a:spLocks noGrp="1"/>
          </p:cNvSpPr>
          <p:nvPr>
            <p:ph idx="1"/>
          </p:nvPr>
        </p:nvSpPr>
        <p:spPr>
          <a:xfrm>
            <a:off x="468313" y="2348880"/>
            <a:ext cx="8229600" cy="3683496"/>
          </a:xfrm>
        </p:spPr>
        <p:txBody>
          <a:bodyPr/>
          <a:lstStyle/>
          <a:p>
            <a:r>
              <a:rPr lang="en-US" sz="2400" dirty="0" smtClean="0"/>
              <a:t>Important forthcoming CVAA-related rulemakings:</a:t>
            </a:r>
            <a:endParaRPr lang="en-US" sz="2400" dirty="0"/>
          </a:p>
          <a:p>
            <a:pPr lvl="1"/>
            <a:r>
              <a:rPr lang="en-US" sz="2000" dirty="0" smtClean="0"/>
              <a:t>Section </a:t>
            </a:r>
            <a:r>
              <a:rPr lang="en-US" sz="2000" dirty="0"/>
              <a:t>718 (Internet browsers built into mobile phones) becomes effective on </a:t>
            </a:r>
            <a:r>
              <a:rPr lang="en-US" sz="2000" b="1" dirty="0">
                <a:solidFill>
                  <a:srgbClr val="FF0000"/>
                </a:solidFill>
              </a:rPr>
              <a:t>October 8, 2013</a:t>
            </a:r>
            <a:r>
              <a:rPr lang="en-US" sz="2000" dirty="0"/>
              <a:t>.</a:t>
            </a:r>
          </a:p>
          <a:p>
            <a:pPr lvl="2"/>
            <a:r>
              <a:rPr lang="en-US" sz="1600" dirty="0"/>
              <a:t>October 7, 2011-released item included a </a:t>
            </a:r>
            <a:r>
              <a:rPr lang="en-US" sz="1600" dirty="0" smtClean="0"/>
              <a:t>Further Notice of Proposed Rulemaking (FNPRM) </a:t>
            </a:r>
            <a:r>
              <a:rPr lang="en-US" sz="1600" dirty="0"/>
              <a:t>concerning the implementation of Section </a:t>
            </a:r>
            <a:r>
              <a:rPr lang="en-US" sz="1600" dirty="0" smtClean="0"/>
              <a:t>718. Rules are expected soon.</a:t>
            </a:r>
            <a:endParaRPr lang="en-US" sz="1600" dirty="0"/>
          </a:p>
          <a:p>
            <a:endParaRPr lang="en-US" sz="2400" dirty="0" smtClean="0"/>
          </a:p>
        </p:txBody>
      </p:sp>
      <p:sp>
        <p:nvSpPr>
          <p:cNvPr id="5" name="Slide Number Placeholder 5"/>
          <p:cNvSpPr txBox="1">
            <a:spLocks/>
          </p:cNvSpPr>
          <p:nvPr/>
        </p:nvSpPr>
        <p:spPr bwMode="auto">
          <a:xfrm>
            <a:off x="3347864"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5</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179837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lstStyle/>
          <a:p>
            <a:pPr>
              <a:defRPr/>
            </a:pPr>
            <a:r>
              <a:rPr lang="en-US" sz="3200" dirty="0" smtClean="0"/>
              <a:t>ICT Accessibility </a:t>
            </a:r>
            <a:r>
              <a:rPr lang="en-US" dirty="0" smtClean="0"/>
              <a:t/>
            </a:r>
            <a:br>
              <a:rPr lang="en-US" dirty="0" smtClean="0"/>
            </a:br>
            <a:r>
              <a:rPr lang="en-US" sz="2800" dirty="0" smtClean="0"/>
              <a:t>Recent Policy Activities </a:t>
            </a:r>
            <a:r>
              <a:rPr lang="en-US" sz="2800" dirty="0"/>
              <a:t>- Architectural and Transportation Barriers and Compliance Board</a:t>
            </a:r>
          </a:p>
        </p:txBody>
      </p:sp>
      <p:sp>
        <p:nvSpPr>
          <p:cNvPr id="6147" name="Content Placeholder 2"/>
          <p:cNvSpPr>
            <a:spLocks noGrp="1"/>
          </p:cNvSpPr>
          <p:nvPr>
            <p:ph idx="1"/>
          </p:nvPr>
        </p:nvSpPr>
        <p:spPr>
          <a:xfrm>
            <a:off x="468313" y="2132856"/>
            <a:ext cx="8229600" cy="3683496"/>
          </a:xfrm>
        </p:spPr>
        <p:txBody>
          <a:bodyPr/>
          <a:lstStyle/>
          <a:p>
            <a:r>
              <a:rPr lang="en-US" sz="2000" dirty="0" smtClean="0"/>
              <a:t>The US Architectural </a:t>
            </a:r>
            <a:r>
              <a:rPr lang="en-US" sz="2000" dirty="0"/>
              <a:t>and Transportation Barriers and Compliance </a:t>
            </a:r>
            <a:r>
              <a:rPr lang="en-US" sz="2000" dirty="0" smtClean="0"/>
              <a:t>Board sets accessibility guidelines for Federal procurements.</a:t>
            </a:r>
          </a:p>
          <a:p>
            <a:r>
              <a:rPr lang="en-US" sz="2000" dirty="0"/>
              <a:t>In response to </a:t>
            </a:r>
            <a:r>
              <a:rPr lang="en-US" sz="2000" dirty="0" smtClean="0"/>
              <a:t>a Dec. 2012 </a:t>
            </a:r>
            <a:r>
              <a:rPr lang="en-US" sz="2000" dirty="0"/>
              <a:t>Advance </a:t>
            </a:r>
            <a:r>
              <a:rPr lang="en-US" sz="2000" dirty="0" smtClean="0"/>
              <a:t>NPRM on electronic </a:t>
            </a:r>
            <a:r>
              <a:rPr lang="en-US" sz="2000" dirty="0"/>
              <a:t>and </a:t>
            </a:r>
            <a:r>
              <a:rPr lang="en-US" sz="2000" dirty="0" smtClean="0"/>
              <a:t>information technology accessibility standards, </a:t>
            </a:r>
            <a:r>
              <a:rPr lang="en-US" sz="2000" dirty="0" smtClean="0">
                <a:hlinkClick r:id="rId2"/>
              </a:rPr>
              <a:t>TIA and CTIA urged</a:t>
            </a:r>
            <a:r>
              <a:rPr lang="en-US" sz="2000" dirty="0" smtClean="0"/>
              <a:t> the Access Board to:</a:t>
            </a:r>
          </a:p>
          <a:p>
            <a:pPr lvl="1"/>
            <a:r>
              <a:rPr lang="en-US" sz="1800" dirty="0" smtClean="0"/>
              <a:t>Recognize the </a:t>
            </a:r>
            <a:r>
              <a:rPr lang="en-US" sz="1800" dirty="0"/>
              <a:t>profound effect of the </a:t>
            </a:r>
            <a:r>
              <a:rPr lang="en-US" sz="1800" dirty="0" smtClean="0"/>
              <a:t>marketplace for accessible </a:t>
            </a:r>
            <a:r>
              <a:rPr lang="en-US" sz="1800" dirty="0"/>
              <a:t>ICT equipment by </a:t>
            </a:r>
            <a:r>
              <a:rPr lang="en-US" sz="1800" dirty="0" smtClean="0"/>
              <a:t>accepting </a:t>
            </a:r>
            <a:r>
              <a:rPr lang="en-US" sz="1800" dirty="0"/>
              <a:t>diverse accessibility </a:t>
            </a:r>
            <a:r>
              <a:rPr lang="en-US" sz="1800" dirty="0" smtClean="0"/>
              <a:t>solutions</a:t>
            </a:r>
          </a:p>
          <a:p>
            <a:pPr lvl="1"/>
            <a:r>
              <a:rPr lang="en-US" sz="1800" dirty="0" smtClean="0"/>
              <a:t>Propose goal-oriented functional performance criteria for limited hearing and limited vision</a:t>
            </a:r>
          </a:p>
          <a:p>
            <a:pPr lvl="1"/>
            <a:r>
              <a:rPr lang="en-US" sz="1800" dirty="0" smtClean="0"/>
              <a:t>Link </a:t>
            </a:r>
            <a:r>
              <a:rPr lang="en-US" sz="1800" dirty="0"/>
              <a:t>functional performance </a:t>
            </a:r>
            <a:r>
              <a:rPr lang="en-US" sz="1800" dirty="0" smtClean="0"/>
              <a:t>criteria </a:t>
            </a:r>
            <a:r>
              <a:rPr lang="en-US" sz="1800" dirty="0"/>
              <a:t>with measurable technical provisions that can serve as a “safe harbor” for </a:t>
            </a:r>
            <a:r>
              <a:rPr lang="en-US" sz="1800" dirty="0" smtClean="0"/>
              <a:t>compliance</a:t>
            </a:r>
          </a:p>
          <a:p>
            <a:r>
              <a:rPr lang="en-US" sz="2200" dirty="0" smtClean="0"/>
              <a:t>Notice of Proposed Rulemaking expected by the end </a:t>
            </a:r>
            <a:br>
              <a:rPr lang="en-US" sz="2200" dirty="0" smtClean="0"/>
            </a:br>
            <a:r>
              <a:rPr lang="en-US" sz="2200" dirty="0" smtClean="0"/>
              <a:t>of 2013.</a:t>
            </a:r>
          </a:p>
          <a:p>
            <a:pPr lvl="1"/>
            <a:endParaRPr lang="en-US" sz="2000" dirty="0" smtClean="0"/>
          </a:p>
          <a:p>
            <a:pPr lvl="1"/>
            <a:endParaRPr lang="en-US" sz="2400" dirty="0" smtClean="0"/>
          </a:p>
        </p:txBody>
      </p:sp>
      <p:sp>
        <p:nvSpPr>
          <p:cNvPr id="5" name="Slide Number Placeholder 5"/>
          <p:cNvSpPr txBox="1">
            <a:spLocks/>
          </p:cNvSpPr>
          <p:nvPr/>
        </p:nvSpPr>
        <p:spPr bwMode="auto">
          <a:xfrm>
            <a:off x="3491880"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6</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13937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ICT Accessibility</a:t>
            </a:r>
            <a:r>
              <a:rPr lang="en-US" dirty="0" smtClean="0"/>
              <a:t/>
            </a:r>
            <a:br>
              <a:rPr lang="en-US" dirty="0" smtClean="0"/>
            </a:br>
            <a:r>
              <a:rPr lang="en-US" sz="2800" dirty="0" smtClean="0"/>
              <a:t>Recent Policy Activities – Text-to-911</a:t>
            </a:r>
            <a:endParaRPr lang="en-US" sz="2800" dirty="0"/>
          </a:p>
        </p:txBody>
      </p:sp>
      <p:sp>
        <p:nvSpPr>
          <p:cNvPr id="7171" name="Content Placeholder 2"/>
          <p:cNvSpPr>
            <a:spLocks noGrp="1"/>
          </p:cNvSpPr>
          <p:nvPr>
            <p:ph idx="1"/>
          </p:nvPr>
        </p:nvSpPr>
        <p:spPr/>
        <p:txBody>
          <a:bodyPr/>
          <a:lstStyle/>
          <a:p>
            <a:r>
              <a:rPr lang="en-US" sz="2400" dirty="0" smtClean="0"/>
              <a:t>Text-to-911</a:t>
            </a:r>
          </a:p>
          <a:p>
            <a:pPr lvl="1"/>
            <a:r>
              <a:rPr lang="en-US" sz="2000" dirty="0"/>
              <a:t>In early December 2012, AT&amp;T, Verizon, Sprint, T-Mobile </a:t>
            </a:r>
            <a:r>
              <a:rPr lang="en-US" sz="2000" dirty="0" smtClean="0"/>
              <a:t>agreed </a:t>
            </a:r>
            <a:r>
              <a:rPr lang="en-US" sz="2000" dirty="0"/>
              <a:t>to accelerate the availability of </a:t>
            </a:r>
            <a:r>
              <a:rPr lang="en-US" sz="2000" dirty="0" smtClean="0"/>
              <a:t>text-to-911</a:t>
            </a:r>
            <a:r>
              <a:rPr lang="en-US" sz="2000" dirty="0"/>
              <a:t>, with major deployments expected in 2013 and a commitment to nationwide availability by </a:t>
            </a:r>
            <a:r>
              <a:rPr lang="en-US" sz="2000" dirty="0" smtClean="0"/>
              <a:t>May 15</a:t>
            </a:r>
            <a:r>
              <a:rPr lang="en-US" sz="2000" dirty="0"/>
              <a:t>, </a:t>
            </a:r>
            <a:r>
              <a:rPr lang="en-US" sz="2000" dirty="0" smtClean="0"/>
              <a:t>2014.</a:t>
            </a:r>
            <a:endParaRPr lang="en-US" sz="2000" dirty="0"/>
          </a:p>
          <a:p>
            <a:pPr lvl="2"/>
            <a:r>
              <a:rPr lang="en-US" sz="1600" dirty="0" smtClean="0">
                <a:hlinkClick r:id="rId2"/>
              </a:rPr>
              <a:t>http</a:t>
            </a:r>
            <a:r>
              <a:rPr lang="en-US" sz="1600" dirty="0">
                <a:hlinkClick r:id="rId2"/>
              </a:rPr>
              <a:t>://c.ymcdn.com/sites/www.nena.org/resource/resmgr/GovAffairs/121206_-_</a:t>
            </a:r>
            <a:r>
              <a:rPr lang="en-US" sz="1600" dirty="0" smtClean="0">
                <a:hlinkClick r:id="rId2"/>
              </a:rPr>
              <a:t>Voluntary_Commitmen.pdf</a:t>
            </a:r>
            <a:r>
              <a:rPr lang="en-US" sz="1600" dirty="0" smtClean="0"/>
              <a:t> </a:t>
            </a:r>
            <a:endParaRPr lang="en-US" sz="1600" dirty="0"/>
          </a:p>
          <a:p>
            <a:pPr lvl="1"/>
            <a:r>
              <a:rPr lang="en-US" sz="2000" dirty="0" smtClean="0"/>
              <a:t>In December of 2012, the FCC proposed rules to facilitate text-to-911 across the US and its territories.</a:t>
            </a:r>
          </a:p>
          <a:p>
            <a:pPr lvl="2"/>
            <a:r>
              <a:rPr lang="en-US" sz="1600" dirty="0" smtClean="0"/>
              <a:t>Would require </a:t>
            </a:r>
            <a:r>
              <a:rPr lang="en-US" sz="1600" dirty="0"/>
              <a:t>that all wireless carriers enable their customers to send text messages to 911 in areas where public safety answering points (PSAPs) </a:t>
            </a:r>
            <a:r>
              <a:rPr lang="en-US" sz="1600" dirty="0" smtClean="0"/>
              <a:t>are prepared </a:t>
            </a:r>
            <a:r>
              <a:rPr lang="en-US" sz="1600" dirty="0"/>
              <a:t>to receive the texts</a:t>
            </a:r>
            <a:r>
              <a:rPr lang="en-US" sz="1600" dirty="0" smtClean="0"/>
              <a:t>.</a:t>
            </a:r>
          </a:p>
          <a:p>
            <a:pPr lvl="2"/>
            <a:r>
              <a:rPr lang="en-US" sz="1600" dirty="0" smtClean="0"/>
              <a:t>Requirement </a:t>
            </a:r>
            <a:r>
              <a:rPr lang="en-US" sz="1600" dirty="0"/>
              <a:t>would also apply to certain providers of “over the top” text messaging (Internet-based forms of text messaging applications that can </a:t>
            </a:r>
            <a:r>
              <a:rPr lang="en-US" sz="1600" dirty="0" smtClean="0"/>
              <a:t/>
            </a:r>
            <a:br>
              <a:rPr lang="en-US" sz="1600" dirty="0" smtClean="0"/>
            </a:br>
            <a:r>
              <a:rPr lang="en-US" sz="1600" dirty="0" smtClean="0"/>
              <a:t>be </a:t>
            </a:r>
            <a:r>
              <a:rPr lang="en-US" sz="1600" dirty="0"/>
              <a:t>downloaded on mobile devices</a:t>
            </a:r>
            <a:r>
              <a:rPr lang="en-US" sz="1600" dirty="0" smtClean="0"/>
              <a:t>).</a:t>
            </a:r>
          </a:p>
          <a:p>
            <a:pPr lvl="1"/>
            <a:endParaRPr lang="en-US" sz="2000" dirty="0"/>
          </a:p>
        </p:txBody>
      </p:sp>
      <p:sp>
        <p:nvSpPr>
          <p:cNvPr id="5" name="Slide Number Placeholder 5"/>
          <p:cNvSpPr txBox="1">
            <a:spLocks/>
          </p:cNvSpPr>
          <p:nvPr/>
        </p:nvSpPr>
        <p:spPr bwMode="auto">
          <a:xfrm>
            <a:off x="3347864"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7</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3999736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ICT Accessibility</a:t>
            </a:r>
            <a:r>
              <a:rPr lang="en-US" dirty="0" smtClean="0"/>
              <a:t/>
            </a:r>
            <a:br>
              <a:rPr lang="en-US" dirty="0" smtClean="0"/>
            </a:br>
            <a:r>
              <a:rPr lang="en-US" sz="2800" dirty="0" smtClean="0"/>
              <a:t>Recent Policy </a:t>
            </a:r>
            <a:r>
              <a:rPr lang="en-US" sz="2800" dirty="0"/>
              <a:t>Activities – Text-to-911</a:t>
            </a:r>
          </a:p>
        </p:txBody>
      </p:sp>
      <p:sp>
        <p:nvSpPr>
          <p:cNvPr id="7171" name="Content Placeholder 2"/>
          <p:cNvSpPr>
            <a:spLocks noGrp="1"/>
          </p:cNvSpPr>
          <p:nvPr>
            <p:ph idx="1"/>
          </p:nvPr>
        </p:nvSpPr>
        <p:spPr/>
        <p:txBody>
          <a:bodyPr/>
          <a:lstStyle/>
          <a:p>
            <a:r>
              <a:rPr lang="en-US" sz="2400" dirty="0" smtClean="0"/>
              <a:t>Text-to-911 cont’d</a:t>
            </a:r>
          </a:p>
          <a:p>
            <a:pPr lvl="1"/>
            <a:r>
              <a:rPr lang="en-US" sz="2000" dirty="0" smtClean="0"/>
              <a:t>On April 2, 2013</a:t>
            </a:r>
            <a:r>
              <a:rPr lang="en-US" sz="2000" dirty="0"/>
              <a:t>, </a:t>
            </a:r>
            <a:r>
              <a:rPr lang="en-US" sz="2000" dirty="0" smtClean="0"/>
              <a:t>TIA and ATIS announced </a:t>
            </a:r>
            <a:r>
              <a:rPr lang="en-US" sz="2000" dirty="0"/>
              <a:t>the release of J-STD-110, </a:t>
            </a:r>
            <a:r>
              <a:rPr lang="en-US" sz="2000" i="1" dirty="0"/>
              <a:t>Joint ATIS/TIA Native SMS to 9-1-1 Requirements &amp; Architecture Specification</a:t>
            </a:r>
            <a:r>
              <a:rPr lang="en-US" sz="2000" dirty="0"/>
              <a:t>, a standard </a:t>
            </a:r>
            <a:r>
              <a:rPr lang="en-US" sz="2000" dirty="0" smtClean="0"/>
              <a:t>that </a:t>
            </a:r>
            <a:r>
              <a:rPr lang="en-US" sz="2000" dirty="0"/>
              <a:t>will provide </a:t>
            </a:r>
            <a:r>
              <a:rPr lang="en-US" sz="2000" dirty="0" smtClean="0"/>
              <a:t>native short </a:t>
            </a:r>
            <a:r>
              <a:rPr lang="en-US" sz="2000" dirty="0"/>
              <a:t>message service (SMS</a:t>
            </a:r>
            <a:r>
              <a:rPr lang="en-US" sz="2000" dirty="0" smtClean="0"/>
              <a:t>)-to-911 capability.</a:t>
            </a:r>
          </a:p>
          <a:p>
            <a:pPr lvl="2"/>
            <a:r>
              <a:rPr lang="en-US" sz="1600" dirty="0">
                <a:hlinkClick r:id="rId2"/>
              </a:rPr>
              <a:t>http://</a:t>
            </a:r>
            <a:r>
              <a:rPr lang="en-US" sz="1600" dirty="0" smtClean="0">
                <a:hlinkClick r:id="rId2"/>
              </a:rPr>
              <a:t>www.tiaonline.org/news-media/press-releases/atis-and-tia-develop-nationwide-text-9-1-1-solution</a:t>
            </a:r>
            <a:r>
              <a:rPr lang="en-US" sz="1600" dirty="0" smtClean="0"/>
              <a:t> </a:t>
            </a:r>
          </a:p>
          <a:p>
            <a:pPr lvl="2"/>
            <a:r>
              <a:rPr lang="en-US" sz="1600" dirty="0" smtClean="0"/>
              <a:t>Fills an immediate need to support SMS to 9-1-1 where possible, prior to the roll out of NGN911</a:t>
            </a:r>
          </a:p>
          <a:p>
            <a:pPr lvl="1"/>
            <a:r>
              <a:rPr lang="en-US" sz="2000" dirty="0" smtClean="0"/>
              <a:t>Additional use cases for further study may support roaming, more granular location information and interoperability between voice and SMS</a:t>
            </a:r>
          </a:p>
        </p:txBody>
      </p:sp>
      <p:sp>
        <p:nvSpPr>
          <p:cNvPr id="5" name="Slide Number Placeholder 5"/>
          <p:cNvSpPr txBox="1">
            <a:spLocks/>
          </p:cNvSpPr>
          <p:nvPr/>
        </p:nvSpPr>
        <p:spPr bwMode="auto">
          <a:xfrm>
            <a:off x="3419872" y="6309320"/>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8</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673714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ICT Accessibility</a:t>
            </a:r>
            <a:r>
              <a:rPr lang="en-US" dirty="0" smtClean="0"/>
              <a:t/>
            </a:r>
            <a:br>
              <a:rPr lang="en-US" dirty="0" smtClean="0"/>
            </a:br>
            <a:r>
              <a:rPr lang="en-US" sz="2800" dirty="0" smtClean="0"/>
              <a:t>Recent Policy </a:t>
            </a:r>
            <a:r>
              <a:rPr lang="en-US" sz="2800" dirty="0"/>
              <a:t>Activities – Text-to-911</a:t>
            </a:r>
          </a:p>
        </p:txBody>
      </p:sp>
      <p:sp>
        <p:nvSpPr>
          <p:cNvPr id="7171" name="Content Placeholder 2"/>
          <p:cNvSpPr>
            <a:spLocks noGrp="1"/>
          </p:cNvSpPr>
          <p:nvPr>
            <p:ph idx="1"/>
          </p:nvPr>
        </p:nvSpPr>
        <p:spPr/>
        <p:txBody>
          <a:bodyPr/>
          <a:lstStyle/>
          <a:p>
            <a:r>
              <a:rPr lang="en-US" sz="2400" dirty="0" smtClean="0"/>
              <a:t>Text-to-911 cont’d</a:t>
            </a:r>
          </a:p>
          <a:p>
            <a:pPr lvl="1"/>
            <a:r>
              <a:rPr lang="en-US" sz="2000" dirty="0" smtClean="0"/>
              <a:t>TIA has, in related comments to the </a:t>
            </a:r>
            <a:r>
              <a:rPr lang="en-US" sz="2000" dirty="0"/>
              <a:t>FCC (</a:t>
            </a:r>
            <a:r>
              <a:rPr lang="en-US" sz="2000" dirty="0">
                <a:hlinkClick r:id="rId2"/>
              </a:rPr>
              <a:t>http://</a:t>
            </a:r>
            <a:r>
              <a:rPr lang="en-US" sz="2000" dirty="0" smtClean="0">
                <a:hlinkClick r:id="rId2"/>
              </a:rPr>
              <a:t>apps.fcc.gov/ecfs/document/view?id=7022129843</a:t>
            </a:r>
            <a:r>
              <a:rPr lang="en-US" sz="2000" dirty="0" smtClean="0"/>
              <a:t>):</a:t>
            </a:r>
          </a:p>
          <a:p>
            <a:pPr lvl="2"/>
            <a:r>
              <a:rPr lang="en-US" sz="1600" dirty="0" smtClean="0"/>
              <a:t>Urged for the adoption of this standard as a “safe harbor” for compliance with any regulations for text-to-911.</a:t>
            </a:r>
          </a:p>
          <a:p>
            <a:pPr lvl="2"/>
            <a:r>
              <a:rPr lang="en-US" sz="1600" dirty="0" smtClean="0"/>
              <a:t>Opposed the inclusion of 911 requirements on “over the top” SMS-like services as part of an interim solution (better to be addressed in rules for a next generation 911 system).</a:t>
            </a:r>
            <a:endParaRPr lang="en-US" sz="1200" dirty="0"/>
          </a:p>
        </p:txBody>
      </p:sp>
      <p:sp>
        <p:nvSpPr>
          <p:cNvPr id="5" name="Slide Number Placeholder 5"/>
          <p:cNvSpPr txBox="1">
            <a:spLocks/>
          </p:cNvSpPr>
          <p:nvPr/>
        </p:nvSpPr>
        <p:spPr bwMode="auto">
          <a:xfrm>
            <a:off x="3419872" y="6237312"/>
            <a:ext cx="2133600" cy="365125"/>
          </a:xfrm>
          <a:prstGeom prst="rect">
            <a:avLst/>
          </a:prstGeom>
          <a:noFill/>
          <a:ln w="9525">
            <a:noFill/>
            <a:miter lim="800000"/>
            <a:headEnd/>
            <a:tailEnd/>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CA"/>
            </a:defPPr>
            <a:lvl1pPr algn="ctr" rtl="0" eaLnBrk="0" fontAlgn="base" hangingPunct="0">
              <a:spcBef>
                <a:spcPct val="0"/>
              </a:spcBef>
              <a:spcAft>
                <a:spcPct val="0"/>
              </a:spcAft>
              <a:defRPr sz="1200" kern="1200">
                <a:solidFill>
                  <a:schemeClr val="tx1"/>
                </a:solidFill>
                <a:latin typeface="Arial" charset="0"/>
                <a:ea typeface="굴림" pitchFamily="50" charset="-127"/>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fld id="{A052D876-4208-44E8-A485-1742C54199A4}" type="slidenum">
              <a:rPr lang="en-US" smtClean="0">
                <a:solidFill>
                  <a:srgbClr val="000000"/>
                </a:solidFill>
                <a:latin typeface="Trebuchet MS" pitchFamily="34" charset="0"/>
              </a:rPr>
              <a:pPr eaLnBrk="1" hangingPunct="1"/>
              <a:t>9</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xmlns="" val="12377019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2C1D2C0-C33C-47D1-AA3F-2ED659127262}"/>
</file>

<file path=customXml/itemProps2.xml><?xml version="1.0" encoding="utf-8"?>
<ds:datastoreItem xmlns:ds="http://schemas.openxmlformats.org/officeDocument/2006/customXml" ds:itemID="{9A6D3294-34D2-41B1-AF5B-7D1602FE19E3}"/>
</file>

<file path=customXml/itemProps3.xml><?xml version="1.0" encoding="utf-8"?>
<ds:datastoreItem xmlns:ds="http://schemas.openxmlformats.org/officeDocument/2006/customXml" ds:itemID="{6B00FA6D-7191-4956-958A-210627BB1AB3}"/>
</file>

<file path=docProps/app.xml><?xml version="1.0" encoding="utf-8"?>
<Properties xmlns="http://schemas.openxmlformats.org/officeDocument/2006/extended-properties" xmlns:vt="http://schemas.openxmlformats.org/officeDocument/2006/docPropsVTypes">
  <TotalTime>397</TotalTime>
  <Words>1281</Words>
  <Application>Microsoft Office PowerPoint</Application>
  <PresentationFormat>화면 슬라이드 쇼(4:3)</PresentationFormat>
  <Paragraphs>114</Paragraphs>
  <Slides>17</Slides>
  <Notes>4</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Default Design</vt:lpstr>
      <vt:lpstr>ICT Accessibility Recent TIA Activities</vt:lpstr>
      <vt:lpstr>ICT Accessibility Recent Standards Activities</vt:lpstr>
      <vt:lpstr>ICT Accessibility Recent Standards Activities (cont’d)</vt:lpstr>
      <vt:lpstr>ICT Accessibility  Recent Policy Activities - Twenty-First Century Communications and Video Accessibility Act of 2010 (CVAA)</vt:lpstr>
      <vt:lpstr>ICT Accessibility  Recent Policy Activities - Twenty-First Century Communications and Video Accessibility Act of 2010 (CVAA)</vt:lpstr>
      <vt:lpstr>ICT Accessibility  Recent Policy Activities - Architectural and Transportation Barriers and Compliance Board</vt:lpstr>
      <vt:lpstr>ICT Accessibility Recent Policy Activities – Text-to-911</vt:lpstr>
      <vt:lpstr>ICT Accessibility Recent Policy Activities – Text-to-911</vt:lpstr>
      <vt:lpstr>ICT Accessibility Recent Policy Activities – Text-to-911</vt:lpstr>
      <vt:lpstr>Strategic Direction</vt:lpstr>
      <vt:lpstr>슬라이드 11</vt:lpstr>
      <vt:lpstr>ICT Accessibility List of Relevant TIA Standards</vt:lpstr>
      <vt:lpstr>ICT Accessibility List of Relevant TIA Standards (cont’d)</vt:lpstr>
      <vt:lpstr>ICT Accessibility  Recent Policy Activities - Twenty-First Century Communications and Video Accessibility Act of 2010 (CVAA)</vt:lpstr>
      <vt:lpstr>ICT Accessibility  Recent Policy Activities - Twenty-First Century Communications and Video Accessibility Act of 2010 (CVAA)</vt:lpstr>
      <vt:lpstr>ICT Accessibility  Recent Policy Activities - Twenty-First Century Communications and Video Accessibility Act of 2010 (CVAA)</vt:lpstr>
      <vt:lpstr>ICT Accessibility  Recent Policy Activities – TIA Conversational Gain (Part 68) Petition for Rulemaking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GSC-16 PowerPoint Template</dc:title>
  <dc:creator>ISACC Secretariat</dc:creator>
  <dc:description>v.3 - 12 October 2011</dc:description>
  <cp:lastModifiedBy>channel</cp:lastModifiedBy>
  <cp:revision>47</cp:revision>
  <dcterms:created xsi:type="dcterms:W3CDTF">2011-06-28T13:16:06Z</dcterms:created>
  <dcterms:modified xsi:type="dcterms:W3CDTF">2013-05-10T15:41:03Z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