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6.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33" r:id="rId2"/>
    <p:sldMasterId id="2147483816" r:id="rId3"/>
  </p:sldMasterIdLst>
  <p:notesMasterIdLst>
    <p:notesMasterId r:id="rId12"/>
  </p:notesMasterIdLst>
  <p:handoutMasterIdLst>
    <p:handoutMasterId r:id="rId13"/>
  </p:handoutMasterIdLst>
  <p:sldIdLst>
    <p:sldId id="347" r:id="rId4"/>
    <p:sldId id="476" r:id="rId5"/>
    <p:sldId id="515" r:id="rId6"/>
    <p:sldId id="532" r:id="rId7"/>
    <p:sldId id="535" r:id="rId8"/>
    <p:sldId id="456" r:id="rId9"/>
    <p:sldId id="533" r:id="rId10"/>
    <p:sldId id="534" r:id="rId11"/>
  </p:sldIdLst>
  <p:sldSz cx="9144000" cy="6858000" type="screen4x3"/>
  <p:notesSz cx="7004050" cy="9223375"/>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ctr"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A1"/>
    <a:srgbClr val="69BE28"/>
    <a:srgbClr val="E8E8E8"/>
    <a:srgbClr val="6B1F7C"/>
    <a:srgbClr val="008542"/>
    <a:srgbClr val="FDC82F"/>
    <a:srgbClr val="009FDA"/>
    <a:srgbClr val="0066A1"/>
    <a:srgbClr val="E37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0" autoAdjust="0"/>
    <p:restoredTop sz="86425" autoAdjust="0"/>
  </p:normalViewPr>
  <p:slideViewPr>
    <p:cSldViewPr snapToGrid="0" showGuides="1">
      <p:cViewPr>
        <p:scale>
          <a:sx n="70" d="100"/>
          <a:sy n="70" d="100"/>
        </p:scale>
        <p:origin x="-1260" y="-72"/>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90" d="100"/>
        <a:sy n="90"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customXml" Target="../customXml/item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3035088" cy="4611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967341" y="0"/>
            <a:ext cx="3035088" cy="4611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760606"/>
            <a:ext cx="3035088" cy="46116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967341" y="8760606"/>
            <a:ext cx="3035088" cy="46116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6462A685-C4BE-44DB-83B6-9376D8BE9720}" type="slidenum">
              <a:rPr lang="en-US"/>
              <a:pPr>
                <a:defRPr/>
              </a:pPr>
              <a:t>‹#›</a:t>
            </a:fld>
            <a:endParaRPr lang="en-US"/>
          </a:p>
        </p:txBody>
      </p:sp>
    </p:spTree>
    <p:extLst>
      <p:ext uri="{BB962C8B-B14F-4D97-AF65-F5344CB8AC3E}">
        <p14:creationId xmlns:p14="http://schemas.microsoft.com/office/powerpoint/2010/main" val="30514113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5088" cy="4611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968962" y="0"/>
            <a:ext cx="3035088" cy="4611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96975" y="692150"/>
            <a:ext cx="4610100" cy="34575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874" y="4381103"/>
            <a:ext cx="5136303" cy="41505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62206"/>
            <a:ext cx="3035088" cy="46116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968962" y="8762206"/>
            <a:ext cx="3035088" cy="461169"/>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3389382C-3D56-40B2-B36C-473327849EED}" type="slidenum">
              <a:rPr lang="en-US"/>
              <a:pPr>
                <a:defRPr/>
              </a:pPr>
              <a:t>‹#›</a:t>
            </a:fld>
            <a:endParaRPr lang="en-US"/>
          </a:p>
        </p:txBody>
      </p:sp>
    </p:spTree>
    <p:extLst>
      <p:ext uri="{BB962C8B-B14F-4D97-AF65-F5344CB8AC3E}">
        <p14:creationId xmlns:p14="http://schemas.microsoft.com/office/powerpoint/2010/main" val="37999508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open-stand.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1</a:t>
            </a:fld>
            <a:endParaRPr lang="en-US"/>
          </a:p>
        </p:txBody>
      </p:sp>
      <p:sp>
        <p:nvSpPr>
          <p:cNvPr id="28675" name="Rectangle 2"/>
          <p:cNvSpPr>
            <a:spLocks noGrp="1" noRot="1" noChangeAspect="1" noChangeArrowheads="1" noTextEdit="1"/>
          </p:cNvSpPr>
          <p:nvPr>
            <p:ph type="sldImg"/>
          </p:nvPr>
        </p:nvSpPr>
        <p:spPr>
          <a:xfrm>
            <a:off x="1196975" y="692150"/>
            <a:ext cx="4610100" cy="3457575"/>
          </a:xfrm>
          <a:ln/>
        </p:spPr>
      </p:sp>
      <p:sp>
        <p:nvSpPr>
          <p:cNvPr id="28676" name="Rectangle 3"/>
          <p:cNvSpPr>
            <a:spLocks noGrp="1" noChangeArrowheads="1"/>
          </p:cNvSpPr>
          <p:nvPr>
            <p:ph type="body" idx="1"/>
          </p:nvPr>
        </p:nvSpPr>
        <p:spPr>
          <a:noFill/>
          <a:ln/>
        </p:spPr>
        <p:txBody>
          <a:bodyPr/>
          <a:lstStyle/>
          <a:p>
            <a:pPr eaLnBrk="1" hangingPunct="1"/>
            <a:endParaRPr lang="en-US" sz="1800" smtClean="0">
              <a:ea typeface="Geneva" pitchFamily="34" charset="0"/>
              <a:cs typeface="Genev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Arial" charset="0"/>
                <a:ea typeface="Geneva" charset="-128"/>
                <a:cs typeface="Geneva" charset="-128"/>
              </a:rPr>
              <a:t>We are the standards and collaborative solutions arm of IEEE, and that relationship means unmatched access to technological scope and global recognition and maximum impact for your standards. Our standards are successful and pervasive. We are open in membership, in participation and in governance to everyone--no matter your market around the world, your industry or the size of your company. Our standards-development process is proven, effective and efficient, globally respected and easily understood and used. And</a:t>
            </a:r>
            <a:r>
              <a:rPr lang="en-US" sz="1200" kern="1200" baseline="0" dirty="0" smtClean="0">
                <a:solidFill>
                  <a:schemeClr val="tx1"/>
                </a:solidFill>
                <a:effectLst/>
                <a:latin typeface="Arial" charset="0"/>
                <a:ea typeface="Geneva" charset="-128"/>
                <a:cs typeface="Geneva" charset="-128"/>
              </a:rPr>
              <a:t> w</a:t>
            </a:r>
            <a:r>
              <a:rPr lang="en-US" sz="1200" kern="1200" dirty="0" smtClean="0">
                <a:solidFill>
                  <a:schemeClr val="tx1"/>
                </a:solidFill>
                <a:effectLst/>
                <a:latin typeface="Arial" charset="0"/>
                <a:ea typeface="Geneva" charset="-128"/>
                <a:cs typeface="Geneva" charset="-128"/>
              </a:rPr>
              <a:t>e are flexible in serving industry’s needs, providing the venue and varied processes for innovators to collaborate on technology solutions.</a:t>
            </a:r>
          </a:p>
          <a:p>
            <a:r>
              <a:rPr lang="en-US" sz="1200" kern="1200" dirty="0" smtClean="0">
                <a:solidFill>
                  <a:schemeClr val="tx1"/>
                </a:solidFill>
                <a:effectLst/>
                <a:latin typeface="Arial" charset="0"/>
                <a:ea typeface="Geneva" charset="-128"/>
                <a:cs typeface="Geneva" charset="-128"/>
              </a:rPr>
              <a:t> </a:t>
            </a:r>
            <a:endParaRPr lang="en-US" sz="1200" kern="1200" dirty="0">
              <a:solidFill>
                <a:schemeClr val="tx1"/>
              </a:solidFill>
              <a:effectLst/>
              <a:latin typeface="Arial" charset="0"/>
              <a:ea typeface="Geneva" charset="-128"/>
              <a:cs typeface="Geneva" charset="-128"/>
            </a:endParaRPr>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2</a:t>
            </a:fld>
            <a:endParaRPr lang="en-US"/>
          </a:p>
        </p:txBody>
      </p:sp>
    </p:spTree>
    <p:extLst>
      <p:ext uri="{BB962C8B-B14F-4D97-AF65-F5344CB8AC3E}">
        <p14:creationId xmlns:p14="http://schemas.microsoft.com/office/powerpoint/2010/main" val="2227184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Geneva" charset="-128"/>
                <a:cs typeface="Geneva" charset="-128"/>
              </a:rPr>
              <a:t>Our standards-development process is proven, effective and efficient, globally respected and easily understood and used. </a:t>
            </a:r>
          </a:p>
          <a:p>
            <a:r>
              <a:rPr lang="en-US" sz="1200" kern="1200" dirty="0" smtClean="0">
                <a:solidFill>
                  <a:schemeClr val="tx1"/>
                </a:solidFill>
                <a:effectLst/>
                <a:latin typeface="Arial" charset="0"/>
                <a:ea typeface="Geneva" charset="-128"/>
                <a:cs typeface="Geneva" charset="-128"/>
              </a:rPr>
              <a:t> </a:t>
            </a:r>
          </a:p>
          <a:p>
            <a:r>
              <a:rPr lang="en-US" sz="1200" kern="1200" dirty="0" smtClean="0">
                <a:solidFill>
                  <a:schemeClr val="tx1"/>
                </a:solidFill>
                <a:effectLst/>
                <a:latin typeface="Arial" charset="0"/>
                <a:ea typeface="Geneva" charset="-128"/>
                <a:cs typeface="Geneva" charset="-128"/>
              </a:rPr>
              <a:t>Our standards are done within a unique, formal process that is time-tested and widely respected. The IEEE Standards Association process is rooted in consensus, due process, openness, right to appeal and balance. It adheres to and supports the principles and requirements of the World Trade Organization's </a:t>
            </a:r>
            <a:r>
              <a:rPr lang="en-US" sz="1200" i="1" kern="1200" dirty="0" smtClean="0">
                <a:solidFill>
                  <a:schemeClr val="tx1"/>
                </a:solidFill>
                <a:effectLst/>
                <a:latin typeface="Arial" charset="0"/>
                <a:ea typeface="Geneva" charset="-128"/>
                <a:cs typeface="Geneva" charset="-128"/>
              </a:rPr>
              <a:t>Decision on Principles for the Development of International Standards, Guides and Recommendations</a:t>
            </a:r>
            <a:r>
              <a:rPr lang="en-US" sz="1200" kern="1200" dirty="0" smtClean="0">
                <a:solidFill>
                  <a:schemeClr val="tx1"/>
                </a:solidFill>
                <a:effectLst/>
                <a:latin typeface="Arial" charset="0"/>
                <a:ea typeface="Geneva" charset="-128"/>
                <a:cs typeface="Geneva" charset="-128"/>
              </a:rPr>
              <a:t>. In particular, IEEE operates in active agreement with the WTO principle that standards should not create unnecessary obstacles to trade, and whenever appropriate, should specify requirements in terms of performance rather than design or descriptive characteristics. </a:t>
            </a:r>
          </a:p>
          <a:p>
            <a:r>
              <a:rPr lang="en-US" sz="1200" kern="1200" dirty="0" smtClean="0">
                <a:solidFill>
                  <a:schemeClr val="tx1"/>
                </a:solidFill>
                <a:effectLst/>
                <a:latin typeface="Arial" charset="0"/>
                <a:ea typeface="Geneva" charset="-128"/>
                <a:cs typeface="Geneva" charset="-128"/>
              </a:rPr>
              <a:t> </a:t>
            </a:r>
          </a:p>
          <a:p>
            <a:r>
              <a:rPr lang="en-US" sz="1200" kern="1200" dirty="0" smtClean="0">
                <a:solidFill>
                  <a:schemeClr val="tx1"/>
                </a:solidFill>
                <a:effectLst/>
                <a:latin typeface="Arial" charset="0"/>
                <a:ea typeface="Geneva" charset="-128"/>
                <a:cs typeface="Geneva" charset="-128"/>
              </a:rPr>
              <a:t>When executed effectively, the process is proven for producing a result that reflects the collective, consensus view of the participants and enables industry to achieve specific objectives and solutions. Consequently, the IEEE brand reputation is highly regarded as a singularly trustworthy source for high-quality technical standards that are achieved through the IEEE-SA’s rigorous process of peer review.</a:t>
            </a:r>
          </a:p>
          <a:p>
            <a:r>
              <a:rPr lang="en-US" sz="1200" kern="1200" dirty="0" smtClean="0">
                <a:solidFill>
                  <a:schemeClr val="tx1"/>
                </a:solidFill>
                <a:effectLst/>
                <a:latin typeface="Arial" charset="0"/>
                <a:ea typeface="Geneva" charset="-128"/>
                <a:cs typeface="Geneva" charset="-128"/>
              </a:rPr>
              <a:t> </a:t>
            </a:r>
          </a:p>
          <a:p>
            <a:r>
              <a:rPr lang="en-US" sz="1200" kern="1200" dirty="0" smtClean="0">
                <a:solidFill>
                  <a:schemeClr val="tx1"/>
                </a:solidFill>
                <a:effectLst/>
                <a:latin typeface="Arial" charset="0"/>
                <a:ea typeface="Geneva" charset="-128"/>
                <a:cs typeface="Geneva" charset="-128"/>
              </a:rPr>
              <a:t>The IEEE-SA, furthermore, offers services throughout the standards lifecycle.</a:t>
            </a:r>
            <a:r>
              <a:rPr lang="en-US" sz="1200" kern="1200" baseline="0" dirty="0" smtClean="0">
                <a:solidFill>
                  <a:schemeClr val="tx1"/>
                </a:solidFill>
                <a:effectLst/>
                <a:latin typeface="Arial" charset="0"/>
                <a:ea typeface="Geneva" charset="-128"/>
                <a:cs typeface="Geneva" charset="-128"/>
              </a:rPr>
              <a:t> </a:t>
            </a:r>
          </a:p>
          <a:p>
            <a:endParaRPr lang="en-US" sz="1200" kern="1200" dirty="0" smtClean="0">
              <a:solidFill>
                <a:schemeClr val="tx1"/>
              </a:solidFill>
              <a:effectLst/>
              <a:latin typeface="Arial" charset="0"/>
              <a:ea typeface="Geneva" charset="-128"/>
              <a:cs typeface="Geneva" charset="-128"/>
            </a:endParaRPr>
          </a:p>
          <a:p>
            <a:r>
              <a:rPr lang="en-US" sz="1200" kern="1200" dirty="0" smtClean="0">
                <a:solidFill>
                  <a:schemeClr val="tx1"/>
                </a:solidFill>
                <a:effectLst/>
                <a:latin typeface="Arial" charset="0"/>
                <a:ea typeface="Geneva" charset="-128"/>
                <a:cs typeface="Geneva" charset="-128"/>
              </a:rPr>
              <a:t>Industry Connections is an example of our work in pre-standards development. Industry does not always need a formal standard to achieve its goals. Our Industry Connections program offers alternatives for our industry customers to work collaboratively in a lighter-weight process and quickly achieve the consensus and produce the output—white papers, peer-reviewed specifications, guides, position papers and other specialized tools—that they require. At the same time, this allows the IEEE Standards Association to incubate new ideas for standards and industry to hone and refine thinking on rapidly changing technologies.</a:t>
            </a:r>
          </a:p>
          <a:p>
            <a:r>
              <a:rPr lang="en-US" sz="1200" kern="1200" dirty="0" smtClean="0">
                <a:solidFill>
                  <a:schemeClr val="tx1"/>
                </a:solidFill>
                <a:effectLst/>
                <a:latin typeface="Arial" charset="0"/>
                <a:ea typeface="Geneva" charset="-128"/>
                <a:cs typeface="Geneva" charset="-128"/>
              </a:rPr>
              <a:t> </a:t>
            </a:r>
          </a:p>
          <a:p>
            <a:r>
              <a:rPr lang="en-US" sz="1200" kern="1200" dirty="0" smtClean="0">
                <a:solidFill>
                  <a:schemeClr val="tx1"/>
                </a:solidFill>
                <a:effectLst/>
                <a:latin typeface="Arial" charset="0"/>
                <a:ea typeface="Geneva" charset="-128"/>
                <a:cs typeface="Geneva" charset="-128"/>
              </a:rPr>
              <a:t>The IEEE Conformity Assessment Program (or, “ICAP”) is an example of our work in standards-market implementation. ICAP bridges IEEE standards-development activities with proven testing and certification frameworks that help to accelerate market adoption and acceptance of new products and technologies. ICAP encompasses all aspects of conformity assessment–self declaration, third-party assessment/testing, interoperability (via </a:t>
            </a:r>
            <a:r>
              <a:rPr lang="en-US" sz="1200" kern="1200" dirty="0" err="1" smtClean="0">
                <a:solidFill>
                  <a:schemeClr val="tx1"/>
                </a:solidFill>
                <a:effectLst/>
                <a:latin typeface="Arial" charset="0"/>
                <a:ea typeface="Geneva" charset="-128"/>
                <a:cs typeface="Geneva" charset="-128"/>
              </a:rPr>
              <a:t>plugfests</a:t>
            </a:r>
            <a:r>
              <a:rPr lang="en-US" sz="1200" kern="1200" dirty="0" smtClean="0">
                <a:solidFill>
                  <a:schemeClr val="tx1"/>
                </a:solidFill>
                <a:effectLst/>
                <a:latin typeface="Arial" charset="0"/>
                <a:ea typeface="Geneva" charset="-128"/>
                <a:cs typeface="Geneva" charset="-128"/>
              </a:rPr>
              <a:t>, etc.)</a:t>
            </a:r>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3</a:t>
            </a:fld>
            <a:endParaRPr lang="en-US"/>
          </a:p>
        </p:txBody>
      </p:sp>
    </p:spTree>
    <p:extLst>
      <p:ext uri="{BB962C8B-B14F-4D97-AF65-F5344CB8AC3E}">
        <p14:creationId xmlns:p14="http://schemas.microsoft.com/office/powerpoint/2010/main" val="2227184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Geneva" charset="-128"/>
                <a:cs typeface="Geneva" charset="-128"/>
              </a:rPr>
              <a:t>Standards are integral to the mission of IEEE. They are the vehicle through which we can advance technology to the marketplace, for the significant benefit of humanity.</a:t>
            </a:r>
          </a:p>
          <a:p>
            <a:r>
              <a:rPr lang="en-US" sz="1200" kern="1200" dirty="0" smtClean="0">
                <a:solidFill>
                  <a:schemeClr val="tx1"/>
                </a:solidFill>
                <a:effectLst/>
                <a:latin typeface="Arial" charset="0"/>
                <a:ea typeface="Geneva" charset="-128"/>
                <a:cs typeface="Geneva" charset="-128"/>
              </a:rPr>
              <a:t>Standards developed at the IEEE contribute across a range of areas:</a:t>
            </a:r>
          </a:p>
          <a:p>
            <a:pPr lvl="0"/>
            <a:endParaRPr lang="en-US" sz="1200" kern="1200" dirty="0" smtClean="0">
              <a:solidFill>
                <a:schemeClr val="tx1"/>
              </a:solidFill>
              <a:effectLst/>
              <a:latin typeface="Arial" charset="0"/>
              <a:ea typeface="Geneva" charset="-128"/>
              <a:cs typeface="Geneva" charset="-128"/>
            </a:endParaRPr>
          </a:p>
          <a:p>
            <a:pPr lvl="0"/>
            <a:r>
              <a:rPr lang="en-US" sz="1200" kern="1200" dirty="0" smtClean="0">
                <a:solidFill>
                  <a:schemeClr val="tx1"/>
                </a:solidFill>
                <a:effectLst/>
                <a:latin typeface="Arial" charset="0"/>
                <a:ea typeface="Geneva" charset="-128"/>
                <a:cs typeface="Geneva" charset="-128"/>
              </a:rPr>
              <a:t>-- enhancing health and medicine,</a:t>
            </a:r>
          </a:p>
          <a:p>
            <a:pPr lvl="0"/>
            <a:r>
              <a:rPr lang="en-US" sz="1200" kern="1200" dirty="0" smtClean="0">
                <a:solidFill>
                  <a:schemeClr val="tx1"/>
                </a:solidFill>
                <a:effectLst/>
                <a:latin typeface="Arial" charset="0"/>
                <a:ea typeface="Geneva" charset="-128"/>
                <a:cs typeface="Geneva" charset="-128"/>
              </a:rPr>
              <a:t>-- connecting people across the globe,</a:t>
            </a:r>
          </a:p>
          <a:p>
            <a:pPr lvl="0"/>
            <a:r>
              <a:rPr lang="en-US" sz="1200" kern="1200" dirty="0" smtClean="0">
                <a:solidFill>
                  <a:schemeClr val="tx1"/>
                </a:solidFill>
                <a:effectLst/>
                <a:latin typeface="Arial" charset="0"/>
                <a:ea typeface="Geneva" charset="-128"/>
                <a:cs typeface="Geneva" charset="-128"/>
              </a:rPr>
              <a:t>-- reducing environmental impact and</a:t>
            </a:r>
          </a:p>
          <a:p>
            <a:pPr lvl="0"/>
            <a:r>
              <a:rPr lang="en-US" sz="1200" kern="1200" dirty="0" smtClean="0">
                <a:solidFill>
                  <a:schemeClr val="tx1"/>
                </a:solidFill>
                <a:effectLst/>
                <a:latin typeface="Arial" charset="0"/>
                <a:ea typeface="Geneva" charset="-128"/>
                <a:cs typeface="Geneva" charset="-128"/>
              </a:rPr>
              <a:t>-- keeping people safe.</a:t>
            </a:r>
          </a:p>
          <a:p>
            <a:endParaRPr lang="en-US" sz="1200" kern="1200" dirty="0" smtClean="0">
              <a:solidFill>
                <a:schemeClr val="tx1"/>
              </a:solidFill>
              <a:effectLst/>
              <a:latin typeface="Arial" charset="0"/>
              <a:ea typeface="Geneva" charset="-128"/>
              <a:cs typeface="Geneva" charset="-128"/>
            </a:endParaRPr>
          </a:p>
          <a:p>
            <a:r>
              <a:rPr lang="en-US" sz="1200" kern="1200" dirty="0" smtClean="0">
                <a:solidFill>
                  <a:schemeClr val="tx1"/>
                </a:solidFill>
                <a:effectLst/>
                <a:latin typeface="Arial" charset="0"/>
                <a:ea typeface="Geneva" charset="-128"/>
                <a:cs typeface="Geneva" charset="-128"/>
              </a:rPr>
              <a:t>IEEE works in all of these fields and many more, and,</a:t>
            </a:r>
            <a:r>
              <a:rPr lang="en-US" sz="1200" kern="1200" baseline="0" dirty="0" smtClean="0">
                <a:solidFill>
                  <a:schemeClr val="tx1"/>
                </a:solidFill>
                <a:effectLst/>
                <a:latin typeface="Arial" charset="0"/>
                <a:ea typeface="Geneva" charset="-128"/>
                <a:cs typeface="Geneva" charset="-128"/>
              </a:rPr>
              <a:t> driven by industry, we have developed </a:t>
            </a:r>
            <a:r>
              <a:rPr lang="en-US" sz="1200" kern="1200" dirty="0" smtClean="0">
                <a:solidFill>
                  <a:schemeClr val="tx1"/>
                </a:solidFill>
                <a:effectLst/>
                <a:latin typeface="Arial" charset="0"/>
                <a:ea typeface="Geneva" charset="-128"/>
                <a:cs typeface="Geneva" charset="-128"/>
              </a:rPr>
              <a:t>standards that have defined the future.</a:t>
            </a:r>
            <a:r>
              <a:rPr lang="en-US" sz="1200" kern="1200" baseline="0" dirty="0" smtClean="0">
                <a:solidFill>
                  <a:schemeClr val="tx1"/>
                </a:solidFill>
                <a:effectLst/>
                <a:latin typeface="Arial" charset="0"/>
                <a:ea typeface="Geneva" charset="-128"/>
                <a:cs typeface="Geneva" charset="-128"/>
              </a:rPr>
              <a:t> </a:t>
            </a:r>
            <a:r>
              <a:rPr lang="en-US" sz="1200" kern="1200" dirty="0" smtClean="0">
                <a:solidFill>
                  <a:schemeClr val="tx1"/>
                </a:solidFill>
                <a:effectLst/>
                <a:latin typeface="Arial" charset="0"/>
                <a:ea typeface="Geneva" charset="-128"/>
                <a:cs typeface="Geneva" charset="-128"/>
              </a:rPr>
              <a:t>IEEE 802.11, for example, originally was conceived to interconnect wireless cash registers, but it has evolved into a contribution that benefits society with revolutionary new mobile devices that we couldn't have even imagined a decade ago. IEEE 802.11-based products are often branded as “Wi-Fi</a:t>
            </a:r>
            <a:r>
              <a:rPr lang="en-US" sz="1200" kern="1200" baseline="30000" dirty="0" smtClean="0">
                <a:solidFill>
                  <a:schemeClr val="tx1"/>
                </a:solidFill>
                <a:effectLst/>
                <a:latin typeface="Arial" charset="0"/>
                <a:ea typeface="Geneva" charset="-128"/>
                <a:cs typeface="Geneva" charset="-128"/>
              </a:rPr>
              <a:t>®</a:t>
            </a:r>
            <a:r>
              <a:rPr lang="en-US" sz="1200" kern="1200" dirty="0" smtClean="0">
                <a:solidFill>
                  <a:schemeClr val="tx1"/>
                </a:solidFill>
                <a:effectLst/>
                <a:latin typeface="Arial" charset="0"/>
                <a:ea typeface="Geneva" charset="-128"/>
                <a:cs typeface="Geneva" charset="-128"/>
              </a:rPr>
              <a:t>” in the market. IEEE 802.11 standards underpin wireless networking applications around the world, such as wireless access to the Internet from offices, homes, airports, hotels, restaurants, trains and aircraft. And IEEE 802.11’s relevance continues to expand with the emergence of new applications, such as the smart grid, wireless docking, and the “Internet of Things.”</a:t>
            </a:r>
            <a:r>
              <a:rPr lang="en-US" dirty="0" smtClean="0">
                <a:effectLst/>
              </a:rPr>
              <a:t> </a:t>
            </a:r>
            <a:endParaRPr lang="en-US" sz="1200" kern="1200" dirty="0">
              <a:solidFill>
                <a:schemeClr val="tx1"/>
              </a:solidFill>
              <a:effectLst/>
              <a:latin typeface="Arial" charset="0"/>
              <a:ea typeface="Geneva" charset="-128"/>
              <a:cs typeface="Geneva" charset="-128"/>
            </a:endParaRPr>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4</a:t>
            </a:fld>
            <a:endParaRPr lang="en-US"/>
          </a:p>
        </p:txBody>
      </p:sp>
    </p:spTree>
    <p:extLst>
      <p:ext uri="{BB962C8B-B14F-4D97-AF65-F5344CB8AC3E}">
        <p14:creationId xmlns:p14="http://schemas.microsoft.com/office/powerpoint/2010/main" val="2227184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5275" lvl="1" indent="0" eaLnBrk="1" hangingPunct="1">
              <a:buNone/>
              <a:defRPr/>
            </a:pPr>
            <a:r>
              <a:rPr lang="en-US" sz="1200" kern="1200" dirty="0" smtClean="0">
                <a:solidFill>
                  <a:schemeClr val="tx1"/>
                </a:solidFill>
                <a:effectLst/>
                <a:latin typeface="Arial" charset="0"/>
                <a:ea typeface="Geneva" charset="-128"/>
                <a:cs typeface="Geneva" pitchFamily="34" charset="0"/>
              </a:rPr>
              <a:t>For</a:t>
            </a:r>
            <a:r>
              <a:rPr lang="en-US" sz="1200" kern="1200" baseline="0" dirty="0" smtClean="0">
                <a:solidFill>
                  <a:schemeClr val="tx1"/>
                </a:solidFill>
                <a:effectLst/>
                <a:latin typeface="Arial" charset="0"/>
                <a:ea typeface="Geneva" charset="-128"/>
                <a:cs typeface="Geneva" pitchFamily="34" charset="0"/>
              </a:rPr>
              <a:t> example, consider the IEEE standards for the Internet.</a:t>
            </a:r>
            <a:endParaRPr lang="en-US" sz="1200" kern="1200" dirty="0" smtClean="0">
              <a:solidFill>
                <a:schemeClr val="tx1"/>
              </a:solidFill>
              <a:effectLst/>
              <a:latin typeface="Arial" charset="0"/>
              <a:ea typeface="Geneva" charset="-128"/>
              <a:cs typeface="Geneva" pitchFamily="34" charset="0"/>
            </a:endParaRPr>
          </a:p>
          <a:p>
            <a:pPr marL="295275" lvl="1" indent="0" eaLnBrk="1" hangingPunct="1">
              <a:buNone/>
              <a:defRPr/>
            </a:pPr>
            <a:endParaRPr lang="en-US" sz="1200" kern="1200" dirty="0" smtClean="0">
              <a:solidFill>
                <a:schemeClr val="tx1"/>
              </a:solidFill>
              <a:effectLst/>
              <a:latin typeface="Arial" charset="0"/>
              <a:ea typeface="Geneva" charset="-128"/>
              <a:cs typeface="Geneva" pitchFamily="34" charset="0"/>
            </a:endParaRPr>
          </a:p>
          <a:p>
            <a:pPr marL="295275" lvl="1" indent="0" eaLnBrk="1" hangingPunct="1">
              <a:buNone/>
              <a:defRPr/>
            </a:pPr>
            <a:r>
              <a:rPr lang="en-US" sz="1200" kern="1200" dirty="0" smtClean="0">
                <a:solidFill>
                  <a:schemeClr val="tx1"/>
                </a:solidFill>
                <a:effectLst/>
                <a:latin typeface="Arial" charset="0"/>
                <a:ea typeface="Geneva" charset="-128"/>
                <a:cs typeface="Geneva" pitchFamily="34" charset="0"/>
              </a:rPr>
              <a:t>Industry has invested heavily over the last three decades in a suite of standards that has served as the basis for the creation of the Internet.</a:t>
            </a:r>
            <a:r>
              <a:rPr lang="en-US" dirty="0" smtClean="0">
                <a:effectLst/>
              </a:rPr>
              <a:t> </a:t>
            </a:r>
            <a:r>
              <a:rPr lang="en-US" sz="1200" kern="1200" dirty="0" smtClean="0">
                <a:solidFill>
                  <a:schemeClr val="tx1"/>
                </a:solidFill>
                <a:effectLst/>
                <a:latin typeface="Arial" charset="0"/>
                <a:ea typeface="Geneva" charset="-128"/>
                <a:cs typeface="Geneva" pitchFamily="34" charset="0"/>
              </a:rPr>
              <a:t>IEEE standards for physical connectivity--along with Internet Engineering Task Force (IETF) standards for end-to-end global Internet interoperability and World Wide Web Consortium (W3C) standards for the World Wide Web, among others—form the Internet’s c</a:t>
            </a:r>
            <a:r>
              <a:rPr lang="en-US" dirty="0" smtClean="0"/>
              <a:t>ommon interoperable architectural building blocks. These</a:t>
            </a:r>
            <a:r>
              <a:rPr lang="en-US" baseline="0" dirty="0" smtClean="0"/>
              <a:t> standards</a:t>
            </a:r>
            <a:r>
              <a:rPr lang="en-US" dirty="0" smtClean="0"/>
              <a:t> </a:t>
            </a:r>
            <a:r>
              <a:rPr lang="en-US" sz="1200" kern="1200" dirty="0" smtClean="0">
                <a:solidFill>
                  <a:schemeClr val="tx1"/>
                </a:solidFill>
                <a:effectLst/>
                <a:latin typeface="Arial" charset="0"/>
                <a:ea typeface="Geneva" charset="-128"/>
                <a:cs typeface="Geneva" pitchFamily="34" charset="0"/>
              </a:rPr>
              <a:t>collectively allow the Internet to function the same from market to market around the globe and, consequently, facilitate its market-driven growth. These foundational Internet standards were developed via bottom-up collaborative processes that are characterized by direct, open participation by diverse industry innovators with varied needs from around the globe, and they have been adopted voluntarily. And the standards’ impact is evidenced in the invention of a wholly new culture of border-crossing e-commerce, information sharing and community operations. Together, IEEE, IETF and W3C standards have been a key facilitator for the growth of a global economic and social model that has touched billions of lives. </a:t>
            </a:r>
            <a:endParaRPr lang="en-US" dirty="0" smtClean="0">
              <a:latin typeface="Verdana" pitchFamily="34" charset="0"/>
              <a:ea typeface="ＭＳ Ｐゴシック" charset="0"/>
              <a:cs typeface="Verdana (Body)"/>
            </a:endParaRPr>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5</a:t>
            </a:fld>
            <a:endParaRPr lang="en-US"/>
          </a:p>
        </p:txBody>
      </p:sp>
    </p:spTree>
    <p:extLst>
      <p:ext uri="{BB962C8B-B14F-4D97-AF65-F5344CB8AC3E}">
        <p14:creationId xmlns:p14="http://schemas.microsoft.com/office/powerpoint/2010/main" val="2227184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Geneva" charset="-128"/>
                <a:cs typeface="Geneva" charset="-128"/>
              </a:rPr>
              <a:t>It is the Internet’s market-driven model of standards development and adoption on which the </a:t>
            </a:r>
            <a:r>
              <a:rPr lang="en-US" sz="1200" kern="1200" dirty="0" err="1" smtClean="0">
                <a:solidFill>
                  <a:schemeClr val="tx1"/>
                </a:solidFill>
                <a:effectLst/>
                <a:latin typeface="Arial" charset="0"/>
                <a:ea typeface="Geneva" charset="-128"/>
                <a:cs typeface="Geneva" charset="-128"/>
              </a:rPr>
              <a:t>OpenStand</a:t>
            </a:r>
            <a:r>
              <a:rPr lang="en-US" sz="1200" kern="1200" dirty="0" smtClean="0">
                <a:solidFill>
                  <a:schemeClr val="tx1"/>
                </a:solidFill>
                <a:effectLst/>
                <a:latin typeface="Arial" charset="0"/>
                <a:ea typeface="Geneva" charset="-128"/>
                <a:cs typeface="Geneva" charset="-128"/>
              </a:rPr>
              <a:t> paradigm (</a:t>
            </a:r>
            <a:r>
              <a:rPr lang="en-US" sz="1200" b="1" u="none" strike="noStrike" kern="1200" dirty="0" smtClean="0">
                <a:solidFill>
                  <a:schemeClr val="tx1"/>
                </a:solidFill>
                <a:effectLst/>
                <a:latin typeface="Arial" charset="0"/>
                <a:ea typeface="Geneva" charset="-128"/>
                <a:cs typeface="Geneva" charset="-128"/>
                <a:hlinkClick r:id="rId3"/>
              </a:rPr>
              <a:t>http://open-stand.org</a:t>
            </a:r>
            <a:r>
              <a:rPr lang="en-US" sz="1200" kern="1200" dirty="0" smtClean="0">
                <a:solidFill>
                  <a:schemeClr val="tx1"/>
                </a:solidFill>
                <a:effectLst/>
                <a:latin typeface="Arial" charset="0"/>
                <a:ea typeface="Geneva" charset="-128"/>
                <a:cs typeface="Geneva" charset="-128"/>
              </a:rPr>
              <a:t>), announced in 2012, is based. The </a:t>
            </a:r>
            <a:r>
              <a:rPr lang="en-US" sz="1200" kern="1200" dirty="0" err="1" smtClean="0">
                <a:solidFill>
                  <a:schemeClr val="tx1"/>
                </a:solidFill>
                <a:effectLst/>
                <a:latin typeface="Arial" charset="0"/>
                <a:ea typeface="Geneva" charset="-128"/>
                <a:cs typeface="Geneva" charset="-128"/>
              </a:rPr>
              <a:t>OpenStand</a:t>
            </a:r>
            <a:r>
              <a:rPr lang="en-US" sz="1200" kern="1200" dirty="0" smtClean="0">
                <a:solidFill>
                  <a:schemeClr val="tx1"/>
                </a:solidFill>
                <a:effectLst/>
                <a:latin typeface="Arial" charset="0"/>
                <a:ea typeface="Geneva" charset="-128"/>
                <a:cs typeface="Geneva" charset="-128"/>
              </a:rPr>
              <a:t> principles demand:</a:t>
            </a:r>
          </a:p>
          <a:p>
            <a:r>
              <a:rPr lang="en-US" sz="1200" kern="1200" dirty="0" smtClean="0">
                <a:solidFill>
                  <a:schemeClr val="tx1"/>
                </a:solidFill>
                <a:effectLst/>
                <a:latin typeface="Arial" charset="0"/>
                <a:ea typeface="Geneva" charset="-128"/>
                <a:cs typeface="Geneva" charset="-128"/>
              </a:rPr>
              <a:t> </a:t>
            </a:r>
          </a:p>
          <a:p>
            <a:pPr lvl="0"/>
            <a:r>
              <a:rPr lang="en-US" sz="1200" kern="1200" dirty="0" smtClean="0">
                <a:solidFill>
                  <a:schemeClr val="tx1"/>
                </a:solidFill>
                <a:effectLst/>
                <a:latin typeface="Arial" charset="0"/>
                <a:ea typeface="Geneva" charset="-128"/>
                <a:cs typeface="Geneva" charset="-128"/>
              </a:rPr>
              <a:t>-- cooperation among standards organizations; </a:t>
            </a:r>
            <a:endParaRPr lang="en-US" dirty="0" smtClean="0">
              <a:effectLst/>
            </a:endParaRPr>
          </a:p>
          <a:p>
            <a:r>
              <a:rPr lang="en-US" sz="1200" kern="1200" dirty="0" smtClean="0">
                <a:solidFill>
                  <a:schemeClr val="tx1"/>
                </a:solidFill>
                <a:effectLst/>
                <a:latin typeface="Arial" charset="0"/>
                <a:ea typeface="Geneva" charset="-128"/>
                <a:cs typeface="Geneva" charset="-128"/>
              </a:rPr>
              <a:t> </a:t>
            </a:r>
          </a:p>
          <a:p>
            <a:pPr lvl="0"/>
            <a:r>
              <a:rPr lang="en-US" sz="1200" kern="1200" dirty="0" smtClean="0">
                <a:solidFill>
                  <a:schemeClr val="tx1"/>
                </a:solidFill>
                <a:effectLst/>
                <a:latin typeface="Arial" charset="0"/>
                <a:ea typeface="Geneva" charset="-128"/>
                <a:cs typeface="Geneva" charset="-128"/>
              </a:rPr>
              <a:t>-- adherence to due process, broad consensus, transparency, balance and openness in standards development;</a:t>
            </a:r>
            <a:endParaRPr lang="en-US" dirty="0" smtClean="0">
              <a:effectLst/>
            </a:endParaRPr>
          </a:p>
          <a:p>
            <a:r>
              <a:rPr lang="en-US" sz="1200" kern="1200" dirty="0" smtClean="0">
                <a:solidFill>
                  <a:schemeClr val="tx1"/>
                </a:solidFill>
                <a:effectLst/>
                <a:latin typeface="Arial" charset="0"/>
                <a:ea typeface="Geneva" charset="-128"/>
                <a:cs typeface="Geneva" charset="-128"/>
              </a:rPr>
              <a:t> </a:t>
            </a:r>
          </a:p>
          <a:p>
            <a:pPr lvl="0"/>
            <a:r>
              <a:rPr lang="en-US" sz="1200" kern="1200" dirty="0" smtClean="0">
                <a:solidFill>
                  <a:schemeClr val="tx1"/>
                </a:solidFill>
                <a:effectLst/>
                <a:latin typeface="Arial" charset="0"/>
                <a:ea typeface="Geneva" charset="-128"/>
                <a:cs typeface="Geneva" charset="-128"/>
              </a:rPr>
              <a:t>-- commitment to technical merit, interoperability, competition, innovation and benefit to humanity;</a:t>
            </a:r>
            <a:endParaRPr lang="en-US" dirty="0" smtClean="0">
              <a:effectLst/>
            </a:endParaRPr>
          </a:p>
          <a:p>
            <a:r>
              <a:rPr lang="en-US" sz="1200" kern="1200" dirty="0" smtClean="0">
                <a:solidFill>
                  <a:schemeClr val="tx1"/>
                </a:solidFill>
                <a:effectLst/>
                <a:latin typeface="Arial" charset="0"/>
                <a:ea typeface="Geneva" charset="-128"/>
                <a:cs typeface="Geneva" charset="-128"/>
              </a:rPr>
              <a:t> </a:t>
            </a:r>
          </a:p>
          <a:p>
            <a:pPr lvl="0"/>
            <a:r>
              <a:rPr lang="en-US" sz="1200" kern="1200" dirty="0" smtClean="0">
                <a:solidFill>
                  <a:schemeClr val="tx1"/>
                </a:solidFill>
                <a:effectLst/>
                <a:latin typeface="Arial" charset="0"/>
                <a:ea typeface="Geneva" charset="-128"/>
                <a:cs typeface="Geneva" charset="-128"/>
              </a:rPr>
              <a:t>-- availability of standards to all, and</a:t>
            </a:r>
            <a:endParaRPr lang="en-US" dirty="0" smtClean="0">
              <a:effectLst/>
            </a:endParaRPr>
          </a:p>
          <a:p>
            <a:r>
              <a:rPr lang="en-US" sz="1200" kern="1200" dirty="0" smtClean="0">
                <a:solidFill>
                  <a:schemeClr val="tx1"/>
                </a:solidFill>
                <a:effectLst/>
                <a:latin typeface="Arial" charset="0"/>
                <a:ea typeface="Geneva" charset="-128"/>
                <a:cs typeface="Geneva" charset="-128"/>
              </a:rPr>
              <a:t> </a:t>
            </a:r>
            <a:endParaRPr lang="en-US" dirty="0" smtClean="0">
              <a:effectLst/>
            </a:endParaRPr>
          </a:p>
          <a:p>
            <a:pPr lvl="0"/>
            <a:r>
              <a:rPr lang="en-US" sz="1200" kern="1200" dirty="0" smtClean="0">
                <a:solidFill>
                  <a:schemeClr val="tx1"/>
                </a:solidFill>
                <a:effectLst/>
                <a:latin typeface="Arial" charset="0"/>
                <a:ea typeface="Geneva" charset="-128"/>
                <a:cs typeface="Geneva" charset="-128"/>
              </a:rPr>
              <a:t>-- voluntary adoption.</a:t>
            </a:r>
            <a:endParaRPr lang="en-US" dirty="0" smtClean="0">
              <a:effectLst/>
            </a:endParaRPr>
          </a:p>
        </p:txBody>
      </p:sp>
      <p:sp>
        <p:nvSpPr>
          <p:cNvPr id="4" name="Slide Number Placeholder 3"/>
          <p:cNvSpPr>
            <a:spLocks noGrp="1"/>
          </p:cNvSpPr>
          <p:nvPr>
            <p:ph type="sldNum" sz="quarter" idx="10"/>
          </p:nvPr>
        </p:nvSpPr>
        <p:spPr/>
        <p:txBody>
          <a:bodyPr/>
          <a:lstStyle/>
          <a:p>
            <a:pPr>
              <a:defRPr/>
            </a:pPr>
            <a:fld id="{7B451D2E-07A2-4AD8-9326-0E72610C7441}" type="slidenum">
              <a:rPr lang="en-US" smtClean="0"/>
              <a:pPr>
                <a:defRPr/>
              </a:pPr>
              <a:t>6</a:t>
            </a:fld>
            <a:endParaRPr lang="en-US" dirty="0"/>
          </a:p>
        </p:txBody>
      </p:sp>
    </p:spTree>
    <p:extLst>
      <p:ext uri="{BB962C8B-B14F-4D97-AF65-F5344CB8AC3E}">
        <p14:creationId xmlns:p14="http://schemas.microsoft.com/office/powerpoint/2010/main" val="90565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OpenStand</a:t>
            </a:r>
            <a:r>
              <a:rPr lang="en-US" baseline="0" dirty="0" smtClean="0"/>
              <a:t> model is evidenced in markets other that the Internet, as well. </a:t>
            </a:r>
            <a:r>
              <a:rPr lang="en-US" sz="1200" kern="1200" dirty="0" smtClean="0">
                <a:solidFill>
                  <a:schemeClr val="tx1"/>
                </a:solidFill>
                <a:effectLst/>
                <a:latin typeface="Arial" charset="0"/>
                <a:ea typeface="Geneva" charset="-128"/>
                <a:cs typeface="Geneva" charset="-128"/>
              </a:rPr>
              <a:t>The market-driven paradigm, in fact, is relevant broadly across diverse industries. </a:t>
            </a:r>
          </a:p>
          <a:p>
            <a:endParaRPr lang="en-US" sz="1200" kern="1200" dirty="0" smtClean="0">
              <a:solidFill>
                <a:schemeClr val="tx1"/>
              </a:solidFill>
              <a:effectLst/>
              <a:latin typeface="Arial" charset="0"/>
              <a:ea typeface="Geneva" charset="-128"/>
              <a:cs typeface="Geneva" charset="-128"/>
            </a:endParaRPr>
          </a:p>
          <a:p>
            <a:r>
              <a:rPr lang="en-US" sz="1200" kern="1200" dirty="0" smtClean="0">
                <a:solidFill>
                  <a:schemeClr val="tx1"/>
                </a:solidFill>
                <a:effectLst/>
                <a:latin typeface="Arial" charset="0"/>
                <a:ea typeface="Geneva" charset="-128"/>
                <a:cs typeface="Geneva" charset="-128"/>
              </a:rPr>
              <a:t>One technology space that figures to demand such standards over the next decades, for example, is the global smart-grid effort, which seeks to augment regional facilities for electricity generation, distribution, delivery and consumption with a two-way, end-to-end network for communications and control.</a:t>
            </a:r>
            <a:r>
              <a:rPr lang="en-US" dirty="0" smtClean="0">
                <a:effectLst/>
              </a:rPr>
              <a:t> </a:t>
            </a:r>
          </a:p>
          <a:p>
            <a:endParaRPr lang="en-US" baseline="0" dirty="0" smtClean="0">
              <a:effectLst/>
            </a:endParaRPr>
          </a:p>
          <a:p>
            <a:r>
              <a:rPr lang="en-US" sz="1200" kern="1200" dirty="0" smtClean="0">
                <a:solidFill>
                  <a:schemeClr val="tx1"/>
                </a:solidFill>
                <a:effectLst/>
                <a:latin typeface="Arial" charset="0"/>
                <a:ea typeface="Geneva" charset="-128"/>
                <a:cs typeface="Geneva" charset="-128"/>
              </a:rPr>
              <a:t>Another example is comprised by the suite of design-automation standards that is widely adopted across the globe, enabling a giant leap forward in our ability to define complex electronic solutions. </a:t>
            </a:r>
            <a:r>
              <a:rPr lang="en-US" sz="1200" kern="1200" dirty="0" err="1" smtClean="0">
                <a:solidFill>
                  <a:schemeClr val="tx1"/>
                </a:solidFill>
                <a:effectLst/>
                <a:latin typeface="Arial" charset="0"/>
                <a:ea typeface="Geneva" charset="-128"/>
                <a:cs typeface="Geneva" charset="-128"/>
              </a:rPr>
              <a:t>SystemVerilog</a:t>
            </a:r>
            <a:r>
              <a:rPr lang="en-US" sz="1200" kern="1200" dirty="0" smtClean="0">
                <a:solidFill>
                  <a:schemeClr val="tx1"/>
                </a:solidFill>
                <a:effectLst/>
                <a:latin typeface="Arial" charset="0"/>
                <a:ea typeface="Geneva" charset="-128"/>
                <a:cs typeface="Geneva" charset="-128"/>
              </a:rPr>
              <a:t>, the Unified Power Format (UPF) and the Universal Verification Methodology (UVM)—among others that are critical to successful chip design flows and methodologies—are prime examples of the execution of the market-driven standards paradigm that the </a:t>
            </a:r>
            <a:r>
              <a:rPr lang="en-US" sz="1200" kern="1200" dirty="0" err="1" smtClean="0">
                <a:solidFill>
                  <a:schemeClr val="tx1"/>
                </a:solidFill>
                <a:effectLst/>
                <a:latin typeface="Arial" charset="0"/>
                <a:ea typeface="Geneva" charset="-128"/>
                <a:cs typeface="Geneva" charset="-128"/>
              </a:rPr>
              <a:t>OpenStand</a:t>
            </a:r>
            <a:r>
              <a:rPr lang="en-US" sz="1200" kern="1200" dirty="0" smtClean="0">
                <a:solidFill>
                  <a:schemeClr val="tx1"/>
                </a:solidFill>
                <a:effectLst/>
                <a:latin typeface="Arial" charset="0"/>
                <a:ea typeface="Geneva" charset="-128"/>
                <a:cs typeface="Geneva" charset="-128"/>
              </a:rPr>
              <a:t> principles define.</a:t>
            </a:r>
          </a:p>
          <a:p>
            <a:r>
              <a:rPr lang="en-US" sz="1200" kern="1200" dirty="0" smtClean="0">
                <a:solidFill>
                  <a:schemeClr val="tx1"/>
                </a:solidFill>
                <a:effectLst/>
                <a:latin typeface="Arial" charset="0"/>
                <a:ea typeface="Geneva" charset="-128"/>
                <a:cs typeface="Geneva" charset="-128"/>
              </a:rPr>
              <a:t> </a:t>
            </a:r>
          </a:p>
          <a:p>
            <a:r>
              <a:rPr lang="en-US" sz="1200" kern="1200" dirty="0" err="1" smtClean="0">
                <a:solidFill>
                  <a:schemeClr val="tx1"/>
                </a:solidFill>
                <a:effectLst/>
                <a:latin typeface="Arial" charset="0"/>
                <a:ea typeface="Geneva" charset="-128"/>
                <a:cs typeface="Geneva" charset="-128"/>
              </a:rPr>
              <a:t>OpenStand</a:t>
            </a:r>
            <a:r>
              <a:rPr lang="en-US" sz="1200" kern="1200" dirty="0" smtClean="0">
                <a:solidFill>
                  <a:schemeClr val="tx1"/>
                </a:solidFill>
                <a:effectLst/>
                <a:latin typeface="Arial" charset="0"/>
                <a:ea typeface="Geneva" charset="-128"/>
                <a:cs typeface="Geneva" charset="-128"/>
              </a:rPr>
              <a:t> enables an open innovation environment where participants discover new business models, forge shorter product cycles and develop next generation systems and products that remain interoperable and differentiate on features. By</a:t>
            </a:r>
            <a:r>
              <a:rPr lang="en-US" sz="1200" kern="1200" baseline="0" dirty="0" smtClean="0">
                <a:solidFill>
                  <a:schemeClr val="tx1"/>
                </a:solidFill>
                <a:effectLst/>
                <a:latin typeface="Arial" charset="0"/>
                <a:ea typeface="Geneva" charset="-128"/>
                <a:cs typeface="Geneva" charset="-128"/>
              </a:rPr>
              <a:t> enabling both competition and the sharing of R&amp;D, the </a:t>
            </a:r>
            <a:r>
              <a:rPr lang="en-US" sz="1200" kern="1200" baseline="0" dirty="0" err="1" smtClean="0">
                <a:solidFill>
                  <a:schemeClr val="tx1"/>
                </a:solidFill>
                <a:effectLst/>
                <a:latin typeface="Arial" charset="0"/>
                <a:ea typeface="Geneva" charset="-128"/>
                <a:cs typeface="Geneva" charset="-128"/>
              </a:rPr>
              <a:t>OpenStand</a:t>
            </a:r>
            <a:r>
              <a:rPr lang="en-US" sz="1200" kern="1200" baseline="0" smtClean="0">
                <a:solidFill>
                  <a:schemeClr val="tx1"/>
                </a:solidFill>
                <a:effectLst/>
                <a:latin typeface="Arial" charset="0"/>
                <a:ea typeface="Geneva" charset="-128"/>
                <a:cs typeface="Geneva" charset="-128"/>
              </a:rPr>
              <a:t> model drives innovation. </a:t>
            </a:r>
            <a:endParaRPr lang="en-US" sz="1200" kern="1200" dirty="0" smtClean="0">
              <a:solidFill>
                <a:schemeClr val="tx1"/>
              </a:solidFill>
              <a:effectLst/>
              <a:latin typeface="Arial" charset="0"/>
              <a:ea typeface="Geneva" charset="-128"/>
              <a:cs typeface="Geneva" charset="-128"/>
            </a:endParaRP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7</a:t>
            </a:fld>
            <a:endParaRPr lang="en-US"/>
          </a:p>
        </p:txBody>
      </p:sp>
    </p:spTree>
    <p:extLst>
      <p:ext uri="{BB962C8B-B14F-4D97-AF65-F5344CB8AC3E}">
        <p14:creationId xmlns:p14="http://schemas.microsoft.com/office/powerpoint/2010/main" val="1253266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Geneva" charset="-128"/>
                <a:cs typeface="Geneva" charset="-128"/>
              </a:rPr>
              <a:t>All standards organizations, governments, corporations and technology innovators globally are invited to endorse the principles, which are available at open-</a:t>
            </a:r>
            <a:r>
              <a:rPr lang="en-US" sz="1200" kern="1200" dirty="0" err="1" smtClean="0">
                <a:solidFill>
                  <a:schemeClr val="tx1"/>
                </a:solidFill>
                <a:effectLst/>
                <a:latin typeface="Arial" charset="0"/>
                <a:ea typeface="Geneva" charset="-128"/>
                <a:cs typeface="Geneva" charset="-128"/>
              </a:rPr>
              <a:t>stand.org</a:t>
            </a:r>
            <a:r>
              <a:rPr lang="en-US" sz="1200" kern="1200" dirty="0" smtClean="0">
                <a:solidFill>
                  <a:schemeClr val="tx1"/>
                </a:solidFill>
                <a:effectLst/>
                <a:latin typeface="Arial" charset="0"/>
                <a:ea typeface="Geneva" charset="-128"/>
                <a:cs typeface="Geneva" charset="-128"/>
              </a:rPr>
              <a: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pPr>
              <a:defRPr/>
            </a:pPr>
            <a:fld id="{3389382C-3D56-40B2-B36C-473327849EED}" type="slidenum">
              <a:rPr lang="en-US" smtClean="0"/>
              <a:pPr>
                <a:defRPr/>
              </a:pPr>
              <a:t>8</a:t>
            </a:fld>
            <a:endParaRPr lang="en-US"/>
          </a:p>
        </p:txBody>
      </p:sp>
    </p:spTree>
    <p:extLst>
      <p:ext uri="{BB962C8B-B14F-4D97-AF65-F5344CB8AC3E}">
        <p14:creationId xmlns:p14="http://schemas.microsoft.com/office/powerpoint/2010/main" val="3684526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pPr>
                <a:defRPr/>
              </a:pPr>
              <a:t>‹#›</a:t>
            </a:fld>
            <a:endParaRPr lang="en-US" sz="1400">
              <a:latin typeface="Myriad Pro"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pPr>
                <a:defRPr/>
              </a:pPr>
              <a:t>‹#›</a:t>
            </a:fld>
            <a:endParaRPr lang="en-US" sz="1400">
              <a:latin typeface="Myriad Pro"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pPr>
                <a:defRPr/>
              </a:pPr>
              <a:t>‹#›</a:t>
            </a:fld>
            <a:endParaRPr lang="en-US" sz="1400">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762000" y="1676400"/>
            <a:ext cx="7772400" cy="4114800"/>
          </a:xfrm>
        </p:spPr>
        <p:txBody>
          <a:bodyPr/>
          <a:lstStyle/>
          <a:p>
            <a:pPr lvl="0"/>
            <a:r>
              <a:rPr lang="en-US" noProof="0" smtClean="0"/>
              <a:t>Click icon to add SmartArt graphic</a:t>
            </a:r>
          </a:p>
        </p:txBody>
      </p:sp>
    </p:spTree>
    <p:extLst>
      <p:ext uri="{BB962C8B-B14F-4D97-AF65-F5344CB8AC3E}">
        <p14:creationId xmlns:p14="http://schemas.microsoft.com/office/powerpoint/2010/main" val="322348869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6 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pPr>
                <a:defRPr/>
              </a:pPr>
              <a:t>‹#›</a:t>
            </a:fld>
            <a:endParaRPr lang="en-US" sz="1400">
              <a:latin typeface="Myriad Pro"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42206"/>
            <a:ext cx="7772400" cy="76744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a:defRPr/>
            </a:pPr>
            <a:r>
              <a:rPr lang="en-US" smtClean="0"/>
              <a:t>6 March 2012</a:t>
            </a: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endParaRPr lang="en-US" dirty="0"/>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fld id="{41D9BA1A-DCA0-4F42-B822-C546F63BDACE}" type="slidenum">
              <a:rPr lang="en-US" smtClean="0"/>
              <a:pPr>
                <a:defRPr/>
              </a:pPr>
              <a:t>‹#›</a:t>
            </a:fld>
            <a:endParaRPr lang="en-US" sz="1400"/>
          </a:p>
        </p:txBody>
      </p:sp>
      <p:pic>
        <p:nvPicPr>
          <p:cNvPr id="65537" name="Picture 10" descr="IEEE_SA_Bar_Graphic_long_lg"/>
          <p:cNvPicPr>
            <a:picLocks noChangeAspect="1" noChangeArrowheads="1"/>
          </p:cNvPicPr>
          <p:nvPr userDrawn="1"/>
        </p:nvPicPr>
        <p:blipFill>
          <a:blip r:embed="rId9" cstate="print"/>
          <a:srcRect/>
          <a:stretch>
            <a:fillRect/>
          </a:stretch>
        </p:blipFill>
        <p:spPr bwMode="auto">
          <a:xfrm>
            <a:off x="0" y="6194427"/>
            <a:ext cx="9150351"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5" r:id="rId1"/>
    <p:sldLayoutId id="2147483778" r:id="rId2"/>
    <p:sldLayoutId id="2147483828" r:id="rId3"/>
    <p:sldLayoutId id="2147483780" r:id="rId4"/>
    <p:sldLayoutId id="2147483782" r:id="rId5"/>
    <p:sldLayoutId id="2147483783" r:id="rId6"/>
    <p:sldLayoutId id="2147483843" r:id="rId7"/>
  </p:sldLayoutIdLst>
  <p:hf hdr="0" ftr="0"/>
  <p:txStyles>
    <p:titleStyle>
      <a:lvl1pPr algn="l" rtl="0" eaLnBrk="0" fontAlgn="base" hangingPunct="0">
        <a:spcBef>
          <a:spcPct val="0"/>
        </a:spcBef>
        <a:spcAft>
          <a:spcPct val="0"/>
        </a:spcAft>
        <a:defRPr sz="2800" b="1">
          <a:solidFill>
            <a:schemeClr val="tx1"/>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0" fontAlgn="base" hangingPunct="0">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42206"/>
            <a:ext cx="7772400" cy="76744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a:defRPr/>
            </a:pPr>
            <a:r>
              <a:rPr lang="en-US" smtClean="0"/>
              <a:t>6 March 2012</a:t>
            </a: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endParaRPr lang="en-US" dirty="0"/>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fld id="{41D9BA1A-DCA0-4F42-B822-C546F63BDACE}" type="slidenum">
              <a:rPr lang="en-US" smtClean="0"/>
              <a:pPr>
                <a:defRPr/>
              </a:pPr>
              <a:t>‹#›</a:t>
            </a:fld>
            <a:endParaRPr lang="en-US" sz="1400"/>
          </a:p>
        </p:txBody>
      </p:sp>
      <p:pic>
        <p:nvPicPr>
          <p:cNvPr id="65537" name="Picture 10" descr="IEEE_SA_Bar_Graphic_long_lg"/>
          <p:cNvPicPr>
            <a:picLocks noChangeAspect="1" noChangeArrowheads="1"/>
          </p:cNvPicPr>
          <p:nvPr userDrawn="1"/>
        </p:nvPicPr>
        <p:blipFill>
          <a:blip r:embed="rId8" cstate="print"/>
          <a:srcRect/>
          <a:stretch>
            <a:fillRect/>
          </a:stretch>
        </p:blipFill>
        <p:spPr bwMode="auto">
          <a:xfrm>
            <a:off x="0" y="6194427"/>
            <a:ext cx="9150351"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Lst>
  <p:hf hdr="0" ftr="0"/>
  <p:txStyles>
    <p:titleStyle>
      <a:lvl1pPr algn="l" rtl="0" eaLnBrk="0" fontAlgn="base" hangingPunct="0">
        <a:spcBef>
          <a:spcPct val="0"/>
        </a:spcBef>
        <a:spcAft>
          <a:spcPct val="0"/>
        </a:spcAft>
        <a:defRPr sz="2800" b="1">
          <a:solidFill>
            <a:schemeClr val="tx1"/>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0" fontAlgn="base" hangingPunct="0">
        <a:spcBef>
          <a:spcPts val="1100"/>
        </a:spcBef>
        <a:spcAft>
          <a:spcPct val="0"/>
        </a:spcAft>
        <a:buClr>
          <a:schemeClr val="accent2"/>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0" fontAlgn="base" hangingPunct="0">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1307594"/>
            <a:ext cx="7772400" cy="483107"/>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62150"/>
            <a:ext cx="7772400" cy="39814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a:defRPr/>
            </a:pPr>
            <a:r>
              <a:rPr lang="en-US" smtClean="0"/>
              <a:t>6 March 2012</a:t>
            </a: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endParaRPr lang="en-US" dirty="0"/>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a:defRPr/>
            </a:pPr>
            <a:fld id="{41D9BA1A-DCA0-4F42-B822-C546F63BDACE}" type="slidenum">
              <a:rPr lang="en-US" smtClean="0"/>
              <a:pPr>
                <a:defRPr/>
              </a:pPr>
              <a:t>‹#›</a:t>
            </a:fld>
            <a:endParaRPr lang="en-US" sz="1400"/>
          </a:p>
        </p:txBody>
      </p:sp>
      <p:pic>
        <p:nvPicPr>
          <p:cNvPr id="10"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20" r:id="rId1"/>
  </p:sldLayoutIdLst>
  <p:hf hdr="0" ftr="0"/>
  <p:txStyles>
    <p:titleStyle>
      <a:lvl1pPr algn="l" rtl="0" eaLnBrk="0" fontAlgn="base" hangingPunct="0">
        <a:spcBef>
          <a:spcPct val="0"/>
        </a:spcBef>
        <a:spcAft>
          <a:spcPct val="0"/>
        </a:spcAft>
        <a:defRPr sz="2800" b="1">
          <a:solidFill>
            <a:schemeClr val="tx1"/>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0" indent="0" algn="l" rtl="0" eaLnBrk="0" fontAlgn="base" hangingPunct="0">
        <a:lnSpc>
          <a:spcPct val="150000"/>
        </a:lnSpc>
        <a:spcBef>
          <a:spcPts val="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lnSpc>
          <a:spcPct val="150000"/>
        </a:lnSpc>
        <a:spcBef>
          <a:spcPts val="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lnSpc>
          <a:spcPct val="150000"/>
        </a:lnSpc>
        <a:spcBef>
          <a:spcPts val="0"/>
        </a:spcBef>
        <a:spcAft>
          <a:spcPct val="0"/>
        </a:spcAft>
        <a:buChar char="•"/>
        <a:defRPr sz="1600">
          <a:solidFill>
            <a:schemeClr val="tx1"/>
          </a:solidFill>
          <a:latin typeface="+mn-lt"/>
          <a:ea typeface="+mn-ea"/>
          <a:cs typeface="ＭＳ Ｐゴシック" pitchFamily="-112" charset="-128"/>
        </a:defRPr>
      </a:lvl3pPr>
      <a:lvl4pPr marL="1600200" indent="-171450" algn="l" rtl="0" eaLnBrk="0" fontAlgn="base" hangingPunct="0">
        <a:lnSpc>
          <a:spcPct val="150000"/>
        </a:lnSpc>
        <a:spcBef>
          <a:spcPts val="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2057400" indent="-171450" algn="l" rtl="0" eaLnBrk="0" fontAlgn="base" hangingPunct="0">
        <a:lnSpc>
          <a:spcPct val="150000"/>
        </a:lnSpc>
        <a:spcBef>
          <a:spcPts val="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_4qQ4qA9xeE&amp;feature=youtu.b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11"/>
          <p:cNvSpPr>
            <a:spLocks noGrp="1" noChangeArrowheads="1"/>
          </p:cNvSpPr>
          <p:nvPr>
            <p:ph type="subTitle" idx="1"/>
          </p:nvPr>
        </p:nvSpPr>
        <p:spPr>
          <a:xfrm>
            <a:off x="154983" y="1142254"/>
            <a:ext cx="8570794" cy="2785293"/>
          </a:xfrm>
        </p:spPr>
        <p:txBody>
          <a:bodyPr/>
          <a:lstStyle/>
          <a:p>
            <a:r>
              <a:rPr lang="en-US" sz="3200" b="1" dirty="0" err="1" smtClean="0"/>
              <a:t>OpenStand</a:t>
            </a:r>
            <a:endParaRPr lang="en-US" sz="3200" b="1" dirty="0" smtClean="0"/>
          </a:p>
          <a:p>
            <a:r>
              <a:rPr lang="en-US" b="1" i="1" dirty="0" smtClean="0"/>
              <a:t>A Market-driven Paradigm for Global Standards</a:t>
            </a:r>
          </a:p>
        </p:txBody>
      </p:sp>
      <p:sp>
        <p:nvSpPr>
          <p:cNvPr id="2" name="Text Placeholder 1"/>
          <p:cNvSpPr>
            <a:spLocks noGrp="1"/>
          </p:cNvSpPr>
          <p:nvPr>
            <p:ph type="body" sz="quarter" idx="10"/>
          </p:nvPr>
        </p:nvSpPr>
        <p:spPr>
          <a:xfrm>
            <a:off x="215215" y="3990109"/>
            <a:ext cx="3886200" cy="2291937"/>
          </a:xfrm>
        </p:spPr>
        <p:txBody>
          <a:bodyPr/>
          <a:lstStyle/>
          <a:p>
            <a:endParaRPr lang="en-US" dirty="0" smtClean="0">
              <a:solidFill>
                <a:schemeClr val="tx1"/>
              </a:solidFill>
            </a:endParaRPr>
          </a:p>
          <a:p>
            <a:r>
              <a:rPr lang="en-US" i="1" dirty="0" smtClean="0">
                <a:solidFill>
                  <a:schemeClr val="tx1"/>
                </a:solidFill>
              </a:rPr>
              <a:t>Karen </a:t>
            </a:r>
            <a:r>
              <a:rPr lang="en-US" i="1" dirty="0" err="1" smtClean="0">
                <a:solidFill>
                  <a:schemeClr val="tx1"/>
                </a:solidFill>
              </a:rPr>
              <a:t>Bartleson</a:t>
            </a:r>
            <a:endParaRPr lang="en-US" i="1" dirty="0" smtClean="0">
              <a:solidFill>
                <a:schemeClr val="tx1"/>
              </a:solidFill>
            </a:endParaRPr>
          </a:p>
          <a:p>
            <a:r>
              <a:rPr lang="en-US" i="1" dirty="0" smtClean="0">
                <a:solidFill>
                  <a:schemeClr val="tx1"/>
                </a:solidFill>
              </a:rPr>
              <a:t>President, IEEE Standards Association</a:t>
            </a:r>
          </a:p>
          <a:p>
            <a:r>
              <a:rPr lang="en-US" i="1" dirty="0" smtClean="0">
                <a:solidFill>
                  <a:schemeClr val="tx1"/>
                </a:solidFill>
              </a:rPr>
              <a:t>14 May 2013</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a:t>
            </a:r>
            <a:endParaRPr lang="en-US" dirty="0"/>
          </a:p>
        </p:txBody>
      </p:sp>
      <p:sp>
        <p:nvSpPr>
          <p:cNvPr id="3" name="Content Placeholder 2"/>
          <p:cNvSpPr>
            <a:spLocks noGrp="1"/>
          </p:cNvSpPr>
          <p:nvPr>
            <p:ph idx="1"/>
          </p:nvPr>
        </p:nvSpPr>
        <p:spPr>
          <a:xfrm>
            <a:off x="685800" y="1318161"/>
            <a:ext cx="7772400" cy="4625439"/>
          </a:xfrm>
        </p:spPr>
        <p:txBody>
          <a:bodyPr/>
          <a:lstStyle/>
          <a:p>
            <a:pPr marL="0" indent="0" algn="ctr">
              <a:spcBef>
                <a:spcPts val="0"/>
              </a:spcBef>
              <a:buNone/>
            </a:pPr>
            <a:r>
              <a:rPr lang="en-US" dirty="0" smtClean="0"/>
              <a:t>We are a global </a:t>
            </a:r>
            <a:r>
              <a:rPr lang="en-US" dirty="0"/>
              <a:t>provider of high-quality, market-relevant technology standards </a:t>
            </a:r>
            <a:r>
              <a:rPr lang="en-US" dirty="0" smtClean="0"/>
              <a:t>and </a:t>
            </a:r>
            <a:r>
              <a:rPr lang="en-US" dirty="0"/>
              <a:t>of services that </a:t>
            </a:r>
            <a:r>
              <a:rPr lang="en-US" dirty="0" smtClean="0"/>
              <a:t>promote </a:t>
            </a:r>
            <a:r>
              <a:rPr lang="en-US" dirty="0"/>
              <a:t>their universal </a:t>
            </a:r>
            <a:r>
              <a:rPr lang="en-US" dirty="0" smtClean="0"/>
              <a:t>adoption</a:t>
            </a:r>
            <a:endParaRPr lang="en-US" dirty="0"/>
          </a:p>
          <a:p>
            <a:pPr algn="ctr" eaLnBrk="1" hangingPunct="1">
              <a:spcBef>
                <a:spcPts val="0"/>
              </a:spcBef>
              <a:buFontTx/>
              <a:buNone/>
              <a:defRPr/>
            </a:pPr>
            <a:endParaRPr lang="en-US" b="1" dirty="0">
              <a:solidFill>
                <a:srgbClr val="000000"/>
              </a:solidFill>
              <a:ea typeface="MS PGothic" pitchFamily="34" charset="-128"/>
              <a:cs typeface="Verdana (Body)"/>
            </a:endParaRPr>
          </a:p>
          <a:p>
            <a:pPr algn="ctr" eaLnBrk="1" hangingPunct="1">
              <a:spcBef>
                <a:spcPts val="0"/>
              </a:spcBef>
              <a:buFontTx/>
              <a:buNone/>
              <a:defRPr/>
            </a:pPr>
            <a:r>
              <a:rPr lang="en-US" dirty="0" smtClean="0">
                <a:solidFill>
                  <a:srgbClr val="000000"/>
                </a:solidFill>
                <a:ea typeface="MS PGothic" pitchFamily="34" charset="-128"/>
                <a:cs typeface="Verdana (Body)"/>
              </a:rPr>
              <a:t>We e</a:t>
            </a:r>
            <a:r>
              <a:rPr lang="en-US" dirty="0" smtClean="0">
                <a:solidFill>
                  <a:srgbClr val="000000"/>
                </a:solidFill>
                <a:ea typeface="Verdana (body)"/>
                <a:cs typeface="Verdana (Body)"/>
              </a:rPr>
              <a:t>nable and </a:t>
            </a:r>
            <a:r>
              <a:rPr lang="en-US" dirty="0">
                <a:solidFill>
                  <a:srgbClr val="000000"/>
                </a:solidFill>
                <a:ea typeface="Verdana (body)"/>
                <a:cs typeface="Verdana (Body)"/>
              </a:rPr>
              <a:t>promote the collaborative application of </a:t>
            </a:r>
            <a:r>
              <a:rPr lang="en-US" dirty="0" smtClean="0">
                <a:solidFill>
                  <a:srgbClr val="000000"/>
                </a:solidFill>
                <a:ea typeface="Verdana (body)"/>
                <a:cs typeface="Verdana (Body)"/>
              </a:rPr>
              <a:t>technical</a:t>
            </a:r>
          </a:p>
          <a:p>
            <a:pPr algn="ctr" eaLnBrk="1" hangingPunct="1">
              <a:spcBef>
                <a:spcPts val="0"/>
              </a:spcBef>
              <a:buFontTx/>
              <a:buNone/>
              <a:defRPr/>
            </a:pPr>
            <a:r>
              <a:rPr lang="en-US" dirty="0" smtClean="0">
                <a:solidFill>
                  <a:srgbClr val="000000"/>
                </a:solidFill>
                <a:ea typeface="Verdana (body)"/>
                <a:cs typeface="Verdana (Body)"/>
              </a:rPr>
              <a:t>knowledge to advance </a:t>
            </a:r>
            <a:r>
              <a:rPr lang="en-US" dirty="0">
                <a:solidFill>
                  <a:srgbClr val="000000"/>
                </a:solidFill>
                <a:ea typeface="Verdana (body)"/>
                <a:cs typeface="Verdana (Body)"/>
              </a:rPr>
              <a:t>economic </a:t>
            </a:r>
            <a:r>
              <a:rPr lang="en-US" dirty="0" smtClean="0">
                <a:solidFill>
                  <a:srgbClr val="000000"/>
                </a:solidFill>
                <a:ea typeface="Verdana (body)"/>
                <a:cs typeface="Verdana (Body)"/>
              </a:rPr>
              <a:t>and </a:t>
            </a:r>
            <a:r>
              <a:rPr lang="en-US" dirty="0">
                <a:solidFill>
                  <a:srgbClr val="000000"/>
                </a:solidFill>
                <a:ea typeface="Verdana (body)"/>
                <a:cs typeface="Verdana (Body)"/>
              </a:rPr>
              <a:t>social </a:t>
            </a:r>
            <a:r>
              <a:rPr lang="en-US" dirty="0" smtClean="0">
                <a:solidFill>
                  <a:srgbClr val="000000"/>
                </a:solidFill>
                <a:ea typeface="Verdana (body)"/>
                <a:cs typeface="Verdana (Body)"/>
              </a:rPr>
              <a:t>wellbeing </a:t>
            </a:r>
            <a:r>
              <a:rPr lang="en-US" dirty="0" smtClean="0"/>
              <a:t>through</a:t>
            </a:r>
          </a:p>
          <a:p>
            <a:pPr algn="ctr" eaLnBrk="1" hangingPunct="1">
              <a:spcBef>
                <a:spcPts val="0"/>
              </a:spcBef>
              <a:buFontTx/>
              <a:buNone/>
              <a:defRPr/>
            </a:pPr>
            <a:r>
              <a:rPr lang="en-US" dirty="0" smtClean="0"/>
              <a:t>the development of technical </a:t>
            </a:r>
            <a:r>
              <a:rPr lang="en-US" dirty="0"/>
              <a:t>standards </a:t>
            </a:r>
            <a:r>
              <a:rPr lang="en-US" dirty="0" smtClean="0"/>
              <a:t>and </a:t>
            </a:r>
            <a:r>
              <a:rPr lang="en-US" dirty="0"/>
              <a:t>related </a:t>
            </a:r>
            <a:r>
              <a:rPr lang="en-US" dirty="0" smtClean="0"/>
              <a:t>activities</a:t>
            </a:r>
          </a:p>
          <a:p>
            <a:pPr eaLnBrk="1" hangingPunct="1">
              <a:spcBef>
                <a:spcPts val="0"/>
              </a:spcBef>
              <a:buFontTx/>
              <a:buNone/>
              <a:defRPr/>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2</a:t>
            </a:fld>
            <a:endParaRPr lang="en-US" sz="1400">
              <a:latin typeface="Myriad Pro" charset="0"/>
            </a:endParaRPr>
          </a:p>
        </p:txBody>
      </p:sp>
      <p:pic>
        <p:nvPicPr>
          <p:cNvPr id="1026" name="Picture 2" descr="http://www.dreamstime.com/collaboration-concept-in-word-tag-cloud-thumb2555493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0812" y="2811439"/>
            <a:ext cx="4885898" cy="33557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6384925" y="255784"/>
            <a:ext cx="2374900" cy="711495"/>
          </a:xfrm>
          <a:prstGeom prst="rect">
            <a:avLst/>
          </a:prstGeom>
        </p:spPr>
      </p:pic>
    </p:spTree>
    <p:extLst>
      <p:ext uri="{BB962C8B-B14F-4D97-AF65-F5344CB8AC3E}">
        <p14:creationId xmlns:p14="http://schemas.microsoft.com/office/powerpoint/2010/main" val="4005444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a:t>
            </a:r>
            <a:endParaRPr lang="en-US" dirty="0"/>
          </a:p>
        </p:txBody>
      </p:sp>
      <p:sp>
        <p:nvSpPr>
          <p:cNvPr id="3" name="Content Placeholder 2"/>
          <p:cNvSpPr>
            <a:spLocks noGrp="1"/>
          </p:cNvSpPr>
          <p:nvPr>
            <p:ph idx="1"/>
          </p:nvPr>
        </p:nvSpPr>
        <p:spPr>
          <a:xfrm>
            <a:off x="685800" y="1318161"/>
            <a:ext cx="7772400" cy="4625439"/>
          </a:xfrm>
        </p:spPr>
        <p:txBody>
          <a:bodyPr/>
          <a:lstStyle/>
          <a:p>
            <a:pPr marL="0" indent="0">
              <a:buNone/>
            </a:pPr>
            <a:r>
              <a:rPr lang="en-US" dirty="0" smtClean="0"/>
              <a:t>We enable and support an open, collaborative and consensus-building ecosystem that fuels innovation</a:t>
            </a:r>
          </a:p>
          <a:p>
            <a:pPr marL="0" indent="0">
              <a:buNone/>
            </a:pPr>
            <a:r>
              <a:rPr lang="en-US" dirty="0" smtClean="0"/>
              <a:t>We are committed to setting and achieving the highest standards of performance and contribution</a:t>
            </a:r>
          </a:p>
          <a:p>
            <a:pPr marL="0" indent="0">
              <a:buNone/>
            </a:pPr>
            <a:r>
              <a:rPr lang="en-US" dirty="0" smtClean="0"/>
              <a:t>We are dedicated to cultivating and utilizing innovation to solve our participants’ challenges through the development and delivery of creative and impactful solutions</a:t>
            </a:r>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3</a:t>
            </a:fld>
            <a:endParaRPr lang="en-US" sz="1400">
              <a:latin typeface="Myriad Pro" charset="0"/>
            </a:endParaRPr>
          </a:p>
        </p:txBody>
      </p:sp>
      <p:pic>
        <p:nvPicPr>
          <p:cNvPr id="6" name="Picture 5"/>
          <p:cNvPicPr>
            <a:picLocks noChangeAspect="1"/>
          </p:cNvPicPr>
          <p:nvPr/>
        </p:nvPicPr>
        <p:blipFill>
          <a:blip r:embed="rId3"/>
          <a:stretch>
            <a:fillRect/>
          </a:stretch>
        </p:blipFill>
        <p:spPr>
          <a:xfrm>
            <a:off x="6384925" y="255784"/>
            <a:ext cx="2374900" cy="711495"/>
          </a:xfrm>
          <a:prstGeom prst="rect">
            <a:avLst/>
          </a:prstGeom>
        </p:spPr>
      </p:pic>
      <p:pic>
        <p:nvPicPr>
          <p:cNvPr id="2052" name="Picture 4" descr="http://www.tractionco.com/system/blogs/images/129/original_collaboration.jpeg?13062637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014" y="3451441"/>
            <a:ext cx="3562066" cy="2668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25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a:t>
            </a:r>
            <a:endParaRPr lang="en-US" dirty="0"/>
          </a:p>
        </p:txBody>
      </p:sp>
      <p:sp>
        <p:nvSpPr>
          <p:cNvPr id="3" name="Content Placeholder 2"/>
          <p:cNvSpPr>
            <a:spLocks noGrp="1"/>
          </p:cNvSpPr>
          <p:nvPr>
            <p:ph idx="1"/>
          </p:nvPr>
        </p:nvSpPr>
        <p:spPr>
          <a:xfrm>
            <a:off x="685800" y="1318161"/>
            <a:ext cx="7772400" cy="4625439"/>
          </a:xfrm>
        </p:spPr>
        <p:txBody>
          <a:bodyPr/>
          <a:lstStyle/>
          <a:p>
            <a:pPr marL="0" indent="0">
              <a:buNone/>
            </a:pPr>
            <a:r>
              <a:rPr lang="en-US" dirty="0" smtClean="0"/>
              <a:t>The IEEE Standards Association works within a global community and the increasingly important intersection of economic, political and technology drivers</a:t>
            </a:r>
          </a:p>
          <a:p>
            <a:pPr marL="0" indent="0">
              <a:buNone/>
            </a:pPr>
            <a:r>
              <a:rPr lang="en-US" dirty="0" smtClean="0"/>
              <a:t>The IEEE-SA embraces a globally inclusive and market-driven standards development paradigm to ensure strong integration, interoperability and increased synergies along the innovation chain and to benefit society</a:t>
            </a:r>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4</a:t>
            </a:fld>
            <a:endParaRPr lang="en-US" sz="1400">
              <a:latin typeface="Myriad Pro" charset="0"/>
            </a:endParaRPr>
          </a:p>
        </p:txBody>
      </p:sp>
      <p:pic>
        <p:nvPicPr>
          <p:cNvPr id="6" name="Picture 5"/>
          <p:cNvPicPr>
            <a:picLocks noChangeAspect="1"/>
          </p:cNvPicPr>
          <p:nvPr/>
        </p:nvPicPr>
        <p:blipFill>
          <a:blip r:embed="rId3"/>
          <a:stretch>
            <a:fillRect/>
          </a:stretch>
        </p:blipFill>
        <p:spPr>
          <a:xfrm>
            <a:off x="6384925" y="255784"/>
            <a:ext cx="2374900" cy="711495"/>
          </a:xfrm>
          <a:prstGeom prst="rect">
            <a:avLst/>
          </a:prstGeom>
        </p:spPr>
      </p:pic>
      <p:pic>
        <p:nvPicPr>
          <p:cNvPr id="1026" name="Picture 2" descr="http://www.bu.edu/gdp/files/2009/10/front_page_flags_glob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7037" y="2990065"/>
            <a:ext cx="4958497" cy="3099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065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a:t>
            </a:r>
            <a:endParaRPr lang="en-US" dirty="0"/>
          </a:p>
        </p:txBody>
      </p:sp>
      <p:sp>
        <p:nvSpPr>
          <p:cNvPr id="3" name="Content Placeholder 2"/>
          <p:cNvSpPr>
            <a:spLocks noGrp="1"/>
          </p:cNvSpPr>
          <p:nvPr>
            <p:ph idx="1"/>
          </p:nvPr>
        </p:nvSpPr>
        <p:spPr>
          <a:xfrm>
            <a:off x="685800" y="1318161"/>
            <a:ext cx="7772400" cy="4625439"/>
          </a:xfrm>
        </p:spPr>
        <p:txBody>
          <a:bodyPr/>
          <a:lstStyle/>
          <a:p>
            <a:pPr marL="0" indent="0">
              <a:buNone/>
            </a:pPr>
            <a:r>
              <a:rPr lang="en-US" dirty="0" smtClean="0"/>
              <a:t>The IEEE Standards Association works in a framework of open participation and diversity that:</a:t>
            </a:r>
          </a:p>
          <a:p>
            <a:pPr lvl="1"/>
            <a:r>
              <a:rPr lang="en-US" dirty="0"/>
              <a:t>p</a:t>
            </a:r>
            <a:r>
              <a:rPr lang="en-US" dirty="0" smtClean="0"/>
              <a:t>romotes competition among stakeholders to drive innovation and global market advancement;</a:t>
            </a:r>
          </a:p>
          <a:p>
            <a:pPr lvl="1"/>
            <a:r>
              <a:rPr lang="en-US" dirty="0" smtClean="0"/>
              <a:t>advances cutting-edge technology;</a:t>
            </a:r>
          </a:p>
          <a:p>
            <a:pPr lvl="1"/>
            <a:r>
              <a:rPr lang="en-US" dirty="0" smtClean="0"/>
              <a:t>empowers rapid economic implementation of high-value, high-demand products and services, and</a:t>
            </a:r>
          </a:p>
          <a:p>
            <a:pPr lvl="1"/>
            <a:r>
              <a:rPr lang="en-US" dirty="0"/>
              <a:t>p</a:t>
            </a:r>
            <a:r>
              <a:rPr lang="en-US" dirty="0" smtClean="0"/>
              <a:t>roduces standards without borders and without limits to help ensure a better future</a:t>
            </a:r>
            <a:endParaRPr lang="en-US" dirty="0"/>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5</a:t>
            </a:fld>
            <a:endParaRPr lang="en-US" sz="1400">
              <a:latin typeface="Myriad Pro" charset="0"/>
            </a:endParaRPr>
          </a:p>
        </p:txBody>
      </p:sp>
      <p:pic>
        <p:nvPicPr>
          <p:cNvPr id="3080" name="Picture 8" descr="http://www.s60tips.com/wp-content/uploads/2007/10/save-the-plan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7342" y="3548416"/>
            <a:ext cx="2606723" cy="2606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454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5F43C14-E78B-4A9B-A548-433CE639C73E}" type="slidenum">
              <a:rPr lang="en-US" smtClean="0"/>
              <a:pPr>
                <a:defRPr/>
              </a:pPr>
              <a:t>6</a:t>
            </a:fld>
            <a:endParaRPr lang="en-US" sz="1400" dirty="0">
              <a:latin typeface="Myriad Pro" charset="0"/>
            </a:endParaRPr>
          </a:p>
        </p:txBody>
      </p:sp>
      <p:grpSp>
        <p:nvGrpSpPr>
          <p:cNvPr id="2" name="Group 1"/>
          <p:cNvGrpSpPr/>
          <p:nvPr/>
        </p:nvGrpSpPr>
        <p:grpSpPr>
          <a:xfrm>
            <a:off x="0" y="539750"/>
            <a:ext cx="9144000" cy="4314195"/>
            <a:chOff x="0" y="1000125"/>
            <a:chExt cx="9144000" cy="4314195"/>
          </a:xfrm>
        </p:grpSpPr>
        <p:pic>
          <p:nvPicPr>
            <p:cNvPr id="6" name="Picture 5" descr="Screen shot 2012-09-05 at 8.38.4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2275"/>
              <a:ext cx="9144000" cy="2352045"/>
            </a:xfrm>
            <a:prstGeom prst="rect">
              <a:avLst/>
            </a:prstGeom>
          </p:spPr>
        </p:pic>
        <p:pic>
          <p:nvPicPr>
            <p:cNvPr id="8" name="Picture 7" descr="Screen shot 2012-09-05 at 8.40.45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00125"/>
              <a:ext cx="9144000" cy="2015613"/>
            </a:xfrm>
            <a:prstGeom prst="rect">
              <a:avLst/>
            </a:prstGeom>
          </p:spPr>
        </p:pic>
      </p:grpSp>
      <p:sp>
        <p:nvSpPr>
          <p:cNvPr id="5" name="TextBox 4"/>
          <p:cNvSpPr txBox="1"/>
          <p:nvPr/>
        </p:nvSpPr>
        <p:spPr>
          <a:xfrm>
            <a:off x="3223846" y="5509846"/>
            <a:ext cx="2984411" cy="553998"/>
          </a:xfrm>
          <a:prstGeom prst="rect">
            <a:avLst/>
          </a:prstGeom>
          <a:noFill/>
        </p:spPr>
        <p:txBody>
          <a:bodyPr wrap="none" rtlCol="0">
            <a:spAutoFit/>
          </a:bodyPr>
          <a:lstStyle/>
          <a:p>
            <a:pPr lvl="0"/>
            <a:r>
              <a:rPr lang="en-US" sz="3000" b="1" dirty="0">
                <a:solidFill>
                  <a:schemeClr val="accent1"/>
                </a:solidFill>
                <a:latin typeface="Arial" charset="0"/>
                <a:ea typeface="Geneva" charset="-128"/>
                <a:cs typeface="Geneva" charset="-128"/>
              </a:rPr>
              <a:t>open-</a:t>
            </a:r>
            <a:r>
              <a:rPr lang="en-US" sz="3000" b="1" dirty="0" err="1" smtClean="0">
                <a:solidFill>
                  <a:schemeClr val="accent1"/>
                </a:solidFill>
                <a:latin typeface="Arial" charset="0"/>
                <a:ea typeface="Geneva" charset="-128"/>
                <a:cs typeface="Geneva" charset="-128"/>
              </a:rPr>
              <a:t>stand.org</a:t>
            </a:r>
            <a:endParaRPr lang="en-US" sz="3000" b="1" dirty="0">
              <a:solidFill>
                <a:schemeClr val="accent1"/>
              </a:solidFill>
              <a:latin typeface="Arial" charset="0"/>
              <a:ea typeface="Geneva" charset="-128"/>
              <a:cs typeface="Geneva" charset="-128"/>
            </a:endParaRPr>
          </a:p>
        </p:txBody>
      </p:sp>
      <p:pic>
        <p:nvPicPr>
          <p:cNvPr id="3" name="Picture 2" descr="Screen shot 2012-10-30 at 11.04.06 A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543175"/>
            <a:ext cx="9144000" cy="2803845"/>
          </a:xfrm>
          <a:prstGeom prst="rect">
            <a:avLst/>
          </a:prstGeom>
        </p:spPr>
      </p:pic>
    </p:spTree>
    <p:extLst>
      <p:ext uri="{BB962C8B-B14F-4D97-AF65-F5344CB8AC3E}">
        <p14:creationId xmlns:p14="http://schemas.microsoft.com/office/powerpoint/2010/main" val="49659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OpenStand</a:t>
            </a:r>
            <a:endParaRPr lang="en-US" dirty="0"/>
          </a:p>
        </p:txBody>
      </p:sp>
      <p:sp>
        <p:nvSpPr>
          <p:cNvPr id="3" name="Content Placeholder 2"/>
          <p:cNvSpPr>
            <a:spLocks noGrp="1"/>
          </p:cNvSpPr>
          <p:nvPr>
            <p:ph idx="1"/>
          </p:nvPr>
        </p:nvSpPr>
        <p:spPr>
          <a:xfrm>
            <a:off x="685800" y="1392072"/>
            <a:ext cx="7772400" cy="4551528"/>
          </a:xfrm>
        </p:spPr>
        <p:txBody>
          <a:bodyPr/>
          <a:lstStyle/>
          <a:p>
            <a:pPr marL="0" indent="0">
              <a:buNone/>
            </a:pPr>
            <a:r>
              <a:rPr lang="en-US" dirty="0" smtClean="0"/>
              <a:t>The </a:t>
            </a:r>
            <a:r>
              <a:rPr lang="en-US" dirty="0" err="1" smtClean="0"/>
              <a:t>OpenStand</a:t>
            </a:r>
            <a:r>
              <a:rPr lang="en-US" dirty="0" smtClean="0"/>
              <a:t> paradigm:</a:t>
            </a:r>
          </a:p>
          <a:p>
            <a:pPr marL="0" indent="0">
              <a:buNone/>
            </a:pPr>
            <a:r>
              <a:rPr lang="en-US" dirty="0"/>
              <a:t>E</a:t>
            </a:r>
            <a:r>
              <a:rPr lang="en-US" dirty="0" smtClean="0"/>
              <a:t>mbraces market-driven </a:t>
            </a:r>
            <a:r>
              <a:rPr lang="en-US" dirty="0"/>
              <a:t>standards that enable innovation, global competition, market growth and societal </a:t>
            </a:r>
            <a:r>
              <a:rPr lang="en-US" dirty="0" smtClean="0"/>
              <a:t>benefit;</a:t>
            </a:r>
            <a:endParaRPr lang="en-US" dirty="0"/>
          </a:p>
          <a:p>
            <a:pPr marL="0" indent="0">
              <a:buNone/>
            </a:pPr>
            <a:r>
              <a:rPr lang="en-US" dirty="0"/>
              <a:t>F</a:t>
            </a:r>
            <a:r>
              <a:rPr lang="en-US" dirty="0" smtClean="0"/>
              <a:t>osters </a:t>
            </a:r>
            <a:r>
              <a:rPr lang="en-US" dirty="0"/>
              <a:t>engagement </a:t>
            </a:r>
            <a:r>
              <a:rPr lang="en-US" dirty="0" smtClean="0"/>
              <a:t>of multiple stakeholders </a:t>
            </a:r>
            <a:r>
              <a:rPr lang="en-US" dirty="0"/>
              <a:t>working within a set of principles that </a:t>
            </a:r>
            <a:r>
              <a:rPr lang="en-US" dirty="0" smtClean="0"/>
              <a:t>demands </a:t>
            </a:r>
            <a:r>
              <a:rPr lang="en-US" dirty="0"/>
              <a:t>respectful cooperation and respect for the autonomy, integrity, processes and </a:t>
            </a:r>
            <a:r>
              <a:rPr lang="en-US" dirty="0" smtClean="0"/>
              <a:t>intellectual property of </a:t>
            </a:r>
            <a:r>
              <a:rPr lang="en-US" dirty="0"/>
              <a:t>all </a:t>
            </a:r>
            <a:r>
              <a:rPr lang="en-US" dirty="0" smtClean="0"/>
              <a:t>involved;</a:t>
            </a:r>
          </a:p>
          <a:p>
            <a:pPr marL="0" indent="0">
              <a:buNone/>
            </a:pPr>
            <a:r>
              <a:rPr lang="en-US" dirty="0"/>
              <a:t>I</a:t>
            </a:r>
            <a:r>
              <a:rPr lang="en-US" dirty="0" smtClean="0"/>
              <a:t>ncreases </a:t>
            </a:r>
            <a:r>
              <a:rPr lang="en-US" dirty="0"/>
              <a:t>innovation, </a:t>
            </a:r>
            <a:r>
              <a:rPr lang="en-US" dirty="0" smtClean="0"/>
              <a:t>openness and </a:t>
            </a:r>
            <a:r>
              <a:rPr lang="en-US" dirty="0"/>
              <a:t>allows greater </a:t>
            </a:r>
            <a:r>
              <a:rPr lang="en-US" dirty="0" smtClean="0"/>
              <a:t>participation;</a:t>
            </a:r>
          </a:p>
          <a:p>
            <a:pPr marL="0" indent="0">
              <a:buNone/>
            </a:pPr>
            <a:r>
              <a:rPr lang="en-US" dirty="0"/>
              <a:t>O</a:t>
            </a:r>
            <a:r>
              <a:rPr lang="en-US" dirty="0" smtClean="0"/>
              <a:t>pens doors for new types of relationships and discussions;</a:t>
            </a:r>
          </a:p>
          <a:p>
            <a:pPr marL="0" indent="0">
              <a:buNone/>
            </a:pPr>
            <a:r>
              <a:rPr lang="en-US" dirty="0"/>
              <a:t>E</a:t>
            </a:r>
            <a:r>
              <a:rPr lang="en-US" dirty="0" smtClean="0"/>
              <a:t>nables new </a:t>
            </a:r>
            <a:r>
              <a:rPr lang="en-US" dirty="0"/>
              <a:t>players to access the </a:t>
            </a:r>
            <a:r>
              <a:rPr lang="en-US" dirty="0" smtClean="0"/>
              <a:t>work </a:t>
            </a:r>
            <a:r>
              <a:rPr lang="en-US" dirty="0"/>
              <a:t>and bring their requirements into the standards </a:t>
            </a:r>
            <a:r>
              <a:rPr lang="en-US" dirty="0" smtClean="0"/>
              <a:t>arena, and</a:t>
            </a:r>
          </a:p>
          <a:p>
            <a:pPr marL="0" indent="0">
              <a:buNone/>
            </a:pPr>
            <a:r>
              <a:rPr lang="en-US" dirty="0"/>
              <a:t>P</a:t>
            </a:r>
            <a:r>
              <a:rPr lang="en-US" dirty="0" smtClean="0"/>
              <a:t>rovides a framework in which there are no </a:t>
            </a:r>
            <a:r>
              <a:rPr lang="en-US" dirty="0"/>
              <a:t>boundaries in standards development participation and </a:t>
            </a:r>
            <a:r>
              <a:rPr lang="en-US" dirty="0" smtClean="0"/>
              <a:t>use</a:t>
            </a:r>
          </a:p>
          <a:p>
            <a:endParaRPr lang="en-US" dirty="0" smtClean="0"/>
          </a:p>
          <a:p>
            <a:pPr marL="0" indent="0" algn="ctr">
              <a:buNone/>
            </a:pPr>
            <a:r>
              <a:rPr lang="en-US" sz="2800" b="1" dirty="0" smtClean="0">
                <a:solidFill>
                  <a:srgbClr val="001FA1"/>
                </a:solidFill>
              </a:rPr>
              <a:t>Enlighten	Educate 		Engage</a:t>
            </a:r>
            <a:endParaRPr lang="en-US" sz="2800" b="1" dirty="0">
              <a:solidFill>
                <a:srgbClr val="001FA1"/>
              </a:solidFill>
            </a:endParaRPr>
          </a:p>
          <a:p>
            <a:endParaRPr lang="en-US" dirty="0" smtClean="0"/>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7</a:t>
            </a:fld>
            <a:endParaRPr lang="en-US" sz="1400">
              <a:latin typeface="Myriad Pro" charset="0"/>
            </a:endParaRPr>
          </a:p>
        </p:txBody>
      </p:sp>
      <p:pic>
        <p:nvPicPr>
          <p:cNvPr id="6" name="Picture 5"/>
          <p:cNvPicPr>
            <a:picLocks noChangeAspect="1"/>
          </p:cNvPicPr>
          <p:nvPr/>
        </p:nvPicPr>
        <p:blipFill>
          <a:blip r:embed="rId3"/>
          <a:stretch>
            <a:fillRect/>
          </a:stretch>
        </p:blipFill>
        <p:spPr>
          <a:xfrm>
            <a:off x="6384925" y="255784"/>
            <a:ext cx="2374900" cy="711495"/>
          </a:xfrm>
          <a:prstGeom prst="rect">
            <a:avLst/>
          </a:prstGeom>
        </p:spPr>
      </p:pic>
    </p:spTree>
    <p:extLst>
      <p:ext uri="{BB962C8B-B14F-4D97-AF65-F5344CB8AC3E}">
        <p14:creationId xmlns:p14="http://schemas.microsoft.com/office/powerpoint/2010/main" val="4265204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0" indent="0" algn="ctr">
              <a:buNone/>
            </a:pPr>
            <a:r>
              <a:rPr lang="en-US" dirty="0">
                <a:hlinkClick r:id="rId3"/>
              </a:rPr>
              <a:t>http://www.youtube.com/watch?v=_4qQ4qA9xeE&amp;feature=youtu.be</a:t>
            </a:r>
            <a:endParaRPr lang="en-US" dirty="0"/>
          </a:p>
          <a:p>
            <a:endParaRPr lang="en-US" dirty="0" smtClean="0"/>
          </a:p>
          <a:p>
            <a:pPr marL="0" indent="0" algn="ctr">
              <a:buNone/>
            </a:pPr>
            <a:r>
              <a:rPr lang="en-US" sz="2400" i="1" dirty="0" smtClean="0"/>
              <a:t>We invite you to engage with us in </a:t>
            </a:r>
            <a:r>
              <a:rPr lang="en-US" sz="2400" i="1" dirty="0" err="1" smtClean="0"/>
              <a:t>OpenStand</a:t>
            </a:r>
            <a:r>
              <a:rPr lang="en-US" sz="2400" i="1" dirty="0" smtClean="0"/>
              <a:t>.</a:t>
            </a:r>
          </a:p>
          <a:p>
            <a:pPr marL="0" indent="0" algn="ctr">
              <a:buNone/>
            </a:pPr>
            <a:endParaRPr lang="en-US" sz="2400" dirty="0" smtClean="0"/>
          </a:p>
          <a:p>
            <a:pPr marL="0" indent="0" algn="ctr">
              <a:buNone/>
            </a:pPr>
            <a:r>
              <a:rPr lang="en-US" sz="1800" dirty="0" smtClean="0"/>
              <a:t>Karen </a:t>
            </a:r>
            <a:r>
              <a:rPr lang="en-US" sz="1800" dirty="0" err="1" smtClean="0"/>
              <a:t>Bartleson</a:t>
            </a:r>
            <a:endParaRPr lang="en-US" sz="1800" dirty="0" smtClean="0"/>
          </a:p>
          <a:p>
            <a:pPr marL="0" indent="0" algn="ctr">
              <a:buNone/>
            </a:pPr>
            <a:r>
              <a:rPr lang="en-US" sz="1800" dirty="0" smtClean="0"/>
              <a:t>President, IEEE Standards Association</a:t>
            </a:r>
          </a:p>
          <a:p>
            <a:pPr marL="0" indent="0" algn="ctr">
              <a:buNone/>
            </a:pPr>
            <a:endParaRPr lang="en-US" sz="1800" dirty="0"/>
          </a:p>
          <a:p>
            <a:pPr marL="0" indent="0" algn="ctr">
              <a:buNone/>
            </a:pPr>
            <a:r>
              <a:rPr lang="en-US" sz="1800" dirty="0" smtClean="0"/>
              <a:t>For more information:</a:t>
            </a:r>
          </a:p>
          <a:p>
            <a:pPr marL="0" indent="0" algn="ctr">
              <a:buNone/>
            </a:pPr>
            <a:r>
              <a:rPr lang="en-US" sz="1800" dirty="0" smtClean="0"/>
              <a:t>open-stand.org</a:t>
            </a:r>
          </a:p>
          <a:p>
            <a:pPr marL="0" indent="0" algn="ctr">
              <a:buNone/>
            </a:pPr>
            <a:r>
              <a:rPr lang="en-US" sz="1800" dirty="0" smtClean="0"/>
              <a:t>standards.ieee.org</a:t>
            </a:r>
          </a:p>
        </p:txBody>
      </p:sp>
      <p:sp>
        <p:nvSpPr>
          <p:cNvPr id="5" name="Slide Number Placeholder 4"/>
          <p:cNvSpPr>
            <a:spLocks noGrp="1"/>
          </p:cNvSpPr>
          <p:nvPr>
            <p:ph type="sldNum" sz="quarter" idx="12"/>
          </p:nvPr>
        </p:nvSpPr>
        <p:spPr/>
        <p:txBody>
          <a:bodyPr/>
          <a:lstStyle/>
          <a:p>
            <a:pPr>
              <a:defRPr/>
            </a:pPr>
            <a:fld id="{6CFC1F96-5ED1-41A0-BC5E-E0FC0B2B84E1}" type="slidenum">
              <a:rPr lang="en-US" smtClean="0"/>
              <a:pPr>
                <a:defRPr/>
              </a:pPr>
              <a:t>8</a:t>
            </a:fld>
            <a:endParaRPr lang="en-US" sz="1400">
              <a:latin typeface="Myriad Pro" charset="0"/>
            </a:endParaRPr>
          </a:p>
        </p:txBody>
      </p:sp>
      <p:pic>
        <p:nvPicPr>
          <p:cNvPr id="6" name="Picture 5"/>
          <p:cNvPicPr>
            <a:picLocks noChangeAspect="1"/>
          </p:cNvPicPr>
          <p:nvPr/>
        </p:nvPicPr>
        <p:blipFill>
          <a:blip r:embed="rId4"/>
          <a:stretch>
            <a:fillRect/>
          </a:stretch>
        </p:blipFill>
        <p:spPr>
          <a:xfrm>
            <a:off x="6384925" y="255784"/>
            <a:ext cx="2374900" cy="711495"/>
          </a:xfrm>
          <a:prstGeom prst="rect">
            <a:avLst/>
          </a:prstGeom>
        </p:spPr>
      </p:pic>
    </p:spTree>
    <p:extLst>
      <p:ext uri="{BB962C8B-B14F-4D97-AF65-F5344CB8AC3E}">
        <p14:creationId xmlns:p14="http://schemas.microsoft.com/office/powerpoint/2010/main" val="1635392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rk Layouts">
  <a:themeElements>
    <a:clrScheme name="IEEE rev">
      <a:dk1>
        <a:srgbClr val="FFFFFF"/>
      </a:dk1>
      <a:lt1>
        <a:srgbClr val="000000"/>
      </a:lt1>
      <a:dk2>
        <a:srgbClr val="6E8076"/>
      </a:dk2>
      <a:lt2>
        <a:srgbClr val="A6B4AC"/>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ver Slides">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24FE50-DFFA-40FA-8763-D38DB45EBE66}"/>
</file>

<file path=customXml/itemProps2.xml><?xml version="1.0" encoding="utf-8"?>
<ds:datastoreItem xmlns:ds="http://schemas.openxmlformats.org/officeDocument/2006/customXml" ds:itemID="{9E3747C6-A309-4E71-A473-DD11725B27A6}"/>
</file>

<file path=customXml/itemProps3.xml><?xml version="1.0" encoding="utf-8"?>
<ds:datastoreItem xmlns:ds="http://schemas.openxmlformats.org/officeDocument/2006/customXml" ds:itemID="{1E602B9F-F131-4A11-B5F2-337D4FD0946A}"/>
</file>

<file path=docProps/app.xml><?xml version="1.0" encoding="utf-8"?>
<Properties xmlns="http://schemas.openxmlformats.org/officeDocument/2006/extended-properties" xmlns:vt="http://schemas.openxmlformats.org/officeDocument/2006/docPropsVTypes">
  <Template/>
  <TotalTime>5263</TotalTime>
  <Words>970</Words>
  <Application>Microsoft Office PowerPoint</Application>
  <PresentationFormat>On-screen Show (4:3)</PresentationFormat>
  <Paragraphs>107</Paragraphs>
  <Slides>8</Slides>
  <Notes>8</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IEEE-SA_PowerPoint_Template</vt:lpstr>
      <vt:lpstr>Dark Layouts</vt:lpstr>
      <vt:lpstr>Cover Slides</vt:lpstr>
      <vt:lpstr>PowerPoint Presentation</vt:lpstr>
      <vt:lpstr>IEEE-SA</vt:lpstr>
      <vt:lpstr>IEEE-SA</vt:lpstr>
      <vt:lpstr>IEEE-SA</vt:lpstr>
      <vt:lpstr>IEEE-SA</vt:lpstr>
      <vt:lpstr>PowerPoint Presentation</vt:lpstr>
      <vt:lpstr>OpenStand</vt:lpstr>
      <vt:lpstr>Thank You!</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IEEE-SA PPT Template</dc:title>
  <dc:creator>IEEE</dc:creator>
  <cp:lastModifiedBy>Karen Mccabe</cp:lastModifiedBy>
  <cp:revision>330</cp:revision>
  <cp:lastPrinted>2013-01-16T16:34:52Z</cp:lastPrinted>
  <dcterms:created xsi:type="dcterms:W3CDTF">2009-12-29T14:27:24Z</dcterms:created>
  <dcterms:modified xsi:type="dcterms:W3CDTF">2013-05-08T02:03:49Z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