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5" r:id="rId3"/>
    <p:sldId id="266" r:id="rId4"/>
    <p:sldId id="267" r:id="rId5"/>
    <p:sldId id="269" r:id="rId6"/>
    <p:sldId id="270" r:id="rId7"/>
    <p:sldId id="274" r:id="rId8"/>
    <p:sldId id="262" r:id="rId9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3DD"/>
    <a:srgbClr val="C68803"/>
    <a:srgbClr val="092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13" autoAdjust="0"/>
    <p:restoredTop sz="94614" autoAdjust="0"/>
  </p:normalViewPr>
  <p:slideViewPr>
    <p:cSldViewPr>
      <p:cViewPr>
        <p:scale>
          <a:sx n="80" d="100"/>
          <a:sy n="80" d="100"/>
        </p:scale>
        <p:origin x="-3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07491-1944-4441-AF31-7C84C632EF09}" type="datetimeFigureOut">
              <a:rPr lang="ko-KR" altLang="en-US" smtClean="0"/>
              <a:pPr/>
              <a:t>2013-05-13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6E926-C9EC-4185-BF0B-38675A82A1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510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굴림" charset="-127"/>
              </a:defRPr>
            </a:lvl1pPr>
          </a:lstStyle>
          <a:p>
            <a:pPr>
              <a:defRPr/>
            </a:pPr>
            <a:endParaRPr lang="en-CA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굴림" charset="-127"/>
              </a:defRPr>
            </a:lvl1pPr>
          </a:lstStyle>
          <a:p>
            <a:pPr>
              <a:defRPr/>
            </a:pPr>
            <a:endParaRPr lang="en-CA" altLang="ko-K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ko-KR" noProof="0" smtClean="0"/>
              <a:t>Click to edit Master text styles</a:t>
            </a:r>
          </a:p>
          <a:p>
            <a:pPr lvl="1"/>
            <a:r>
              <a:rPr lang="en-CA" altLang="ko-KR" noProof="0" smtClean="0"/>
              <a:t>Second level</a:t>
            </a:r>
          </a:p>
          <a:p>
            <a:pPr lvl="2"/>
            <a:r>
              <a:rPr lang="en-CA" altLang="ko-KR" noProof="0" smtClean="0"/>
              <a:t>Third level</a:t>
            </a:r>
          </a:p>
          <a:p>
            <a:pPr lvl="3"/>
            <a:r>
              <a:rPr lang="en-CA" altLang="ko-KR" noProof="0" smtClean="0"/>
              <a:t>Fourth level</a:t>
            </a:r>
          </a:p>
          <a:p>
            <a:pPr lvl="4"/>
            <a:r>
              <a:rPr lang="en-CA" altLang="ko-K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굴림" charset="-127"/>
              </a:defRPr>
            </a:lvl1pPr>
          </a:lstStyle>
          <a:p>
            <a:pPr>
              <a:defRPr/>
            </a:pPr>
            <a:endParaRPr lang="en-CA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굴림" charset="-127"/>
              </a:defRPr>
            </a:lvl1pPr>
          </a:lstStyle>
          <a:p>
            <a:pPr>
              <a:defRPr/>
            </a:pPr>
            <a:fld id="{000B6867-6ECA-487C-A2E4-10A2BBDE975F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</p:spTree>
    <p:extLst>
      <p:ext uri="{BB962C8B-B14F-4D97-AF65-F5344CB8AC3E}">
        <p14:creationId xmlns:p14="http://schemas.microsoft.com/office/powerpoint/2010/main" val="33596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5F362-C8F9-4243-82BD-7786CC95E0B1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2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BF40E-3DD8-4771-AF15-D2BF16F30E1F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3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1843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64483-B717-4DA9-8B92-A33E356575E4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5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1946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93FF9-7093-4151-BAFB-B1F3BB79C165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6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204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C34955-855E-459D-94E5-B7F059C585BF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7</a:t>
            </a:fld>
            <a:endParaRPr lang="ko-KR" altLang="en-US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엠블럼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34938"/>
            <a:ext cx="2914650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179388" y="6381750"/>
            <a:ext cx="2305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CA" altLang="ko-KR" sz="1200" b="1" dirty="0">
                <a:solidFill>
                  <a:srgbClr val="09244D"/>
                </a:solidFill>
                <a:ea typeface="굴림" charset="-127"/>
              </a:rPr>
              <a:t>Jeju, 13 – 16 May 2013</a:t>
            </a:r>
            <a:endParaRPr lang="en-CA" altLang="ko-KR" sz="1200" b="1" dirty="0">
              <a:ea typeface="굴림" charset="-127"/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3028950" y="6381750"/>
            <a:ext cx="30686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CA" altLang="ko-KR" sz="1200" b="1" dirty="0">
                <a:solidFill>
                  <a:srgbClr val="09244D"/>
                </a:solidFill>
                <a:ea typeface="굴림" charset="-127"/>
              </a:rPr>
              <a:t>Standards for Shared ICT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CA" altLang="ko-KR"/>
              <a:t>TITLE OF </a:t>
            </a:r>
            <a:br>
              <a:rPr lang="en-CA" altLang="ko-KR"/>
            </a:br>
            <a:r>
              <a:rPr lang="en-CA" altLang="ko-KR"/>
              <a:t>PRESENTATION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GB"/>
              <a:t>Name of Speaker,</a:t>
            </a:r>
          </a:p>
          <a:p>
            <a:r>
              <a:rPr lang="en-GB"/>
              <a:t>Title and Organization</a:t>
            </a:r>
            <a:endParaRPr lang="en-CA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66050" y="6337300"/>
            <a:ext cx="909638" cy="404813"/>
          </a:xfrm>
        </p:spPr>
        <p:txBody>
          <a:bodyPr/>
          <a:lstStyle>
            <a:lvl1pPr>
              <a:defRPr>
                <a:solidFill>
                  <a:srgbClr val="09244D"/>
                </a:solidFill>
              </a:defRPr>
            </a:lvl1pPr>
          </a:lstStyle>
          <a:p>
            <a:pPr>
              <a:defRPr/>
            </a:pPr>
            <a:fld id="{730DF5F5-78CC-4409-919A-DCDF982873B5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A4C37-223C-4636-9C14-98C970071EBA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5796136" y="6381750"/>
            <a:ext cx="30686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CA" altLang="ko-KR" sz="1200" b="1" dirty="0">
                <a:solidFill>
                  <a:srgbClr val="09244D"/>
                </a:solidFill>
                <a:ea typeface="굴림" charset="-127"/>
              </a:rPr>
              <a:t>Standards for Shared ICT</a:t>
            </a:r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52388" y="6357938"/>
            <a:ext cx="2305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CA" altLang="ko-KR" sz="1200" b="1" dirty="0">
                <a:solidFill>
                  <a:srgbClr val="09244D"/>
                </a:solidFill>
                <a:ea typeface="굴림" charset="-127"/>
              </a:rPr>
              <a:t>GSC-17, Jeju / Korea</a:t>
            </a:r>
            <a:endParaRPr lang="en-CA" altLang="ko-KR" sz="1200" b="1" dirty="0">
              <a:ea typeface="굴림" charset="-127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086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086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15DCF-DD58-4077-A52A-6D0015F9AB42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5796136" y="6381750"/>
            <a:ext cx="30686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CA" altLang="ko-KR" sz="1200" b="1" dirty="0">
                <a:solidFill>
                  <a:srgbClr val="09244D"/>
                </a:solidFill>
                <a:ea typeface="굴림" charset="-127"/>
              </a:rPr>
              <a:t>Standards for Shared ICT</a:t>
            </a:r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52388" y="6357938"/>
            <a:ext cx="2305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CA" altLang="ko-KR" sz="1200" b="1" dirty="0">
                <a:solidFill>
                  <a:srgbClr val="09244D"/>
                </a:solidFill>
                <a:ea typeface="굴림" charset="-127"/>
              </a:rPr>
              <a:t>GSC-17, Jeju / Korea</a:t>
            </a:r>
            <a:endParaRPr lang="en-CA" altLang="ko-KR" sz="1200" b="1" dirty="0">
              <a:ea typeface="굴림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52388" y="6357938"/>
            <a:ext cx="2305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CA" altLang="ko-KR" sz="1200" b="1" dirty="0">
                <a:solidFill>
                  <a:srgbClr val="09244D"/>
                </a:solidFill>
                <a:ea typeface="굴림" charset="-127"/>
              </a:rPr>
              <a:t>GSC-17, Jeju / Korea</a:t>
            </a:r>
            <a:endParaRPr lang="en-CA" altLang="ko-KR" sz="1200" b="1" dirty="0">
              <a:ea typeface="굴림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46463" y="63373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9196C-93B8-4264-840D-1D0171C14594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5796136" y="6381750"/>
            <a:ext cx="30686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CA" altLang="ko-KR" sz="1200" b="1" dirty="0">
                <a:solidFill>
                  <a:srgbClr val="09244D"/>
                </a:solidFill>
                <a:ea typeface="굴림" charset="-127"/>
              </a:rPr>
              <a:t>Standards for Shared ICT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9E824-C15B-4F29-A26A-5622E64313C6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5796136" y="6381750"/>
            <a:ext cx="30686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CA" altLang="ko-KR" sz="1200" b="1" dirty="0">
                <a:solidFill>
                  <a:srgbClr val="09244D"/>
                </a:solidFill>
                <a:ea typeface="굴림" charset="-127"/>
              </a:rPr>
              <a:t>Standards for Shared ICT</a:t>
            </a:r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52388" y="6357938"/>
            <a:ext cx="2305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CA" altLang="ko-KR" sz="1200" b="1" dirty="0">
                <a:solidFill>
                  <a:srgbClr val="09244D"/>
                </a:solidFill>
                <a:ea typeface="굴림" charset="-127"/>
              </a:rPr>
              <a:t>GSC-17, Jeju / Korea</a:t>
            </a:r>
            <a:endParaRPr lang="en-CA" altLang="ko-KR" sz="1200" b="1" dirty="0">
              <a:ea typeface="굴림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9313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71359-32E9-465F-8C2F-A23C1CC04399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5796136" y="6381750"/>
            <a:ext cx="30686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CA" altLang="ko-KR" sz="1200" b="1" dirty="0">
                <a:solidFill>
                  <a:srgbClr val="09244D"/>
                </a:solidFill>
                <a:ea typeface="굴림" charset="-127"/>
              </a:rPr>
              <a:t>Standards for Shared ICT</a:t>
            </a: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52388" y="6357938"/>
            <a:ext cx="2305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CA" altLang="ko-KR" sz="1200" b="1" dirty="0">
                <a:solidFill>
                  <a:srgbClr val="09244D"/>
                </a:solidFill>
                <a:ea typeface="굴림" charset="-127"/>
              </a:rPr>
              <a:t>GSC-17, Jeju / Korea</a:t>
            </a:r>
            <a:endParaRPr lang="en-CA" altLang="ko-KR" sz="1200" b="1" dirty="0">
              <a:ea typeface="굴림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BB35F-87FA-482E-8CA7-85E997521A43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5796136" y="6381750"/>
            <a:ext cx="30686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CA" altLang="ko-KR" sz="1200" b="1" dirty="0">
                <a:solidFill>
                  <a:srgbClr val="09244D"/>
                </a:solidFill>
                <a:ea typeface="굴림" charset="-127"/>
              </a:rPr>
              <a:t>Standards for Shared ICT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52388" y="6357938"/>
            <a:ext cx="2305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CA" altLang="ko-KR" sz="1200" b="1" dirty="0">
                <a:solidFill>
                  <a:srgbClr val="09244D"/>
                </a:solidFill>
                <a:ea typeface="굴림" charset="-127"/>
              </a:rPr>
              <a:t>GSC-17, Jeju / Korea</a:t>
            </a:r>
            <a:endParaRPr lang="en-CA" altLang="ko-KR" sz="1200" b="1" dirty="0">
              <a:ea typeface="굴림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7AD67-8BB0-4E1B-A314-5E4ABB7A5D8F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5796136" y="6381750"/>
            <a:ext cx="30686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CA" altLang="ko-KR" sz="1200" b="1" dirty="0">
                <a:solidFill>
                  <a:srgbClr val="09244D"/>
                </a:solidFill>
                <a:ea typeface="굴림" charset="-127"/>
              </a:rPr>
              <a:t>Standards for Shared ICT</a:t>
            </a:r>
          </a:p>
        </p:txBody>
      </p:sp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52388" y="6357938"/>
            <a:ext cx="2305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CA" altLang="ko-KR" sz="1200" b="1" dirty="0">
                <a:solidFill>
                  <a:srgbClr val="09244D"/>
                </a:solidFill>
                <a:ea typeface="굴림" charset="-127"/>
              </a:rPr>
              <a:t>GSC-17, Jeju / Korea</a:t>
            </a:r>
            <a:endParaRPr lang="en-CA" altLang="ko-KR" sz="1200" b="1" dirty="0">
              <a:ea typeface="굴림" charset="-127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4A84B-C3B7-4F87-A93E-E14BBC93E76B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5796136" y="6381750"/>
            <a:ext cx="30686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CA" altLang="ko-KR" sz="1200" b="1" dirty="0">
                <a:solidFill>
                  <a:srgbClr val="09244D"/>
                </a:solidFill>
                <a:ea typeface="굴림" charset="-127"/>
              </a:rPr>
              <a:t>Standards for Shared ICT</a:t>
            </a:r>
          </a:p>
        </p:txBody>
      </p:sp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52388" y="6357938"/>
            <a:ext cx="2305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CA" altLang="ko-KR" sz="1200" b="1" dirty="0">
                <a:solidFill>
                  <a:srgbClr val="09244D"/>
                </a:solidFill>
                <a:ea typeface="굴림" charset="-127"/>
              </a:rPr>
              <a:t>GSC-17, Jeju / Korea</a:t>
            </a:r>
            <a:endParaRPr lang="en-CA" altLang="ko-KR" sz="1200" b="1" dirty="0">
              <a:ea typeface="굴림" charset="-127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C0458-7A7A-4EC6-8D97-B15D491A59E7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5796136" y="6381750"/>
            <a:ext cx="30686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CA" altLang="ko-KR" sz="1200" b="1" dirty="0">
                <a:solidFill>
                  <a:srgbClr val="09244D"/>
                </a:solidFill>
                <a:ea typeface="굴림" charset="-127"/>
              </a:rPr>
              <a:t>Standards for Shared ICT</a:t>
            </a: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52388" y="6357938"/>
            <a:ext cx="2305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CA" altLang="ko-KR" sz="1200" b="1" dirty="0">
                <a:solidFill>
                  <a:srgbClr val="09244D"/>
                </a:solidFill>
                <a:ea typeface="굴림" charset="-127"/>
              </a:rPr>
              <a:t>GSC-17, Jeju / Korea</a:t>
            </a:r>
            <a:endParaRPr lang="en-CA" altLang="ko-KR" sz="1200" b="1" dirty="0">
              <a:ea typeface="굴림" charset="-127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87C5F-4FB8-4274-BC84-B2D9912F7B9D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5796136" y="6381750"/>
            <a:ext cx="30686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CA" altLang="ko-KR" sz="1200" b="1" dirty="0">
                <a:solidFill>
                  <a:srgbClr val="09244D"/>
                </a:solidFill>
                <a:ea typeface="굴림" charset="-127"/>
              </a:rPr>
              <a:t>Standards for Shared ICT</a:t>
            </a: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52388" y="6357938"/>
            <a:ext cx="23050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CA" altLang="ko-KR" sz="1200" b="1" dirty="0">
                <a:solidFill>
                  <a:srgbClr val="09244D"/>
                </a:solidFill>
                <a:ea typeface="굴림" charset="-127"/>
              </a:rPr>
              <a:t>GSC-17, Jeju / Korea</a:t>
            </a:r>
            <a:endParaRPr lang="en-CA" altLang="ko-KR" sz="1200" b="1" dirty="0">
              <a:ea typeface="굴림" charset="-127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12" descr="2-1.jpg"/>
          <p:cNvPicPr>
            <a:picLocks noChangeAspect="1"/>
          </p:cNvPicPr>
          <p:nvPr userDrawn="1"/>
        </p:nvPicPr>
        <p:blipFill>
          <a:blip r:embed="rId13" cstate="print"/>
          <a:srcRect l="78127" t="73959"/>
          <a:stretch>
            <a:fillRect/>
          </a:stretch>
        </p:blipFill>
        <p:spPr bwMode="auto">
          <a:xfrm>
            <a:off x="7143750" y="5072063"/>
            <a:ext cx="2000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ko-KR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ko-KR" smtClean="0"/>
              <a:t>Click to edit Master text styles</a:t>
            </a:r>
          </a:p>
          <a:p>
            <a:pPr lvl="1"/>
            <a:r>
              <a:rPr lang="en-CA" altLang="ko-KR" smtClean="0"/>
              <a:t>Second level</a:t>
            </a:r>
          </a:p>
          <a:p>
            <a:pPr lvl="2"/>
            <a:r>
              <a:rPr lang="en-CA" altLang="ko-KR" smtClean="0"/>
              <a:t>Third level</a:t>
            </a:r>
          </a:p>
          <a:p>
            <a:pPr lvl="3"/>
            <a:r>
              <a:rPr lang="en-CA" altLang="ko-KR" smtClean="0"/>
              <a:t>Fourth level</a:t>
            </a:r>
          </a:p>
          <a:p>
            <a:pPr lvl="4"/>
            <a:r>
              <a:rPr lang="en-CA" altLang="ko-KR" smtClean="0"/>
              <a:t>Fifth level </a:t>
            </a:r>
            <a:r>
              <a:rPr lang="en-US" altLang="ja-JP" smtClean="0"/>
              <a:t>GSC16-[session]-XX</a:t>
            </a:r>
            <a:endParaRPr lang="en-CA" altLang="ko-KR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rebuchet MS" pitchFamily="34" charset="0"/>
                <a:ea typeface="굴림" charset="-127"/>
              </a:defRPr>
            </a:lvl1pPr>
          </a:lstStyle>
          <a:p>
            <a:pPr>
              <a:defRPr/>
            </a:pPr>
            <a:fld id="{53CD79D9-A1E7-43AB-BBD7-691B674E3F8A}" type="slidenum">
              <a:rPr lang="en-CA" altLang="ko-KR"/>
              <a:pPr>
                <a:defRPr/>
              </a:pPr>
              <a:t>‹#›</a:t>
            </a:fld>
            <a:endParaRPr lang="en-CA" altLang="ko-KR"/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7251187" y="260350"/>
            <a:ext cx="14975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CA" altLang="ko-KR" sz="1200" dirty="0" smtClean="0">
                <a:solidFill>
                  <a:srgbClr val="09244D"/>
                </a:solidFill>
                <a:ea typeface="굴림" charset="-127"/>
              </a:rPr>
              <a:t>GSC17-PLEN-66r1</a:t>
            </a:r>
            <a:endParaRPr lang="en-CA" altLang="ko-KR" sz="1200" dirty="0">
              <a:solidFill>
                <a:srgbClr val="09244D"/>
              </a:solidFill>
              <a:ea typeface="굴림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6880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924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9244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924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9244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9244D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ko-KR" b="1" dirty="0" smtClean="0">
                <a:ea typeface="굴림" charset="-127"/>
              </a:rPr>
              <a:t> </a:t>
            </a:r>
            <a:r>
              <a:rPr lang="en-US" altLang="ko-KR" b="1" dirty="0" smtClean="0"/>
              <a:t>Recent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Standardization Activities on E-waste</a:t>
            </a:r>
            <a:endParaRPr lang="en-CA" altLang="ko-KR" b="1" dirty="0" smtClean="0">
              <a:ea typeface="굴림" charset="-127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3542" y="4183075"/>
            <a:ext cx="5616624" cy="1752600"/>
          </a:xfrm>
        </p:spPr>
        <p:txBody>
          <a:bodyPr/>
          <a:lstStyle/>
          <a:p>
            <a:pPr algn="l" eaLnBrk="1" hangingPunct="1"/>
            <a:r>
              <a:rPr lang="en-GB" altLang="ko-KR" sz="2800" dirty="0" err="1" smtClean="0">
                <a:ea typeface="굴림" pitchFamily="50" charset="-127"/>
              </a:rPr>
              <a:t>Samyoung</a:t>
            </a:r>
            <a:r>
              <a:rPr lang="en-GB" altLang="ko-KR" sz="2800" dirty="0" smtClean="0">
                <a:ea typeface="굴림" pitchFamily="50" charset="-127"/>
              </a:rPr>
              <a:t> CHUNG, RRA</a:t>
            </a:r>
          </a:p>
          <a:p>
            <a:pPr algn="l" eaLnBrk="1" hangingPunct="1"/>
            <a:r>
              <a:rPr lang="en-US" altLang="ko-KR" sz="2800" dirty="0" err="1" smtClean="0">
                <a:ea typeface="굴림" pitchFamily="50" charset="-127"/>
              </a:rPr>
              <a:t>TaekSoo</a:t>
            </a:r>
            <a:r>
              <a:rPr lang="en-US" altLang="ko-KR" sz="2800" dirty="0" smtClean="0">
                <a:ea typeface="굴림" pitchFamily="50" charset="-127"/>
              </a:rPr>
              <a:t> KIM, KITEC</a:t>
            </a:r>
            <a:endParaRPr lang="en-GB" altLang="ko-KR" sz="2800" dirty="0" smtClean="0">
              <a:ea typeface="굴림" pitchFamily="50" charset="-127"/>
            </a:endParaRPr>
          </a:p>
          <a:p>
            <a:pPr algn="l" eaLnBrk="1" hangingPunct="1"/>
            <a:r>
              <a:rPr lang="en-GB" altLang="ko-KR" sz="2800" dirty="0" err="1" smtClean="0">
                <a:ea typeface="굴림" pitchFamily="50" charset="-127"/>
              </a:rPr>
              <a:t>Kishik</a:t>
            </a:r>
            <a:r>
              <a:rPr lang="en-GB" altLang="ko-KR" sz="2800" dirty="0" smtClean="0">
                <a:ea typeface="굴림" pitchFamily="50" charset="-127"/>
              </a:rPr>
              <a:t> PARK, </a:t>
            </a:r>
            <a:r>
              <a:rPr lang="en-US" altLang="ko-KR" sz="2800" dirty="0" smtClean="0">
                <a:ea typeface="굴림" pitchFamily="50" charset="-127"/>
              </a:rPr>
              <a:t>Green ICT Forum</a:t>
            </a:r>
            <a:endParaRPr lang="en-CA" altLang="ko-KR" sz="2800" dirty="0" smtClean="0">
              <a:ea typeface="굴림" pitchFamily="50" charset="-127"/>
            </a:endParaRPr>
          </a:p>
          <a:p>
            <a:pPr eaLnBrk="1" hangingPunct="1"/>
            <a:endParaRPr lang="en-CA" altLang="ko-KR" dirty="0" smtClean="0">
              <a:ea typeface="굴림" pitchFamily="50" charset="-127"/>
            </a:endParaRPr>
          </a:p>
        </p:txBody>
      </p:sp>
      <p:graphicFrame>
        <p:nvGraphicFramePr>
          <p:cNvPr id="2092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173332"/>
              </p:ext>
            </p:extLst>
          </p:nvPr>
        </p:nvGraphicFramePr>
        <p:xfrm>
          <a:off x="3587750" y="288925"/>
          <a:ext cx="5064125" cy="1356360"/>
        </p:xfrm>
        <a:graphic>
          <a:graphicData uri="http://schemas.openxmlformats.org/drawingml/2006/table">
            <a:tbl>
              <a:tblPr/>
              <a:tblGrid>
                <a:gridCol w="1081088"/>
                <a:gridCol w="3983037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Document No: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GSC17-PLEN-66r1</a:t>
                      </a:r>
                      <a:endParaRPr kumimoji="0" lang="en-CA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9244D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Source: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+mn-cs"/>
                        </a:rPr>
                        <a:t>TTA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Contact: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+mn-cs"/>
                        </a:rPr>
                        <a:t>Samyoung</a:t>
                      </a:r>
                      <a:r>
                        <a:rPr kumimoji="0" lang="en-CA" altLang="ko-K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+mn-cs"/>
                        </a:rPr>
                        <a:t> CHUNG (</a:t>
                      </a:r>
                      <a:r>
                        <a:rPr kumimoji="0" lang="en-US" altLang="ko-K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+mn-cs"/>
                        </a:rPr>
                        <a:t>sychung@msip.go.kr)</a:t>
                      </a:r>
                      <a:endParaRPr kumimoji="0" lang="en-CA" altLang="ko-KR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9244D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GSC Session: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PLEN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Trebuchet MS" pitchFamily="34" charset="0"/>
                          <a:ea typeface="굴림" pitchFamily="50" charset="-127"/>
                        </a:rPr>
                        <a:t>Agenda Item: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ko-K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9244D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+mn-cs"/>
                        </a:rPr>
                        <a:t>6.6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924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직사각형 2"/>
          <p:cNvSpPr>
            <a:spLocks noChangeArrowheads="1"/>
          </p:cNvSpPr>
          <p:nvPr/>
        </p:nvSpPr>
        <p:spPr bwMode="auto">
          <a:xfrm>
            <a:off x="0" y="918587"/>
            <a:ext cx="9286875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o-KR" altLang="en-US" sz="1400" dirty="0">
              <a:ea typeface="굴림" pitchFamily="50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ko-KR" sz="2000" dirty="0">
                <a:solidFill>
                  <a:srgbClr val="0033CC"/>
                </a:solidFill>
                <a:ea typeface="굴림" pitchFamily="50" charset="-127"/>
              </a:rPr>
              <a:t> The role of telecommunications/ICTs in handling and controlling </a:t>
            </a:r>
            <a:r>
              <a:rPr lang="en-US" altLang="ko-KR" sz="2000" dirty="0" smtClean="0">
                <a:solidFill>
                  <a:srgbClr val="0033CC"/>
                </a:solidFill>
                <a:ea typeface="굴림" pitchFamily="50" charset="-127"/>
              </a:rPr>
              <a:t>e-waste</a:t>
            </a:r>
          </a:p>
          <a:p>
            <a:pPr lvl="1"/>
            <a:r>
              <a:rPr lang="en-US" altLang="ko-KR" sz="2000" dirty="0">
                <a:solidFill>
                  <a:srgbClr val="0033CC"/>
                </a:solidFill>
                <a:ea typeface="굴림" pitchFamily="50" charset="-127"/>
              </a:rPr>
              <a:t> </a:t>
            </a:r>
            <a:r>
              <a:rPr lang="en-US" altLang="ko-KR" sz="2000" dirty="0" smtClean="0">
                <a:solidFill>
                  <a:srgbClr val="0033CC"/>
                </a:solidFill>
                <a:ea typeface="굴림" pitchFamily="50" charset="-127"/>
              </a:rPr>
              <a:t>   </a:t>
            </a:r>
            <a:r>
              <a:rPr lang="en-US" altLang="ko-KR" sz="2000" dirty="0">
                <a:solidFill>
                  <a:srgbClr val="0033CC"/>
                </a:solidFill>
                <a:ea typeface="굴림" pitchFamily="50" charset="-127"/>
              </a:rPr>
              <a:t>from telecommunication and information technology equipment and </a:t>
            </a:r>
            <a:endParaRPr lang="en-US" altLang="ko-KR" sz="2000" dirty="0" smtClean="0">
              <a:solidFill>
                <a:srgbClr val="0033CC"/>
              </a:solidFill>
              <a:ea typeface="굴림" pitchFamily="50" charset="-127"/>
            </a:endParaRPr>
          </a:p>
          <a:p>
            <a:pPr lvl="1"/>
            <a:r>
              <a:rPr lang="en-US" altLang="ko-KR" sz="2000" dirty="0">
                <a:solidFill>
                  <a:srgbClr val="0033CC"/>
                </a:solidFill>
                <a:ea typeface="굴림" pitchFamily="50" charset="-127"/>
              </a:rPr>
              <a:t> </a:t>
            </a:r>
            <a:r>
              <a:rPr lang="en-US" altLang="ko-KR" sz="2000" dirty="0" smtClean="0">
                <a:solidFill>
                  <a:srgbClr val="0033CC"/>
                </a:solidFill>
                <a:ea typeface="굴림" pitchFamily="50" charset="-127"/>
              </a:rPr>
              <a:t>   methods </a:t>
            </a:r>
            <a:r>
              <a:rPr lang="en-US" altLang="ko-KR" sz="2000" dirty="0">
                <a:solidFill>
                  <a:srgbClr val="0033CC"/>
                </a:solidFill>
                <a:ea typeface="굴림" pitchFamily="50" charset="-127"/>
              </a:rPr>
              <a:t>of treating </a:t>
            </a:r>
            <a:r>
              <a:rPr lang="en-US" altLang="ko-KR" sz="2000" dirty="0" smtClean="0">
                <a:solidFill>
                  <a:srgbClr val="0033CC"/>
                </a:solidFill>
                <a:ea typeface="굴림" pitchFamily="50" charset="-127"/>
              </a:rPr>
              <a:t>it</a:t>
            </a:r>
            <a:endParaRPr lang="en-US" altLang="ko-KR" sz="1400" dirty="0">
              <a:ea typeface="굴림" pitchFamily="50" charset="-127"/>
            </a:endParaRPr>
          </a:p>
          <a:p>
            <a:pPr lvl="2">
              <a:buFont typeface="Wingdings" pitchFamily="2" charset="2"/>
              <a:buChar char="ü"/>
            </a:pPr>
            <a:r>
              <a:rPr lang="ko-KR" altLang="en-US" dirty="0">
                <a:ea typeface="굴림" pitchFamily="50" charset="-127"/>
              </a:rPr>
              <a:t> </a:t>
            </a:r>
            <a:r>
              <a:rPr lang="en-US" altLang="ko-KR" dirty="0" smtClean="0">
                <a:ea typeface="굴림" pitchFamily="50" charset="-127"/>
              </a:rPr>
              <a:t>resolves to organize seminars and workshop to enhance awareness of </a:t>
            </a:r>
          </a:p>
          <a:p>
            <a:pPr lvl="2"/>
            <a:r>
              <a:rPr lang="en-US" altLang="ko-KR" dirty="0">
                <a:ea typeface="굴림" pitchFamily="50" charset="-127"/>
              </a:rPr>
              <a:t> </a:t>
            </a:r>
            <a:r>
              <a:rPr lang="en-US" altLang="ko-KR" dirty="0" smtClean="0">
                <a:ea typeface="굴림" pitchFamily="50" charset="-127"/>
              </a:rPr>
              <a:t>   the hazards of e-waste and the methods of treating it 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ko-KR" dirty="0" smtClean="0">
                <a:ea typeface="굴림" pitchFamily="50" charset="-127"/>
              </a:rPr>
              <a:t> instructs ITU-T SG5 to develop and document examples of best practice </a:t>
            </a:r>
          </a:p>
          <a:p>
            <a:pPr lvl="2"/>
            <a:r>
              <a:rPr lang="en-US" altLang="ko-KR" dirty="0">
                <a:ea typeface="굴림" pitchFamily="50" charset="-127"/>
              </a:rPr>
              <a:t> </a:t>
            </a:r>
            <a:r>
              <a:rPr lang="en-US" altLang="ko-KR" dirty="0" smtClean="0">
                <a:ea typeface="굴림" pitchFamily="50" charset="-127"/>
              </a:rPr>
              <a:t>   for handling and controlling e-waste for dissemination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ko-KR" dirty="0" smtClean="0">
                <a:ea typeface="굴림" pitchFamily="50" charset="-127"/>
              </a:rPr>
              <a:t> to develop Recommendations, methodologies relating to handling e-waste </a:t>
            </a:r>
          </a:p>
          <a:p>
            <a:pPr lvl="2"/>
            <a:r>
              <a:rPr lang="en-US" altLang="ko-KR" dirty="0">
                <a:ea typeface="굴림" pitchFamily="50" charset="-127"/>
              </a:rPr>
              <a:t> </a:t>
            </a:r>
            <a:r>
              <a:rPr lang="en-US" altLang="ko-KR" dirty="0" smtClean="0">
                <a:ea typeface="굴림" pitchFamily="50" charset="-127"/>
              </a:rPr>
              <a:t>   to foster awareness of the hazards of e-waste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ko-KR" dirty="0" smtClean="0">
                <a:ea typeface="굴림" pitchFamily="50" charset="-127"/>
              </a:rPr>
              <a:t> to study the impact of used ICT products brought into developing countries</a:t>
            </a:r>
          </a:p>
          <a:p>
            <a:pPr lvl="2"/>
            <a:r>
              <a:rPr lang="en-US" altLang="ko-KR" dirty="0">
                <a:ea typeface="굴림" pitchFamily="50" charset="-127"/>
              </a:rPr>
              <a:t> </a:t>
            </a:r>
            <a:r>
              <a:rPr lang="en-US" altLang="ko-KR" dirty="0" smtClean="0">
                <a:ea typeface="굴림" pitchFamily="50" charset="-127"/>
              </a:rPr>
              <a:t>   and give appropriate guidance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4730827"/>
            <a:ext cx="89296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ko-KR" sz="1400" dirty="0">
              <a:ea typeface="굴림" pitchFamily="50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ko-KR" sz="2000" dirty="0">
                <a:ea typeface="굴림" pitchFamily="50" charset="-127"/>
              </a:rPr>
              <a:t> ARTICLE 8A  Energy </a:t>
            </a:r>
            <a:r>
              <a:rPr lang="en-US" altLang="ko-KR" sz="2000" dirty="0" smtClean="0">
                <a:ea typeface="굴림" pitchFamily="50" charset="-127"/>
              </a:rPr>
              <a:t>efficiency/e-waste</a:t>
            </a:r>
            <a:endParaRPr lang="en-US" altLang="ko-KR" dirty="0">
              <a:ea typeface="굴림" pitchFamily="50" charset="-127"/>
            </a:endParaRPr>
          </a:p>
          <a:p>
            <a:pPr lvl="2">
              <a:buFont typeface="Wingdings" pitchFamily="2" charset="2"/>
              <a:buChar char="ü"/>
            </a:pPr>
            <a:r>
              <a:rPr lang="en-US" altLang="ko-KR" dirty="0">
                <a:ea typeface="굴림" pitchFamily="50" charset="-127"/>
              </a:rPr>
              <a:t> 8.2  Member States are encouraged to adopt energy-efficiency and </a:t>
            </a:r>
            <a:endParaRPr lang="en-US" altLang="ko-KR" dirty="0" smtClean="0">
              <a:ea typeface="굴림" pitchFamily="50" charset="-127"/>
            </a:endParaRPr>
          </a:p>
          <a:p>
            <a:pPr lvl="2"/>
            <a:r>
              <a:rPr lang="en-US" altLang="ko-KR" dirty="0">
                <a:ea typeface="굴림" pitchFamily="50" charset="-127"/>
              </a:rPr>
              <a:t> </a:t>
            </a:r>
            <a:r>
              <a:rPr lang="en-US" altLang="ko-KR" dirty="0" smtClean="0">
                <a:ea typeface="굴림" pitchFamily="50" charset="-127"/>
              </a:rPr>
              <a:t>          e-waste </a:t>
            </a:r>
            <a:r>
              <a:rPr lang="en-US" altLang="ko-KR" dirty="0">
                <a:ea typeface="굴림" pitchFamily="50" charset="-127"/>
              </a:rPr>
              <a:t>best practices taking into account the relevant </a:t>
            </a:r>
            <a:endParaRPr lang="en-US" altLang="ko-KR" dirty="0" smtClean="0">
              <a:ea typeface="굴림" pitchFamily="50" charset="-127"/>
            </a:endParaRPr>
          </a:p>
          <a:p>
            <a:pPr lvl="2"/>
            <a:r>
              <a:rPr lang="en-US" altLang="ko-KR" dirty="0">
                <a:ea typeface="굴림" pitchFamily="50" charset="-127"/>
              </a:rPr>
              <a:t> </a:t>
            </a:r>
            <a:r>
              <a:rPr lang="en-US" altLang="ko-KR" dirty="0" smtClean="0">
                <a:ea typeface="굴림" pitchFamily="50" charset="-127"/>
              </a:rPr>
              <a:t>          ITU-T </a:t>
            </a:r>
            <a:r>
              <a:rPr lang="en-US" altLang="ko-KR" dirty="0">
                <a:ea typeface="굴림" pitchFamily="50" charset="-127"/>
              </a:rPr>
              <a:t>Recommendations</a:t>
            </a:r>
            <a:endParaRPr lang="ko-KR" altLang="en-US" sz="1400" dirty="0">
              <a:ea typeface="굴림" pitchFamily="50" charset="-127"/>
            </a:endParaRPr>
          </a:p>
        </p:txBody>
      </p:sp>
      <p:sp>
        <p:nvSpPr>
          <p:cNvPr id="5124" name="Rectangle 11"/>
          <p:cNvSpPr>
            <a:spLocks noChangeArrowheads="1"/>
          </p:cNvSpPr>
          <p:nvPr/>
        </p:nvSpPr>
        <p:spPr bwMode="auto">
          <a:xfrm>
            <a:off x="35496" y="4444333"/>
            <a:ext cx="64436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v"/>
            </a:pPr>
            <a:r>
              <a:rPr lang="en-US" altLang="ko-KR" sz="2400" b="1" dirty="0">
                <a:solidFill>
                  <a:srgbClr val="3023DD"/>
                </a:solidFill>
                <a:ea typeface="굴림" pitchFamily="50" charset="-127"/>
              </a:rPr>
              <a:t> ITU </a:t>
            </a:r>
            <a:r>
              <a:rPr lang="en-US" altLang="ko-KR" sz="2400" b="1" dirty="0" smtClean="0">
                <a:solidFill>
                  <a:srgbClr val="3023DD"/>
                </a:solidFill>
                <a:ea typeface="굴림" pitchFamily="50" charset="-127"/>
              </a:rPr>
              <a:t>WCIT-12: </a:t>
            </a:r>
            <a:r>
              <a:rPr lang="en-US" altLang="ko-KR" sz="2400" b="1" dirty="0">
                <a:solidFill>
                  <a:srgbClr val="3023DD"/>
                </a:solidFill>
                <a:ea typeface="굴림" pitchFamily="50" charset="-127"/>
              </a:rPr>
              <a:t>Final </a:t>
            </a:r>
            <a:r>
              <a:rPr lang="en-US" altLang="ko-KR" sz="2400" b="1" dirty="0" smtClean="0">
                <a:solidFill>
                  <a:srgbClr val="3023DD"/>
                </a:solidFill>
                <a:ea typeface="굴림" pitchFamily="50" charset="-127"/>
              </a:rPr>
              <a:t>Acts </a:t>
            </a:r>
            <a:r>
              <a:rPr lang="en-US" altLang="ko-KR" sz="2400" b="1" dirty="0">
                <a:solidFill>
                  <a:srgbClr val="3023DD"/>
                </a:solidFill>
                <a:ea typeface="굴림" pitchFamily="50" charset="-127"/>
              </a:rPr>
              <a:t>(Dubai, 2012)</a:t>
            </a:r>
          </a:p>
        </p:txBody>
      </p:sp>
      <p:sp>
        <p:nvSpPr>
          <p:cNvPr id="5125" name="직사각형 6"/>
          <p:cNvSpPr>
            <a:spLocks noChangeArrowheads="1"/>
          </p:cNvSpPr>
          <p:nvPr/>
        </p:nvSpPr>
        <p:spPr bwMode="auto">
          <a:xfrm>
            <a:off x="0" y="142875"/>
            <a:ext cx="9286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4000" dirty="0">
                <a:solidFill>
                  <a:srgbClr val="C68803"/>
                </a:solidFill>
                <a:ea typeface="바탕" pitchFamily="18" charset="-127"/>
              </a:rPr>
              <a:t> </a:t>
            </a:r>
            <a:r>
              <a:rPr lang="en-US" altLang="ko-KR" sz="4000" b="1" dirty="0">
                <a:solidFill>
                  <a:srgbClr val="C688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바탕" pitchFamily="18" charset="-127"/>
              </a:rPr>
              <a:t>ITU Activities on </a:t>
            </a:r>
            <a:r>
              <a:rPr lang="en-US" altLang="ko-KR" sz="4000" b="1" dirty="0" smtClean="0">
                <a:solidFill>
                  <a:srgbClr val="C688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바탕" pitchFamily="18" charset="-127"/>
              </a:rPr>
              <a:t>e-waste</a:t>
            </a:r>
            <a:endParaRPr lang="ko-KR" altLang="en-US" sz="4000" b="1" dirty="0">
              <a:solidFill>
                <a:srgbClr val="C688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50" charset="-127"/>
            </a:endParaRPr>
          </a:p>
        </p:txBody>
      </p:sp>
      <p:sp>
        <p:nvSpPr>
          <p:cNvPr id="5126" name="Rectangle 11"/>
          <p:cNvSpPr>
            <a:spLocks noChangeArrowheads="1"/>
          </p:cNvSpPr>
          <p:nvPr/>
        </p:nvSpPr>
        <p:spPr bwMode="auto">
          <a:xfrm>
            <a:off x="0" y="642938"/>
            <a:ext cx="52149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v"/>
            </a:pPr>
            <a:r>
              <a:rPr lang="en-US" altLang="ko-KR" sz="2400" b="1" dirty="0">
                <a:solidFill>
                  <a:srgbClr val="3023DD"/>
                </a:solidFill>
                <a:ea typeface="굴림" pitchFamily="50" charset="-127"/>
              </a:rPr>
              <a:t> </a:t>
            </a:r>
            <a:r>
              <a:rPr lang="en-US" altLang="ko-KR" sz="2400" b="1" dirty="0" smtClean="0">
                <a:solidFill>
                  <a:srgbClr val="3023DD"/>
                </a:solidFill>
                <a:ea typeface="굴림" pitchFamily="50" charset="-127"/>
              </a:rPr>
              <a:t>WTSA-12: </a:t>
            </a:r>
            <a:r>
              <a:rPr lang="en-US" altLang="ko-KR" sz="2400" b="1" dirty="0">
                <a:solidFill>
                  <a:srgbClr val="3023DD"/>
                </a:solidFill>
                <a:ea typeface="굴림" pitchFamily="50" charset="-127"/>
              </a:rPr>
              <a:t>Res.</a:t>
            </a:r>
            <a:r>
              <a:rPr lang="ko-KR" altLang="en-US" sz="2400" b="1" dirty="0">
                <a:solidFill>
                  <a:srgbClr val="3023DD"/>
                </a:solidFill>
                <a:ea typeface="굴림" pitchFamily="50" charset="-127"/>
              </a:rPr>
              <a:t> </a:t>
            </a:r>
            <a:r>
              <a:rPr lang="en-US" altLang="ko-KR" sz="2400" b="1" dirty="0">
                <a:solidFill>
                  <a:srgbClr val="3023DD"/>
                </a:solidFill>
                <a:ea typeface="굴림" pitchFamily="50" charset="-127"/>
              </a:rPr>
              <a:t>79 (Dubai,2012)</a:t>
            </a:r>
            <a:r>
              <a:rPr lang="ko-KR" altLang="en-US" sz="2000" b="1" dirty="0">
                <a:solidFill>
                  <a:srgbClr val="3023DD"/>
                </a:solidFill>
                <a:ea typeface="굴림" pitchFamily="50" charset="-127"/>
              </a:rPr>
              <a:t> </a:t>
            </a:r>
            <a:endParaRPr lang="en-US" altLang="ko-KR" sz="2400" b="1" dirty="0">
              <a:solidFill>
                <a:srgbClr val="3023DD"/>
              </a:solidFill>
              <a:ea typeface="굴림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4A84B-C3B7-4F87-A93E-E14BBC93E76B}" type="slidenum">
              <a:rPr lang="en-CA" altLang="ko-KR" smtClean="0"/>
              <a:pPr>
                <a:defRPr/>
              </a:pPr>
              <a:t>2</a:t>
            </a:fld>
            <a:endParaRPr lang="en-CA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785813"/>
            <a:ext cx="50815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직사각형 3"/>
          <p:cNvSpPr>
            <a:spLocks noChangeArrowheads="1"/>
          </p:cNvSpPr>
          <p:nvPr/>
        </p:nvSpPr>
        <p:spPr bwMode="auto">
          <a:xfrm>
            <a:off x="142875" y="1643063"/>
            <a:ext cx="642938" cy="28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ko-KR" altLang="en-US" sz="120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6148" name="직사각형 2"/>
          <p:cNvSpPr>
            <a:spLocks noChangeArrowheads="1"/>
          </p:cNvSpPr>
          <p:nvPr/>
        </p:nvSpPr>
        <p:spPr bwMode="auto">
          <a:xfrm>
            <a:off x="4427984" y="3068960"/>
            <a:ext cx="39604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1600" b="1" dirty="0">
                <a:ea typeface="굴림" pitchFamily="50" charset="-127"/>
              </a:rPr>
              <a:t> </a:t>
            </a:r>
            <a:r>
              <a:rPr lang="en-US" altLang="ko-KR" b="1" dirty="0">
                <a:ea typeface="굴림" pitchFamily="50" charset="-127"/>
              </a:rPr>
              <a:t>ICT and Climate Change</a:t>
            </a:r>
          </a:p>
          <a:p>
            <a:pPr>
              <a:buFont typeface="Wingdings" pitchFamily="2" charset="2"/>
              <a:buChar char="Ø"/>
            </a:pPr>
            <a:r>
              <a:rPr lang="ko-KR" altLang="en-US" b="1" dirty="0">
                <a:ea typeface="굴림" pitchFamily="50" charset="-127"/>
              </a:rPr>
              <a:t> </a:t>
            </a:r>
            <a:r>
              <a:rPr lang="en-US" altLang="ko-KR" b="1" dirty="0" smtClean="0">
                <a:ea typeface="굴림" pitchFamily="50" charset="-127"/>
              </a:rPr>
              <a:t>Assessment methodology</a:t>
            </a:r>
            <a:endParaRPr lang="en-US" altLang="ko-KR" b="1" dirty="0">
              <a:ea typeface="굴림" pitchFamily="50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b="1" dirty="0">
                <a:ea typeface="굴림" pitchFamily="50" charset="-127"/>
              </a:rPr>
              <a:t> </a:t>
            </a:r>
            <a:r>
              <a:rPr lang="en-US" altLang="ko-KR" b="1" dirty="0" smtClean="0">
                <a:ea typeface="굴림" pitchFamily="50" charset="-127"/>
              </a:rPr>
              <a:t>Guideline for ICT enabling effect</a:t>
            </a:r>
            <a:endParaRPr lang="ko-KR" altLang="en-US" b="1" dirty="0">
              <a:ea typeface="굴림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211960" y="2857500"/>
            <a:ext cx="4786312" cy="142875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endParaRPr lang="ko-KR" altLang="en-US" sz="120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6150" name="직사각형 2"/>
          <p:cNvSpPr>
            <a:spLocks noChangeArrowheads="1"/>
          </p:cNvSpPr>
          <p:nvPr/>
        </p:nvSpPr>
        <p:spPr bwMode="auto">
          <a:xfrm>
            <a:off x="1247651" y="5622339"/>
            <a:ext cx="3108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ko-KR" altLang="en-US" sz="1600" b="1" dirty="0">
                <a:ea typeface="굴림" pitchFamily="50" charset="-127"/>
              </a:rPr>
              <a:t> </a:t>
            </a:r>
            <a:r>
              <a:rPr lang="en-US" altLang="ko-KR" sz="1600" b="1" dirty="0">
                <a:ea typeface="굴림" pitchFamily="50" charset="-127"/>
              </a:rPr>
              <a:t>Rare metal </a:t>
            </a:r>
            <a:r>
              <a:rPr lang="en-US" altLang="ko-KR" sz="1600" b="1" dirty="0" smtClean="0">
                <a:ea typeface="굴림" pitchFamily="50" charset="-127"/>
              </a:rPr>
              <a:t>recycle</a:t>
            </a:r>
            <a:endParaRPr lang="en-US" altLang="ko-KR" sz="1600" b="1" dirty="0">
              <a:ea typeface="굴림" pitchFamily="50" charset="-127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sz="1600" b="1" dirty="0" smtClean="0">
                <a:ea typeface="굴림" pitchFamily="50" charset="-127"/>
              </a:rPr>
              <a:t> L-C management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sz="1600" b="1" dirty="0" smtClean="0">
                <a:ea typeface="굴림" pitchFamily="50" charset="-127"/>
              </a:rPr>
              <a:t> Battery</a:t>
            </a:r>
            <a:endParaRPr lang="ko-KR" altLang="en-US" sz="1600" b="1" dirty="0">
              <a:ea typeface="굴림" pitchFamily="50" charset="-127"/>
            </a:endParaRPr>
          </a:p>
        </p:txBody>
      </p:sp>
      <p:sp>
        <p:nvSpPr>
          <p:cNvPr id="6151" name="직사각형 12"/>
          <p:cNvSpPr>
            <a:spLocks noChangeArrowheads="1"/>
          </p:cNvSpPr>
          <p:nvPr/>
        </p:nvSpPr>
        <p:spPr bwMode="auto">
          <a:xfrm>
            <a:off x="928688" y="4357688"/>
            <a:ext cx="3857625" cy="9239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>
                <a:solidFill>
                  <a:srgbClr val="000000"/>
                </a:solidFill>
                <a:ea typeface="굴림" pitchFamily="50" charset="-127"/>
              </a:rPr>
              <a:t>Question 13</a:t>
            </a:r>
          </a:p>
          <a:p>
            <a:pPr algn="ctr">
              <a:lnSpc>
                <a:spcPct val="150000"/>
              </a:lnSpc>
            </a:pPr>
            <a:r>
              <a:rPr lang="en-US" altLang="ko-KR" sz="1200" b="1">
                <a:ea typeface="굴림" pitchFamily="50" charset="-127"/>
              </a:rPr>
              <a:t>Environmental impact reduction including e-waste</a:t>
            </a:r>
            <a:endParaRPr lang="en-US" altLang="ko-KR" sz="1200" b="1">
              <a:solidFill>
                <a:srgbClr val="000000"/>
              </a:solidFill>
              <a:ea typeface="굴림" pitchFamily="50" charset="-127"/>
            </a:endParaRPr>
          </a:p>
          <a:p>
            <a:pPr algn="ctr"/>
            <a:endParaRPr lang="ko-KR" altLang="en-US" sz="120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6152" name="직사각형 13"/>
          <p:cNvSpPr>
            <a:spLocks noChangeArrowheads="1"/>
          </p:cNvSpPr>
          <p:nvPr/>
        </p:nvSpPr>
        <p:spPr bwMode="auto">
          <a:xfrm>
            <a:off x="4929188" y="4357688"/>
            <a:ext cx="3357562" cy="9239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>
                <a:solidFill>
                  <a:srgbClr val="000000"/>
                </a:solidFill>
                <a:ea typeface="굴림" pitchFamily="50" charset="-127"/>
              </a:rPr>
              <a:t>Question 16</a:t>
            </a:r>
          </a:p>
          <a:p>
            <a:pPr algn="ctr"/>
            <a:r>
              <a:rPr lang="en-US" altLang="ko-KR" sz="1200" b="1">
                <a:ea typeface="굴림" pitchFamily="50" charset="-127"/>
              </a:rPr>
              <a:t>Eco-specifications and rating criteria</a:t>
            </a:r>
          </a:p>
          <a:p>
            <a:pPr algn="ctr">
              <a:lnSpc>
                <a:spcPct val="150000"/>
              </a:lnSpc>
            </a:pPr>
            <a:r>
              <a:rPr lang="en-US" altLang="ko-KR" sz="1200" b="1">
                <a:ea typeface="굴림" pitchFamily="50" charset="-127"/>
              </a:rPr>
              <a:t> for mobile phones eco-rating programs</a:t>
            </a:r>
            <a:endParaRPr lang="ko-KR" altLang="en-US" sz="120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6153" name="직사각형 14"/>
          <p:cNvSpPr>
            <a:spLocks noChangeArrowheads="1"/>
          </p:cNvSpPr>
          <p:nvPr/>
        </p:nvSpPr>
        <p:spPr bwMode="auto">
          <a:xfrm>
            <a:off x="714375" y="1643063"/>
            <a:ext cx="357188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ko-KR" altLang="en-US" sz="120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6154" name="직사각형 2"/>
          <p:cNvSpPr>
            <a:spLocks noChangeArrowheads="1"/>
          </p:cNvSpPr>
          <p:nvPr/>
        </p:nvSpPr>
        <p:spPr bwMode="auto">
          <a:xfrm>
            <a:off x="5214938" y="5286375"/>
            <a:ext cx="40719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ko-KR" sz="1600" b="1" dirty="0">
                <a:ea typeface="굴림" pitchFamily="50" charset="-127"/>
              </a:rPr>
              <a:t> eco-rating</a:t>
            </a:r>
            <a:r>
              <a:rPr lang="ko-KR" altLang="en-US" sz="1600" b="1" dirty="0">
                <a:ea typeface="굴림" pitchFamily="50" charset="-127"/>
              </a:rPr>
              <a:t> </a:t>
            </a:r>
            <a:r>
              <a:rPr lang="en-US" altLang="ko-KR" sz="1600" b="1" dirty="0" smtClean="0">
                <a:ea typeface="굴림" pitchFamily="50" charset="-127"/>
              </a:rPr>
              <a:t>and spec</a:t>
            </a:r>
            <a:r>
              <a:rPr lang="en-US" altLang="ko-KR" sz="1600" b="1" dirty="0">
                <a:ea typeface="굴림" pitchFamily="50" charset="-127"/>
              </a:rPr>
              <a:t>. criteria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ko-KR" sz="1600" b="1" dirty="0">
                <a:ea typeface="굴림" pitchFamily="50" charset="-127"/>
              </a:rPr>
              <a:t> categories :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ko-KR" sz="1600" b="1" dirty="0">
                <a:ea typeface="굴림" pitchFamily="50" charset="-127"/>
              </a:rPr>
              <a:t> hazardous substances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ko-KR" sz="1600" b="1" dirty="0">
                <a:ea typeface="굴림" pitchFamily="50" charset="-127"/>
              </a:rPr>
              <a:t> energy efficiency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ko-KR" sz="1600" b="1" dirty="0">
                <a:ea typeface="굴림" pitchFamily="50" charset="-127"/>
              </a:rPr>
              <a:t> end of life</a:t>
            </a:r>
          </a:p>
          <a:p>
            <a:r>
              <a:rPr lang="en-US" altLang="ko-KR" sz="1600" b="1" dirty="0">
                <a:ea typeface="굴림" pitchFamily="50" charset="-127"/>
              </a:rPr>
              <a:t>               </a:t>
            </a:r>
            <a:endParaRPr lang="ko-KR" altLang="en-US" sz="1600" b="1" dirty="0">
              <a:ea typeface="굴림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5000625" y="5357813"/>
            <a:ext cx="4143375" cy="135731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endParaRPr lang="ko-KR" altLang="en-US" sz="120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6156" name="직사각형 6"/>
          <p:cNvSpPr>
            <a:spLocks noChangeArrowheads="1"/>
          </p:cNvSpPr>
          <p:nvPr/>
        </p:nvSpPr>
        <p:spPr bwMode="auto">
          <a:xfrm>
            <a:off x="0" y="142875"/>
            <a:ext cx="9286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4000" dirty="0">
                <a:solidFill>
                  <a:srgbClr val="C68803"/>
                </a:solidFill>
                <a:ea typeface="바탕" pitchFamily="18" charset="-127"/>
              </a:rPr>
              <a:t> </a:t>
            </a:r>
            <a:r>
              <a:rPr lang="en-US" altLang="ko-KR" sz="4000" b="1" dirty="0">
                <a:solidFill>
                  <a:srgbClr val="C688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바탕" pitchFamily="18" charset="-127"/>
              </a:rPr>
              <a:t>ITU Activities on </a:t>
            </a:r>
            <a:r>
              <a:rPr lang="en-US" altLang="ko-KR" sz="4000" b="1" dirty="0" smtClean="0">
                <a:solidFill>
                  <a:srgbClr val="C688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바탕" pitchFamily="18" charset="-127"/>
              </a:rPr>
              <a:t>e-waste </a:t>
            </a:r>
            <a:endParaRPr lang="ko-KR" altLang="en-US" sz="4000" b="1" dirty="0">
              <a:solidFill>
                <a:srgbClr val="C688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827088" y="5373688"/>
            <a:ext cx="4143375" cy="135731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endParaRPr lang="ko-KR" altLang="en-US" sz="120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4A84B-C3B7-4F87-A93E-E14BBC93E76B}" type="slidenum">
              <a:rPr lang="en-CA" altLang="ko-KR" smtClean="0"/>
              <a:pPr>
                <a:defRPr/>
              </a:pPr>
              <a:t>3</a:t>
            </a:fld>
            <a:endParaRPr lang="en-CA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322522" y="142875"/>
            <a:ext cx="5771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4000" b="1" dirty="0" smtClean="0">
                <a:solidFill>
                  <a:srgbClr val="C688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바탕" pitchFamily="18" charset="-127"/>
              </a:rPr>
              <a:t>Q.13 &amp; 16 of ITU-T SG5</a:t>
            </a:r>
            <a:endParaRPr lang="ko-KR" altLang="en-US" sz="4000" b="1" dirty="0">
              <a:solidFill>
                <a:srgbClr val="C688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50" charset="-127"/>
            </a:endParaRPr>
          </a:p>
        </p:txBody>
      </p:sp>
      <p:sp>
        <p:nvSpPr>
          <p:cNvPr id="7" name="직사각형 4"/>
          <p:cNvSpPr>
            <a:spLocks noChangeArrowheads="1"/>
          </p:cNvSpPr>
          <p:nvPr/>
        </p:nvSpPr>
        <p:spPr bwMode="auto">
          <a:xfrm>
            <a:off x="126554" y="98363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2400" b="1" dirty="0" smtClean="0">
                <a:ea typeface="굴림" pitchFamily="50" charset="-127"/>
              </a:rPr>
              <a:t> </a:t>
            </a:r>
            <a:r>
              <a:rPr lang="en-US" altLang="ko-KR" sz="2400" b="1" dirty="0" err="1" smtClean="0">
                <a:ea typeface="굴림" pitchFamily="50" charset="-127"/>
              </a:rPr>
              <a:t>L.rare</a:t>
            </a:r>
            <a:r>
              <a:rPr lang="en-US" altLang="ko-KR" sz="2400" b="1" dirty="0" smtClean="0">
                <a:ea typeface="굴림" pitchFamily="50" charset="-127"/>
              </a:rPr>
              <a:t> Metals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ko-KR" sz="2000" dirty="0" smtClean="0">
                <a:ea typeface="굴림" pitchFamily="50" charset="-127"/>
              </a:rPr>
              <a:t> </a:t>
            </a:r>
            <a:r>
              <a:rPr lang="en-US" altLang="ko-KR" dirty="0" smtClean="0">
                <a:ea typeface="굴림" pitchFamily="50" charset="-127"/>
              </a:rPr>
              <a:t>Updated a draft Recommendation </a:t>
            </a:r>
            <a:r>
              <a:rPr lang="en-US" altLang="ko-KR" dirty="0" err="1" smtClean="0">
                <a:ea typeface="굴림" pitchFamily="50" charset="-127"/>
              </a:rPr>
              <a:t>L.rareMetals_measurement</a:t>
            </a:r>
            <a:r>
              <a:rPr lang="en-US" altLang="ko-KR" dirty="0" smtClean="0">
                <a:ea typeface="굴림" pitchFamily="50" charset="-127"/>
              </a:rPr>
              <a:t> containing two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 </a:t>
            </a:r>
            <a:r>
              <a:rPr lang="en-US" altLang="ko-KR" dirty="0" smtClean="0">
                <a:ea typeface="굴림" pitchFamily="50" charset="-127"/>
              </a:rPr>
              <a:t>    measurement methods to characterize rare metals in ICT goods</a:t>
            </a:r>
            <a:endParaRPr lang="en-US" altLang="ko-KR" b="1" dirty="0">
              <a:ea typeface="굴림" pitchFamily="50" charset="-127"/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07504" y="2060848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2400" dirty="0" smtClean="0">
                <a:ea typeface="굴림" pitchFamily="50" charset="-127"/>
              </a:rPr>
              <a:t> </a:t>
            </a:r>
            <a:r>
              <a:rPr lang="en-US" altLang="ko-KR" sz="2400" b="1" dirty="0" smtClean="0">
                <a:ea typeface="굴림" pitchFamily="50" charset="-127"/>
              </a:rPr>
              <a:t>Life Cycle management of ICT equipment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ko-KR" dirty="0" smtClean="0">
                <a:ea typeface="굴림" pitchFamily="50" charset="-127"/>
              </a:rPr>
              <a:t> UNEP proposed to develop a technical paper on life-cycle management of 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 </a:t>
            </a:r>
            <a:r>
              <a:rPr lang="en-US" altLang="ko-KR" dirty="0" smtClean="0">
                <a:ea typeface="굴림" pitchFamily="50" charset="-127"/>
              </a:rPr>
              <a:t>   ICT equipment and approved in Feb. 2013 to </a:t>
            </a:r>
            <a:endParaRPr lang="en-US" altLang="ko-KR" b="1" dirty="0" smtClean="0">
              <a:ea typeface="굴림" pitchFamily="50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ko-KR" b="1" dirty="0" smtClean="0">
                <a:ea typeface="굴림" pitchFamily="50" charset="-127"/>
              </a:rPr>
              <a:t> </a:t>
            </a:r>
            <a:r>
              <a:rPr lang="en-US" altLang="ko-KR" dirty="0" smtClean="0">
                <a:ea typeface="굴림" pitchFamily="50" charset="-127"/>
              </a:rPr>
              <a:t>This </a:t>
            </a:r>
            <a:r>
              <a:rPr lang="en-US" altLang="ko-KR" dirty="0">
                <a:ea typeface="굴림" pitchFamily="50" charset="-127"/>
              </a:rPr>
              <a:t>Technical paper </a:t>
            </a:r>
            <a:r>
              <a:rPr lang="en-US" altLang="ko-KR" dirty="0" smtClean="0">
                <a:ea typeface="굴림" pitchFamily="50" charset="-127"/>
              </a:rPr>
              <a:t>aims to provide guidance on;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altLang="ko-KR" dirty="0" smtClean="0">
                <a:ea typeface="굴림" pitchFamily="50" charset="-127"/>
              </a:rPr>
              <a:t>Substitution of harmful substances, disposal of used and end-of-life equipment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altLang="ko-KR" dirty="0" smtClean="0">
                <a:ea typeface="굴림" pitchFamily="50" charset="-127"/>
              </a:rPr>
              <a:t> Environmentally sound management of used and end-of-life equip.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altLang="ko-KR" dirty="0">
                <a:ea typeface="굴림" pitchFamily="50" charset="-127"/>
              </a:rPr>
              <a:t> </a:t>
            </a:r>
            <a:r>
              <a:rPr lang="en-US" altLang="ko-KR" dirty="0" smtClean="0">
                <a:ea typeface="굴림" pitchFamily="50" charset="-127"/>
              </a:rPr>
              <a:t>Avoidance or minimization of e-waste</a:t>
            </a:r>
            <a:endParaRPr lang="en-US" altLang="ko-KR" b="1" dirty="0">
              <a:ea typeface="굴림" pitchFamily="50" charset="-127"/>
            </a:endParaRPr>
          </a:p>
        </p:txBody>
      </p:sp>
      <p:sp>
        <p:nvSpPr>
          <p:cNvPr id="6" name="직사각형 4"/>
          <p:cNvSpPr>
            <a:spLocks noChangeArrowheads="1"/>
          </p:cNvSpPr>
          <p:nvPr/>
        </p:nvSpPr>
        <p:spPr bwMode="auto">
          <a:xfrm>
            <a:off x="131000" y="450912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2400" b="1" dirty="0" smtClean="0">
                <a:ea typeface="굴림" pitchFamily="50" charset="-127"/>
              </a:rPr>
              <a:t> Mobile phone Eco-rating 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ko-KR" dirty="0" smtClean="0">
                <a:ea typeface="굴림" pitchFamily="50" charset="-127"/>
              </a:rPr>
              <a:t> Recommendation for eco-specifications and rating criteria for mobile phone</a:t>
            </a:r>
            <a:endParaRPr lang="en-US" altLang="ko-KR" dirty="0">
              <a:ea typeface="굴림" pitchFamily="50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ko-KR" dirty="0" smtClean="0">
                <a:ea typeface="굴림" pitchFamily="50" charset="-127"/>
              </a:rPr>
              <a:t> The objective is to define a eco-specification criteria and rating criteria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ko-KR" dirty="0" smtClean="0">
                <a:ea typeface="굴림" pitchFamily="50" charset="-127"/>
              </a:rPr>
              <a:t> Specific criteria for </a:t>
            </a:r>
            <a:r>
              <a:rPr lang="en-US" altLang="ko-KR" b="1" dirty="0" smtClean="0">
                <a:ea typeface="굴림" pitchFamily="50" charset="-127"/>
              </a:rPr>
              <a:t>hazardous substances</a:t>
            </a:r>
            <a:r>
              <a:rPr lang="en-US" altLang="ko-KR" dirty="0" smtClean="0">
                <a:ea typeface="굴림" pitchFamily="50" charset="-127"/>
              </a:rPr>
              <a:t>, energy efficiency, </a:t>
            </a:r>
            <a:r>
              <a:rPr lang="en-US" altLang="ko-KR" b="1" dirty="0" smtClean="0">
                <a:ea typeface="굴림" pitchFamily="50" charset="-127"/>
              </a:rPr>
              <a:t>end of life</a:t>
            </a:r>
            <a:r>
              <a:rPr lang="en-US" altLang="ko-KR" dirty="0" smtClean="0">
                <a:ea typeface="굴림" pitchFamily="50" charset="-127"/>
              </a:rPr>
              <a:t>…</a:t>
            </a:r>
          </a:p>
          <a:p>
            <a:pPr lvl="1"/>
            <a:r>
              <a:rPr lang="en-US" altLang="ko-KR" b="1" dirty="0">
                <a:ea typeface="굴림" pitchFamily="50" charset="-127"/>
              </a:rPr>
              <a:t> </a:t>
            </a:r>
            <a:r>
              <a:rPr lang="en-US" altLang="ko-KR" b="1" dirty="0" smtClean="0">
                <a:ea typeface="굴림" pitchFamily="50" charset="-127"/>
              </a:rPr>
              <a:t>    </a:t>
            </a:r>
            <a:endParaRPr lang="en-US" altLang="ko-KR" b="1" dirty="0">
              <a:ea typeface="굴림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4A84B-C3B7-4F87-A93E-E14BBC93E76B}" type="slidenum">
              <a:rPr lang="en-CA" altLang="ko-KR" smtClean="0"/>
              <a:pPr>
                <a:defRPr/>
              </a:pPr>
              <a:t>4</a:t>
            </a:fld>
            <a:endParaRPr lang="en-CA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직사각형 3"/>
          <p:cNvSpPr>
            <a:spLocks noChangeArrowheads="1"/>
          </p:cNvSpPr>
          <p:nvPr/>
        </p:nvSpPr>
        <p:spPr bwMode="auto">
          <a:xfrm>
            <a:off x="35496" y="994083"/>
            <a:ext cx="90011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2400" b="1" dirty="0">
                <a:ea typeface="굴림" pitchFamily="50" charset="-127"/>
              </a:rPr>
              <a:t> </a:t>
            </a:r>
            <a:r>
              <a:rPr lang="en-US" altLang="ko-KR" sz="2400" b="1" dirty="0" smtClean="0">
                <a:ea typeface="굴림" pitchFamily="50" charset="-127"/>
              </a:rPr>
              <a:t>ASTAP(APT Standardization Program)</a:t>
            </a:r>
            <a:endParaRPr lang="en-US" altLang="ko-KR" sz="2400" b="1" dirty="0">
              <a:ea typeface="굴림" pitchFamily="50" charset="-127"/>
            </a:endParaRPr>
          </a:p>
          <a:p>
            <a:r>
              <a:rPr lang="en-US" altLang="ko-KR" sz="2400" b="1" dirty="0">
                <a:ea typeface="굴림" pitchFamily="50" charset="-127"/>
              </a:rPr>
              <a:t> </a:t>
            </a:r>
            <a:r>
              <a:rPr lang="en-US" altLang="ko-KR" sz="2400" dirty="0">
                <a:ea typeface="굴림" pitchFamily="50" charset="-127"/>
              </a:rPr>
              <a:t> </a:t>
            </a:r>
            <a:r>
              <a:rPr lang="en-US" altLang="ko-KR" sz="2400" dirty="0" smtClean="0">
                <a:ea typeface="굴림" pitchFamily="50" charset="-127"/>
              </a:rPr>
              <a:t>  </a:t>
            </a:r>
            <a:r>
              <a:rPr lang="en-US" altLang="ko-KR" sz="2000" dirty="0" smtClean="0">
                <a:ea typeface="굴림" pitchFamily="50" charset="-127"/>
              </a:rPr>
              <a:t>The objective of ASTAP is to establish regional cooperation on</a:t>
            </a:r>
          </a:p>
          <a:p>
            <a:r>
              <a:rPr lang="en-US" altLang="ko-KR" sz="2000" dirty="0">
                <a:ea typeface="굴림" pitchFamily="50" charset="-127"/>
              </a:rPr>
              <a:t> </a:t>
            </a:r>
            <a:r>
              <a:rPr lang="en-US" altLang="ko-KR" sz="2000" dirty="0" smtClean="0">
                <a:ea typeface="굴림" pitchFamily="50" charset="-127"/>
              </a:rPr>
              <a:t>    standardization and to contribute to global standardization activities</a:t>
            </a:r>
            <a:endParaRPr lang="ko-KR" altLang="en-US" sz="2000" dirty="0">
              <a:ea typeface="굴림" pitchFamily="50" charset="-127"/>
            </a:endParaRPr>
          </a:p>
        </p:txBody>
      </p:sp>
      <p:sp>
        <p:nvSpPr>
          <p:cNvPr id="9219" name="직사각형 10"/>
          <p:cNvSpPr>
            <a:spLocks noChangeArrowheads="1"/>
          </p:cNvSpPr>
          <p:nvPr/>
        </p:nvSpPr>
        <p:spPr bwMode="auto">
          <a:xfrm>
            <a:off x="-127320" y="2003698"/>
            <a:ext cx="914501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en-US" altLang="ko-KR" b="1" dirty="0" smtClean="0">
              <a:ea typeface="굴림" pitchFamily="50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en-US" altLang="ko-KR" b="1" dirty="0">
                <a:ea typeface="굴림" pitchFamily="50" charset="-127"/>
              </a:rPr>
              <a:t> </a:t>
            </a:r>
            <a:r>
              <a:rPr lang="en-US" altLang="ko-KR" b="1" dirty="0" smtClean="0">
                <a:ea typeface="굴림" pitchFamily="50" charset="-127"/>
              </a:rPr>
              <a:t>ASTAP21,</a:t>
            </a:r>
            <a:r>
              <a:rPr lang="en-US" b="1" dirty="0" smtClean="0"/>
              <a:t> </a:t>
            </a:r>
            <a:r>
              <a:rPr lang="en-US" altLang="ko-KR" b="1" dirty="0">
                <a:ea typeface="굴림" pitchFamily="50" charset="-127"/>
              </a:rPr>
              <a:t>Board </a:t>
            </a:r>
            <a:r>
              <a:rPr lang="en-US" altLang="ko-KR" b="1" dirty="0" smtClean="0">
                <a:ea typeface="굴림" pitchFamily="50" charset="-127"/>
              </a:rPr>
              <a:t>Committee chose e-waste issue as an important topic</a:t>
            </a:r>
            <a:endParaRPr lang="en-US" altLang="ko-KR" b="1" dirty="0">
              <a:ea typeface="굴림" pitchFamily="50" charset="-127"/>
            </a:endParaRPr>
          </a:p>
          <a:p>
            <a:pPr lvl="1">
              <a:buFont typeface="Wingdings" pitchFamily="2" charset="2"/>
              <a:buChar char="Ø"/>
            </a:pPr>
            <a:endParaRPr lang="en-US" altLang="ko-KR" b="1" dirty="0">
              <a:ea typeface="굴림" pitchFamily="50" charset="-127"/>
            </a:endParaRP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b="1" dirty="0" smtClean="0"/>
              <a:t>E-waste and rare metal issue was considered as a candidate topic for</a:t>
            </a:r>
          </a:p>
          <a:p>
            <a:pPr lvl="1"/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altLang="ko-KR" b="1" dirty="0" smtClean="0">
                <a:ea typeface="굴림" pitchFamily="50" charset="-127"/>
              </a:rPr>
              <a:t>ASTAP 23 industry workshop</a:t>
            </a:r>
            <a:endParaRPr lang="en-US" altLang="ko-KR" b="1" dirty="0">
              <a:ea typeface="굴림" pitchFamily="50" charset="-127"/>
            </a:endParaRPr>
          </a:p>
          <a:p>
            <a:pPr lvl="1"/>
            <a:r>
              <a:rPr lang="en-US" b="1" dirty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b="1" dirty="0" smtClean="0"/>
              <a:t>ASTAP21 published ‘</a:t>
            </a:r>
            <a:r>
              <a:rPr lang="en-US" altLang="ko-KR" b="1" dirty="0" smtClean="0">
                <a:ea typeface="굴림" pitchFamily="50" charset="-127"/>
              </a:rPr>
              <a:t>Guidance </a:t>
            </a:r>
            <a:r>
              <a:rPr lang="en-US" altLang="ko-KR" b="1" dirty="0">
                <a:ea typeface="굴림" pitchFamily="50" charset="-127"/>
              </a:rPr>
              <a:t>for Green ICT </a:t>
            </a:r>
            <a:r>
              <a:rPr lang="en-US" altLang="ko-KR" b="1" dirty="0" smtClean="0">
                <a:ea typeface="굴림" pitchFamily="50" charset="-127"/>
              </a:rPr>
              <a:t>standards’ including </a:t>
            </a:r>
          </a:p>
          <a:p>
            <a:pPr lvl="1"/>
            <a:r>
              <a:rPr lang="en-US" altLang="ko-KR" b="1" dirty="0">
                <a:ea typeface="굴림" pitchFamily="50" charset="-127"/>
              </a:rPr>
              <a:t> </a:t>
            </a:r>
            <a:r>
              <a:rPr lang="en-US" altLang="ko-KR" b="1" dirty="0" smtClean="0">
                <a:ea typeface="굴림" pitchFamily="50" charset="-127"/>
              </a:rPr>
              <a:t>   rare metal standardization activities</a:t>
            </a:r>
            <a:endParaRPr lang="en-US" b="1" dirty="0"/>
          </a:p>
          <a:p>
            <a:pPr lvl="1">
              <a:buFont typeface="Wingdings" pitchFamily="2" charset="2"/>
              <a:buChar char="Ø"/>
            </a:pPr>
            <a:endParaRPr lang="en-US" b="1" dirty="0"/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b="1" dirty="0" smtClean="0"/>
              <a:t>ASTAP21 approved New work item to publish an </a:t>
            </a:r>
            <a:r>
              <a:rPr lang="en-US" altLang="ko-KR" b="1" dirty="0" smtClean="0">
                <a:ea typeface="굴림" pitchFamily="50" charset="-127"/>
              </a:rPr>
              <a:t>e-waste </a:t>
            </a:r>
            <a:r>
              <a:rPr lang="en-US" altLang="ko-KR" b="1" dirty="0">
                <a:ea typeface="굴림" pitchFamily="50" charset="-127"/>
              </a:rPr>
              <a:t>status </a:t>
            </a:r>
            <a:r>
              <a:rPr lang="en-US" altLang="ko-KR" b="1" dirty="0" smtClean="0">
                <a:ea typeface="굴림" pitchFamily="50" charset="-127"/>
              </a:rPr>
              <a:t>report</a:t>
            </a:r>
            <a:endParaRPr lang="en-US" b="1" dirty="0"/>
          </a:p>
          <a:p>
            <a:pPr lvl="1">
              <a:buFont typeface="Wingdings" pitchFamily="2" charset="2"/>
              <a:buChar char="Ø"/>
            </a:pPr>
            <a:endParaRPr lang="en-US" b="1" dirty="0"/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b="1" dirty="0" smtClean="0"/>
              <a:t>ASTAP21 approved a Questionnaire on </a:t>
            </a:r>
            <a:r>
              <a:rPr lang="en-US" altLang="ko-KR" b="1" dirty="0" smtClean="0">
                <a:ea typeface="굴림" pitchFamily="50" charset="-127"/>
              </a:rPr>
              <a:t>e-waste</a:t>
            </a:r>
            <a:r>
              <a:rPr lang="ko-KR" altLang="en-US" b="1" dirty="0" smtClean="0">
                <a:ea typeface="굴림" pitchFamily="50" charset="-127"/>
              </a:rPr>
              <a:t> </a:t>
            </a:r>
            <a:r>
              <a:rPr lang="en-US" altLang="ko-KR" b="1" dirty="0" smtClean="0">
                <a:ea typeface="굴림" pitchFamily="50" charset="-127"/>
              </a:rPr>
              <a:t>status and related policies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en-US" altLang="ko-KR" dirty="0" smtClean="0">
                <a:ea typeface="굴림" pitchFamily="50" charset="-127"/>
              </a:rPr>
              <a:t>To collect data on e-waste management system, policies, regulations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en-US" altLang="ko-KR" dirty="0" smtClean="0">
                <a:ea typeface="굴림" pitchFamily="50" charset="-127"/>
              </a:rPr>
              <a:t>E-waste status, hazardous degree anticipation and possible solutions</a:t>
            </a:r>
            <a:endParaRPr lang="ko-KR" altLang="en-US" dirty="0">
              <a:ea typeface="굴림" pitchFamily="50" charset="-127"/>
            </a:endParaRPr>
          </a:p>
        </p:txBody>
      </p:sp>
      <p:sp>
        <p:nvSpPr>
          <p:cNvPr id="9221" name="직사각형 6"/>
          <p:cNvSpPr>
            <a:spLocks noChangeArrowheads="1"/>
          </p:cNvSpPr>
          <p:nvPr/>
        </p:nvSpPr>
        <p:spPr bwMode="auto">
          <a:xfrm>
            <a:off x="0" y="142875"/>
            <a:ext cx="9286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4000" b="1" dirty="0">
                <a:solidFill>
                  <a:srgbClr val="C688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바탕" pitchFamily="18" charset="-127"/>
              </a:rPr>
              <a:t>ASTAP Activities on </a:t>
            </a:r>
            <a:r>
              <a:rPr lang="en-US" altLang="ko-KR" sz="4000" b="1" dirty="0" smtClean="0">
                <a:solidFill>
                  <a:srgbClr val="C688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바탕" pitchFamily="18" charset="-127"/>
              </a:rPr>
              <a:t>e-waste</a:t>
            </a:r>
            <a:endParaRPr lang="ko-KR" altLang="en-US" sz="4000" b="1" dirty="0">
              <a:solidFill>
                <a:srgbClr val="C688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4A84B-C3B7-4F87-A93E-E14BBC93E76B}" type="slidenum">
              <a:rPr lang="en-CA" altLang="ko-KR" smtClean="0"/>
              <a:pPr>
                <a:defRPr/>
              </a:pPr>
              <a:t>5</a:t>
            </a:fld>
            <a:endParaRPr lang="en-CA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직사각형 6"/>
          <p:cNvSpPr>
            <a:spLocks noChangeArrowheads="1"/>
          </p:cNvSpPr>
          <p:nvPr/>
        </p:nvSpPr>
        <p:spPr bwMode="auto">
          <a:xfrm>
            <a:off x="34925" y="260350"/>
            <a:ext cx="7345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4000" b="1" dirty="0">
                <a:solidFill>
                  <a:srgbClr val="C688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TTA, ICT&amp;CC </a:t>
            </a:r>
            <a:r>
              <a:rPr lang="en-US" altLang="ko-KR" sz="4000" b="1" dirty="0" smtClean="0">
                <a:solidFill>
                  <a:srgbClr val="C688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50" charset="-127"/>
              </a:rPr>
              <a:t>SPC (2008~)</a:t>
            </a:r>
            <a:endParaRPr lang="ko-KR" altLang="en-US" sz="4000" b="1" dirty="0">
              <a:solidFill>
                <a:srgbClr val="C688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14883" y="1300698"/>
            <a:ext cx="8533581" cy="400110"/>
          </a:xfrm>
          <a:prstGeom prst="rect">
            <a:avLst/>
          </a:prstGeom>
          <a:ln w="28575">
            <a:solidFill>
              <a:srgbClr val="0066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Road Map </a:t>
            </a:r>
            <a:r>
              <a:rPr lang="en-US" altLang="ko-KR" sz="2000" dirty="0" smtClean="0">
                <a:solidFill>
                  <a:srgbClr val="000000"/>
                </a:solidFill>
                <a:ea typeface="굴림" pitchFamily="50" charset="-127"/>
              </a:rPr>
              <a:t>for standardization of rare metal recycling from ICT products</a:t>
            </a:r>
            <a:endParaRPr lang="ko-KR" altLang="en-US" sz="2000" dirty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2235636"/>
            <a:ext cx="4752528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ko-KR" sz="1600" b="1" dirty="0" smtClean="0">
                <a:solidFill>
                  <a:srgbClr val="0000FF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(2013</a:t>
            </a:r>
            <a:r>
              <a:rPr lang="en-US" altLang="ko-KR" sz="1600" b="1" dirty="0">
                <a:solidFill>
                  <a:srgbClr val="0000FF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. 1. </a:t>
            </a:r>
            <a:r>
              <a:rPr lang="en-US" altLang="ko-KR" sz="1600" b="1" dirty="0" smtClean="0">
                <a:solidFill>
                  <a:srgbClr val="0000FF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TTA.IT-L.1100</a:t>
            </a:r>
            <a:r>
              <a:rPr lang="en-US" altLang="ko-KR" sz="1600" b="1" dirty="0">
                <a:solidFill>
                  <a:srgbClr val="0000FF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)</a:t>
            </a:r>
            <a:r>
              <a:rPr lang="en-US" altLang="ko-KR" sz="1600" b="1" dirty="0"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en-US" altLang="ko-KR" sz="1600" b="1" dirty="0" smtClean="0">
                <a:latin typeface="Times New Roman" pitchFamily="18" charset="0"/>
                <a:ea typeface="맑은 고딕"/>
                <a:cs typeface="Times New Roman" pitchFamily="18" charset="0"/>
              </a:rPr>
              <a:t> A method to provide recycling information of rare metals in ICT goods</a:t>
            </a:r>
          </a:p>
          <a:p>
            <a:pPr marL="174625" indent="-174625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ko-KR" sz="1600" b="1" dirty="0" smtClean="0">
                <a:solidFill>
                  <a:srgbClr val="0000FF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(</a:t>
            </a:r>
            <a:r>
              <a:rPr lang="en-US" altLang="ko-KR" sz="1600" b="1" dirty="0" err="1">
                <a:solidFill>
                  <a:srgbClr val="0000FF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L.rareMetal</a:t>
            </a:r>
            <a:r>
              <a:rPr lang="en-US" altLang="ko-KR" sz="1600" b="1" dirty="0">
                <a:solidFill>
                  <a:srgbClr val="0000FF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-measurement, </a:t>
            </a:r>
            <a:r>
              <a:rPr lang="en-US" altLang="ko-KR" sz="1600" b="1" dirty="0" smtClean="0">
                <a:solidFill>
                  <a:srgbClr val="0000FF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2013~2014)</a:t>
            </a:r>
          </a:p>
          <a:p>
            <a:pPr marL="174625" indent="-174625">
              <a:spcBef>
                <a:spcPts val="600"/>
              </a:spcBef>
              <a:buClr>
                <a:schemeClr val="tx1"/>
              </a:buClr>
            </a:pPr>
            <a:r>
              <a:rPr lang="en-US" altLang="ko-KR" sz="1600" b="1" dirty="0">
                <a:latin typeface="Times New Roman" pitchFamily="18" charset="0"/>
                <a:ea typeface="맑은 고딕"/>
                <a:cs typeface="Times New Roman" pitchFamily="18" charset="0"/>
              </a:rPr>
              <a:t> </a:t>
            </a:r>
            <a:r>
              <a:rPr lang="en-US" altLang="ko-KR" sz="1600" b="1" dirty="0" smtClean="0">
                <a:latin typeface="Times New Roman" pitchFamily="18" charset="0"/>
                <a:ea typeface="맑은 고딕"/>
                <a:cs typeface="Times New Roman" pitchFamily="18" charset="0"/>
              </a:rPr>
              <a:t>  Measurement methods to characterize rare metals </a:t>
            </a:r>
          </a:p>
          <a:p>
            <a:pPr marL="174625" indent="-174625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srgbClr val="0000FF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(</a:t>
            </a:r>
            <a:r>
              <a:rPr lang="en-US" altLang="ko-KR" sz="1600" b="1" dirty="0" smtClean="0">
                <a:solidFill>
                  <a:srgbClr val="0000FF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2014~2015)</a:t>
            </a:r>
            <a:r>
              <a:rPr lang="en-US" altLang="ko-KR" sz="1600" b="1" dirty="0" smtClean="0">
                <a:latin typeface="Times New Roman" pitchFamily="18" charset="0"/>
                <a:ea typeface="맑은 고딕"/>
                <a:cs typeface="Times New Roman" pitchFamily="18" charset="0"/>
              </a:rPr>
              <a:t> Label format of rare metals information for ICT goods</a:t>
            </a:r>
          </a:p>
          <a:p>
            <a:pPr marL="174625" indent="-174625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srgbClr val="0000FF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(</a:t>
            </a:r>
            <a:r>
              <a:rPr lang="en-US" altLang="ko-KR" sz="1600" b="1" dirty="0" smtClean="0">
                <a:solidFill>
                  <a:srgbClr val="0000FF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2015~2016) </a:t>
            </a:r>
            <a:r>
              <a:rPr lang="en-US" altLang="ko-KR" sz="1600" b="1" dirty="0" smtClean="0">
                <a:latin typeface="Times New Roman" pitchFamily="18" charset="0"/>
                <a:ea typeface="맑은 고딕"/>
                <a:cs typeface="Times New Roman" pitchFamily="18" charset="0"/>
              </a:rPr>
              <a:t>Data Exchange format for rare metals information between “Management Bodies” </a:t>
            </a:r>
          </a:p>
          <a:p>
            <a:pPr marL="174625" indent="-174625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ko-KR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(2016~2017</a:t>
            </a:r>
            <a:r>
              <a:rPr lang="en-US" altLang="ko-KR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ko-KR" sz="1600" b="1" dirty="0" smtClean="0">
                <a:latin typeface="Times New Roman" pitchFamily="18" charset="0"/>
                <a:cs typeface="Times New Roman" pitchFamily="18" charset="0"/>
              </a:rPr>
              <a:t>Application interface to get rare metals information from a management body</a:t>
            </a:r>
            <a:endParaRPr lang="en-US" altLang="ko-KR" sz="500" b="1" dirty="0">
              <a:latin typeface="Times New Roman" pitchFamily="18" charset="0"/>
              <a:ea typeface="맑은 고딕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65457"/>
            <a:ext cx="4144934" cy="441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4A84B-C3B7-4F87-A93E-E14BBC93E76B}" type="slidenum">
              <a:rPr lang="en-CA" altLang="ko-KR" smtClean="0"/>
              <a:pPr>
                <a:defRPr/>
              </a:pPr>
              <a:t>6</a:t>
            </a:fld>
            <a:endParaRPr lang="en-CA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4" name="직선 화살표 연결선 6"/>
          <p:cNvCxnSpPr>
            <a:cxnSpLocks noChangeShapeType="1"/>
          </p:cNvCxnSpPr>
          <p:nvPr/>
        </p:nvCxnSpPr>
        <p:spPr bwMode="auto">
          <a:xfrm>
            <a:off x="3286125" y="1857375"/>
            <a:ext cx="1785938" cy="1588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</p:spPr>
      </p:cxn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714625"/>
            <a:ext cx="3786187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11"/>
          <p:cNvSpPr>
            <a:spLocks noChangeArrowheads="1"/>
          </p:cNvSpPr>
          <p:nvPr/>
        </p:nvSpPr>
        <p:spPr bwMode="auto">
          <a:xfrm>
            <a:off x="1000125" y="1143000"/>
            <a:ext cx="1903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  <a:ea typeface="굴림" pitchFamily="50" charset="-127"/>
              </a:rPr>
              <a:t>e-waste</a:t>
            </a:r>
          </a:p>
          <a:p>
            <a:r>
              <a:rPr lang="en-US" altLang="ko-KR" sz="2400" b="1" dirty="0">
                <a:solidFill>
                  <a:srgbClr val="FF0000"/>
                </a:solidFill>
                <a:ea typeface="굴림" pitchFamily="50" charset="-127"/>
              </a:rPr>
              <a:t>       </a:t>
            </a:r>
          </a:p>
          <a:p>
            <a:r>
              <a:rPr lang="en-US" altLang="ko-KR" sz="2400" b="1" dirty="0">
                <a:solidFill>
                  <a:srgbClr val="FF0000"/>
                </a:solidFill>
                <a:ea typeface="굴림" pitchFamily="50" charset="-127"/>
              </a:rPr>
              <a:t>e-challenge</a:t>
            </a:r>
            <a:endParaRPr lang="ko-KR" altLang="en-US" sz="2400" b="1" dirty="0">
              <a:solidFill>
                <a:srgbClr val="FF0000"/>
              </a:solidFill>
              <a:ea typeface="굴림" pitchFamily="50" charset="-127"/>
            </a:endParaRPr>
          </a:p>
        </p:txBody>
      </p:sp>
      <p:sp>
        <p:nvSpPr>
          <p:cNvPr id="13317" name="직사각형 13"/>
          <p:cNvSpPr>
            <a:spLocks noChangeArrowheads="1"/>
          </p:cNvSpPr>
          <p:nvPr/>
        </p:nvSpPr>
        <p:spPr bwMode="auto">
          <a:xfrm>
            <a:off x="5500688" y="1143000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ea typeface="굴림" pitchFamily="50" charset="-127"/>
              </a:rPr>
              <a:t>e-waste</a:t>
            </a:r>
            <a:endParaRPr lang="en-US" altLang="ko-KR" sz="2400" b="1" dirty="0">
              <a:solidFill>
                <a:srgbClr val="FF0000"/>
              </a:solidFill>
              <a:ea typeface="굴림" pitchFamily="50" charset="-127"/>
            </a:endParaRPr>
          </a:p>
          <a:p>
            <a:r>
              <a:rPr lang="en-US" altLang="ko-KR" sz="2400" b="1" dirty="0">
                <a:solidFill>
                  <a:srgbClr val="FF0000"/>
                </a:solidFill>
                <a:ea typeface="굴림" pitchFamily="50" charset="-127"/>
              </a:rPr>
              <a:t>        </a:t>
            </a:r>
          </a:p>
          <a:p>
            <a:r>
              <a:rPr lang="en-US" altLang="ko-KR" sz="2400" b="1" dirty="0">
                <a:solidFill>
                  <a:srgbClr val="FF0000"/>
                </a:solidFill>
                <a:ea typeface="굴림" pitchFamily="50" charset="-127"/>
              </a:rPr>
              <a:t>e-opportunity</a:t>
            </a:r>
            <a:endParaRPr lang="ko-KR" altLang="en-US" sz="2400" b="1" dirty="0">
              <a:solidFill>
                <a:srgbClr val="FF0000"/>
              </a:solidFill>
              <a:ea typeface="굴림" pitchFamily="50" charset="-127"/>
            </a:endParaRPr>
          </a:p>
        </p:txBody>
      </p:sp>
      <p:sp>
        <p:nvSpPr>
          <p:cNvPr id="13318" name="직사각형 14"/>
          <p:cNvSpPr>
            <a:spLocks noChangeArrowheads="1"/>
          </p:cNvSpPr>
          <p:nvPr/>
        </p:nvSpPr>
        <p:spPr bwMode="auto">
          <a:xfrm>
            <a:off x="3203575" y="1196975"/>
            <a:ext cx="1979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 smtClean="0">
                <a:ea typeface="굴림" pitchFamily="50" charset="-127"/>
              </a:rPr>
              <a:t>Standardization</a:t>
            </a:r>
            <a:endParaRPr lang="en-US" altLang="ko-KR" b="1" dirty="0">
              <a:ea typeface="굴림" pitchFamily="50" charset="-127"/>
            </a:endParaRPr>
          </a:p>
          <a:p>
            <a:r>
              <a:rPr lang="en-US" altLang="ko-KR" b="1" dirty="0">
                <a:ea typeface="굴림" pitchFamily="50" charset="-127"/>
              </a:rPr>
              <a:t> and Regulation</a:t>
            </a:r>
            <a:endParaRPr lang="ko-KR" altLang="en-US" b="1" dirty="0">
              <a:ea typeface="굴림" pitchFamily="50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7072313" y="630238"/>
            <a:ext cx="1571625" cy="388937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ea typeface="굴림" pitchFamily="50" charset="-127"/>
              </a:rPr>
              <a:t>Job Creation</a:t>
            </a:r>
            <a:endParaRPr lang="ko-KR" altLang="en-US" sz="120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5286375" y="2500313"/>
            <a:ext cx="1571625" cy="649287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ea typeface="굴림" pitchFamily="50" charset="-127"/>
              </a:rPr>
              <a:t>Environment protection</a:t>
            </a:r>
            <a:endParaRPr lang="ko-KR" altLang="en-US" sz="120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7286625" y="2428875"/>
            <a:ext cx="1571625" cy="64928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ko-KR" sz="1200" dirty="0" smtClean="0">
                <a:solidFill>
                  <a:srgbClr val="000000"/>
                </a:solidFill>
                <a:ea typeface="굴림" pitchFamily="50" charset="-127"/>
              </a:rPr>
              <a:t>GHG </a:t>
            </a:r>
            <a:r>
              <a:rPr lang="en-US" altLang="ko-KR" sz="1200" dirty="0">
                <a:solidFill>
                  <a:srgbClr val="000000"/>
                </a:solidFill>
                <a:ea typeface="굴림" pitchFamily="50" charset="-127"/>
              </a:rPr>
              <a:t>Reduction</a:t>
            </a:r>
            <a:endParaRPr lang="ko-KR" altLang="en-US" sz="1200" dirty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7572375" y="1500188"/>
            <a:ext cx="1571625" cy="649287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ko-KR" sz="1200">
                <a:solidFill>
                  <a:srgbClr val="000000"/>
                </a:solidFill>
                <a:ea typeface="굴림" pitchFamily="50" charset="-127"/>
              </a:rPr>
              <a:t>Rare metal Recycling</a:t>
            </a:r>
            <a:endParaRPr lang="ko-KR" altLang="en-US" sz="120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13323" name="왼쪽으로 구부러진 화살표 22"/>
          <p:cNvSpPr>
            <a:spLocks noChangeArrowheads="1"/>
          </p:cNvSpPr>
          <p:nvPr/>
        </p:nvSpPr>
        <p:spPr bwMode="auto">
          <a:xfrm>
            <a:off x="7358063" y="500063"/>
            <a:ext cx="1000125" cy="276225"/>
          </a:xfrm>
          <a:prstGeom prst="curvedLeftArrow">
            <a:avLst>
              <a:gd name="adj1" fmla="val 25000"/>
              <a:gd name="adj2" fmla="val 50000"/>
              <a:gd name="adj3" fmla="val 2507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ko-KR" altLang="en-US" sz="120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27" name="원호 26"/>
          <p:cNvSpPr/>
          <p:nvPr/>
        </p:nvSpPr>
        <p:spPr bwMode="auto">
          <a:xfrm rot="1441517">
            <a:off x="5562600" y="920750"/>
            <a:ext cx="2492375" cy="1670050"/>
          </a:xfrm>
          <a:prstGeom prst="arc">
            <a:avLst>
              <a:gd name="adj1" fmla="val 16286032"/>
              <a:gd name="adj2" fmla="val 4662161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</a:endParaRPr>
          </a:p>
        </p:txBody>
      </p:sp>
      <p:sp>
        <p:nvSpPr>
          <p:cNvPr id="28" name="원호 27"/>
          <p:cNvSpPr/>
          <p:nvPr/>
        </p:nvSpPr>
        <p:spPr bwMode="auto">
          <a:xfrm rot="1441517">
            <a:off x="4208463" y="-314325"/>
            <a:ext cx="4964112" cy="3722688"/>
          </a:xfrm>
          <a:prstGeom prst="arc">
            <a:avLst>
              <a:gd name="adj1" fmla="val 18809545"/>
              <a:gd name="adj2" fmla="val 6015419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ko-KR" altLang="en-US">
              <a:latin typeface="Arial" pitchFamily="34" charset="0"/>
            </a:endParaRPr>
          </a:p>
        </p:txBody>
      </p:sp>
      <p:pic>
        <p:nvPicPr>
          <p:cNvPr id="133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286125"/>
            <a:ext cx="42862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2"/>
          <p:cNvSpPr txBox="1">
            <a:spLocks/>
          </p:cNvSpPr>
          <p:nvPr/>
        </p:nvSpPr>
        <p:spPr>
          <a:xfrm>
            <a:off x="87313" y="1587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altLang="zh-CN" sz="4000" b="1">
                <a:solidFill>
                  <a:srgbClr val="C688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rPr>
              <a:t>Challenges</a:t>
            </a:r>
            <a:endParaRPr lang="en-US" altLang="ko-KR" sz="4000" b="1">
              <a:solidFill>
                <a:srgbClr val="C68803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50" charset="-127"/>
            </a:endParaRPr>
          </a:p>
        </p:txBody>
      </p:sp>
      <p:sp>
        <p:nvSpPr>
          <p:cNvPr id="16" name="아래쪽 화살표 15"/>
          <p:cNvSpPr/>
          <p:nvPr/>
        </p:nvSpPr>
        <p:spPr bwMode="auto">
          <a:xfrm>
            <a:off x="1403648" y="1628800"/>
            <a:ext cx="432048" cy="28803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아래쪽 화살표 16"/>
          <p:cNvSpPr/>
          <p:nvPr/>
        </p:nvSpPr>
        <p:spPr bwMode="auto">
          <a:xfrm>
            <a:off x="5940152" y="1628800"/>
            <a:ext cx="432048" cy="288032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4A84B-C3B7-4F87-A93E-E14BBC93E76B}" type="slidenum">
              <a:rPr lang="en-CA" altLang="ko-KR" smtClean="0"/>
              <a:pPr>
                <a:defRPr/>
              </a:pPr>
              <a:t>7</a:t>
            </a:fld>
            <a:endParaRPr lang="en-CA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ko-KR" dirty="0" smtClean="0">
                <a:ea typeface="굴림" charset="-127"/>
              </a:rPr>
              <a:t>Proposed Resolution (update)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ea typeface="굴림" pitchFamily="50" charset="-127"/>
              </a:rPr>
              <a:t>Update the Resolution GSC-16/08 ICT and the Environment</a:t>
            </a:r>
            <a:endParaRPr lang="en-US" altLang="ko-KR" sz="1800" dirty="0" smtClean="0">
              <a:ea typeface="굴림" pitchFamily="50" charset="-127"/>
            </a:endParaRPr>
          </a:p>
          <a:p>
            <a:pPr lvl="1" eaLnBrk="1" hangingPunct="1"/>
            <a:r>
              <a:rPr lang="en-US" altLang="ko-KR" sz="1800" dirty="0" smtClean="0">
                <a:ea typeface="굴림" pitchFamily="50" charset="-127"/>
              </a:rPr>
              <a:t>Considering(insert after current d): that the World Telecommunication Standardization Assembly created Resolution 79(Dubai, 2012) entitled “</a:t>
            </a:r>
            <a:r>
              <a:rPr lang="en-US" altLang="ko-KR" sz="1800" i="1" dirty="0" smtClean="0">
                <a:ea typeface="굴림" pitchFamily="50" charset="-127"/>
              </a:rPr>
              <a:t>The role of telecommunications/information and communication technologies in handling and controlling e-waste from telecommunication and information technology equipment and methods of treating it” </a:t>
            </a:r>
            <a:r>
              <a:rPr lang="en-US" altLang="ko-KR" sz="1800" dirty="0">
                <a:ea typeface="굴림" pitchFamily="50" charset="-127"/>
              </a:rPr>
              <a:t>and ITU WCIT-12: Final Acts (Dubai, </a:t>
            </a:r>
            <a:r>
              <a:rPr lang="en-US" altLang="ko-KR" sz="1800" dirty="0" smtClean="0">
                <a:ea typeface="굴림" pitchFamily="50" charset="-127"/>
              </a:rPr>
              <a:t>2012) Article </a:t>
            </a:r>
            <a:r>
              <a:rPr lang="en-US" altLang="ko-KR" sz="1800" dirty="0">
                <a:ea typeface="굴림" pitchFamily="50" charset="-127"/>
              </a:rPr>
              <a:t>8A </a:t>
            </a:r>
            <a:r>
              <a:rPr lang="en-US" altLang="ko-KR" sz="1800" dirty="0" smtClean="0">
                <a:ea typeface="굴림" pitchFamily="50" charset="-127"/>
              </a:rPr>
              <a:t>entitled </a:t>
            </a:r>
            <a:r>
              <a:rPr lang="en-US" altLang="ko-KR" sz="1800" i="1" dirty="0" smtClean="0">
                <a:ea typeface="굴림" pitchFamily="50" charset="-127"/>
              </a:rPr>
              <a:t>“Energy efficiency/e-waste”  </a:t>
            </a:r>
            <a:r>
              <a:rPr lang="en-US" altLang="ko-KR" sz="1800" dirty="0" smtClean="0">
                <a:ea typeface="굴림" pitchFamily="50" charset="-127"/>
              </a:rPr>
              <a:t>which emphasized the need to address the handling and controlling of e-waste and to contribute to global efforts in dealing with e-waste;</a:t>
            </a:r>
          </a:p>
          <a:p>
            <a:pPr lvl="1" eaLnBrk="1" hangingPunct="1"/>
            <a:r>
              <a:rPr lang="en-US" altLang="ko-KR" sz="1800" dirty="0" smtClean="0"/>
              <a:t>Resolves (change of final bullet point under 4 ) the </a:t>
            </a:r>
            <a:r>
              <a:rPr lang="en-US" altLang="ko-KR" sz="1800" dirty="0"/>
              <a:t>study of </a:t>
            </a:r>
            <a:r>
              <a:rPr lang="en-US" altLang="ko-KR" sz="1800" dirty="0">
                <a:solidFill>
                  <a:srgbClr val="FF0000"/>
                </a:solidFill>
              </a:rPr>
              <a:t>e-waste including </a:t>
            </a:r>
            <a:r>
              <a:rPr lang="en-US" altLang="ko-KR" sz="1800" dirty="0"/>
              <a:t>environmentally safe disposal and recycling of discarded ICT equipment.</a:t>
            </a:r>
            <a:endParaRPr lang="en-US" altLang="ko-KR" sz="1800" dirty="0" smtClean="0">
              <a:ea typeface="굴림" pitchFamily="50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79196C-93B8-4264-840D-1D0171C14594}" type="slidenum">
              <a:rPr lang="en-CA" altLang="ko-KR" smtClean="0"/>
              <a:pPr>
                <a:defRPr/>
              </a:pPr>
              <a:t>8</a:t>
            </a:fld>
            <a:endParaRPr lang="en-CA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C221E8A5C574B889E2CBB12A471FC" ma:contentTypeVersion="1" ma:contentTypeDescription="Create a new document." ma:contentTypeScope="" ma:versionID="99f44ad212ba6942fa1c339a891249a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46CED7A-489E-4034-BF03-7311F15A291E}"/>
</file>

<file path=customXml/itemProps2.xml><?xml version="1.0" encoding="utf-8"?>
<ds:datastoreItem xmlns:ds="http://schemas.openxmlformats.org/officeDocument/2006/customXml" ds:itemID="{D2ADB77B-32E2-4E42-8633-EE8C6ED06034}"/>
</file>

<file path=customXml/itemProps3.xml><?xml version="1.0" encoding="utf-8"?>
<ds:datastoreItem xmlns:ds="http://schemas.openxmlformats.org/officeDocument/2006/customXml" ds:itemID="{138564E8-17E8-4044-ADEB-4870170D644F}"/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760</Words>
  <Application>Microsoft Office PowerPoint</Application>
  <PresentationFormat>화면 슬라이드 쇼(4:3)</PresentationFormat>
  <Paragraphs>123</Paragraphs>
  <Slides>8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Default Design</vt:lpstr>
      <vt:lpstr> Recent Standardization Activities on E-waste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Proposed Resolution (update)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GSC-16 PowerPoint Template</dc:title>
  <dc:creator>ISACC Secretariat</dc:creator>
  <dc:description>v.3 - 12 October 2011</dc:description>
  <cp:lastModifiedBy>ttA</cp:lastModifiedBy>
  <cp:revision>100</cp:revision>
  <dcterms:created xsi:type="dcterms:W3CDTF">2011-06-28T13:16:06Z</dcterms:created>
  <dcterms:modified xsi:type="dcterms:W3CDTF">2013-05-13T06:57:01Z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0x010100CBCC221E8A5C574B889E2CBB12A471FC</vt:lpwstr>
  </property>
</Properties>
</file>