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2"/>
  </p:notesMasterIdLst>
  <p:sldIdLst>
    <p:sldId id="256" r:id="rId2"/>
    <p:sldId id="282" r:id="rId3"/>
    <p:sldId id="283" r:id="rId4"/>
    <p:sldId id="284" r:id="rId5"/>
    <p:sldId id="286" r:id="rId6"/>
    <p:sldId id="285" r:id="rId7"/>
    <p:sldId id="272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3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33784773-381A-48D0-A7BB-96B0DB2BB8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11189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158E5-0DF6-446D-A11F-CF3F8C148FB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90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9D20F-B503-43DA-95F2-FA1E5826EE4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3822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smtClean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smtClean="0">
              <a:ea typeface="굴림" pitchFamily="50" charset="-127"/>
            </a:endParaRP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33784773-381A-48D0-A7BB-96B0DB2BB8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D9D09-70D6-4A10-8F4E-68AF83D6234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410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C362-C67A-40D0-9190-DCD7FA17E3F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607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AD66-DC4F-4085-92A3-5B1218CF9EE9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743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E830-E1FE-45BB-B16D-95C848DCD4F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9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1421-5F8D-42F4-A7A4-1D3904877F3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830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18797-EC7B-4F10-B460-61079DCEBF0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599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9369-253C-47ED-832E-E20BF5B61AC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204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AE1B-4B27-43DA-9395-12417A7E72B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943600" y="6383965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  <a:endParaRPr lang="en-CA" altLang="ko-KR" sz="1200" b="1" i="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73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DB2A0F59-033F-45B8-8B74-E9261F0BC49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GSC17-PLEN-65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8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khatibi@qti.qualcomm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Farrokh Khatibi</a:t>
            </a:r>
          </a:p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of Engineering</a:t>
            </a:r>
          </a:p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Qualcomm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b="1" dirty="0" smtClean="0"/>
              <a:t>ATIS’ ICT Accessibility Activity</a:t>
            </a:r>
            <a:endParaRPr lang="en-US" b="1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71789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GSC17-PLEN-65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Farrokh Khatibi (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fkhatibi@qti.qualcomm.com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/>
          <a:lstStyle/>
          <a:p>
            <a:r>
              <a:rPr lang="en-US" altLang="zh-CN" dirty="0"/>
              <a:t>ATIS supports the reaffirmation of the Resolution (</a:t>
            </a:r>
            <a:r>
              <a:rPr lang="en-US" altLang="zh-CN" dirty="0" smtClean="0"/>
              <a:t>GSC-16/27) on </a:t>
            </a:r>
            <a:r>
              <a:rPr lang="en-US" altLang="zh-CN" smtClean="0"/>
              <a:t>ICT Accessibility.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10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5955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SMS to Emergency Services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2" y="1371600"/>
            <a:ext cx="8447087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ATIS </a:t>
            </a:r>
            <a:r>
              <a:rPr lang="en-US" dirty="0" smtClean="0"/>
              <a:t>led a joint effort with TIA to develop a </a:t>
            </a:r>
            <a:r>
              <a:rPr lang="en-US" dirty="0"/>
              <a:t>new standard on text messaging to 9-1-1 </a:t>
            </a:r>
            <a:r>
              <a:rPr lang="en-US" dirty="0" smtClean="0"/>
              <a:t>Emergency Services (ES) </a:t>
            </a:r>
            <a:r>
              <a:rPr lang="en-US" dirty="0"/>
              <a:t>for wireless operator native Short Message Service (SMS)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The project was approved in April 2012.</a:t>
            </a:r>
            <a:endParaRPr lang="en-US" dirty="0"/>
          </a:p>
          <a:p>
            <a:pPr lvl="1"/>
            <a:r>
              <a:rPr lang="en-US" dirty="0" smtClean="0"/>
              <a:t>The standard (J-STD-110) was published in March 2013.</a:t>
            </a:r>
          </a:p>
          <a:p>
            <a:pPr lvl="1"/>
            <a:r>
              <a:rPr lang="en-US" dirty="0" smtClean="0"/>
              <a:t>Further work </a:t>
            </a:r>
            <a:r>
              <a:rPr lang="en-US" dirty="0"/>
              <a:t>has started on </a:t>
            </a:r>
            <a:r>
              <a:rPr lang="en-US" dirty="0" smtClean="0"/>
              <a:t>implementation guidelines to enable a fast and smooth deployment.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29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3</a:t>
            </a:fld>
            <a:endParaRPr lang="en-CA" altLang="ko-KR"/>
          </a:p>
        </p:txBody>
      </p:sp>
      <p:pic>
        <p:nvPicPr>
          <p:cNvPr id="1026" name="Picture 2" descr="Figure 1 - Reference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980" y="76200"/>
            <a:ext cx="706402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5396805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ALI 	Automatic Location Identification</a:t>
            </a:r>
          </a:p>
          <a:p>
            <a:r>
              <a:rPr lang="en-US" sz="1400" dirty="0"/>
              <a:t>BCF 	Border Control Function</a:t>
            </a:r>
          </a:p>
          <a:p>
            <a:r>
              <a:rPr lang="en-US" sz="1400" dirty="0"/>
              <a:t>ECRF 	Emergency Call Routing Function</a:t>
            </a:r>
          </a:p>
          <a:p>
            <a:r>
              <a:rPr lang="en-US" sz="1400" dirty="0"/>
              <a:t>ESRP 	Emergency Services Routing Proxy</a:t>
            </a:r>
          </a:p>
          <a:p>
            <a:r>
              <a:rPr lang="en-US" sz="1400" dirty="0"/>
              <a:t>IWF	</a:t>
            </a:r>
            <a:r>
              <a:rPr lang="en-US" sz="1400" dirty="0" err="1"/>
              <a:t>InterWorking</a:t>
            </a:r>
            <a:r>
              <a:rPr lang="en-US" sz="1400" dirty="0"/>
              <a:t> Function</a:t>
            </a:r>
          </a:p>
          <a:p>
            <a:r>
              <a:rPr lang="en-US" sz="1400" dirty="0"/>
              <a:t>LPG 	Legacy PSAP Gateway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5410200"/>
            <a:ext cx="403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LS	Location Server</a:t>
            </a:r>
          </a:p>
          <a:p>
            <a:r>
              <a:rPr lang="en-US" sz="1400" dirty="0"/>
              <a:t>PSAP 	Public Safety Answering Point</a:t>
            </a:r>
          </a:p>
          <a:p>
            <a:r>
              <a:rPr lang="en-US" sz="1400" dirty="0"/>
              <a:t>RS 	Routing Server</a:t>
            </a:r>
          </a:p>
          <a:p>
            <a:r>
              <a:rPr lang="en-US" sz="1400" dirty="0"/>
              <a:t>SMSC 	Short Message Center</a:t>
            </a:r>
          </a:p>
          <a:p>
            <a:r>
              <a:rPr lang="en-US" sz="1400" dirty="0"/>
              <a:t>SR 	Selective Router</a:t>
            </a:r>
          </a:p>
          <a:p>
            <a:r>
              <a:rPr lang="en-US" sz="1400" dirty="0"/>
              <a:t>TCC 	Text Control Center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400" y="1143000"/>
            <a:ext cx="2298700" cy="2971800"/>
          </a:xfrm>
        </p:spPr>
        <p:txBody>
          <a:bodyPr/>
          <a:lstStyle/>
          <a:p>
            <a:pPr algn="l"/>
            <a:r>
              <a:rPr lang="en-US" sz="2800" dirty="0"/>
              <a:t>SMS to </a:t>
            </a:r>
            <a:r>
              <a:rPr lang="en-US" sz="2800" dirty="0" smtClean="0"/>
              <a:t>Emergency Services High Level </a:t>
            </a:r>
            <a:br>
              <a:rPr lang="en-US" sz="2800" dirty="0" smtClean="0"/>
            </a:br>
            <a:r>
              <a:rPr lang="en-US" sz="2800" dirty="0" smtClean="0"/>
              <a:t>Functional </a:t>
            </a:r>
            <a:r>
              <a:rPr lang="en-US" sz="2800" dirty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36187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295400"/>
            <a:ext cx="8229600" cy="4876800"/>
          </a:xfrm>
        </p:spPr>
        <p:txBody>
          <a:bodyPr/>
          <a:lstStyle/>
          <a:p>
            <a:r>
              <a:rPr lang="en-US" sz="2600" dirty="0" smtClean="0"/>
              <a:t>In addition to Citizen-to-Authority work, ATIS is working on improving Authority-to-Citizen enhancements:</a:t>
            </a:r>
          </a:p>
          <a:p>
            <a:pPr lvl="1"/>
            <a:r>
              <a:rPr lang="en-US" sz="2200" dirty="0"/>
              <a:t>The Commercial Mobile Alert System (CMAS) is the system interface to the Wireless Emergency Alerts (WEA) service that wireless carriers </a:t>
            </a:r>
            <a:r>
              <a:rPr lang="en-US" sz="2200" dirty="0" smtClean="0"/>
              <a:t>have been </a:t>
            </a:r>
            <a:r>
              <a:rPr lang="en-US" sz="2200" dirty="0"/>
              <a:t>rolling out across the </a:t>
            </a:r>
            <a:r>
              <a:rPr lang="en-US" sz="2200" dirty="0" smtClean="0"/>
              <a:t>U.S. since 2012.</a:t>
            </a:r>
          </a:p>
          <a:p>
            <a:pPr lvl="1"/>
            <a:r>
              <a:rPr lang="en-US" sz="2200" dirty="0" smtClean="0"/>
              <a:t>It provides </a:t>
            </a:r>
            <a:r>
              <a:rPr lang="en-US" sz="2200" dirty="0"/>
              <a:t>geographically targeted, timely, and effective emergency alert messages to mobile devices using </a:t>
            </a:r>
            <a:r>
              <a:rPr lang="en-US" sz="2200" dirty="0" smtClean="0"/>
              <a:t>mobile broadcast technology.</a:t>
            </a:r>
          </a:p>
          <a:p>
            <a:pPr lvl="1"/>
            <a:r>
              <a:rPr lang="en-US" sz="2200" dirty="0" smtClean="0"/>
              <a:t>Completed Standards:</a:t>
            </a:r>
          </a:p>
          <a:p>
            <a:pPr lvl="2"/>
            <a:r>
              <a:rPr lang="fr-FR" sz="1800" dirty="0"/>
              <a:t>J-STD-100, </a:t>
            </a:r>
            <a:r>
              <a:rPr lang="fr-FR" sz="1800" dirty="0" smtClean="0"/>
              <a:t>J-STD-101 (and -101.a), </a:t>
            </a:r>
            <a:r>
              <a:rPr lang="fr-FR" sz="1800" dirty="0"/>
              <a:t>J-STD-102, </a:t>
            </a:r>
            <a:r>
              <a:rPr lang="fr-FR" sz="1800" dirty="0" smtClean="0"/>
              <a:t>ATIS-0700006</a:t>
            </a:r>
            <a:r>
              <a:rPr lang="fr-FR" sz="1800" dirty="0"/>
              <a:t>, ATIS-0700007, ATIS-0700008, ATIS-0700009, ATIS-0700010, ATIS-0700012, ATIS-0700013, ATIS-0700014</a:t>
            </a:r>
            <a:endParaRPr lang="en-US" sz="1800" dirty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DE1421-5F8D-42F4-A7A4-1D3904877F30}" type="slidenum">
              <a:rPr lang="en-CA" altLang="ko-KR" smtClean="0"/>
              <a:pPr>
                <a:defRPr/>
              </a:pPr>
              <a:t>4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0206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5</a:t>
            </a:fld>
            <a:endParaRPr lang="en-CA" altLang="ko-K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90595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7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Enhancing CMAS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/>
          <a:lstStyle/>
          <a:p>
            <a:r>
              <a:rPr lang="en-US" dirty="0" smtClean="0"/>
              <a:t>Work is underway in ATIS for enhancements to CMAS:</a:t>
            </a:r>
          </a:p>
          <a:p>
            <a:pPr lvl="1"/>
            <a:r>
              <a:rPr lang="en-US" dirty="0" smtClean="0"/>
              <a:t>Canadian CMAS.</a:t>
            </a:r>
          </a:p>
          <a:p>
            <a:pPr lvl="1"/>
            <a:r>
              <a:rPr lang="en-US" dirty="0" smtClean="0"/>
              <a:t>CMAS International Roaming.</a:t>
            </a:r>
          </a:p>
          <a:p>
            <a:pPr lvl="1"/>
            <a:r>
              <a:rPr lang="en-US" dirty="0" smtClean="0"/>
              <a:t>Enhancements to Public Warning System (PWS) 3GPP to enable efficiency of CMAS.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6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8988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Direction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295400"/>
            <a:ext cx="8229600" cy="4953000"/>
          </a:xfrm>
        </p:spPr>
        <p:txBody>
          <a:bodyPr/>
          <a:lstStyle/>
          <a:p>
            <a:r>
              <a:rPr lang="en-US" dirty="0" smtClean="0"/>
              <a:t>The need for ICT accessibility is a global one:</a:t>
            </a:r>
          </a:p>
          <a:p>
            <a:pPr lvl="1"/>
            <a:r>
              <a:rPr lang="en-US" dirty="0" smtClean="0"/>
              <a:t>Standards developed in the U.S. can be adapted around the world.</a:t>
            </a:r>
          </a:p>
          <a:p>
            <a:pPr lvl="1"/>
            <a:r>
              <a:rPr lang="en-US" dirty="0" smtClean="0"/>
              <a:t>Deployment lessons learned in the U.S. can be shared with interested entities.</a:t>
            </a:r>
          </a:p>
          <a:p>
            <a:pPr lvl="1"/>
            <a:r>
              <a:rPr lang="en-US" dirty="0" smtClean="0"/>
              <a:t>A common technical approach to ICT accessibility can enable faster worldwide deployment as well as enhanced international roaming security, </a:t>
            </a:r>
            <a:r>
              <a:rPr lang="en-US" dirty="0"/>
              <a:t>s</a:t>
            </a:r>
            <a:r>
              <a:rPr lang="en-US" dirty="0" smtClean="0"/>
              <a:t>afety, and experience.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05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47800"/>
            <a:ext cx="8229600" cy="4525962"/>
          </a:xfrm>
        </p:spPr>
        <p:txBody>
          <a:bodyPr/>
          <a:lstStyle/>
          <a:p>
            <a:r>
              <a:rPr lang="en-US" dirty="0" smtClean="0"/>
              <a:t>Regulatory requirements may not be the same in different regions.</a:t>
            </a:r>
          </a:p>
          <a:p>
            <a:r>
              <a:rPr lang="en-US" dirty="0" smtClean="0"/>
              <a:t>Service level requirements may also be different across regions.</a:t>
            </a:r>
          </a:p>
          <a:p>
            <a:pPr lvl="1"/>
            <a:r>
              <a:rPr lang="en-US" dirty="0" smtClean="0"/>
              <a:t>For example, Tsunami warnings may have less delay tolerance than weather related warnings.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8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26796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71600"/>
            <a:ext cx="8229600" cy="4525962"/>
          </a:xfrm>
        </p:spPr>
        <p:txBody>
          <a:bodyPr/>
          <a:lstStyle/>
          <a:p>
            <a:r>
              <a:rPr lang="en-US" dirty="0" smtClean="0"/>
              <a:t>Continue the development of </a:t>
            </a:r>
            <a:r>
              <a:rPr lang="en-US" dirty="0"/>
              <a:t>ICT </a:t>
            </a:r>
            <a:r>
              <a:rPr lang="en-US" dirty="0" smtClean="0"/>
              <a:t>accessibility standards to meet the U.S. regulatory requirements to enable the safety and security of the users.</a:t>
            </a:r>
          </a:p>
          <a:p>
            <a:r>
              <a:rPr lang="en-US" dirty="0" smtClean="0"/>
              <a:t>Cooperate with other regions in order to exchange experiences and drive towards common world-wide standards, to the extent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D9D09-70D6-4A10-8F4E-68AF83D62345}" type="slidenum">
              <a:rPr lang="en-CA" altLang="ko-KR" smtClean="0"/>
              <a:pPr>
                <a:defRPr/>
              </a:pPr>
              <a:t>9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31041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347CE4-C686-4745-8AD0-FC7112009751}"/>
</file>

<file path=customXml/itemProps2.xml><?xml version="1.0" encoding="utf-8"?>
<ds:datastoreItem xmlns:ds="http://schemas.openxmlformats.org/officeDocument/2006/customXml" ds:itemID="{93122BE1-E9F1-4EDA-BE0B-F7AEF63EB618}"/>
</file>

<file path=customXml/itemProps3.xml><?xml version="1.0" encoding="utf-8"?>
<ds:datastoreItem xmlns:ds="http://schemas.openxmlformats.org/officeDocument/2006/customXml" ds:itemID="{D27E6125-F60A-4C46-B0B4-C7600BB83C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421</Words>
  <Application>Microsoft Office PowerPoint</Application>
  <PresentationFormat>화면 슬라이드 쇼(4:3)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Default Design</vt:lpstr>
      <vt:lpstr>ATIS’ ICT Accessibility Activity</vt:lpstr>
      <vt:lpstr>SMS to Emergency Services</vt:lpstr>
      <vt:lpstr>SMS to Emergency Services High Level  Functional Architecture</vt:lpstr>
      <vt:lpstr>CMAS</vt:lpstr>
      <vt:lpstr>CMAS</vt:lpstr>
      <vt:lpstr>Enhancing CMAS</vt:lpstr>
      <vt:lpstr>Strategic Direction</vt:lpstr>
      <vt:lpstr>Challenges</vt:lpstr>
      <vt:lpstr>Next Steps/Actions</vt:lpstr>
      <vt:lpstr>Proposed Resolution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Cloud Services Activity</dc:title>
  <dc:creator>Steve Barclay</dc:creator>
  <dc:description>v.2 - 22 August 2011</dc:description>
  <cp:lastModifiedBy>ttA</cp:lastModifiedBy>
  <cp:revision>64</cp:revision>
  <dcterms:created xsi:type="dcterms:W3CDTF">2011-09-30T17:27:11Z</dcterms:created>
  <dcterms:modified xsi:type="dcterms:W3CDTF">2013-05-09T10:41:11Z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0x010100CBCC221E8A5C574B889E2CBB12A471FC</vt:lpwstr>
  </property>
</Properties>
</file>