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12"/>
  </p:notesMasterIdLst>
  <p:sldIdLst>
    <p:sldId id="256" r:id="rId2"/>
    <p:sldId id="282" r:id="rId3"/>
    <p:sldId id="283" r:id="rId4"/>
    <p:sldId id="284" r:id="rId5"/>
    <p:sldId id="286" r:id="rId6"/>
    <p:sldId id="285" r:id="rId7"/>
    <p:sldId id="272" r:id="rId8"/>
    <p:sldId id="287" r:id="rId9"/>
    <p:sldId id="288" r:id="rId10"/>
    <p:sldId id="289" r:id="rId11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244D"/>
    <a:srgbClr val="C688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338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75B335-F0EB-407F-99A9-145F54997BC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3156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6" descr="엠블럼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34938"/>
            <a:ext cx="2914650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smtClean="0">
                <a:solidFill>
                  <a:srgbClr val="09244D"/>
                </a:solidFill>
                <a:ea typeface="굴림" pitchFamily="50" charset="-127"/>
              </a:rPr>
              <a:t>Jeju, 13 – 16 May 2013</a:t>
            </a:r>
            <a:endParaRPr lang="en-CA" altLang="ko-KR" sz="1200" b="1" smtClean="0">
              <a:ea typeface="굴림" pitchFamily="50" charset="-127"/>
            </a:endParaRPr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CA" altLang="ko-KR" sz="1200" b="1">
                <a:solidFill>
                  <a:srgbClr val="09244D"/>
                </a:solidFill>
                <a:ea typeface="굴림" pitchFamily="50" charset="-127"/>
              </a:rPr>
              <a:t>TBD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CA" altLang="ko-KR"/>
              <a:t>TITLE OF </a:t>
            </a:r>
            <a:br>
              <a:rPr lang="en-CA" altLang="ko-KR"/>
            </a:br>
            <a:r>
              <a:rPr lang="en-CA" altLang="ko-KR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Name of Speaker,</a:t>
            </a:r>
          </a:p>
          <a:p>
            <a:r>
              <a:rPr lang="en-GB"/>
              <a:t>Title and Organization</a:t>
            </a:r>
            <a:endParaRPr lang="en-CA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33784773-381A-48D0-A7BB-96B0DB2BB8C2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3111898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158E5-0DF6-446D-A11F-CF3F8C148FB5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5943600" y="6383965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  <a:endParaRPr lang="en-CA" altLang="ko-KR" sz="1200" b="1" i="0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4901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9D20F-B503-43DA-95F2-FA1E5826EE48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5943600" y="6383965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  <a:endParaRPr lang="en-CA" altLang="ko-KR" sz="1200" b="1" i="0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53822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6" descr="엠블럼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34938"/>
            <a:ext cx="2914650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smtClean="0">
                <a:solidFill>
                  <a:srgbClr val="09244D"/>
                </a:solidFill>
                <a:ea typeface="굴림" pitchFamily="50" charset="-127"/>
              </a:rPr>
              <a:t>Jeju, 13 – 16 May 2013</a:t>
            </a:r>
            <a:endParaRPr lang="en-CA" altLang="ko-KR" sz="1200" b="1" smtClean="0">
              <a:ea typeface="굴림" pitchFamily="50" charset="-127"/>
            </a:endParaRPr>
          </a:p>
        </p:txBody>
      </p:sp>
      <p:sp>
        <p:nvSpPr>
          <p:cNvPr id="10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  <a:endParaRPr lang="en-CA" altLang="ko-KR" sz="1200" b="1" i="0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en-CA" altLang="ko-KR"/>
              <a:t>TITLE OF </a:t>
            </a:r>
            <a:br>
              <a:rPr lang="en-CA" altLang="ko-KR"/>
            </a:br>
            <a:r>
              <a:rPr lang="en-CA" altLang="ko-KR"/>
              <a:t>PRESENTATION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GB"/>
              <a:t>Name of Speaker,</a:t>
            </a:r>
          </a:p>
          <a:p>
            <a:r>
              <a:rPr lang="en-GB"/>
              <a:t>Title and Organization</a:t>
            </a:r>
            <a:endParaRPr lang="en-CA" altLang="ko-KR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33784773-381A-48D0-A7BB-96B0DB2BB8C2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46463" y="63373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D9D09-70D6-4A10-8F4E-68AF83D62345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5943600" y="6383965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  <a:endParaRPr lang="en-CA" altLang="ko-KR" sz="1200" b="1" i="0" dirty="0">
              <a:solidFill>
                <a:srgbClr val="09244D"/>
              </a:solidFill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54103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9C362-C67A-40D0-9190-DCD7FA17E3F5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5943600" y="6383965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  <a:endParaRPr lang="en-CA" altLang="ko-KR" sz="1200" b="1" i="0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56073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3AD66-DC4F-4085-92A3-5B1218CF9EE9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5943600" y="6383965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  <a:endParaRPr lang="en-CA" altLang="ko-KR" sz="1200" b="1" i="0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17437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BE830-E1FE-45BB-B16D-95C848DCD4F0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8" name="Rectangle 13"/>
          <p:cNvSpPr>
            <a:spLocks noChangeArrowheads="1"/>
          </p:cNvSpPr>
          <p:nvPr userDrawn="1"/>
        </p:nvSpPr>
        <p:spPr bwMode="auto">
          <a:xfrm>
            <a:off x="5943600" y="6383965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  <a:endParaRPr lang="en-CA" altLang="ko-KR" sz="1200" b="1" i="0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95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E1421-5F8D-42F4-A7A4-1D3904877F30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4" name="Rectangle 13"/>
          <p:cNvSpPr>
            <a:spLocks noChangeArrowheads="1"/>
          </p:cNvSpPr>
          <p:nvPr userDrawn="1"/>
        </p:nvSpPr>
        <p:spPr bwMode="auto">
          <a:xfrm>
            <a:off x="5943600" y="6383965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  <a:endParaRPr lang="en-CA" altLang="ko-KR" sz="1200" b="1" i="0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8303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18797-EC7B-4F10-B460-61079DCEBF04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3" name="Rectangle 13"/>
          <p:cNvSpPr>
            <a:spLocks noChangeArrowheads="1"/>
          </p:cNvSpPr>
          <p:nvPr userDrawn="1"/>
        </p:nvSpPr>
        <p:spPr bwMode="auto">
          <a:xfrm>
            <a:off x="5943600" y="6383965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  <a:endParaRPr lang="en-CA" altLang="ko-KR" sz="1200" b="1" i="0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5992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49369-253C-47ED-832E-E20BF5B61AC2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5943600" y="6383965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  <a:endParaRPr lang="en-CA" altLang="ko-KR" sz="1200" b="1" i="0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22045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CAE1B-4B27-43DA-9395-12417A7E72B3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5943600" y="6383965"/>
            <a:ext cx="30686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en-CA" altLang="ko-KR" sz="1200" b="1" i="0" dirty="0" smtClean="0">
                <a:solidFill>
                  <a:srgbClr val="09244D"/>
                </a:solidFill>
                <a:ea typeface="굴림" pitchFamily="50" charset="-127"/>
              </a:rPr>
              <a:t>Standards for Shared ICT</a:t>
            </a:r>
            <a:endParaRPr lang="en-CA" altLang="ko-KR" sz="1200" b="1" i="0" dirty="0">
              <a:solidFill>
                <a:srgbClr val="09244D"/>
              </a:solidFill>
              <a:ea typeface="굴림" pitchFamily="50" charset="-127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52388" y="6357938"/>
            <a:ext cx="23050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GSC-17, </a:t>
            </a:r>
            <a:r>
              <a:rPr lang="en-CA" altLang="ko-KR" sz="1200" b="1" dirty="0" err="1" smtClean="0">
                <a:solidFill>
                  <a:srgbClr val="09244D"/>
                </a:solidFill>
                <a:ea typeface="굴림" pitchFamily="50" charset="-127"/>
              </a:rPr>
              <a:t>Jeju</a:t>
            </a:r>
            <a:r>
              <a:rPr lang="en-CA" altLang="ko-KR" sz="1200" b="1" dirty="0" smtClean="0">
                <a:solidFill>
                  <a:srgbClr val="09244D"/>
                </a:solidFill>
                <a:ea typeface="굴림" pitchFamily="50" charset="-127"/>
              </a:rPr>
              <a:t> / Korea</a:t>
            </a:r>
            <a:endParaRPr lang="en-CA" altLang="ko-KR" sz="1200" b="1" dirty="0" smtClean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73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그림 12" descr="2-1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27" t="73959"/>
          <a:stretch>
            <a:fillRect/>
          </a:stretch>
        </p:blipFill>
        <p:spPr bwMode="auto">
          <a:xfrm>
            <a:off x="7143750" y="5072063"/>
            <a:ext cx="2000250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ko-KR" smtClean="0"/>
              <a:t>Click to edit Master text styles</a:t>
            </a:r>
          </a:p>
          <a:p>
            <a:pPr lvl="1"/>
            <a:r>
              <a:rPr lang="en-CA" altLang="ko-KR" smtClean="0"/>
              <a:t>Second level</a:t>
            </a:r>
          </a:p>
          <a:p>
            <a:pPr lvl="2"/>
            <a:r>
              <a:rPr lang="en-CA" altLang="ko-KR" smtClean="0"/>
              <a:t>Third level</a:t>
            </a:r>
          </a:p>
          <a:p>
            <a:pPr lvl="3"/>
            <a:r>
              <a:rPr lang="en-CA" altLang="ko-KR" smtClean="0"/>
              <a:t>Fourth level</a:t>
            </a:r>
          </a:p>
          <a:p>
            <a:pPr lvl="4"/>
            <a:r>
              <a:rPr lang="en-CA" altLang="ko-KR" smtClean="0"/>
              <a:t>Fifth level </a:t>
            </a:r>
            <a:r>
              <a:rPr lang="en-US" altLang="ja-JP" smtClean="0"/>
              <a:t>GSC16-[session]-XX</a:t>
            </a:r>
            <a:endParaRPr lang="en-CA" altLang="ko-KR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3373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rebuchet MS" pitchFamily="34" charset="0"/>
                <a:ea typeface="굴림" pitchFamily="50" charset="-127"/>
              </a:defRPr>
            </a:lvl1pPr>
          </a:lstStyle>
          <a:p>
            <a:pPr>
              <a:defRPr/>
            </a:pPr>
            <a:fld id="{DB2A0F59-033F-45B8-8B74-E9261F0BC491}" type="slidenum">
              <a:rPr lang="en-CA" altLang="ko-KR"/>
              <a:pPr>
                <a:defRPr/>
              </a:pPr>
              <a:t>‹#›</a:t>
            </a:fld>
            <a:endParaRPr lang="en-CA" altLang="ko-KR"/>
          </a:p>
        </p:txBody>
      </p:sp>
      <p:sp>
        <p:nvSpPr>
          <p:cNvPr id="3" name="Rectangle 24"/>
          <p:cNvSpPr>
            <a:spLocks noChangeArrowheads="1"/>
          </p:cNvSpPr>
          <p:nvPr userDrawn="1"/>
        </p:nvSpPr>
        <p:spPr bwMode="auto">
          <a:xfrm>
            <a:off x="7387443" y="260350"/>
            <a:ext cx="136127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CA" altLang="ko-KR" sz="1200" dirty="0" smtClean="0">
                <a:solidFill>
                  <a:srgbClr val="09244D"/>
                </a:solidFill>
                <a:ea typeface="굴림" pitchFamily="50" charset="-127"/>
              </a:rPr>
              <a:t>GSC17-PLEN-65</a:t>
            </a:r>
            <a:endParaRPr lang="en-CA" altLang="ko-KR" sz="1200" dirty="0">
              <a:solidFill>
                <a:srgbClr val="09244D"/>
              </a:solidFill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0182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khatibi@qti.qualcomm.com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Farrokh Khatibi</a:t>
            </a:r>
          </a:p>
          <a:p>
            <a:pPr marL="0" indent="0"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of Engineering</a:t>
            </a:r>
          </a:p>
          <a:p>
            <a:pPr marL="0" indent="0" algn="ctr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Qualcomm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b="1" dirty="0" smtClean="0"/>
              <a:t>ATIS’ ICT Accessibility Activity</a:t>
            </a:r>
            <a:endParaRPr lang="en-US" b="1" dirty="0"/>
          </a:p>
        </p:txBody>
      </p:sp>
      <p:graphicFrame>
        <p:nvGraphicFramePr>
          <p:cNvPr id="4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871789"/>
              </p:ext>
            </p:extLst>
          </p:nvPr>
        </p:nvGraphicFramePr>
        <p:xfrm>
          <a:off x="3587750" y="288925"/>
          <a:ext cx="5064125" cy="1310640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Document No: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GSC17-PLEN-65</a:t>
                      </a:r>
                      <a:endParaRPr kumimoji="0" lang="en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Source: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ATIS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Contact: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Farrokh Khatibi (</a:t>
                      </a: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hlinkClick r:id="rId2"/>
                        </a:rPr>
                        <a:t>fkhatibi@qti.qualcomm.com</a:t>
                      </a: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GSC Session: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PLEN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Agenda Item: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6.12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43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371600"/>
            <a:ext cx="8229600" cy="4525962"/>
          </a:xfrm>
        </p:spPr>
        <p:txBody>
          <a:bodyPr/>
          <a:lstStyle/>
          <a:p>
            <a:r>
              <a:rPr lang="en-US" altLang="zh-CN" dirty="0"/>
              <a:t>ATIS supports the reaffirmation of the Resolution (</a:t>
            </a:r>
            <a:r>
              <a:rPr lang="en-US" altLang="zh-CN" dirty="0" smtClean="0"/>
              <a:t>GSC-16/27) on </a:t>
            </a:r>
            <a:r>
              <a:rPr lang="en-US" altLang="zh-CN" smtClean="0"/>
              <a:t>ICT Accessibility.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AD9D09-70D6-4A10-8F4E-68AF83D62345}" type="slidenum">
              <a:rPr lang="en-CA" altLang="ko-KR" smtClean="0"/>
              <a:pPr>
                <a:defRPr/>
              </a:pPr>
              <a:t>10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359554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SMS to Emergency Services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312" y="1371600"/>
            <a:ext cx="8447087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ATIS </a:t>
            </a:r>
            <a:r>
              <a:rPr lang="en-US" dirty="0" smtClean="0"/>
              <a:t>led a joint effort with TIA to develop a </a:t>
            </a:r>
            <a:r>
              <a:rPr lang="en-US" dirty="0"/>
              <a:t>new standard on text messaging to 9-1-1 </a:t>
            </a:r>
            <a:r>
              <a:rPr lang="en-US" dirty="0" smtClean="0"/>
              <a:t>Emergency Services (ES) </a:t>
            </a:r>
            <a:r>
              <a:rPr lang="en-US" dirty="0"/>
              <a:t>for wireless operator native Short Message Service (SMS) </a:t>
            </a:r>
            <a:r>
              <a:rPr lang="en-US" dirty="0" smtClean="0"/>
              <a:t>capabilities.</a:t>
            </a:r>
          </a:p>
          <a:p>
            <a:pPr lvl="1"/>
            <a:r>
              <a:rPr lang="en-US" dirty="0" smtClean="0"/>
              <a:t>The project was approved in April 2012.</a:t>
            </a:r>
            <a:endParaRPr lang="en-US" dirty="0"/>
          </a:p>
          <a:p>
            <a:pPr lvl="1"/>
            <a:r>
              <a:rPr lang="en-US" dirty="0" smtClean="0"/>
              <a:t>The standard (J-STD-110) was published in March 2013.</a:t>
            </a:r>
          </a:p>
          <a:p>
            <a:pPr lvl="1"/>
            <a:r>
              <a:rPr lang="en-US" dirty="0" smtClean="0"/>
              <a:t>Further work </a:t>
            </a:r>
            <a:r>
              <a:rPr lang="en-US" dirty="0"/>
              <a:t>has started on </a:t>
            </a:r>
            <a:r>
              <a:rPr lang="en-US" dirty="0" smtClean="0"/>
              <a:t>implementation guidelines to enable a fast and smooth deployment.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CEEBA854-AC2D-49FC-BC40-2EBB91C51F2A}" type="slidenum">
              <a:rPr lang="en-US" altLang="zh-CN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7293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AD9D09-70D6-4A10-8F4E-68AF83D62345}" type="slidenum">
              <a:rPr lang="en-CA" altLang="ko-KR" smtClean="0"/>
              <a:pPr>
                <a:defRPr/>
              </a:pPr>
              <a:t>3</a:t>
            </a:fld>
            <a:endParaRPr lang="en-CA" altLang="ko-KR"/>
          </a:p>
        </p:txBody>
      </p:sp>
      <p:pic>
        <p:nvPicPr>
          <p:cNvPr id="1026" name="Picture 2" descr="Figure 1 - Reference Archite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980" y="76200"/>
            <a:ext cx="706402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52400" y="5396805"/>
            <a:ext cx="4343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ALI 	Automatic Location Identification</a:t>
            </a:r>
          </a:p>
          <a:p>
            <a:r>
              <a:rPr lang="en-US" sz="1400" dirty="0"/>
              <a:t>BCF 	Border Control Function</a:t>
            </a:r>
          </a:p>
          <a:p>
            <a:r>
              <a:rPr lang="en-US" sz="1400" dirty="0"/>
              <a:t>ECRF 	Emergency Call Routing Function</a:t>
            </a:r>
          </a:p>
          <a:p>
            <a:r>
              <a:rPr lang="en-US" sz="1400" dirty="0"/>
              <a:t>ESRP 	Emergency Services Routing Proxy</a:t>
            </a:r>
          </a:p>
          <a:p>
            <a:r>
              <a:rPr lang="en-US" sz="1400" dirty="0"/>
              <a:t>IWF	</a:t>
            </a:r>
            <a:r>
              <a:rPr lang="en-US" sz="1400" dirty="0" err="1"/>
              <a:t>InterWorking</a:t>
            </a:r>
            <a:r>
              <a:rPr lang="en-US" sz="1400" dirty="0"/>
              <a:t> Function</a:t>
            </a:r>
          </a:p>
          <a:p>
            <a:r>
              <a:rPr lang="en-US" sz="1400" dirty="0"/>
              <a:t>LPG 	Legacy PSAP Gateway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0" y="5410200"/>
            <a:ext cx="4038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LS	Location Server</a:t>
            </a:r>
          </a:p>
          <a:p>
            <a:r>
              <a:rPr lang="en-US" sz="1400" dirty="0"/>
              <a:t>PSAP 	Public Safety Answering Point</a:t>
            </a:r>
          </a:p>
          <a:p>
            <a:r>
              <a:rPr lang="en-US" sz="1400" dirty="0"/>
              <a:t>RS 	Routing Server</a:t>
            </a:r>
          </a:p>
          <a:p>
            <a:r>
              <a:rPr lang="en-US" sz="1400" dirty="0"/>
              <a:t>SMSC 	Short Message Center</a:t>
            </a:r>
          </a:p>
          <a:p>
            <a:r>
              <a:rPr lang="en-US" sz="1400" dirty="0"/>
              <a:t>SR 	Selective Router</a:t>
            </a:r>
          </a:p>
          <a:p>
            <a:r>
              <a:rPr lang="en-US" sz="1400" dirty="0"/>
              <a:t>TCC 	Text Control Center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5400" y="1143000"/>
            <a:ext cx="2298700" cy="2971800"/>
          </a:xfrm>
        </p:spPr>
        <p:txBody>
          <a:bodyPr/>
          <a:lstStyle/>
          <a:p>
            <a:pPr algn="l"/>
            <a:r>
              <a:rPr lang="en-US" sz="2800" dirty="0"/>
              <a:t>SMS to </a:t>
            </a:r>
            <a:r>
              <a:rPr lang="en-US" sz="2800" dirty="0" smtClean="0"/>
              <a:t>Emergency Services High Level </a:t>
            </a:r>
            <a:br>
              <a:rPr lang="en-US" sz="2800" dirty="0" smtClean="0"/>
            </a:br>
            <a:r>
              <a:rPr lang="en-US" sz="2800" dirty="0" smtClean="0"/>
              <a:t>Functional </a:t>
            </a:r>
            <a:r>
              <a:rPr lang="en-US" sz="2800" dirty="0"/>
              <a:t>Architecture</a:t>
            </a:r>
          </a:p>
        </p:txBody>
      </p:sp>
    </p:spTree>
    <p:extLst>
      <p:ext uri="{BB962C8B-B14F-4D97-AF65-F5344CB8AC3E}">
        <p14:creationId xmlns:p14="http://schemas.microsoft.com/office/powerpoint/2010/main" val="361873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CMAS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8313" y="1295400"/>
            <a:ext cx="8229600" cy="4876800"/>
          </a:xfrm>
        </p:spPr>
        <p:txBody>
          <a:bodyPr/>
          <a:lstStyle/>
          <a:p>
            <a:r>
              <a:rPr lang="en-US" sz="2600" dirty="0" smtClean="0"/>
              <a:t>In addition to Citizen-to-Authority work, ATIS is working on improving Authority-to-Citizen enhancements:</a:t>
            </a:r>
          </a:p>
          <a:p>
            <a:pPr lvl="1"/>
            <a:r>
              <a:rPr lang="en-US" sz="2200" dirty="0"/>
              <a:t>The Commercial Mobile Alert System (CMAS) is the system interface to the Wireless Emergency Alerts (WEA) service that wireless carriers </a:t>
            </a:r>
            <a:r>
              <a:rPr lang="en-US" sz="2200" dirty="0" smtClean="0"/>
              <a:t>have been </a:t>
            </a:r>
            <a:r>
              <a:rPr lang="en-US" sz="2200" dirty="0"/>
              <a:t>rolling out across the </a:t>
            </a:r>
            <a:r>
              <a:rPr lang="en-US" sz="2200" dirty="0" smtClean="0"/>
              <a:t>U.S. since 2012.</a:t>
            </a:r>
          </a:p>
          <a:p>
            <a:pPr lvl="1"/>
            <a:r>
              <a:rPr lang="en-US" sz="2200" dirty="0" smtClean="0"/>
              <a:t>It provides </a:t>
            </a:r>
            <a:r>
              <a:rPr lang="en-US" sz="2200" dirty="0"/>
              <a:t>geographically targeted, timely, and effective emergency alert messages to mobile devices using </a:t>
            </a:r>
            <a:r>
              <a:rPr lang="en-US" sz="2200" dirty="0" smtClean="0"/>
              <a:t>mobile broadcast technology.</a:t>
            </a:r>
          </a:p>
          <a:p>
            <a:pPr lvl="1"/>
            <a:r>
              <a:rPr lang="en-US" sz="2200" dirty="0" smtClean="0"/>
              <a:t>Completed Standards:</a:t>
            </a:r>
          </a:p>
          <a:p>
            <a:pPr lvl="2"/>
            <a:r>
              <a:rPr lang="fr-FR" sz="1800" dirty="0"/>
              <a:t>J-STD-100, </a:t>
            </a:r>
            <a:r>
              <a:rPr lang="fr-FR" sz="1800" dirty="0" smtClean="0"/>
              <a:t>J-STD-101 (and -101.a), </a:t>
            </a:r>
            <a:r>
              <a:rPr lang="fr-FR" sz="1800" dirty="0"/>
              <a:t>J-STD-102, </a:t>
            </a:r>
            <a:r>
              <a:rPr lang="fr-FR" sz="1800" dirty="0" smtClean="0"/>
              <a:t>ATIS-0700006</a:t>
            </a:r>
            <a:r>
              <a:rPr lang="fr-FR" sz="1800" dirty="0"/>
              <a:t>, ATIS-0700007, ATIS-0700008, ATIS-0700009, ATIS-0700010, ATIS-0700012, ATIS-0700013, ATIS-0700014</a:t>
            </a:r>
            <a:endParaRPr lang="en-US" sz="1800" dirty="0"/>
          </a:p>
          <a:p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DE1421-5F8D-42F4-A7A4-1D3904877F30}" type="slidenum">
              <a:rPr lang="en-CA" altLang="ko-KR" smtClean="0"/>
              <a:pPr>
                <a:defRPr/>
              </a:pPr>
              <a:t>4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202063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CMAS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AD9D09-70D6-4A10-8F4E-68AF83D62345}" type="slidenum">
              <a:rPr lang="en-CA" altLang="ko-KR" smtClean="0"/>
              <a:pPr>
                <a:defRPr/>
              </a:pPr>
              <a:t>5</a:t>
            </a:fld>
            <a:endParaRPr lang="en-CA" altLang="ko-K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47800"/>
            <a:ext cx="7905953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176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Enhancing CMAS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371600"/>
            <a:ext cx="8229600" cy="4525962"/>
          </a:xfrm>
        </p:spPr>
        <p:txBody>
          <a:bodyPr/>
          <a:lstStyle/>
          <a:p>
            <a:r>
              <a:rPr lang="en-US" dirty="0" smtClean="0"/>
              <a:t>Work is underway in ATIS for enhancements to CMAS:</a:t>
            </a:r>
          </a:p>
          <a:p>
            <a:pPr lvl="1"/>
            <a:r>
              <a:rPr lang="en-US" dirty="0" smtClean="0"/>
              <a:t>Canadian CMAS.</a:t>
            </a:r>
          </a:p>
          <a:p>
            <a:pPr lvl="1"/>
            <a:r>
              <a:rPr lang="en-US" dirty="0" smtClean="0"/>
              <a:t>CMAS International Roaming.</a:t>
            </a:r>
          </a:p>
          <a:p>
            <a:pPr lvl="1"/>
            <a:r>
              <a:rPr lang="en-US" dirty="0" smtClean="0"/>
              <a:t>Enhancements to Public Warning System (PWS) 3GPP to enable efficiency of CMAS.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AD9D09-70D6-4A10-8F4E-68AF83D62345}" type="slidenum">
              <a:rPr lang="en-CA" altLang="ko-KR" smtClean="0"/>
              <a:pPr>
                <a:defRPr/>
              </a:pPr>
              <a:t>6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389884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Direction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8313" y="1295400"/>
            <a:ext cx="8229600" cy="4953000"/>
          </a:xfrm>
        </p:spPr>
        <p:txBody>
          <a:bodyPr/>
          <a:lstStyle/>
          <a:p>
            <a:r>
              <a:rPr lang="en-US" dirty="0" smtClean="0"/>
              <a:t>The need for ICT accessibility is a global one:</a:t>
            </a:r>
          </a:p>
          <a:p>
            <a:pPr lvl="1"/>
            <a:r>
              <a:rPr lang="en-US" dirty="0" smtClean="0"/>
              <a:t>Standards developed in the U.S. can be adapted around the world.</a:t>
            </a:r>
          </a:p>
          <a:p>
            <a:pPr lvl="1"/>
            <a:r>
              <a:rPr lang="en-US" dirty="0" smtClean="0"/>
              <a:t>Deployment lessons learned in the U.S. can be shared with interested entities.</a:t>
            </a:r>
          </a:p>
          <a:p>
            <a:pPr lvl="1"/>
            <a:r>
              <a:rPr lang="en-US" dirty="0" smtClean="0"/>
              <a:t>A common technical approach to ICT accessibility can enable faster worldwide deployment as well as enhanced international roaming security, </a:t>
            </a:r>
            <a:r>
              <a:rPr lang="en-US" dirty="0"/>
              <a:t>s</a:t>
            </a:r>
            <a:r>
              <a:rPr lang="en-US" dirty="0" smtClean="0"/>
              <a:t>afety, and experience.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8A5352-2EB8-424A-A088-663FE904A037}" type="slidenum">
              <a:rPr lang="en-US" altLang="zh-CN"/>
              <a:pPr>
                <a:defRPr/>
              </a:pPr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3057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47800"/>
            <a:ext cx="8229600" cy="4525962"/>
          </a:xfrm>
        </p:spPr>
        <p:txBody>
          <a:bodyPr/>
          <a:lstStyle/>
          <a:p>
            <a:r>
              <a:rPr lang="en-US" dirty="0" smtClean="0"/>
              <a:t>Regulatory requirements may not be the same in different regions.</a:t>
            </a:r>
          </a:p>
          <a:p>
            <a:r>
              <a:rPr lang="en-US" dirty="0" smtClean="0"/>
              <a:t>Service level requirements may also be different across regions.</a:t>
            </a:r>
          </a:p>
          <a:p>
            <a:pPr lvl="1"/>
            <a:r>
              <a:rPr lang="en-US" dirty="0" smtClean="0"/>
              <a:t>For example, Tsunami warnings may have less delay tolerance than weather related warnings.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AD9D09-70D6-4A10-8F4E-68AF83D62345}" type="slidenum">
              <a:rPr lang="en-CA" altLang="ko-KR" smtClean="0"/>
              <a:pPr>
                <a:defRPr/>
              </a:pPr>
              <a:t>8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267967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Steps/Actions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371600"/>
            <a:ext cx="8229600" cy="4525962"/>
          </a:xfrm>
        </p:spPr>
        <p:txBody>
          <a:bodyPr/>
          <a:lstStyle/>
          <a:p>
            <a:r>
              <a:rPr lang="en-US" dirty="0" smtClean="0"/>
              <a:t>Continue the development of </a:t>
            </a:r>
            <a:r>
              <a:rPr lang="en-US" dirty="0"/>
              <a:t>ICT </a:t>
            </a:r>
            <a:r>
              <a:rPr lang="en-US" dirty="0" smtClean="0"/>
              <a:t>accessibility standards to meet the U.S. regulatory requirements to enable the safety and security of the users.</a:t>
            </a:r>
          </a:p>
          <a:p>
            <a:r>
              <a:rPr lang="en-US" dirty="0" smtClean="0"/>
              <a:t>Cooperate with other regions in order to exchange experiences and drive towards common world-wide standards, to the extent possible.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AD9D09-70D6-4A10-8F4E-68AF83D62345}" type="slidenum">
              <a:rPr lang="en-CA" altLang="ko-KR" smtClean="0"/>
              <a:pPr>
                <a:defRPr/>
              </a:pPr>
              <a:t>9</a:t>
            </a:fld>
            <a:endParaRPr lang="en-CA" altLang="ko-KR"/>
          </a:p>
        </p:txBody>
      </p:sp>
    </p:spTree>
    <p:extLst>
      <p:ext uri="{BB962C8B-B14F-4D97-AF65-F5344CB8AC3E}">
        <p14:creationId xmlns:p14="http://schemas.microsoft.com/office/powerpoint/2010/main" val="310412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D347CE4-C686-4745-8AD0-FC7112009751}"/>
</file>

<file path=customXml/itemProps2.xml><?xml version="1.0" encoding="utf-8"?>
<ds:datastoreItem xmlns:ds="http://schemas.openxmlformats.org/officeDocument/2006/customXml" ds:itemID="{93122BE1-E9F1-4EDA-BE0B-F7AEF63EB618}"/>
</file>

<file path=customXml/itemProps3.xml><?xml version="1.0" encoding="utf-8"?>
<ds:datastoreItem xmlns:ds="http://schemas.openxmlformats.org/officeDocument/2006/customXml" ds:itemID="{D27E6125-F60A-4C46-B0B4-C7600BB83CF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615</TotalTime>
  <Words>421</Words>
  <Application>Microsoft Office PowerPoint</Application>
  <PresentationFormat>화면 슬라이드 쇼(4:3)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Default Design</vt:lpstr>
      <vt:lpstr>ATIS’ ICT Accessibility Activity</vt:lpstr>
      <vt:lpstr>SMS to Emergency Services</vt:lpstr>
      <vt:lpstr>SMS to Emergency Services High Level  Functional Architecture</vt:lpstr>
      <vt:lpstr>CMAS</vt:lpstr>
      <vt:lpstr>CMAS</vt:lpstr>
      <vt:lpstr>Enhancing CMAS</vt:lpstr>
      <vt:lpstr>Strategic Direction</vt:lpstr>
      <vt:lpstr>Challenges</vt:lpstr>
      <vt:lpstr>Next Steps/Actions</vt:lpstr>
      <vt:lpstr>Proposed Resolution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ATIS’ Cloud Services Activity</dc:title>
  <dc:creator>Steve Barclay</dc:creator>
  <dc:description>v.2 - 22 August 2011</dc:description>
  <cp:lastModifiedBy>ttA</cp:lastModifiedBy>
  <cp:revision>64</cp:revision>
  <dcterms:created xsi:type="dcterms:W3CDTF">2011-09-30T17:27:11Z</dcterms:created>
  <dcterms:modified xsi:type="dcterms:W3CDTF">2013-05-09T10:41:11Z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0x010100CBCC221E8A5C574B889E2CBB12A471FC</vt:lpwstr>
  </property>
</Properties>
</file>