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60" r:id="rId4"/>
    <p:sldId id="270" r:id="rId5"/>
    <p:sldId id="262" r:id="rId6"/>
    <p:sldId id="271" r:id="rId7"/>
    <p:sldId id="272" r:id="rId8"/>
    <p:sldId id="263" r:id="rId9"/>
    <p:sldId id="264" r:id="rId10"/>
    <p:sldId id="273" r:id="rId1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8" autoAdjust="0"/>
    <p:restoredTop sz="94660"/>
  </p:normalViewPr>
  <p:slideViewPr>
    <p:cSldViewPr>
      <p:cViewPr varScale="1">
        <p:scale>
          <a:sx n="97" d="100"/>
          <a:sy n="97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6E33E29E-D5F5-410E-9BF1-C2C02F1F79A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20329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C9957-100F-4D5B-96FE-7DF80AF36F36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988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EC9C5-1FB8-4073-9996-1B0B5C3688BD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2235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smtClean="0">
              <a:ea typeface="굴림" pitchFamily="50" charset="-127"/>
            </a:endParaRPr>
          </a:p>
        </p:txBody>
      </p: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ct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6E33E29E-D5F5-410E-9BF1-C2C02F1F79A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CDA13-2034-4859-B81E-CFBB2EFEE9C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282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163F9-9AFF-4D62-9F2F-605F100E2E1D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607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66905-99AF-4F84-A484-409C5D04203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437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291EA-16AE-4B36-9C68-C58DFC094F5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933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0D4AA-789F-43F2-ABC2-E6EE1379B37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365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0700C-8DFD-487C-B005-428C1A3F2146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054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8465-84D0-47DE-90BF-2A4143A5E13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476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1BCD3-9E00-4A4E-B39D-C0B6192C2B6B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740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982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972BC618-C4BC-45A4-A22F-C64B9060470F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</a:rPr>
              <a:t>GSC17-</a:t>
            </a:r>
            <a:r>
              <a:rPr lang="en-US" altLang="ko-KR" sz="1200" dirty="0" smtClean="0">
                <a:solidFill>
                  <a:srgbClr val="09244D"/>
                </a:solidFill>
                <a:ea typeface="굴림" pitchFamily="50" charset="-127"/>
              </a:rPr>
              <a:t>PLEN-63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638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khatibi@qti.qualcomm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213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Farrokh Khatibi</a:t>
            </a:r>
          </a:p>
          <a:p>
            <a:pPr marL="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of Engineering</a:t>
            </a:r>
          </a:p>
          <a:p>
            <a:pPr marL="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Qualcomm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b="1" dirty="0"/>
              <a:t>ATIS and the Smart </a:t>
            </a:r>
            <a:r>
              <a:rPr lang="en-US" altLang="zh-CN" b="1" dirty="0" smtClean="0"/>
              <a:t>Grid</a:t>
            </a:r>
            <a:endParaRPr lang="en-US" b="1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398192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GSC17-PLEN-63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Farrokh Khatibi (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fkhatibi@qti.qualcomm.com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6.9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43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/>
          <a:lstStyle/>
          <a:p>
            <a:r>
              <a:rPr lang="en-US" altLang="zh-CN" dirty="0"/>
              <a:t>ATIS supports the reaffirmation of the Resolution (</a:t>
            </a:r>
            <a:r>
              <a:rPr lang="en-US" altLang="zh-CN" dirty="0" smtClean="0"/>
              <a:t>GSC-16/29) </a:t>
            </a:r>
            <a:r>
              <a:rPr lang="en-US" altLang="zh-CN" smtClean="0"/>
              <a:t>on Smart Grid.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10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2915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8313" y="1353344"/>
            <a:ext cx="8229600" cy="4818856"/>
          </a:xfrm>
        </p:spPr>
        <p:txBody>
          <a:bodyPr>
            <a:normAutofit/>
          </a:bodyPr>
          <a:lstStyle/>
          <a:p>
            <a:r>
              <a:rPr lang="en-GB" altLang="zh-CN" sz="2400" dirty="0" smtClean="0">
                <a:cs typeface="Times New Roman" pitchFamily="18" charset="0"/>
              </a:rPr>
              <a:t>Under the United States’ </a:t>
            </a:r>
            <a:r>
              <a:rPr lang="en-GB" altLang="zh-CN" sz="2400" i="1" dirty="0" smtClean="0">
                <a:cs typeface="Times New Roman" pitchFamily="18" charset="0"/>
              </a:rPr>
              <a:t>Energy Independence and Security Act (EISA</a:t>
            </a:r>
            <a:r>
              <a:rPr lang="en-GB" altLang="zh-CN" sz="2400" dirty="0" smtClean="0">
                <a:cs typeface="Times New Roman" pitchFamily="18" charset="0"/>
              </a:rPr>
              <a:t>) of 2007, the National Institute of Standards and Technology (NIST) was given "primary responsibility to coordinate development of a framework that includes protocols and model standards for information management to achieve interoperability of smart grid devices and systems.”</a:t>
            </a:r>
          </a:p>
          <a:p>
            <a:r>
              <a:rPr lang="en-GB" altLang="zh-CN" sz="2400" dirty="0" smtClean="0">
                <a:cs typeface="Times New Roman" pitchFamily="18" charset="0"/>
              </a:rPr>
              <a:t>ATIS has been involved in NIST’s Smart Grid Interoperability Panel (SGIP) since 2009 (and has identified several areas of ICT standards involvement in SGIP’s Priority </a:t>
            </a:r>
            <a:r>
              <a:rPr lang="en-GB" altLang="zh-CN" sz="2400" dirty="0">
                <a:cs typeface="Times New Roman" pitchFamily="18" charset="0"/>
              </a:rPr>
              <a:t>A</a:t>
            </a:r>
            <a:r>
              <a:rPr lang="en-GB" altLang="zh-CN" sz="2400" dirty="0" smtClean="0">
                <a:cs typeface="Times New Roman" pitchFamily="18" charset="0"/>
              </a:rPr>
              <a:t>ctions Plans (PAPs)).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  <a:ln/>
        </p:spPr>
        <p:txBody>
          <a:bodyPr/>
          <a:lstStyle/>
          <a:p>
            <a:pPr>
              <a:defRPr/>
            </a:pPr>
            <a:fld id="{24C0199D-A0CE-4641-A327-EA691F50596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205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zh-CN" sz="2600" dirty="0" smtClean="0">
                <a:cs typeface="Times New Roman" pitchFamily="18" charset="0"/>
              </a:rPr>
              <a:t>ATIS Wireless Technologies and System Committee (WTSC) has developed input to SGIP PAP02 (Wireless Communications for the Smart Grid) on the characteristics of four 3GPP technologies (EDGE, UMTS, HSPA+, and LTE) for inclusion as potential technologies to be used by Smart Grid.</a:t>
            </a:r>
          </a:p>
          <a:p>
            <a:pPr>
              <a:lnSpc>
                <a:spcPct val="110000"/>
              </a:lnSpc>
            </a:pPr>
            <a:r>
              <a:rPr lang="en-US" altLang="zh-CN" sz="2600" dirty="0" smtClean="0">
                <a:cs typeface="Times New Roman" pitchFamily="18" charset="0"/>
              </a:rPr>
              <a:t>WTSC continues to work on evaluating the aforementioned 3GPP technologies against the Smart Grid requirements to assess the suitability of these technologies for meeting the Smart Grid requirements.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  <a:ln/>
        </p:spPr>
        <p:txBody>
          <a:bodyPr/>
          <a:lstStyle/>
          <a:p>
            <a:pPr>
              <a:defRPr/>
            </a:pPr>
            <a:fld id="{E11008C5-B069-408C-8702-C746BFA12133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81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ATIS Machine-to-Machine Committee (M2MC) is currently reviewing use cases and requirements for the Smart Grid (SG) with the goal of facilitating input to oneM2M.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ATIS’ objective is to ensure the best technical solution that fulfills U.S. requirements, while providing a harmonized and </a:t>
            </a:r>
            <a:r>
              <a:rPr lang="en-US" sz="2400" dirty="0"/>
              <a:t>global </a:t>
            </a:r>
            <a:r>
              <a:rPr lang="en-US" sz="2400" dirty="0" smtClean="0"/>
              <a:t>SG framework.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64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Direction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2394"/>
            <a:ext cx="8229600" cy="510460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ICT sector is uniquely well-positioned to leverage its networks and experience to enable interoperability between the Smart Grid’s intricate, multifaceted architectures and infrastructures; specifically: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Access/Transport/Delivery of Data and Services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Security and Conditional Access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Service Management</a:t>
            </a:r>
          </a:p>
          <a:p>
            <a:pPr>
              <a:lnSpc>
                <a:spcPct val="120000"/>
              </a:lnSpc>
            </a:pPr>
            <a:r>
              <a:rPr lang="en-US" dirty="0"/>
              <a:t>Many SG flows are currently through the SG Advanced Metering Infrastructure (AMI) Network and Distribution domain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Alternate/Future flows would be through the Home Area Network (HAN) to a Gateway with </a:t>
            </a:r>
            <a:r>
              <a:rPr lang="en-US" dirty="0" smtClean="0"/>
              <a:t>Energy System Interface (ESI) </a:t>
            </a:r>
            <a:r>
              <a:rPr lang="en-US" dirty="0"/>
              <a:t>function embedded, and then into the carrier Access-IP Core to centralized applications, or back to Utility Operations</a:t>
            </a:r>
          </a:p>
          <a:p>
            <a:pPr lvl="2">
              <a:lnSpc>
                <a:spcPct val="120000"/>
              </a:lnSpc>
            </a:pPr>
            <a:r>
              <a:rPr lang="en-US" sz="2900" dirty="0"/>
              <a:t>Local </a:t>
            </a:r>
            <a:r>
              <a:rPr lang="en-US" sz="2900" dirty="0" smtClean="0"/>
              <a:t>applications (e.g</a:t>
            </a:r>
            <a:r>
              <a:rPr lang="en-US" sz="2900" dirty="0"/>
              <a:t>., in gateways in the consumer </a:t>
            </a:r>
            <a:r>
              <a:rPr lang="en-US" sz="2900" dirty="0" smtClean="0"/>
              <a:t>domain) </a:t>
            </a:r>
            <a:r>
              <a:rPr lang="en-US" sz="2900" dirty="0"/>
              <a:t>must also be addressed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Pursue commonalities </a:t>
            </a:r>
            <a:r>
              <a:rPr lang="en-US" dirty="0"/>
              <a:t>that enable converging of platforms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  <a:ln/>
        </p:spPr>
        <p:txBody>
          <a:bodyPr/>
          <a:lstStyle/>
          <a:p>
            <a:pPr>
              <a:defRPr/>
            </a:pPr>
            <a:fld id="{500E2D89-297A-4A0B-B01F-8E544531C12A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28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ICT’s Critical Role in SG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ECDA13-2034-4859-B81E-CFBB2EFEE9C8}" type="slidenum">
              <a:rPr lang="en-CA" altLang="ko-KR" smtClean="0"/>
              <a:pPr>
                <a:defRPr/>
              </a:pPr>
              <a:t>6</a:t>
            </a:fld>
            <a:endParaRPr lang="en-CA" altLang="ko-K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5967412" cy="443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45821" y="5486400"/>
            <a:ext cx="59554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ICT is a key element of SG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15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Global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ECDA13-2034-4859-B81E-CFBB2EFEE9C8}" type="slidenum">
              <a:rPr lang="en-CA" altLang="ko-KR" smtClean="0"/>
              <a:pPr>
                <a:defRPr/>
              </a:pPr>
              <a:t>7</a:t>
            </a:fld>
            <a:endParaRPr lang="en-CA" altLang="ko-K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447800"/>
            <a:ext cx="314527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429000"/>
            <a:ext cx="3172822" cy="1828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2039034"/>
            <a:ext cx="2937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 America’s Reference</a:t>
            </a:r>
          </a:p>
          <a:p>
            <a:r>
              <a:rPr lang="en-US" dirty="0" smtClean="0"/>
              <a:t>Model: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020234"/>
            <a:ext cx="1911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ITU’s Reference</a:t>
            </a:r>
          </a:p>
          <a:p>
            <a:r>
              <a:rPr lang="en-US" dirty="0" smtClean="0"/>
              <a:t>Model: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55943" y="5486400"/>
            <a:ext cx="71352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There is a desire for a </a:t>
            </a:r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common </a:t>
            </a:r>
          </a:p>
          <a:p>
            <a:pPr algn="ctr"/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and global approach t</a:t>
            </a: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 SG.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446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381000" y="1219994"/>
            <a:ext cx="8229600" cy="5257006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 smtClean="0"/>
              <a:t>Regulatory considerations that could be regional specific:</a:t>
            </a:r>
          </a:p>
          <a:p>
            <a:r>
              <a:rPr lang="en-US" sz="2000" dirty="0"/>
              <a:t>Consumer Privacy</a:t>
            </a:r>
          </a:p>
          <a:p>
            <a:pPr lvl="1"/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party access to usage, billing, and pricing data</a:t>
            </a:r>
          </a:p>
          <a:p>
            <a:pPr lvl="1"/>
            <a:r>
              <a:rPr lang="en-US" sz="1600" dirty="0"/>
              <a:t>Municipal and local requirements to </a:t>
            </a:r>
          </a:p>
          <a:p>
            <a:r>
              <a:rPr lang="en-US" sz="2000" dirty="0"/>
              <a:t>Critical Infrastructure Protection</a:t>
            </a:r>
          </a:p>
          <a:p>
            <a:pPr lvl="1"/>
            <a:r>
              <a:rPr lang="en-US" sz="1600" dirty="0"/>
              <a:t>Cyber-security</a:t>
            </a:r>
          </a:p>
          <a:p>
            <a:pPr lvl="1"/>
            <a:r>
              <a:rPr lang="en-US" sz="1600" dirty="0"/>
              <a:t>Cyber asset management</a:t>
            </a:r>
          </a:p>
          <a:p>
            <a:r>
              <a:rPr lang="en-US" sz="2000" dirty="0"/>
              <a:t>Consumer Pricing Notification</a:t>
            </a:r>
          </a:p>
          <a:p>
            <a:pPr lvl="1"/>
            <a:r>
              <a:rPr lang="en-US" sz="1600" dirty="0"/>
              <a:t>State requirements associated with delivery of price signals and other consumer demand information</a:t>
            </a:r>
          </a:p>
          <a:p>
            <a:r>
              <a:rPr lang="en-US" sz="2000" dirty="0"/>
              <a:t>Net Energy Metering</a:t>
            </a:r>
          </a:p>
          <a:p>
            <a:pPr lvl="1"/>
            <a:r>
              <a:rPr lang="en-US" sz="1600" dirty="0"/>
              <a:t>Settlement rules associated with micro/distributed generation</a:t>
            </a:r>
          </a:p>
          <a:p>
            <a:r>
              <a:rPr lang="en-US" sz="2000" dirty="0"/>
              <a:t>Renewable Energy Generation Mandates</a:t>
            </a:r>
          </a:p>
          <a:p>
            <a:r>
              <a:rPr lang="en-US" sz="2000" dirty="0"/>
              <a:t>Wireless Spectrum </a:t>
            </a:r>
            <a:r>
              <a:rPr lang="en-US" sz="2000" dirty="0" smtClean="0"/>
              <a:t>Allocation</a:t>
            </a:r>
            <a:endParaRPr lang="en-US" sz="20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  <a:ln/>
        </p:spPr>
        <p:txBody>
          <a:bodyPr/>
          <a:lstStyle/>
          <a:p>
            <a:pPr>
              <a:defRPr/>
            </a:pPr>
            <a:fld id="{831B7A2A-B927-4C29-8B19-556E7F12E1A9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90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Steps/Actions</a:t>
            </a: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Efforts in the U.S. to enable a Smart Grid are well underway. </a:t>
            </a:r>
          </a:p>
          <a:p>
            <a:pPr lvl="1"/>
            <a:r>
              <a:rPr lang="en-US" altLang="zh-CN" sz="2400" dirty="0"/>
              <a:t>These efforts are well populated by the relevant stakeholders including ICT, power/utility companies, and international Standards Development Organizations (SDOs)</a:t>
            </a:r>
          </a:p>
          <a:p>
            <a:pPr lvl="1"/>
            <a:r>
              <a:rPr lang="en-US" altLang="zh-CN" sz="2400" dirty="0"/>
              <a:t>Leverage the work done in the U.S. and other regions to enable a global set of </a:t>
            </a:r>
            <a:r>
              <a:rPr lang="en-US" altLang="zh-CN" sz="2400" dirty="0" smtClean="0"/>
              <a:t>standards</a:t>
            </a:r>
            <a:endParaRPr lang="en-US" altLang="zh-CN" sz="2400" dirty="0"/>
          </a:p>
          <a:p>
            <a:pPr lvl="1"/>
            <a:r>
              <a:rPr lang="en-US" altLang="zh-CN" sz="2400" dirty="0"/>
              <a:t>Leverage Use Case assessment(s) to precipitate common requirements and specifications with other M2M verticals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  <a:ln/>
        </p:spPr>
        <p:txBody>
          <a:bodyPr/>
          <a:lstStyle/>
          <a:p>
            <a:pPr>
              <a:defRPr/>
            </a:pPr>
            <a:fld id="{3639DA06-C2D9-46AE-80C0-7009F4CC9B20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51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AC6889-FA70-4A1C-A3EB-2FA4A02D0CDE}"/>
</file>

<file path=customXml/itemProps2.xml><?xml version="1.0" encoding="utf-8"?>
<ds:datastoreItem xmlns:ds="http://schemas.openxmlformats.org/officeDocument/2006/customXml" ds:itemID="{241A2A20-2129-4A22-97B0-70203803347A}"/>
</file>

<file path=customXml/itemProps3.xml><?xml version="1.0" encoding="utf-8"?>
<ds:datastoreItem xmlns:ds="http://schemas.openxmlformats.org/officeDocument/2006/customXml" ds:itemID="{CF53C393-4861-4E43-A349-BCAB0A7E981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595</Words>
  <Application>Microsoft Office PowerPoint</Application>
  <PresentationFormat>화면 슬라이드 쇼(4:3)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Default Design</vt:lpstr>
      <vt:lpstr>ATIS and the Smart Grid</vt:lpstr>
      <vt:lpstr>Highlight of Current Activities</vt:lpstr>
      <vt:lpstr>Highlight of Current Activities</vt:lpstr>
      <vt:lpstr>Highlight of Current Activities</vt:lpstr>
      <vt:lpstr>Strategic Direction</vt:lpstr>
      <vt:lpstr>ICT’s Critical Role in SG</vt:lpstr>
      <vt:lpstr>A Global Approach</vt:lpstr>
      <vt:lpstr>Challenges</vt:lpstr>
      <vt:lpstr>Next Steps/Actions</vt:lpstr>
      <vt:lpstr>Proposed Resolution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 and the Smart Grid</dc:title>
  <dc:creator>Steve Barclay</dc:creator>
  <dc:description>v.2 - 22 August 2011</dc:description>
  <cp:lastModifiedBy>ttA</cp:lastModifiedBy>
  <cp:revision>62</cp:revision>
  <dcterms:created xsi:type="dcterms:W3CDTF">2011-09-30T17:22:28Z</dcterms:created>
  <dcterms:modified xsi:type="dcterms:W3CDTF">2013-05-09T10:43:11Z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0x010100CBCC221E8A5C574B889E2CBB12A471FC</vt:lpwstr>
  </property>
</Properties>
</file>