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5.xml" ContentType="application/vnd.openxmlformats-officedocument.presentationml.slide+xml"/>
  <Override PartName="/ppt/slides/slide58.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24.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25.xml" ContentType="application/vnd.openxmlformats-officedocument.presentationml.notesSlide+xml"/>
  <Override PartName="/ppt/notesSlides/notesSlide20.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2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0"/>
  </p:notesMasterIdLst>
  <p:sldIdLst>
    <p:sldId id="256" r:id="rId2"/>
    <p:sldId id="339" r:id="rId3"/>
    <p:sldId id="340" r:id="rId4"/>
    <p:sldId id="342" r:id="rId5"/>
    <p:sldId id="259" r:id="rId6"/>
    <p:sldId id="261" r:id="rId7"/>
    <p:sldId id="262" r:id="rId8"/>
    <p:sldId id="263" r:id="rId9"/>
    <p:sldId id="264" r:id="rId10"/>
    <p:sldId id="265" r:id="rId11"/>
    <p:sldId id="266" r:id="rId12"/>
    <p:sldId id="267" r:id="rId13"/>
    <p:sldId id="268"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334" r:id="rId32"/>
    <p:sldId id="289" r:id="rId33"/>
    <p:sldId id="321" r:id="rId34"/>
    <p:sldId id="290" r:id="rId35"/>
    <p:sldId id="291" r:id="rId36"/>
    <p:sldId id="292" r:id="rId37"/>
    <p:sldId id="322" r:id="rId38"/>
    <p:sldId id="323" r:id="rId39"/>
    <p:sldId id="324" r:id="rId40"/>
    <p:sldId id="325" r:id="rId41"/>
    <p:sldId id="326" r:id="rId42"/>
    <p:sldId id="327" r:id="rId43"/>
    <p:sldId id="328" r:id="rId44"/>
    <p:sldId id="335" r:id="rId45"/>
    <p:sldId id="336" r:id="rId46"/>
    <p:sldId id="341" r:id="rId47"/>
    <p:sldId id="338" r:id="rId48"/>
    <p:sldId id="337" r:id="rId49"/>
    <p:sldId id="310" r:id="rId50"/>
    <p:sldId id="311" r:id="rId51"/>
    <p:sldId id="312" r:id="rId52"/>
    <p:sldId id="313" r:id="rId53"/>
    <p:sldId id="315" r:id="rId54"/>
    <p:sldId id="316" r:id="rId55"/>
    <p:sldId id="317" r:id="rId56"/>
    <p:sldId id="318" r:id="rId57"/>
    <p:sldId id="319" r:id="rId58"/>
    <p:sldId id="320" r:id="rId59"/>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44D"/>
    <a:srgbClr val="C688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92" autoAdjust="0"/>
  </p:normalViewPr>
  <p:slideViewPr>
    <p:cSldViewPr>
      <p:cViewPr>
        <p:scale>
          <a:sx n="80" d="100"/>
          <a:sy n="80" d="100"/>
        </p:scale>
        <p:origin x="-768"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ustomXml" Target="../customXml/item2.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331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3884613" y="8685213"/>
            <a:ext cx="2967037" cy="452437"/>
          </a:xfrm>
          <a:prstGeom prst="rect">
            <a:avLst/>
          </a:prstGeom>
          <a:noFill/>
          <a:ln w="9525">
            <a:noFill/>
            <a:round/>
            <a:headEnd/>
            <a:tailEnd/>
          </a:ln>
        </p:spPr>
        <p:txBody>
          <a:bodyPr lIns="96840" tIns="48240" rIns="96840" bIns="48240" anchor="b"/>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7DB5EBB-3281-4828-B8C7-9A04BDE45FAB}" type="slidenum">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39" name="Text Box 3"/>
          <p:cNvSpPr txBox="1">
            <a:spLocks noChangeArrowheads="1"/>
          </p:cNvSpPr>
          <p:nvPr/>
        </p:nvSpPr>
        <p:spPr bwMode="auto">
          <a:xfrm>
            <a:off x="0" y="8685213"/>
            <a:ext cx="2967038" cy="452437"/>
          </a:xfrm>
          <a:prstGeom prst="rect">
            <a:avLst/>
          </a:prstGeom>
          <a:noFill/>
          <a:ln w="9525">
            <a:noFill/>
            <a:round/>
            <a:headEnd/>
            <a:tailEnd/>
          </a:ln>
        </p:spPr>
        <p:txBody>
          <a:bodyPr lIns="96840" tIns="48240" rIns="96840" bIns="48240" anchor="b"/>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40" name="Text Box 4"/>
          <p:cNvSpPr txBox="1">
            <a:spLocks noChangeArrowheads="1"/>
          </p:cNvSpPr>
          <p:nvPr/>
        </p:nvSpPr>
        <p:spPr bwMode="auto">
          <a:xfrm>
            <a:off x="0" y="0"/>
            <a:ext cx="2967038" cy="450850"/>
          </a:xfrm>
          <a:prstGeom prst="rect">
            <a:avLst/>
          </a:prstGeom>
          <a:noFill/>
          <a:ln w="9525">
            <a:noFill/>
            <a:round/>
            <a:headEnd/>
            <a:tailEnd/>
          </a:ln>
        </p:spPr>
        <p:txBody>
          <a:bodyPr lIns="96840" tIns="48240" rIns="96840" bIns="48240"/>
          <a:lstStyle/>
          <a:p>
            <a:pP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41" name="Text Box 5"/>
          <p:cNvSpPr txBox="1">
            <a:spLocks noChangeArrowheads="1"/>
          </p:cNvSpPr>
          <p:nvPr/>
        </p:nvSpPr>
        <p:spPr bwMode="auto">
          <a:xfrm>
            <a:off x="3884613" y="0"/>
            <a:ext cx="2967037" cy="450850"/>
          </a:xfrm>
          <a:prstGeom prst="rect">
            <a:avLst/>
          </a:prstGeom>
          <a:noFill/>
          <a:ln w="9525">
            <a:noFill/>
            <a:round/>
            <a:headEnd/>
            <a:tailEnd/>
          </a:ln>
        </p:spPr>
        <p:txBody>
          <a:bodyPr lIns="96840" tIns="48240" rIns="96840" bIns="48240"/>
          <a:lstStyle/>
          <a:p>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C10C5A4-991F-46B4-8D17-CE7E1E4B557B}" type="datetime1">
              <a:rPr lang="en-GB" sz="1300">
                <a:solidFill>
                  <a:srgbClr val="000000"/>
                </a:solidFill>
                <a:latin typeface="Times New Roman" pitchFamily="18" charset="0"/>
                <a:ea typeface="Arial Unicode MS" pitchFamily="34" charset="-128"/>
                <a:cs typeface="Arial Unicode MS" pitchFamily="34" charset="-128"/>
              </a:rPr>
              <a:pPr algn="r" defTabSz="457200">
                <a:buClr>
                  <a:srgbClr val="000000"/>
                </a:buClr>
                <a:buSzPct val="100000"/>
                <a:buFont typeface="Wingdings" pitchFamily="2" charset="2"/>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13/05/2013</a:t>
            </a:fld>
            <a:endParaRPr lang="en-GB" sz="1300">
              <a:solidFill>
                <a:srgbClr val="000000"/>
              </a:solidFill>
              <a:latin typeface="Times New Roman" pitchFamily="18" charset="0"/>
              <a:ea typeface="Arial Unicode MS" pitchFamily="34" charset="-128"/>
              <a:cs typeface="Arial Unicode MS" pitchFamily="34" charset="-128"/>
            </a:endParaRPr>
          </a:p>
        </p:txBody>
      </p:sp>
      <p:sp>
        <p:nvSpPr>
          <p:cNvPr id="39942" name="Text Box 6"/>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3" name="Rectangle 7"/>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7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179513" y="685800"/>
            <a:ext cx="4495800" cy="3424238"/>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806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011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216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625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8307"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035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240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445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179513" y="685800"/>
            <a:ext cx="4497387" cy="3425825"/>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0649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5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1"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699"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5"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179513" y="685800"/>
            <a:ext cx="4498975" cy="34290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3" name="Rectangle 3"/>
          <p:cNvSpPr>
            <a:spLocks noGrp="1" noChangeArrowheads="1"/>
          </p:cNvSpPr>
          <p:nvPr>
            <p:ph type="body"/>
          </p:nvPr>
        </p:nvSpPr>
        <p:spPr bwMode="auto">
          <a:xfrm>
            <a:off x="685800" y="4343400"/>
            <a:ext cx="5478463" cy="4105275"/>
          </a:xfrm>
          <a:noFill/>
        </p:spPr>
        <p:txBody>
          <a:bodyPr wrap="none" numCol="1" anchor="ctr"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pic>
        <p:nvPicPr>
          <p:cNvPr id="4"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6"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CA" altLang="ko-KR" sz="1200" b="1">
                <a:solidFill>
                  <a:srgbClr val="09244D"/>
                </a:solidFill>
                <a:ea typeface="굴림" pitchFamily="50" charset="-127"/>
              </a:rPr>
              <a:t>TBD</a:t>
            </a:r>
          </a:p>
        </p:txBody>
      </p:sp>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7" name="Rectangle 6"/>
          <p:cNvSpPr>
            <a:spLocks noGrp="1" noChangeArrowheads="1"/>
          </p:cNvSpPr>
          <p:nvPr>
            <p:ph type="sldNum" sz="quarter" idx="10"/>
          </p:nvPr>
        </p:nvSpPr>
        <p:spPr>
          <a:xfrm>
            <a:off x="7766050" y="6337300"/>
            <a:ext cx="909638" cy="404813"/>
          </a:xfrm>
        </p:spPr>
        <p:txBody>
          <a:bodyPr/>
          <a:lstStyle>
            <a:lvl1pPr>
              <a:defRPr smtClean="0">
                <a:solidFill>
                  <a:srgbClr val="09244D"/>
                </a:solidFill>
              </a:defRPr>
            </a:lvl1pPr>
          </a:lstStyle>
          <a:p>
            <a:pPr>
              <a:defRPr/>
            </a:pPr>
            <a:fld id="{864779EC-9899-4E89-8C02-38EB66C431F4}" type="slidenum">
              <a:rPr lang="en-CA" altLang="ko-KR"/>
              <a:pPr>
                <a:defRPr/>
              </a:pPr>
              <a:t>‹#›</a:t>
            </a:fld>
            <a:endParaRPr lang="en-CA" altLang="ko-KR"/>
          </a:p>
        </p:txBody>
      </p:sp>
    </p:spTree>
    <p:extLst>
      <p:ext uri="{BB962C8B-B14F-4D97-AF65-F5344CB8AC3E}">
        <p14:creationId xmlns:p14="http://schemas.microsoft.com/office/powerpoint/2010/main" val="1627952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CB660AEB-1837-447A-A01E-1AFF02EBE401}" type="slidenum">
              <a:rPr lang="en-CA" altLang="ko-KR"/>
              <a:pPr>
                <a:defRPr/>
              </a:pPr>
              <a:t>‹#›</a:t>
            </a:fld>
            <a:endParaRPr lang="en-CA" altLang="ko-KR"/>
          </a:p>
        </p:txBody>
      </p:sp>
    </p:spTree>
    <p:extLst>
      <p:ext uri="{BB962C8B-B14F-4D97-AF65-F5344CB8AC3E}">
        <p14:creationId xmlns:p14="http://schemas.microsoft.com/office/powerpoint/2010/main" val="220575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38925" y="274638"/>
            <a:ext cx="2058988" cy="580866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29325" cy="580866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fld id="{26E071C0-D896-4AFD-9E46-03860E6631CC}" type="slidenum">
              <a:rPr lang="en-CA" altLang="ko-KR"/>
              <a:pPr>
                <a:defRPr/>
              </a:pPr>
              <a:t>‹#›</a:t>
            </a:fld>
            <a:endParaRPr lang="en-CA" altLang="ko-KR"/>
          </a:p>
        </p:txBody>
      </p:sp>
    </p:spTree>
    <p:extLst>
      <p:ext uri="{BB962C8B-B14F-4D97-AF65-F5344CB8AC3E}">
        <p14:creationId xmlns:p14="http://schemas.microsoft.com/office/powerpoint/2010/main" val="2113936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8" name="그림 6" descr="엠블럼2.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134938"/>
            <a:ext cx="2914650"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2"/>
          <p:cNvSpPr txBox="1">
            <a:spLocks noChangeArrowheads="1"/>
          </p:cNvSpPr>
          <p:nvPr userDrawn="1"/>
        </p:nvSpPr>
        <p:spPr bwMode="auto">
          <a:xfrm>
            <a:off x="179388" y="6381750"/>
            <a:ext cx="2305050" cy="276225"/>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Jeju, 13 – 16 May 2013</a:t>
            </a:r>
            <a:endParaRPr lang="en-CA" altLang="ko-KR" sz="1200" b="1" smtClean="0">
              <a:ea typeface="굴림" pitchFamily="50" charset="-127"/>
            </a:endParaRPr>
          </a:p>
        </p:txBody>
      </p:sp>
      <p:sp>
        <p:nvSpPr>
          <p:cNvPr id="10" name="Rectangle 13"/>
          <p:cNvSpPr>
            <a:spLocks noChangeArrowheads="1"/>
          </p:cNvSpPr>
          <p:nvPr userDrawn="1"/>
        </p:nvSpPr>
        <p:spPr bwMode="auto">
          <a:xfrm>
            <a:off x="3028950" y="6381750"/>
            <a:ext cx="306863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ctr" defTabSz="914400" rtl="0" eaLnBrk="1" fontAlgn="base" latinLnBrk="0" hangingPunct="1">
              <a:lnSpc>
                <a:spcPct val="100000"/>
              </a:lnSpc>
              <a:spcBef>
                <a:spcPct val="0"/>
              </a:spcBef>
              <a:spcAft>
                <a:spcPct val="0"/>
              </a:spcAft>
              <a:buClrTx/>
              <a:buSzTx/>
              <a:buFontTx/>
              <a:buNone/>
              <a:tabLst/>
              <a:defRPr/>
            </a:pPr>
            <a:r>
              <a:rPr lang="en-CA" altLang="ko-KR" sz="1200" b="1" i="0" dirty="0" smtClean="0">
                <a:solidFill>
                  <a:srgbClr val="09244D"/>
                </a:solidFill>
                <a:ea typeface="굴림" pitchFamily="50" charset="-127"/>
              </a:rPr>
              <a:t>Standards for Shared ICT</a:t>
            </a:r>
          </a:p>
          <a:p>
            <a:pPr algn="ctr"/>
            <a:endParaRPr lang="en-CA" altLang="ko-KR" sz="1200" b="1" dirty="0">
              <a:solidFill>
                <a:srgbClr val="09244D"/>
              </a:solidFill>
              <a:ea typeface="굴림" pitchFamily="50" charset="-127"/>
            </a:endParaRPr>
          </a:p>
        </p:txBody>
      </p:sp>
      <p:sp>
        <p:nvSpPr>
          <p:cNvPr id="11" name="Rectangle 2"/>
          <p:cNvSpPr>
            <a:spLocks noGrp="1" noChangeArrowheads="1"/>
          </p:cNvSpPr>
          <p:nvPr>
            <p:ph type="ctrTitle"/>
          </p:nvPr>
        </p:nvSpPr>
        <p:spPr>
          <a:xfrm>
            <a:off x="685800" y="2130425"/>
            <a:ext cx="7772400" cy="1470025"/>
          </a:xfrm>
        </p:spPr>
        <p:txBody>
          <a:bodyPr/>
          <a:lstStyle>
            <a:lvl1pPr>
              <a:defRPr b="0"/>
            </a:lvl1pPr>
          </a:lstStyle>
          <a:p>
            <a:r>
              <a:rPr lang="en-CA" altLang="ko-KR" dirty="0"/>
              <a:t>TITLE OF </a:t>
            </a:r>
            <a:br>
              <a:rPr lang="en-CA" altLang="ko-KR" dirty="0"/>
            </a:br>
            <a:r>
              <a:rPr lang="en-CA" altLang="ko-KR" dirty="0"/>
              <a:t>PRESENTATION</a:t>
            </a:r>
          </a:p>
        </p:txBody>
      </p:sp>
      <p:sp>
        <p:nvSpPr>
          <p:cNvPr id="12"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ko-KR"/>
          </a:p>
        </p:txBody>
      </p:sp>
      <p:sp>
        <p:nvSpPr>
          <p:cNvPr id="13" name="Rectangle 6"/>
          <p:cNvSpPr>
            <a:spLocks noGrp="1" noChangeArrowheads="1"/>
          </p:cNvSpPr>
          <p:nvPr>
            <p:ph type="sldNum" sz="quarter" idx="10"/>
          </p:nvPr>
        </p:nvSpPr>
        <p:spPr>
          <a:xfrm>
            <a:off x="7766050" y="6337300"/>
            <a:ext cx="909638" cy="404813"/>
          </a:xfrm>
        </p:spPr>
        <p:txBody>
          <a:bodyPr/>
          <a:lstStyle>
            <a:lvl1pPr>
              <a:defRPr smtClean="0">
                <a:solidFill>
                  <a:srgbClr val="09244D"/>
                </a:solidFill>
              </a:defRPr>
            </a:lvl1pPr>
          </a:lstStyle>
          <a:p>
            <a:pPr>
              <a:defRPr/>
            </a:pPr>
            <a:fld id="{864779EC-9899-4E89-8C02-38EB66C431F4}" type="slidenum">
              <a:rPr lang="en-CA" altLang="ko-KR"/>
              <a:pPr>
                <a:defRPr/>
              </a:pPr>
              <a:t>‹#›</a:t>
            </a:fld>
            <a:endParaRPr lang="en-CA"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52388" y="6357938"/>
            <a:ext cx="2305050" cy="277812"/>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CA" altLang="ko-KR" sz="1200" b="1" smtClean="0">
                <a:solidFill>
                  <a:srgbClr val="09244D"/>
                </a:solidFill>
                <a:ea typeface="굴림" pitchFamily="50" charset="-127"/>
              </a:rPr>
              <a:t>GSC-17, Jeju / Korea</a:t>
            </a:r>
            <a:endParaRPr lang="en-CA" altLang="ko-KR" sz="1200" b="1" smtClean="0">
              <a:ea typeface="굴림" pitchFamily="50" charset="-127"/>
            </a:endParaRPr>
          </a:p>
        </p:txBody>
      </p:sp>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Rectangle 6"/>
          <p:cNvSpPr>
            <a:spLocks noGrp="1" noChangeArrowheads="1"/>
          </p:cNvSpPr>
          <p:nvPr>
            <p:ph type="sldNum" sz="quarter" idx="10"/>
          </p:nvPr>
        </p:nvSpPr>
        <p:spPr>
          <a:xfrm>
            <a:off x="3446463" y="6337300"/>
            <a:ext cx="2133600" cy="476250"/>
          </a:xfrm>
        </p:spPr>
        <p:txBody>
          <a:bodyPr/>
          <a:lstStyle>
            <a:lvl1pPr>
              <a:defRPr smtClean="0"/>
            </a:lvl1pPr>
          </a:lstStyle>
          <a:p>
            <a:pPr>
              <a:defRPr/>
            </a:pPr>
            <a:fld id="{D2E95B9D-D9BB-4DBA-AF06-0D35FDF7B400}" type="slidenum">
              <a:rPr lang="en-CA" altLang="ko-KR"/>
              <a:pPr>
                <a:defRPr/>
              </a:pPr>
              <a:t>‹#›</a:t>
            </a:fld>
            <a:endParaRPr lang="en-CA" altLang="ko-KR"/>
          </a:p>
        </p:txBody>
      </p:sp>
    </p:spTree>
    <p:extLst>
      <p:ext uri="{BB962C8B-B14F-4D97-AF65-F5344CB8AC3E}">
        <p14:creationId xmlns:p14="http://schemas.microsoft.com/office/powerpoint/2010/main" val="26792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fld id="{045F41AB-0667-487D-A025-98A5ED8BB2F3}" type="slidenum">
              <a:rPr lang="en-CA" altLang="ko-KR"/>
              <a:pPr>
                <a:defRPr/>
              </a:pPr>
              <a:t>‹#›</a:t>
            </a:fld>
            <a:endParaRPr lang="en-CA" altLang="ko-KR"/>
          </a:p>
        </p:txBody>
      </p:sp>
    </p:spTree>
    <p:extLst>
      <p:ext uri="{BB962C8B-B14F-4D97-AF65-F5344CB8AC3E}">
        <p14:creationId xmlns:p14="http://schemas.microsoft.com/office/powerpoint/2010/main" val="282007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fld id="{2C45D25F-D756-4467-8BD3-9D4062CDFB47}" type="slidenum">
              <a:rPr lang="en-CA" altLang="ko-KR"/>
              <a:pPr>
                <a:defRPr/>
              </a:pPr>
              <a:t>‹#›</a:t>
            </a:fld>
            <a:endParaRPr lang="en-CA" altLang="ko-KR"/>
          </a:p>
        </p:txBody>
      </p:sp>
    </p:spTree>
    <p:extLst>
      <p:ext uri="{BB962C8B-B14F-4D97-AF65-F5344CB8AC3E}">
        <p14:creationId xmlns:p14="http://schemas.microsoft.com/office/powerpoint/2010/main" val="4160341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fld id="{31A64E13-2616-4A29-8802-16F050E839F7}" type="slidenum">
              <a:rPr lang="en-CA" altLang="ko-KR"/>
              <a:pPr>
                <a:defRPr/>
              </a:pPr>
              <a:t>‹#›</a:t>
            </a:fld>
            <a:endParaRPr lang="en-CA" altLang="ko-KR"/>
          </a:p>
        </p:txBody>
      </p:sp>
    </p:spTree>
    <p:extLst>
      <p:ext uri="{BB962C8B-B14F-4D97-AF65-F5344CB8AC3E}">
        <p14:creationId xmlns:p14="http://schemas.microsoft.com/office/powerpoint/2010/main" val="132659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fld id="{B2FBA344-E343-49BC-A801-A9CA2C67569A}" type="slidenum">
              <a:rPr lang="en-CA" altLang="ko-KR"/>
              <a:pPr>
                <a:defRPr/>
              </a:pPr>
              <a:t>‹#›</a:t>
            </a:fld>
            <a:endParaRPr lang="en-CA" altLang="ko-KR"/>
          </a:p>
        </p:txBody>
      </p:sp>
    </p:spTree>
    <p:extLst>
      <p:ext uri="{BB962C8B-B14F-4D97-AF65-F5344CB8AC3E}">
        <p14:creationId xmlns:p14="http://schemas.microsoft.com/office/powerpoint/2010/main" val="42831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42F6DFA-7333-4730-B597-3CEEF470B031}" type="slidenum">
              <a:rPr lang="en-CA" altLang="ko-KR"/>
              <a:pPr>
                <a:defRPr/>
              </a:pPr>
              <a:t>‹#›</a:t>
            </a:fld>
            <a:endParaRPr lang="en-CA" altLang="ko-KR"/>
          </a:p>
        </p:txBody>
      </p:sp>
    </p:spTree>
    <p:extLst>
      <p:ext uri="{BB962C8B-B14F-4D97-AF65-F5344CB8AC3E}">
        <p14:creationId xmlns:p14="http://schemas.microsoft.com/office/powerpoint/2010/main" val="1407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4303C539-6732-4182-BC5E-59F4B3D78A44}" type="slidenum">
              <a:rPr lang="en-CA" altLang="ko-KR"/>
              <a:pPr>
                <a:defRPr/>
              </a:pPr>
              <a:t>‹#›</a:t>
            </a:fld>
            <a:endParaRPr lang="en-CA" altLang="ko-KR"/>
          </a:p>
        </p:txBody>
      </p:sp>
    </p:spTree>
    <p:extLst>
      <p:ext uri="{BB962C8B-B14F-4D97-AF65-F5344CB8AC3E}">
        <p14:creationId xmlns:p14="http://schemas.microsoft.com/office/powerpoint/2010/main" val="340899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fld id="{890ED4B7-9E4B-440C-A65E-6562328A05FF}" type="slidenum">
              <a:rPr lang="en-CA" altLang="ko-KR"/>
              <a:pPr>
                <a:defRPr/>
              </a:pPr>
              <a:t>‹#›</a:t>
            </a:fld>
            <a:endParaRPr lang="en-CA" altLang="ko-KR"/>
          </a:p>
        </p:txBody>
      </p:sp>
    </p:spTree>
    <p:extLst>
      <p:ext uri="{BB962C8B-B14F-4D97-AF65-F5344CB8AC3E}">
        <p14:creationId xmlns:p14="http://schemas.microsoft.com/office/powerpoint/2010/main" val="3514970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그림 12" descr="2-1.jpg"/>
          <p:cNvPicPr>
            <a:picLocks noChangeAspect="1"/>
          </p:cNvPicPr>
          <p:nvPr userDrawn="1"/>
        </p:nvPicPr>
        <p:blipFill>
          <a:blip r:embed="rId14">
            <a:extLst>
              <a:ext uri="{28A0092B-C50C-407E-A947-70E740481C1C}">
                <a14:useLocalDpi xmlns:a14="http://schemas.microsoft.com/office/drawing/2010/main" val="0"/>
              </a:ext>
            </a:extLst>
          </a:blip>
          <a:srcRect l="78127" t="73959"/>
          <a:stretch>
            <a:fillRect/>
          </a:stretch>
        </p:blipFill>
        <p:spPr bwMode="auto">
          <a:xfrm>
            <a:off x="7143750" y="5072063"/>
            <a:ext cx="20002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ko-KR" dirty="0" smtClean="0"/>
              <a:t>Click to edit Master title style</a:t>
            </a:r>
          </a:p>
        </p:txBody>
      </p:sp>
      <p:sp>
        <p:nvSpPr>
          <p:cNvPr id="1028" name="Rectangle 3"/>
          <p:cNvSpPr>
            <a:spLocks noGrp="1" noChangeArrowheads="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ko-KR" dirty="0" smtClean="0"/>
              <a:t>Click to edit Master text styles</a:t>
            </a:r>
          </a:p>
          <a:p>
            <a:pPr lvl="1"/>
            <a:r>
              <a:rPr lang="en-CA" altLang="ko-KR" dirty="0" smtClean="0"/>
              <a:t>Second level</a:t>
            </a:r>
          </a:p>
          <a:p>
            <a:pPr lvl="2"/>
            <a:r>
              <a:rPr lang="en-CA" altLang="ko-KR" dirty="0" smtClean="0"/>
              <a:t>Third level</a:t>
            </a:r>
          </a:p>
          <a:p>
            <a:pPr lvl="3"/>
            <a:r>
              <a:rPr lang="en-CA" altLang="ko-KR" dirty="0" smtClean="0"/>
              <a:t>Fourth level</a:t>
            </a:r>
          </a:p>
          <a:p>
            <a:pPr lvl="4"/>
            <a:r>
              <a:rPr lang="en-CA" altLang="ko-KR" dirty="0" smtClean="0"/>
              <a:t>Fifth level </a:t>
            </a:r>
            <a:r>
              <a:rPr lang="en-US" altLang="ja-JP" dirty="0" smtClean="0"/>
              <a:t>GSC16-[session]-XX</a:t>
            </a:r>
            <a:endParaRPr lang="en-CA" altLang="ko-KR" dirty="0" smtClean="0"/>
          </a:p>
        </p:txBody>
      </p:sp>
      <p:sp>
        <p:nvSpPr>
          <p:cNvPr id="1030" name="Rectangle 6"/>
          <p:cNvSpPr>
            <a:spLocks noGrp="1" noChangeArrowheads="1"/>
          </p:cNvSpPr>
          <p:nvPr>
            <p:ph type="sldNum" sz="quarter" idx="4"/>
          </p:nvPr>
        </p:nvSpPr>
        <p:spPr bwMode="auto">
          <a:xfrm>
            <a:off x="327660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Trebuchet MS" pitchFamily="34" charset="0"/>
                <a:ea typeface="굴림" pitchFamily="50" charset="-127"/>
              </a:defRPr>
            </a:lvl1pPr>
          </a:lstStyle>
          <a:p>
            <a:pPr>
              <a:defRPr/>
            </a:pPr>
            <a:fld id="{5B7072E6-9146-4E6B-BDAC-A3F723273F8F}" type="slidenum">
              <a:rPr lang="en-CA" altLang="ko-KR"/>
              <a:pPr>
                <a:defRPr/>
              </a:pPr>
              <a:t>‹#›</a:t>
            </a:fld>
            <a:endParaRPr lang="en-CA" altLang="ko-KR"/>
          </a:p>
        </p:txBody>
      </p:sp>
      <p:sp>
        <p:nvSpPr>
          <p:cNvPr id="3" name="Rectangle 24"/>
          <p:cNvSpPr>
            <a:spLocks noChangeArrowheads="1"/>
          </p:cNvSpPr>
          <p:nvPr userDrawn="1"/>
        </p:nvSpPr>
        <p:spPr bwMode="auto">
          <a:xfrm>
            <a:off x="7251187" y="260350"/>
            <a:ext cx="14975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CA" altLang="ko-KR" sz="1200" dirty="0" smtClean="0">
                <a:solidFill>
                  <a:srgbClr val="09244D"/>
                </a:solidFill>
                <a:ea typeface="굴림" pitchFamily="50" charset="-127"/>
              </a:rPr>
              <a:t>GSC17-</a:t>
            </a:r>
            <a:r>
              <a:rPr lang="en-US" altLang="ko-KR" sz="1200" dirty="0" smtClean="0">
                <a:solidFill>
                  <a:srgbClr val="09244D"/>
                </a:solidFill>
                <a:ea typeface="굴림" pitchFamily="50" charset="-127"/>
              </a:rPr>
              <a:t>PLEN-62r1</a:t>
            </a:r>
            <a:endParaRPr lang="en-CA" altLang="ko-KR" sz="1200" dirty="0">
              <a:solidFill>
                <a:srgbClr val="09244D"/>
              </a:solidFill>
              <a:ea typeface="굴림" pitchFamily="50" charset="-127"/>
            </a:endParaRPr>
          </a:p>
        </p:txBody>
      </p:sp>
    </p:spTree>
    <p:extLst>
      <p:ext uri="{BB962C8B-B14F-4D97-AF65-F5344CB8AC3E}">
        <p14:creationId xmlns:p14="http://schemas.microsoft.com/office/powerpoint/2010/main" val="3588047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ndrew.white@nsn.com"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tis.org/docstore/product.aspx?id=26099"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atis.org/docstore/product.aspx?id=21213"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tis.org/docstore/product.aspx?id=2257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atis.org/docstore/product.aspx?id=22624"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atis.org/docstore/product.aspx?id=2265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atis.org/docstore/product.aspx?id=2543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atis.org/docstore/product.aspx?id=22679"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atis.org/docstore/product.aspx?id=25549"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atis.org/docstore/product.aspx?id=22867"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atis.org/docstore/product.aspx?id=22927"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tis.org/docstore/product.aspx?id=2279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atis.org/docstore/product.aspx?id=22946"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atis.org/docstore/product.aspx?id=26081" TargetMode="External"/><Relationship Id="rId2" Type="http://schemas.openxmlformats.org/officeDocument/2006/relationships/hyperlink" Target="http://www.atis.org/docstore/product.aspx?id=26144"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atis.org/docstore/product.aspx?id=25599" TargetMode="External"/><Relationship Id="rId2" Type="http://schemas.openxmlformats.org/officeDocument/2006/relationships/hyperlink" Target="https://www.atis.org/docstore/product.aspx?id=22970"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atis.org/docstore/product.aspx?id=2678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tis.org/docstore/product.aspx?id=24903" TargetMode="External"/><Relationship Id="rId2" Type="http://schemas.openxmlformats.org/officeDocument/2006/relationships/hyperlink" Target="http://www.atis.org/docstore/product.aspx?id=2614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atis.org/docstore/product.aspx?id=2294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atis.org/docstore/product.aspx?id=2459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atis.org/docstore/product.aspx?id=2294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atis.org/docstore/product.aspx?id=22945" TargetMode="External"/><Relationship Id="rId2" Type="http://schemas.openxmlformats.org/officeDocument/2006/relationships/hyperlink" Target="https://www.atis.org/docstore/product.aspx?id=24538" TargetMode="External"/><Relationship Id="rId1" Type="http://schemas.openxmlformats.org/officeDocument/2006/relationships/slideLayout" Target="../slideLayouts/slideLayout2.xml"/><Relationship Id="rId4" Type="http://schemas.openxmlformats.org/officeDocument/2006/relationships/hyperlink" Target="https://www.atis.org/docstore/product.aspx?id=2456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atis.org/docstore/product.aspx?id=27862" TargetMode="External"/><Relationship Id="rId2" Type="http://schemas.openxmlformats.org/officeDocument/2006/relationships/hyperlink" Target="http://www.atis.org/docstore/product.aspx?id=25366"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atis.org/docstore/product.aspx?id=22945" TargetMode="External"/><Relationship Id="rId2" Type="http://schemas.openxmlformats.org/officeDocument/2006/relationships/hyperlink" Target="https://www.atis.org/docstore/product.aspx?id=2461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atis.org/docstore/product.aspx?id=24673"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tis.org/docstore/product.aspx?id=27850" TargetMode="External"/><Relationship Id="rId2" Type="http://schemas.openxmlformats.org/officeDocument/2006/relationships/hyperlink" Target="http://www.atis.org/docstore/product.aspx?id=25434"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tis.org/docstore/product.aspx?id=26040" TargetMode="External"/><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atis.org/docstore/product.aspx?id=25033" TargetMode="External"/><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atis.org/docstore/product.aspx?id=26128"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atis.org/docstore/product.aspx?id=22945" TargetMode="External"/><Relationship Id="rId2" Type="http://schemas.openxmlformats.org/officeDocument/2006/relationships/hyperlink" Target="http://www.atis.org/docstore/product.aspx?id=261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atis.org/docstore/product.aspx?id=27961"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atis.org/docstore/product.aspx?id=22945"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1371600" y="3657600"/>
            <a:ext cx="6400800" cy="1752600"/>
          </a:xfrm>
        </p:spPr>
        <p:txBody>
          <a:bodyPr/>
          <a:lstStyle/>
          <a:p>
            <a:pPr marL="0" indent="0" algn="ctr">
              <a:buNone/>
            </a:pPr>
            <a:r>
              <a:rPr lang="en-GB" altLang="zh-CN" b="1" dirty="0">
                <a:effectLst>
                  <a:outerShdw blurRad="38100" dist="38100" dir="2700000" algn="tl">
                    <a:srgbClr val="000000">
                      <a:alpha val="43137"/>
                    </a:srgbClr>
                  </a:outerShdw>
                </a:effectLst>
              </a:rPr>
              <a:t>Andrew White</a:t>
            </a:r>
          </a:p>
          <a:p>
            <a:pPr marL="0" indent="0" algn="ctr">
              <a:buNone/>
            </a:pPr>
            <a:r>
              <a:rPr lang="en-GB" altLang="zh-CN" b="1" dirty="0">
                <a:effectLst>
                  <a:outerShdw blurRad="38100" dist="38100" dir="2700000" algn="tl">
                    <a:srgbClr val="000000">
                      <a:alpha val="43137"/>
                    </a:srgbClr>
                  </a:outerShdw>
                </a:effectLst>
              </a:rPr>
              <a:t>Principal Consultant</a:t>
            </a:r>
          </a:p>
          <a:p>
            <a:pPr marL="0" indent="0" algn="ctr">
              <a:buNone/>
            </a:pPr>
            <a:r>
              <a:rPr lang="en-GB" altLang="zh-CN" b="1">
                <a:effectLst>
                  <a:outerShdw blurRad="38100" dist="38100" dir="2700000" algn="tl">
                    <a:srgbClr val="000000">
                      <a:alpha val="43137"/>
                    </a:srgbClr>
                  </a:outerShdw>
                </a:effectLst>
              </a:rPr>
              <a:t>Nokia Siemens </a:t>
            </a:r>
            <a:r>
              <a:rPr lang="en-GB" altLang="zh-CN" b="1" smtClean="0">
                <a:effectLst>
                  <a:outerShdw blurRad="38100" dist="38100" dir="2700000" algn="tl">
                    <a:srgbClr val="000000">
                      <a:alpha val="43137"/>
                    </a:srgbClr>
                  </a:outerShdw>
                </a:effectLst>
              </a:rPr>
              <a:t>Networks</a:t>
            </a:r>
            <a:endParaRPr lang="en-GB" altLang="zh-CN" b="1">
              <a:effectLst>
                <a:outerShdw blurRad="38100" dist="38100" dir="2700000" algn="tl">
                  <a:srgbClr val="000000">
                    <a:alpha val="43137"/>
                  </a:srgbClr>
                </a:outerShdw>
              </a:effectLst>
            </a:endParaRPr>
          </a:p>
        </p:txBody>
      </p:sp>
      <p:sp>
        <p:nvSpPr>
          <p:cNvPr id="3" name="Title 2"/>
          <p:cNvSpPr>
            <a:spLocks noGrp="1"/>
          </p:cNvSpPr>
          <p:nvPr>
            <p:ph type="ctrTitle"/>
          </p:nvPr>
        </p:nvSpPr>
        <p:spPr>
          <a:xfrm>
            <a:off x="685800" y="2130425"/>
            <a:ext cx="7772400" cy="1470025"/>
          </a:xfrm>
        </p:spPr>
        <p:txBody>
          <a:bodyPr/>
          <a:lstStyle/>
          <a:p>
            <a:r>
              <a:rPr lang="en-US" altLang="en-US" b="1" dirty="0"/>
              <a:t>ATIS IPTV </a:t>
            </a:r>
            <a:r>
              <a:rPr lang="en-US" altLang="en-US" b="1" dirty="0" smtClean="0"/>
              <a:t>Standards</a:t>
            </a:r>
            <a:endParaRPr lang="en-US" b="1" dirty="0"/>
          </a:p>
        </p:txBody>
      </p:sp>
      <p:graphicFrame>
        <p:nvGraphicFramePr>
          <p:cNvPr id="4" name="Group 40"/>
          <p:cNvGraphicFramePr>
            <a:graphicFrameLocks noGrp="1"/>
          </p:cNvGraphicFramePr>
          <p:nvPr>
            <p:extLst>
              <p:ext uri="{D42A27DB-BD31-4B8C-83A1-F6EECF244321}">
                <p14:modId xmlns:p14="http://schemas.microsoft.com/office/powerpoint/2010/main" val="3256783910"/>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GSC17-PLEN-62r1</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Andrew White, </a:t>
                      </a:r>
                      <a:r>
                        <a:rPr kumimoji="0" lang="en-US" altLang="ja-JP" sz="1000" b="0" i="0" u="none" strike="noStrike" cap="none" normalizeH="0" baseline="0" dirty="0" smtClean="0">
                          <a:ln>
                            <a:noFill/>
                          </a:ln>
                          <a:solidFill>
                            <a:schemeClr val="tx1"/>
                          </a:solidFill>
                          <a:effectLst/>
                          <a:latin typeface="Arial" charset="0"/>
                          <a:ea typeface="MS PGothic"/>
                          <a:cs typeface="MS PGothic"/>
                          <a:hlinkClick r:id="rId2"/>
                        </a:rPr>
                        <a:t>andrew.white@nsn.com</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6.8</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886484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Rot="1" noChangeArrowheads="1"/>
          </p:cNvSpPr>
          <p:nvPr>
            <p:ph type="title"/>
          </p:nvPr>
        </p:nvSpPr>
        <p:spPr/>
        <p:txBody>
          <a:bodyPr/>
          <a:lstStyle/>
          <a:p>
            <a:r>
              <a:rPr lang="en-US" smtClean="0">
                <a:ea typeface="宋体"/>
                <a:cs typeface="宋体"/>
              </a:rPr>
              <a:t>IIF Committees</a:t>
            </a:r>
          </a:p>
        </p:txBody>
      </p:sp>
      <p:sp>
        <p:nvSpPr>
          <p:cNvPr id="12291"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Architecture (ARCH)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IPTV Security Solutions (ISS)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Metadata and Transaction Delivery (MTD)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Quality of Service Metrics (QoSM) Committee</a:t>
            </a:r>
          </a:p>
          <a:p>
            <a:pPr marL="333375" indent="-333375" defTabSz="457200">
              <a:lnSpc>
                <a:spcPct val="90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mtClean="0">
                <a:ea typeface="宋体"/>
                <a:cs typeface="宋体"/>
              </a:rPr>
              <a:t>IIF Testing and Interoperability (T&amp;I) Committee</a:t>
            </a:r>
          </a:p>
        </p:txBody>
      </p:sp>
      <p:sp>
        <p:nvSpPr>
          <p:cNvPr id="5" name="Rectangle 6"/>
          <p:cNvSpPr>
            <a:spLocks noGrp="1" noChangeArrowheads="1"/>
          </p:cNvSpPr>
          <p:nvPr>
            <p:ph type="sldNum" sz="quarter" idx="10"/>
          </p:nvPr>
        </p:nvSpPr>
        <p:spPr/>
        <p:txBody>
          <a:bodyPr/>
          <a:lstStyle/>
          <a:p>
            <a:pPr>
              <a:defRPr/>
            </a:pPr>
            <a:fld id="{952EACD8-33D8-4D10-8B9D-03A0BA12621D}" type="slidenum">
              <a:rPr lang="en-US" altLang="zh-CN"/>
              <a:pPr>
                <a:defRPr/>
              </a:pPr>
              <a:t>10</a:t>
            </a:fld>
            <a:endParaRPr lang="en-US" altLang="zh-CN"/>
          </a:p>
        </p:txBody>
      </p:sp>
    </p:spTree>
    <p:extLst>
      <p:ext uri="{BB962C8B-B14F-4D97-AF65-F5344CB8AC3E}">
        <p14:creationId xmlns:p14="http://schemas.microsoft.com/office/powerpoint/2010/main" val="29127764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7"/>
          <p:cNvSpPr>
            <a:spLocks noGrp="1" noRot="1" noChangeArrowheads="1"/>
          </p:cNvSpPr>
          <p:nvPr>
            <p:ph type="title"/>
          </p:nvPr>
        </p:nvSpPr>
        <p:spPr/>
        <p:txBody>
          <a:bodyPr/>
          <a:lstStyle/>
          <a:p>
            <a:r>
              <a:rPr lang="en-US" smtClean="0">
                <a:ea typeface="宋体"/>
                <a:cs typeface="宋体"/>
              </a:rPr>
              <a:t>IIF Committees (cont’d)</a:t>
            </a:r>
          </a:p>
        </p:txBody>
      </p:sp>
      <p:sp>
        <p:nvSpPr>
          <p:cNvPr id="14339"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i="1" smtClean="0">
                <a:ea typeface="宋体"/>
                <a:cs typeface="宋体"/>
              </a:rPr>
              <a:t>	IIF Architecture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smtClean="0"/>
              <a:t>The IIF Architecture Committee develops IPTV architecture requirements, specifications, protocols, and other documents required to enable deployment of a standardized, interoperable, access-agnostic IPTV service.</a:t>
            </a:r>
            <a:br>
              <a:rPr lang="en-US" sz="2400" smtClean="0"/>
            </a:br>
            <a:r>
              <a:rPr lang="en-GB" sz="2400" smtClean="0">
                <a:ea typeface="宋体"/>
                <a:cs typeface="宋体"/>
              </a:rPr>
              <a:t> </a:t>
            </a:r>
          </a:p>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i="1" smtClean="0">
                <a:ea typeface="宋体"/>
                <a:cs typeface="宋体"/>
              </a:rPr>
              <a:t>	IIF IPTV Security Solutions (ISS)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smtClean="0"/>
              <a:t>The IPTV Security Solutions Committee develops security standards with emphasis on a security requirements framework and an integrated toolkit of security functions that can be utilized for an interoperable solution for enabling IPTV services.</a:t>
            </a:r>
            <a:endParaRPr lang="en-GB" sz="24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B643615D-A14C-4B25-9818-B82591BDB7D8}" type="slidenum">
              <a:rPr lang="en-US" altLang="zh-CN"/>
              <a:pPr>
                <a:defRPr/>
              </a:pPr>
              <a:t>11</a:t>
            </a:fld>
            <a:endParaRPr lang="en-US" altLang="zh-CN"/>
          </a:p>
        </p:txBody>
      </p:sp>
    </p:spTree>
    <p:extLst>
      <p:ext uri="{BB962C8B-B14F-4D97-AF65-F5344CB8AC3E}">
        <p14:creationId xmlns:p14="http://schemas.microsoft.com/office/powerpoint/2010/main" val="31264857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Rot="1" noChangeArrowheads="1"/>
          </p:cNvSpPr>
          <p:nvPr>
            <p:ph type="title"/>
          </p:nvPr>
        </p:nvSpPr>
        <p:spPr/>
        <p:txBody>
          <a:bodyPr/>
          <a:lstStyle/>
          <a:p>
            <a:r>
              <a:rPr lang="en-US" smtClean="0">
                <a:ea typeface="宋体"/>
                <a:cs typeface="宋体"/>
              </a:rPr>
              <a:t>IIF Committees (cont’d)</a:t>
            </a:r>
          </a:p>
        </p:txBody>
      </p:sp>
      <p:sp>
        <p:nvSpPr>
          <p:cNvPr id="16387"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i="1" dirty="0" smtClean="0">
                <a:ea typeface="宋体"/>
                <a:cs typeface="宋体"/>
              </a:rPr>
              <a:t>	</a:t>
            </a:r>
            <a:r>
              <a:rPr lang="en-GB" sz="2400" b="1" i="1" dirty="0" smtClean="0">
                <a:ea typeface="宋体"/>
                <a:cs typeface="宋体"/>
              </a:rPr>
              <a:t>IIF Metadata and Transaction Delivery  (MTD)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dirty="0" smtClean="0"/>
              <a:t>The Metadata and Transaction Delivery Committee develops standards that define metadata elements, the representation of metadata elements, and the content of application-level transactions where the MTD Committee is the primary developer of metadata standards in support of all ATIS IIF Committees.</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200" dirty="0" smtClean="0">
              <a:ea typeface="宋体"/>
              <a:cs typeface="宋体"/>
            </a:endParaRPr>
          </a:p>
          <a:p>
            <a:pPr marL="333375" indent="-333375" defTabSz="457200">
              <a:lnSpc>
                <a:spcPct val="90000"/>
              </a:lnSpc>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1" i="1" dirty="0" smtClean="0">
                <a:ea typeface="宋体"/>
                <a:cs typeface="宋体"/>
              </a:rPr>
              <a:t>	IIF Quality of Service Metrics (QoSM) Committee</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dirty="0" smtClean="0"/>
              <a:t>The Quality of Service Metrics Committee develops standards that define metrics, models, and approaches for measurement and reporting of quality of service (QoS) and quality of experience (QoE) for IPTV servi</a:t>
            </a:r>
            <a:r>
              <a:rPr lang="en-US" sz="2400" dirty="0" smtClean="0">
                <a:solidFill>
                  <a:schemeClr val="bg1"/>
                </a:solidFill>
              </a:rPr>
              <a:t>ce</a:t>
            </a:r>
            <a:r>
              <a:rPr lang="en-US" sz="2400" dirty="0" smtClean="0"/>
              <a:t>s.</a:t>
            </a:r>
            <a:endParaRPr lang="en-GB" sz="2400" dirty="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2BDD716B-4FE2-4B1A-B2BD-C892B210CAF2}" type="slidenum">
              <a:rPr lang="en-US" altLang="zh-CN"/>
              <a:pPr>
                <a:defRPr/>
              </a:pPr>
              <a:t>12</a:t>
            </a:fld>
            <a:endParaRPr lang="en-US" altLang="zh-CN"/>
          </a:p>
        </p:txBody>
      </p:sp>
    </p:spTree>
    <p:extLst>
      <p:ext uri="{BB962C8B-B14F-4D97-AF65-F5344CB8AC3E}">
        <p14:creationId xmlns:p14="http://schemas.microsoft.com/office/powerpoint/2010/main" val="18712138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7"/>
          <p:cNvSpPr>
            <a:spLocks noGrp="1" noRot="1" noChangeArrowheads="1"/>
          </p:cNvSpPr>
          <p:nvPr>
            <p:ph type="title"/>
          </p:nvPr>
        </p:nvSpPr>
        <p:spPr/>
        <p:txBody>
          <a:bodyPr/>
          <a:lstStyle/>
          <a:p>
            <a:r>
              <a:rPr lang="en-US" smtClean="0">
                <a:ea typeface="宋体"/>
                <a:cs typeface="宋体"/>
              </a:rPr>
              <a:t>IIF Committees (cont’d)</a:t>
            </a:r>
          </a:p>
        </p:txBody>
      </p:sp>
      <p:sp>
        <p:nvSpPr>
          <p:cNvPr id="18435"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spcBef>
                <a:spcPts val="6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i="1" smtClean="0">
                <a:ea typeface="宋体"/>
                <a:cs typeface="宋体"/>
              </a:rPr>
              <a:t>	</a:t>
            </a:r>
            <a:r>
              <a:rPr lang="en-GB" sz="2400" b="1" i="1" smtClean="0">
                <a:ea typeface="宋体"/>
                <a:cs typeface="宋体"/>
              </a:rPr>
              <a:t>IIF Testing and Interoperability (T&amp;I) Committee</a:t>
            </a:r>
          </a:p>
          <a:p>
            <a:pPr marL="333375" indent="-33337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smtClean="0"/>
              <a:t>The Testing and Interoperability Committee develops the necessary test scripting and test planning for the interoperability of ATIS IIF standards and addresses IPTV interoperability issues, providing recommended courses of action for mitigation of the identified issues. </a:t>
            </a:r>
            <a:endParaRPr lang="en-GB" sz="24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9D66C49E-1EE5-48CE-B0BA-1D0A56F2C963}" type="slidenum">
              <a:rPr lang="en-US" altLang="zh-CN"/>
              <a:pPr>
                <a:defRPr/>
              </a:pPr>
              <a:t>13</a:t>
            </a:fld>
            <a:endParaRPr lang="en-US" altLang="zh-CN"/>
          </a:p>
        </p:txBody>
      </p:sp>
    </p:spTree>
    <p:extLst>
      <p:ext uri="{BB962C8B-B14F-4D97-AF65-F5344CB8AC3E}">
        <p14:creationId xmlns:p14="http://schemas.microsoft.com/office/powerpoint/2010/main" val="5323497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smtClean="0">
                <a:ea typeface="宋体"/>
                <a:cs typeface="宋体"/>
              </a:rPr>
              <a:t>ATIS Committee Involvement</a:t>
            </a:r>
          </a:p>
        </p:txBody>
      </p:sp>
      <p:sp>
        <p:nvSpPr>
          <p:cNvPr id="24580" name="Rectangle 3"/>
          <p:cNvSpPr>
            <a:spLocks noGrp="1" noRot="1" noChangeArrowheads="1"/>
          </p:cNvSpPr>
          <p:nvPr>
            <p:ph idx="1"/>
          </p:nvPr>
        </p:nvSpPr>
        <p:spPr>
          <a:xfrm>
            <a:off x="468313" y="1295400"/>
            <a:ext cx="8229600" cy="4525962"/>
          </a:xfrm>
        </p:spPr>
        <p:txBody>
          <a:bodyPr lIns="90000" tIns="46800" rIns="90000" bIns="46800">
            <a:normAutofit fontScale="92500"/>
          </a:bodyPr>
          <a:lstStyle/>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Primary (End-to-End) Responsibility</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IPTV Interoperability Forum (IIF)</a:t>
            </a:r>
          </a:p>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Services Management</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Telecom Management and Operations Committee (TMOC)</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Ordering and Billing Forum (OBF)</a:t>
            </a:r>
          </a:p>
          <a:p>
            <a:pPr marL="733425" lvl="1" indent="-276225" defTabSz="457200">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ATIS CIO Council </a:t>
            </a:r>
          </a:p>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Identity Management</a:t>
            </a:r>
          </a:p>
          <a:p>
            <a:pPr marL="733425" lvl="1"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Packet Technologies and Systems Committee (PTSC)</a:t>
            </a:r>
          </a:p>
          <a:p>
            <a:pPr marL="333375"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000" dirty="0" smtClean="0">
                <a:ea typeface="宋体"/>
                <a:cs typeface="宋体"/>
              </a:rPr>
              <a:t>IPTV Cloud Services Coordination</a:t>
            </a:r>
          </a:p>
          <a:p>
            <a:pPr marL="733425" lvl="1" indent="-333375" defTabSz="457200">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dirty="0" smtClean="0">
                <a:ea typeface="宋体"/>
                <a:cs typeface="宋体"/>
              </a:rPr>
              <a:t>Cloud Services Forum (CSF)</a:t>
            </a:r>
          </a:p>
        </p:txBody>
      </p:sp>
      <p:sp>
        <p:nvSpPr>
          <p:cNvPr id="5" name="Rectangle 6"/>
          <p:cNvSpPr>
            <a:spLocks noGrp="1" noChangeArrowheads="1"/>
          </p:cNvSpPr>
          <p:nvPr>
            <p:ph type="sldNum" sz="quarter" idx="10"/>
          </p:nvPr>
        </p:nvSpPr>
        <p:spPr/>
        <p:txBody>
          <a:bodyPr/>
          <a:lstStyle/>
          <a:p>
            <a:pPr>
              <a:defRPr/>
            </a:pPr>
            <a:fld id="{FAF3DDFA-A1D3-47DE-AC14-D63A3388BACB}" type="slidenum">
              <a:rPr lang="en-US" altLang="zh-CN"/>
              <a:pPr>
                <a:defRPr/>
              </a:pPr>
              <a:t>14</a:t>
            </a:fld>
            <a:endParaRPr lang="en-US" altLang="zh-CN"/>
          </a:p>
        </p:txBody>
      </p:sp>
    </p:spTree>
    <p:extLst>
      <p:ext uri="{BB962C8B-B14F-4D97-AF65-F5344CB8AC3E}">
        <p14:creationId xmlns:p14="http://schemas.microsoft.com/office/powerpoint/2010/main" val="27796113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smtClean="0">
                <a:ea typeface="宋体"/>
                <a:cs typeface="宋体"/>
              </a:rPr>
              <a:t>IIF Mission</a:t>
            </a:r>
          </a:p>
        </p:txBody>
      </p:sp>
      <p:sp>
        <p:nvSpPr>
          <p:cNvPr id="26628" name="Rectangle 3"/>
          <p:cNvSpPr>
            <a:spLocks noGrp="1" noRot="1" noChangeArrowheads="1"/>
          </p:cNvSpPr>
          <p:nvPr>
            <p:ph idx="1"/>
          </p:nvPr>
        </p:nvSpPr>
        <p:spPr>
          <a:xfrm>
            <a:off x="468313" y="1219200"/>
            <a:ext cx="8229600" cy="4525962"/>
          </a:xfrm>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3300" smtClean="0">
                <a:ea typeface="宋体"/>
                <a:cs typeface="宋体"/>
              </a:rPr>
              <a:t>  </a:t>
            </a:r>
            <a:r>
              <a:rPr lang="en-GB" sz="2800" smtClean="0">
                <a:ea typeface="宋体"/>
                <a:cs typeface="宋体"/>
              </a:rPr>
              <a:t>The IIF enables the interoperability, interconnection, and implementation of IPTV systems/services by developing ATIS standards and facilitating related technical activities.  The IIF  will place an emphasis on North American and ATIS Member Company needs in coordination with other regional and international standards development organizations.</a:t>
            </a: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33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F63C5DAF-B96B-434E-9C28-80FC5C0ACD18}" type="slidenum">
              <a:rPr lang="en-US" altLang="zh-CN"/>
              <a:pPr>
                <a:defRPr/>
              </a:pPr>
              <a:t>15</a:t>
            </a:fld>
            <a:endParaRPr lang="en-US" altLang="zh-CN"/>
          </a:p>
        </p:txBody>
      </p:sp>
    </p:spTree>
    <p:extLst>
      <p:ext uri="{BB962C8B-B14F-4D97-AF65-F5344CB8AC3E}">
        <p14:creationId xmlns:p14="http://schemas.microsoft.com/office/powerpoint/2010/main" val="4358957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4000" smtClean="0">
                <a:ea typeface="宋体"/>
                <a:cs typeface="宋体"/>
              </a:rPr>
              <a:t>IIF Scope</a:t>
            </a:r>
          </a:p>
        </p:txBody>
      </p:sp>
      <p:sp>
        <p:nvSpPr>
          <p:cNvPr id="28676"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Coordinate standards activities that relate to IPTV technologies. This includes providing a liaison function between the various SDOs and forums that are each working on important components for multimedia, but may not have visibility to other aspects of the application.</a:t>
            </a:r>
          </a:p>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Develop interoperability agreements, technical reports, or other types of ATIS standards where appropriate.</a:t>
            </a:r>
          </a:p>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Provide a venue for interoperability activities.</a:t>
            </a:r>
          </a:p>
          <a:p>
            <a:pPr marL="333375" indent="-333375" defTabSz="457200">
              <a:spcBef>
                <a:spcPts val="11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Provide a venue for the assessment of IPTV issues in the context of NGN directions.</a:t>
            </a:r>
          </a:p>
        </p:txBody>
      </p:sp>
      <p:sp>
        <p:nvSpPr>
          <p:cNvPr id="5" name="Rectangle 6"/>
          <p:cNvSpPr>
            <a:spLocks noGrp="1" noChangeArrowheads="1"/>
          </p:cNvSpPr>
          <p:nvPr>
            <p:ph type="sldNum" sz="quarter" idx="10"/>
          </p:nvPr>
        </p:nvSpPr>
        <p:spPr/>
        <p:txBody>
          <a:bodyPr/>
          <a:lstStyle/>
          <a:p>
            <a:pPr>
              <a:defRPr/>
            </a:pPr>
            <a:fld id="{9AEF62F6-98C4-4C7F-9D67-5A3A82A75098}" type="slidenum">
              <a:rPr lang="en-US" altLang="zh-CN"/>
              <a:pPr>
                <a:defRPr/>
              </a:pPr>
              <a:t>16</a:t>
            </a:fld>
            <a:endParaRPr lang="en-US" altLang="zh-CN"/>
          </a:p>
        </p:txBody>
      </p:sp>
    </p:spTree>
    <p:extLst>
      <p:ext uri="{BB962C8B-B14F-4D97-AF65-F5344CB8AC3E}">
        <p14:creationId xmlns:p14="http://schemas.microsoft.com/office/powerpoint/2010/main" val="21932891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a:t>
            </a:r>
          </a:p>
        </p:txBody>
      </p:sp>
      <p:sp>
        <p:nvSpPr>
          <p:cNvPr id="32772"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ATIS-0800001.v003</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DRM Interoperability Requirements</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ea typeface="宋体"/>
                <a:cs typeface="宋体"/>
                <a:hlinkClick r:id="rId3"/>
              </a:rPr>
              <a:t>http://</a:t>
            </a:r>
            <a:r>
              <a:rPr lang="en-GB" sz="2000" dirty="0" smtClean="0">
                <a:ea typeface="宋体"/>
                <a:cs typeface="宋体"/>
                <a:hlinkClick r:id="rId3"/>
              </a:rPr>
              <a:t>www.atis.org/docstore/product.aspx?id=26099</a:t>
            </a:r>
            <a:r>
              <a:rPr lang="en-GB" sz="2000" dirty="0" smtClean="0">
                <a:ea typeface="宋体"/>
                <a:cs typeface="宋体"/>
              </a:rPr>
              <a:t> </a:t>
            </a:r>
            <a:endParaRPr lang="en-GB" sz="2000" dirty="0">
              <a:ea typeface="宋体"/>
              <a:cs typeface="宋体"/>
            </a:endParaRP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defines the requirements for the interoperability of systems and components in the IPTV DRM/security environment. The requirements defined in this document shall be used to create an IPTV DRM/security interoperability specification during the next phase of the IIF DRM TF.</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ATIS-0800002</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Architecture Requirements</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4"/>
              </a:rPr>
              <a:t>https://www.atis.org/docstore/product.aspx?id=21213</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IPTV is a suite of secure, reliable, managed video-related services. This document provides an initial industry consensus view on the requirements for an end-to-end architecture to support these services.</a:t>
            </a:r>
          </a:p>
        </p:txBody>
      </p:sp>
      <p:sp>
        <p:nvSpPr>
          <p:cNvPr id="5" name="Rectangle 6"/>
          <p:cNvSpPr>
            <a:spLocks noGrp="1" noChangeArrowheads="1"/>
          </p:cNvSpPr>
          <p:nvPr>
            <p:ph type="sldNum" sz="quarter" idx="10"/>
          </p:nvPr>
        </p:nvSpPr>
        <p:spPr/>
        <p:txBody>
          <a:bodyPr/>
          <a:lstStyle/>
          <a:p>
            <a:pPr>
              <a:defRPr/>
            </a:pPr>
            <a:fld id="{1905D95A-ABAB-470F-88F6-0678791596F0}" type="slidenum">
              <a:rPr lang="en-US" altLang="zh-CN"/>
              <a:pPr>
                <a:defRPr/>
              </a:pPr>
              <a:t>17</a:t>
            </a:fld>
            <a:endParaRPr lang="en-US" altLang="zh-CN"/>
          </a:p>
        </p:txBody>
      </p:sp>
    </p:spTree>
    <p:extLst>
      <p:ext uri="{BB962C8B-B14F-4D97-AF65-F5344CB8AC3E}">
        <p14:creationId xmlns:p14="http://schemas.microsoft.com/office/powerpoint/2010/main" val="25144434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34820"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ATIS-0800003</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Architecture Roadmap</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3"/>
              </a:rPr>
              <a:t>https://www.atis.org/docstore/product.aspx?id=22572</a:t>
            </a:r>
            <a:r>
              <a:rPr lang="en-GB" sz="2000" smtClean="0">
                <a:ea typeface="宋体"/>
                <a:cs typeface="宋体"/>
              </a:rPr>
              <a:t> </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The IPTV Architecture Roadmap is intended as a companion to ATIS-0800002, </a:t>
            </a:r>
            <a:r>
              <a:rPr lang="en-GB" sz="2000" i="1" smtClean="0">
                <a:ea typeface="宋体"/>
                <a:cs typeface="宋体"/>
              </a:rPr>
              <a:t>IPTV Architecture Requirements</a:t>
            </a:r>
            <a:r>
              <a:rPr lang="en-GB" sz="2000" smtClean="0">
                <a:ea typeface="宋体"/>
                <a:cs typeface="宋体"/>
              </a:rPr>
              <a:t>.  This document is intended to help guide the architecture specification development work of the IIF. The Roadmap provides an industry consensus perspective on the prioritization and scoping of the specification development efforts of the IIF.</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smtClean="0">
                <a:ea typeface="宋体"/>
                <a:cs typeface="宋体"/>
              </a:rPr>
              <a:t>ATIS-0800004</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Title</a:t>
            </a:r>
            <a:r>
              <a:rPr lang="en-GB" sz="2000" smtClean="0">
                <a:ea typeface="宋体"/>
                <a:cs typeface="宋体"/>
              </a:rPr>
              <a:t>: IPTV QoS Framework Document</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smtClean="0">
                <a:solidFill>
                  <a:srgbClr val="CCCCFF"/>
                </a:solidFill>
                <a:ea typeface="宋体"/>
                <a:cs typeface="宋体"/>
                <a:hlinkClick r:id="rId4"/>
              </a:rPr>
              <a:t>https://www.atis.org/docstore/product.aspx?id=22624</a:t>
            </a:r>
            <a:r>
              <a:rPr lang="en-GB" sz="2000" smtClean="0">
                <a:ea typeface="宋体"/>
                <a:cs typeface="宋体"/>
              </a:rPr>
              <a:t> </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smtClean="0">
                <a:ea typeface="宋体"/>
                <a:cs typeface="宋体"/>
              </a:rPr>
              <a:t>Description</a:t>
            </a:r>
            <a:r>
              <a:rPr lang="en-GB" sz="2000" smtClean="0">
                <a:ea typeface="宋体"/>
                <a:cs typeface="宋体"/>
              </a:rPr>
              <a:t>: This document provides an initial industry consensus view of scope, definitions, and tools to support the creation of IPTV QoS metrics and measurements within ATIS IPTV Interoperability Forum (IIF).</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smtClean="0">
              <a:ea typeface="宋体"/>
              <a:cs typeface="宋体"/>
            </a:endParaRPr>
          </a:p>
        </p:txBody>
      </p:sp>
      <p:sp>
        <p:nvSpPr>
          <p:cNvPr id="5" name="Rectangle 6"/>
          <p:cNvSpPr>
            <a:spLocks noGrp="1" noChangeArrowheads="1"/>
          </p:cNvSpPr>
          <p:nvPr>
            <p:ph type="sldNum" sz="quarter" idx="10"/>
          </p:nvPr>
        </p:nvSpPr>
        <p:spPr/>
        <p:txBody>
          <a:bodyPr/>
          <a:lstStyle/>
          <a:p>
            <a:pPr>
              <a:defRPr/>
            </a:pPr>
            <a:fld id="{C02F3FB5-9889-4696-B084-3F676E6A7C69}" type="slidenum">
              <a:rPr lang="en-US" altLang="zh-CN"/>
              <a:pPr>
                <a:defRPr/>
              </a:pPr>
              <a:t>18</a:t>
            </a:fld>
            <a:endParaRPr lang="en-US" altLang="zh-CN"/>
          </a:p>
        </p:txBody>
      </p:sp>
    </p:spTree>
    <p:extLst>
      <p:ext uri="{BB962C8B-B14F-4D97-AF65-F5344CB8AC3E}">
        <p14:creationId xmlns:p14="http://schemas.microsoft.com/office/powerpoint/2010/main" val="10847980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36868" name="Rectangle 3"/>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ATIS-0800005</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Packet Loss Issue Report</a:t>
            </a:r>
          </a:p>
          <a:p>
            <a:pPr marL="333375" indent="-333375" defTabSz="457200">
              <a:lnSpc>
                <a:spcPct val="90000"/>
              </a:lnSpc>
              <a:spcBef>
                <a:spcPts val="200"/>
              </a:spcBef>
              <a:spcAft>
                <a:spcPts val="250"/>
              </a:spcAft>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3"/>
              </a:rPr>
              <a:t>https://www.atis.org/docstore/product.aspx?id=22659</a:t>
            </a:r>
            <a:r>
              <a:rPr lang="en-GB" sz="2000" dirty="0" smtClean="0">
                <a:ea typeface="宋体"/>
                <a:cs typeface="宋体"/>
              </a:rPr>
              <a:t> </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The IPTV Packet Loss Issue report is a technical report that explores a range of potential solutions to the problem of packet loss and makes recommendations regarding their applicability for an IPTV service.</a:t>
            </a: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90000"/>
              </a:lnSpc>
              <a:spcBef>
                <a:spcPts val="200"/>
              </a:spcBef>
              <a:buClr>
                <a:schemeClr val="tx1"/>
              </a:buClr>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ATIS-0800006.v002</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IIF Default Scrambling Algorithm</a:t>
            </a: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ea typeface="宋体"/>
                <a:cs typeface="宋体"/>
                <a:hlinkClick r:id="rId4"/>
              </a:rPr>
              <a:t>http://</a:t>
            </a:r>
            <a:r>
              <a:rPr lang="en-GB" sz="2000" dirty="0" smtClean="0">
                <a:ea typeface="宋体"/>
                <a:cs typeface="宋体"/>
                <a:hlinkClick r:id="rId4"/>
              </a:rPr>
              <a:t>www.atis.org/docstore/product.aspx?id=25435</a:t>
            </a:r>
            <a:endParaRPr lang="en-GB" sz="2000" dirty="0" smtClean="0">
              <a:ea typeface="宋体"/>
              <a:cs typeface="宋体"/>
            </a:endParaRPr>
          </a:p>
          <a:p>
            <a:pPr marL="333375" indent="-333375" defTabSz="457200">
              <a:lnSpc>
                <a:spcPct val="90000"/>
              </a:lnSpc>
              <a:spcBef>
                <a:spcPts val="200"/>
              </a:spcBef>
              <a:buClr>
                <a:schemeClr val="tx1"/>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provides the IIF Default Scrambling Algorithm (IDSA) Interoperability Specification.  It supports interoperability by specifying a default scrambling/de-scrambling algorithm for the MPEG-2 Transport Stream and the scrambling algorithm </a:t>
            </a:r>
            <a:r>
              <a:rPr lang="en-GB" sz="2000" dirty="0" err="1" smtClean="0">
                <a:ea typeface="宋体"/>
                <a:cs typeface="宋体"/>
              </a:rPr>
              <a:t>signaling</a:t>
            </a:r>
            <a:r>
              <a:rPr lang="en-GB" sz="2000" dirty="0" smtClean="0">
                <a:ea typeface="宋体"/>
                <a:cs typeface="宋体"/>
              </a:rPr>
              <a:t>. </a:t>
            </a:r>
          </a:p>
        </p:txBody>
      </p:sp>
      <p:sp>
        <p:nvSpPr>
          <p:cNvPr id="5" name="Rectangle 6"/>
          <p:cNvSpPr>
            <a:spLocks noGrp="1" noChangeArrowheads="1"/>
          </p:cNvSpPr>
          <p:nvPr>
            <p:ph type="sldNum" sz="quarter" idx="10"/>
          </p:nvPr>
        </p:nvSpPr>
        <p:spPr/>
        <p:txBody>
          <a:bodyPr/>
          <a:lstStyle/>
          <a:p>
            <a:pPr>
              <a:defRPr/>
            </a:pPr>
            <a:fld id="{D4077057-7451-477F-ACFE-D9AAEEE108D9}" type="slidenum">
              <a:rPr lang="en-US" altLang="zh-CN"/>
              <a:pPr>
                <a:defRPr/>
              </a:pPr>
              <a:t>19</a:t>
            </a:fld>
            <a:endParaRPr lang="en-US" altLang="zh-CN"/>
          </a:p>
        </p:txBody>
      </p:sp>
    </p:spTree>
    <p:extLst>
      <p:ext uri="{BB962C8B-B14F-4D97-AF65-F5344CB8AC3E}">
        <p14:creationId xmlns:p14="http://schemas.microsoft.com/office/powerpoint/2010/main" val="33345111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6146" name="Rectangle 3"/>
          <p:cNvSpPr>
            <a:spLocks noGrp="1" noRot="1" noChangeArrowheads="1"/>
          </p:cNvSpPr>
          <p:nvPr>
            <p:ph idx="1"/>
          </p:nvPr>
        </p:nvSpPr>
        <p:spPr>
          <a:xfrm>
            <a:off x="304800" y="1219994"/>
            <a:ext cx="8229600" cy="5257006"/>
          </a:xfrm>
        </p:spPr>
        <p:txBody>
          <a:bodyPr>
            <a:normAutofit/>
          </a:bodyPr>
          <a:lstStyle/>
          <a:p>
            <a:pPr>
              <a:spcBef>
                <a:spcPts val="500"/>
              </a:spcBef>
            </a:pPr>
            <a:r>
              <a:rPr lang="en-GB" sz="2400" b="1" i="1" dirty="0" smtClean="0">
                <a:ea typeface="宋体"/>
                <a:cs typeface="宋体"/>
              </a:rPr>
              <a:t>Objective:  </a:t>
            </a:r>
            <a:r>
              <a:rPr lang="en-US" sz="2400" dirty="0" smtClean="0"/>
              <a:t>ATIS IIF developed </a:t>
            </a:r>
            <a:r>
              <a:rPr lang="en-US" sz="2400" dirty="0"/>
              <a:t>the industry’s end-to-end solution for IPTV – a suite of </a:t>
            </a:r>
            <a:r>
              <a:rPr lang="en-US" sz="2400" dirty="0" smtClean="0"/>
              <a:t>global standards </a:t>
            </a:r>
            <a:r>
              <a:rPr lang="en-US" sz="2400" dirty="0"/>
              <a:t>and specifications </a:t>
            </a:r>
            <a:r>
              <a:rPr lang="en-US" sz="2400" dirty="0" smtClean="0"/>
              <a:t>to drive delivery </a:t>
            </a:r>
            <a:r>
              <a:rPr lang="en-US" sz="2400" dirty="0"/>
              <a:t>of IPTV from the core of the network, to the end user device</a:t>
            </a:r>
            <a:r>
              <a:rPr lang="en-US" sz="2400" dirty="0" smtClean="0"/>
              <a:t>.</a:t>
            </a:r>
          </a:p>
        </p:txBody>
      </p:sp>
      <p:sp>
        <p:nvSpPr>
          <p:cNvPr id="4" name="Rectangle 6"/>
          <p:cNvSpPr>
            <a:spLocks noGrp="1" noChangeArrowheads="1"/>
          </p:cNvSpPr>
          <p:nvPr>
            <p:ph type="sldNum" sz="quarter" idx="10"/>
          </p:nvPr>
        </p:nvSpPr>
        <p:spPr/>
        <p:txBody>
          <a:bodyPr/>
          <a:lstStyle/>
          <a:p>
            <a:pPr>
              <a:defRPr/>
            </a:pPr>
            <a:fld id="{8CBE5884-64ED-4F0F-B422-B94041988878}" type="slidenum">
              <a:rPr lang="en-US" altLang="zh-CN"/>
              <a:pPr>
                <a:defRPr/>
              </a:pPr>
              <a:t>2</a:t>
            </a:fld>
            <a:endParaRPr lang="en-US" altLang="zh-CN"/>
          </a:p>
        </p:txBody>
      </p:sp>
    </p:spTree>
    <p:extLst>
      <p:ext uri="{BB962C8B-B14F-4D97-AF65-F5344CB8AC3E}">
        <p14:creationId xmlns:p14="http://schemas.microsoft.com/office/powerpoint/2010/main" val="12371907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38914" name="Rectangle 2"/>
          <p:cNvSpPr>
            <a:spLocks noGrp="1" noRot="1" noChangeArrowheads="1"/>
          </p:cNvSpPr>
          <p:nvPr>
            <p:ph idx="1"/>
          </p:nvPr>
        </p:nvSpPr>
        <p:spPr>
          <a:xfrm>
            <a:off x="468313" y="1295400"/>
            <a:ext cx="8229600" cy="4525962"/>
          </a:xfrm>
        </p:spPr>
        <p:txBody>
          <a:bodyPr lIns="90000" tIns="46800" rIns="90000" bIns="46800"/>
          <a:lstStyle/>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ATIS-0800007</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High Level Architecture</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3"/>
              </a:rPr>
              <a:t>https://www.atis.org/docstore/product.aspx?id=22679</a:t>
            </a:r>
            <a:r>
              <a:rPr lang="en-GB" sz="2000" dirty="0" smtClean="0">
                <a:ea typeface="宋体"/>
                <a:cs typeface="宋体"/>
              </a:rPr>
              <a:t> </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provides a high level architectural framework for end-to-end systems’ implementation and interoperability for the supporting network design.</a:t>
            </a: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ATIS-0800008.v002</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QoS Metrics for Linear Broadcast IPTV</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a:ea typeface="宋体"/>
                <a:cs typeface="宋体"/>
                <a:hlinkClick r:id="rId4"/>
              </a:rPr>
              <a:t>http://</a:t>
            </a:r>
            <a:r>
              <a:rPr lang="en-GB" sz="2000" dirty="0" smtClean="0">
                <a:ea typeface="宋体"/>
                <a:cs typeface="宋体"/>
                <a:hlinkClick r:id="rId4"/>
              </a:rPr>
              <a:t>www.atis.org/docstore/product.aspx?id=25549</a:t>
            </a:r>
            <a:r>
              <a:rPr lang="en-GB" sz="2000" dirty="0" smtClean="0">
                <a:ea typeface="宋体"/>
                <a:cs typeface="宋体"/>
              </a:rPr>
              <a:t> </a:t>
            </a:r>
            <a:endParaRPr lang="en-GB" sz="2000" dirty="0">
              <a:ea typeface="宋体"/>
              <a:cs typeface="宋体"/>
            </a:endParaRP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defines a base set of Quality of Service (QoS) metrics for Linear/Broadcast IPTV service. </a:t>
            </a:r>
          </a:p>
        </p:txBody>
      </p:sp>
      <p:sp>
        <p:nvSpPr>
          <p:cNvPr id="4" name="Rectangle 6"/>
          <p:cNvSpPr>
            <a:spLocks noGrp="1" noChangeArrowheads="1"/>
          </p:cNvSpPr>
          <p:nvPr>
            <p:ph type="sldNum" sz="quarter" idx="10"/>
          </p:nvPr>
        </p:nvSpPr>
        <p:spPr/>
        <p:txBody>
          <a:bodyPr/>
          <a:lstStyle/>
          <a:p>
            <a:pPr>
              <a:defRPr/>
            </a:pPr>
            <a:fld id="{226D00F2-C077-4F30-8BCC-04EDCDB828F9}" type="slidenum">
              <a:rPr lang="en-US" altLang="zh-CN"/>
              <a:pPr>
                <a:defRPr/>
              </a:pPr>
              <a:t>20</a:t>
            </a:fld>
            <a:endParaRPr lang="en-US" altLang="zh-CN"/>
          </a:p>
        </p:txBody>
      </p:sp>
    </p:spTree>
    <p:extLst>
      <p:ext uri="{BB962C8B-B14F-4D97-AF65-F5344CB8AC3E}">
        <p14:creationId xmlns:p14="http://schemas.microsoft.com/office/powerpoint/2010/main" val="289948085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0962" name="Rectangle 2"/>
          <p:cNvSpPr>
            <a:spLocks noGrp="1" noRot="1" noChangeArrowheads="1"/>
          </p:cNvSpPr>
          <p:nvPr>
            <p:ph idx="1"/>
          </p:nvPr>
        </p:nvSpPr>
        <p:spPr>
          <a:xfrm>
            <a:off x="468313" y="1219200"/>
            <a:ext cx="8229600" cy="4525962"/>
          </a:xfrm>
        </p:spPr>
        <p:txBody>
          <a:bodyPr lIns="90000" tIns="46800" rIns="90000" bIns="46800"/>
          <a:lstStyle/>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ATIS-0800009.v002</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Remote Management of Devices in the Consumer Domain for IPTV Services</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3"/>
              </a:rPr>
              <a:t>https://www.atis.org/docstore/product.aspx?id=22867</a:t>
            </a:r>
            <a:r>
              <a:rPr lang="en-GB" sz="2000" dirty="0" smtClean="0">
                <a:ea typeface="宋体"/>
                <a:cs typeface="宋体"/>
              </a:rPr>
              <a:t> </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This document covers remote device management architecture and protocols, software download, provisioning, configuration, and monitoring of devices in the consumer domain for IPTV services.</a:t>
            </a: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9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ATIS-0800010</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Emergency Alert Provisioning Specifications</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4"/>
              </a:rPr>
              <a:t>https://www.atis.org/docstore/product.aspx?id=22927</a:t>
            </a:r>
            <a:r>
              <a:rPr lang="en-GB" sz="2000" dirty="0" smtClean="0">
                <a:ea typeface="宋体"/>
                <a:cs typeface="宋体"/>
              </a:rPr>
              <a:t> </a:t>
            </a:r>
          </a:p>
          <a:p>
            <a:pPr marL="333375" indent="-333375" defTabSz="457200">
              <a:lnSpc>
                <a:spcPct val="9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The Emergency Alert System for IPTV addressed in this document broadens the delivery of EAS messages from a few linear channels to the complete IPTV experience, spanning the full range of activities from live and recorded TV viewing, through games, internet streaming and sourced content, and even including IPTV client menu activities. </a:t>
            </a:r>
          </a:p>
        </p:txBody>
      </p:sp>
      <p:sp>
        <p:nvSpPr>
          <p:cNvPr id="4" name="Rectangle 6"/>
          <p:cNvSpPr>
            <a:spLocks noGrp="1" noChangeArrowheads="1"/>
          </p:cNvSpPr>
          <p:nvPr>
            <p:ph type="sldNum" sz="quarter" idx="10"/>
          </p:nvPr>
        </p:nvSpPr>
        <p:spPr/>
        <p:txBody>
          <a:bodyPr/>
          <a:lstStyle/>
          <a:p>
            <a:pPr>
              <a:defRPr/>
            </a:pPr>
            <a:fld id="{E5C05CA5-48C7-49E0-BCB8-8D81246061D8}" type="slidenum">
              <a:rPr lang="en-US" altLang="zh-CN"/>
              <a:pPr>
                <a:defRPr/>
              </a:pPr>
              <a:t>21</a:t>
            </a:fld>
            <a:endParaRPr lang="en-US" altLang="zh-CN"/>
          </a:p>
        </p:txBody>
      </p:sp>
    </p:spTree>
    <p:extLst>
      <p:ext uri="{BB962C8B-B14F-4D97-AF65-F5344CB8AC3E}">
        <p14:creationId xmlns:p14="http://schemas.microsoft.com/office/powerpoint/2010/main" val="39788868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3010" name="Rectangle 2"/>
          <p:cNvSpPr>
            <a:spLocks noGrp="1" noRot="1" noChangeArrowheads="1"/>
          </p:cNvSpPr>
          <p:nvPr>
            <p:ph idx="1"/>
          </p:nvPr>
        </p:nvSpPr>
        <p:spPr>
          <a:xfrm>
            <a:off x="468313" y="1295400"/>
            <a:ext cx="8229600" cy="4724400"/>
          </a:xfrm>
        </p:spPr>
        <p:txBody>
          <a:bodyPr lIns="90000" tIns="46800" rIns="90000" bIns="46800">
            <a:normAutofit fontScale="92500" lnSpcReduction="10000"/>
          </a:bodyPr>
          <a:lstStyle/>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ATIS-0800011</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QoS Metrics for Public Services</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3"/>
              </a:rPr>
              <a:t>https://www.atis.org/docstore/product.aspx?id=22790</a:t>
            </a:r>
            <a:r>
              <a:rPr lang="en-GB" sz="2000" i="1" dirty="0" smtClean="0">
                <a:ea typeface="宋体"/>
                <a:cs typeface="宋体"/>
              </a:rPr>
              <a:t> </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The goal of this document is to define a base set of QoS metrics for regulatory services, including Emergency Alert Systems, Closed Captioning and Content Advisories, and V-Chip Technology.</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b="1" dirty="0" smtClean="0">
              <a:ea typeface="宋体"/>
              <a:cs typeface="宋体"/>
            </a:endParaRPr>
          </a:p>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ATIS-0800012</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IPTV Emergency Alert System Metadata Specification</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solidFill>
                  <a:srgbClr val="CCCCFF"/>
                </a:solidFill>
                <a:ea typeface="宋体"/>
                <a:cs typeface="宋体"/>
                <a:hlinkClick r:id="rId4"/>
              </a:rPr>
              <a:t>https://www.atis.org/docstore/product.aspx?id=22946</a:t>
            </a:r>
            <a:r>
              <a:rPr lang="en-GB" sz="2000" dirty="0" smtClean="0">
                <a:ea typeface="宋体"/>
                <a:cs typeface="宋体"/>
              </a:rPr>
              <a:t> </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200" i="1" dirty="0">
                <a:ea typeface="宋体"/>
                <a:cs typeface="宋体"/>
              </a:rPr>
              <a:t>Description</a:t>
            </a:r>
            <a:r>
              <a:rPr lang="en-GB" sz="2200" dirty="0">
                <a:ea typeface="宋体"/>
                <a:cs typeface="宋体"/>
              </a:rPr>
              <a:t>: Building upon the system requirements given in ATIS-0800010, Emergency Alert Service Provisioning Specifications, the IPTV Emergency Alert System Metadata Specification in this document defines an XML schema used for delivery of emergency alert </a:t>
            </a:r>
            <a:r>
              <a:rPr lang="en-GB" sz="2200" dirty="0" err="1">
                <a:ea typeface="宋体"/>
                <a:cs typeface="宋体"/>
              </a:rPr>
              <a:t>signaling</a:t>
            </a:r>
            <a:r>
              <a:rPr lang="en-GB" sz="2200" dirty="0">
                <a:ea typeface="宋体"/>
                <a:cs typeface="宋体"/>
              </a:rPr>
              <a:t> and information to the IPTV service provider’s EAS Ingestion System (EIS), and for delivery of alert information and </a:t>
            </a:r>
            <a:r>
              <a:rPr lang="en-GB" sz="2200" dirty="0" err="1">
                <a:ea typeface="宋体"/>
                <a:cs typeface="宋体"/>
              </a:rPr>
              <a:t>signaling</a:t>
            </a:r>
            <a:r>
              <a:rPr lang="en-GB" sz="2200" dirty="0">
                <a:ea typeface="宋体"/>
                <a:cs typeface="宋体"/>
              </a:rPr>
              <a:t> to the IPTV Terminal Function on the consumer premises. In addition, the document specifies the methods used to authenticate EAS data and audio files. </a:t>
            </a:r>
          </a:p>
        </p:txBody>
      </p:sp>
      <p:sp>
        <p:nvSpPr>
          <p:cNvPr id="4" name="Rectangle 6"/>
          <p:cNvSpPr>
            <a:spLocks noGrp="1" noChangeArrowheads="1"/>
          </p:cNvSpPr>
          <p:nvPr>
            <p:ph type="sldNum" sz="quarter" idx="10"/>
          </p:nvPr>
        </p:nvSpPr>
        <p:spPr/>
        <p:txBody>
          <a:bodyPr/>
          <a:lstStyle/>
          <a:p>
            <a:pPr>
              <a:defRPr/>
            </a:pPr>
            <a:fld id="{222FAE02-DCF1-4053-9465-D9422DE0E15E}" type="slidenum">
              <a:rPr lang="en-US" altLang="zh-CN"/>
              <a:pPr>
                <a:defRPr/>
              </a:pPr>
              <a:t>22</a:t>
            </a:fld>
            <a:endParaRPr lang="en-US" altLang="zh-CN"/>
          </a:p>
        </p:txBody>
      </p:sp>
    </p:spTree>
    <p:extLst>
      <p:ext uri="{BB962C8B-B14F-4D97-AF65-F5344CB8AC3E}">
        <p14:creationId xmlns:p14="http://schemas.microsoft.com/office/powerpoint/2010/main" val="26572124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5058" name="Rectangle 2"/>
          <p:cNvSpPr>
            <a:spLocks noGrp="1" noRot="1" noChangeArrowheads="1"/>
          </p:cNvSpPr>
          <p:nvPr>
            <p:ph idx="1"/>
          </p:nvPr>
        </p:nvSpPr>
        <p:spPr>
          <a:xfrm>
            <a:off x="468313" y="1295400"/>
            <a:ext cx="8229600" cy="4525962"/>
          </a:xfrm>
        </p:spPr>
        <p:txBody>
          <a:bodyPr/>
          <a:lstStyle/>
          <a:p>
            <a:pPr>
              <a:buFont typeface="Wingdings" pitchFamily="2" charset="2"/>
              <a:buNone/>
            </a:pPr>
            <a:r>
              <a:rPr lang="en-GB" sz="2000" b="1" dirty="0" smtClean="0">
                <a:ea typeface="宋体"/>
                <a:cs typeface="宋体"/>
              </a:rPr>
              <a:t>ATIS-0800013.v002</a:t>
            </a:r>
          </a:p>
          <a:p>
            <a:r>
              <a:rPr lang="en-GB" sz="1800" i="1" dirty="0" smtClean="0">
                <a:ea typeface="宋体"/>
                <a:cs typeface="宋体"/>
              </a:rPr>
              <a:t>Title</a:t>
            </a:r>
            <a:r>
              <a:rPr lang="en-GB" sz="1800" dirty="0" smtClean="0">
                <a:ea typeface="宋体"/>
                <a:cs typeface="宋体"/>
              </a:rPr>
              <a:t>: Media Formats and Protocols for IPTV Services</a:t>
            </a:r>
          </a:p>
          <a:p>
            <a:r>
              <a:rPr lang="en-GB" sz="1800" dirty="0">
                <a:ea typeface="宋体"/>
                <a:cs typeface="宋体"/>
                <a:hlinkClick r:id="rId2"/>
              </a:rPr>
              <a:t>http://</a:t>
            </a:r>
            <a:r>
              <a:rPr lang="en-GB" sz="1800" dirty="0" smtClean="0">
                <a:ea typeface="宋体"/>
                <a:cs typeface="宋体"/>
                <a:hlinkClick r:id="rId2"/>
              </a:rPr>
              <a:t>www.atis.org/docstore/product.aspx?id=26144</a:t>
            </a:r>
            <a:r>
              <a:rPr lang="en-GB" sz="1800" dirty="0" smtClean="0">
                <a:ea typeface="宋体"/>
                <a:cs typeface="宋体"/>
              </a:rPr>
              <a:t> </a:t>
            </a:r>
          </a:p>
          <a:p>
            <a:r>
              <a:rPr lang="en-GB" sz="1800" i="1" dirty="0" smtClean="0">
                <a:ea typeface="宋体"/>
                <a:cs typeface="宋体"/>
              </a:rPr>
              <a:t>Description</a:t>
            </a:r>
            <a:r>
              <a:rPr lang="en-GB" sz="1800" dirty="0" smtClean="0">
                <a:ea typeface="宋体"/>
                <a:cs typeface="宋体"/>
              </a:rPr>
              <a:t>: </a:t>
            </a:r>
            <a:r>
              <a:rPr lang="en-US" sz="1800" dirty="0" smtClean="0">
                <a:ea typeface="宋体"/>
                <a:cs typeface="宋体"/>
              </a:rPr>
              <a:t>This document identifies the media formats and protocols, including reliability protocols, required for implementation of ATIS IIF IPTV-related services. </a:t>
            </a:r>
            <a:r>
              <a:rPr lang="en-US" sz="1800" dirty="0">
                <a:ea typeface="宋体"/>
                <a:cs typeface="宋体"/>
              </a:rPr>
              <a:t>Version 2 </a:t>
            </a:r>
            <a:r>
              <a:rPr lang="en-US" sz="1800" dirty="0" smtClean="0">
                <a:ea typeface="宋体"/>
                <a:cs typeface="宋体"/>
              </a:rPr>
              <a:t>was </a:t>
            </a:r>
            <a:r>
              <a:rPr lang="en-US" sz="1800" dirty="0">
                <a:ea typeface="宋体"/>
                <a:cs typeface="宋体"/>
              </a:rPr>
              <a:t>updated to include new material on the FLUTE protocol, the DTS-HD audio codec, and adaptive HTTP streaming (“ATIS-DASH”).</a:t>
            </a:r>
            <a:endParaRPr lang="en-US" sz="1800" dirty="0" smtClean="0">
              <a:ea typeface="宋体"/>
              <a:cs typeface="宋体"/>
            </a:endParaRPr>
          </a:p>
          <a:p>
            <a:pPr>
              <a:buFont typeface="Wingdings" pitchFamily="2" charset="2"/>
              <a:buNone/>
            </a:pPr>
            <a:endParaRPr lang="en-US" sz="2000" dirty="0" smtClean="0">
              <a:ea typeface="宋体"/>
              <a:cs typeface="宋体"/>
            </a:endParaRPr>
          </a:p>
          <a:p>
            <a:pPr>
              <a:spcBef>
                <a:spcPts val="200"/>
              </a:spcBef>
              <a:buFont typeface="Wingdings" pitchFamily="2" charset="2"/>
              <a:buNone/>
            </a:pPr>
            <a:r>
              <a:rPr lang="en-GB" sz="2000" b="1" dirty="0" smtClean="0">
                <a:ea typeface="宋体"/>
                <a:cs typeface="宋体"/>
              </a:rPr>
              <a:t>ATIS-0800014.v003</a:t>
            </a:r>
          </a:p>
          <a:p>
            <a:pPr>
              <a:spcBef>
                <a:spcPts val="200"/>
              </a:spcBef>
            </a:pPr>
            <a:r>
              <a:rPr lang="en-GB" sz="1800" i="1" dirty="0" smtClean="0">
                <a:ea typeface="宋体"/>
                <a:cs typeface="宋体"/>
              </a:rPr>
              <a:t>Title</a:t>
            </a:r>
            <a:r>
              <a:rPr lang="en-GB" sz="1800" dirty="0" smtClean="0">
                <a:ea typeface="宋体"/>
                <a:cs typeface="宋体"/>
              </a:rPr>
              <a:t>: </a:t>
            </a:r>
            <a:r>
              <a:rPr lang="en-GB" sz="1800" dirty="0" smtClean="0">
                <a:solidFill>
                  <a:schemeClr val="accent2">
                    <a:lumMod val="50000"/>
                  </a:schemeClr>
                </a:solidFill>
                <a:ea typeface="宋体"/>
                <a:cs typeface="宋体"/>
              </a:rPr>
              <a:t>Secure Download and Messaging Interoperability Specification</a:t>
            </a:r>
          </a:p>
          <a:p>
            <a:pPr>
              <a:spcBef>
                <a:spcPts val="200"/>
              </a:spcBef>
            </a:pPr>
            <a:r>
              <a:rPr lang="en-GB" sz="1800" dirty="0">
                <a:solidFill>
                  <a:schemeClr val="accent2">
                    <a:lumMod val="50000"/>
                  </a:schemeClr>
                </a:solidFill>
                <a:ea typeface="宋体"/>
                <a:cs typeface="宋体"/>
                <a:hlinkClick r:id="rId3"/>
              </a:rPr>
              <a:t>http://</a:t>
            </a:r>
            <a:r>
              <a:rPr lang="en-GB" sz="1800" dirty="0" smtClean="0">
                <a:solidFill>
                  <a:schemeClr val="accent2">
                    <a:lumMod val="50000"/>
                  </a:schemeClr>
                </a:solidFill>
                <a:ea typeface="宋体"/>
                <a:cs typeface="宋体"/>
                <a:hlinkClick r:id="rId3"/>
              </a:rPr>
              <a:t>www.atis.org/docstore/product.aspx?id=26081</a:t>
            </a:r>
            <a:r>
              <a:rPr lang="en-GB" sz="1800" dirty="0" smtClean="0">
                <a:solidFill>
                  <a:schemeClr val="accent2">
                    <a:lumMod val="50000"/>
                  </a:schemeClr>
                </a:solidFill>
                <a:ea typeface="宋体"/>
                <a:cs typeface="宋体"/>
              </a:rPr>
              <a:t> </a:t>
            </a:r>
          </a:p>
          <a:p>
            <a:pPr>
              <a:spcBef>
                <a:spcPts val="200"/>
              </a:spcBef>
            </a:pPr>
            <a:r>
              <a:rPr lang="en-GB" sz="1800" i="1" dirty="0" smtClean="0">
                <a:ea typeface="宋体"/>
                <a:cs typeface="宋体"/>
              </a:rPr>
              <a:t>Description</a:t>
            </a:r>
            <a:r>
              <a:rPr lang="en-GB" sz="1800" dirty="0" smtClean="0">
                <a:ea typeface="宋体"/>
                <a:cs typeface="宋体"/>
              </a:rPr>
              <a:t>: This document is one of a series of documents that specify the IPTV Security Solution (ISS). This document specifies the IPTV Security Solution/Authentication (ISS/A), which is used to authenticate downloads and messages to IPTV receiving devices. </a:t>
            </a:r>
          </a:p>
          <a:p>
            <a:pPr>
              <a:buFont typeface="Wingdings" pitchFamily="2" charset="2"/>
              <a:buNone/>
            </a:pPr>
            <a:endParaRPr lang="en-US"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813EFAA9-9D8F-43CE-950B-EA8B12846DFE}" type="slidenum">
              <a:rPr lang="en-US" altLang="zh-CN"/>
              <a:pPr>
                <a:defRPr/>
              </a:pPr>
              <a:t>23</a:t>
            </a:fld>
            <a:endParaRPr lang="en-US" altLang="zh-CN"/>
          </a:p>
        </p:txBody>
      </p:sp>
    </p:spTree>
    <p:extLst>
      <p:ext uri="{BB962C8B-B14F-4D97-AF65-F5344CB8AC3E}">
        <p14:creationId xmlns:p14="http://schemas.microsoft.com/office/powerpoint/2010/main" val="748763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6082" name="Rectangle 2"/>
          <p:cNvSpPr>
            <a:spLocks noGrp="1" noRot="1" noChangeArrowheads="1"/>
          </p:cNvSpPr>
          <p:nvPr>
            <p:ph idx="1"/>
          </p:nvPr>
        </p:nvSpPr>
        <p:spPr>
          <a:xfrm>
            <a:off x="468313" y="1295400"/>
            <a:ext cx="8229600" cy="4525962"/>
          </a:xfrm>
        </p:spPr>
        <p:txBody>
          <a:bodyPr/>
          <a:lstStyle/>
          <a:p>
            <a:pPr>
              <a:spcBef>
                <a:spcPts val="200"/>
              </a:spcBef>
              <a:buFont typeface="Wingdings" pitchFamily="2" charset="2"/>
              <a:buNone/>
            </a:pPr>
            <a:r>
              <a:rPr lang="en-GB" sz="2000" b="1" dirty="0" smtClean="0">
                <a:ea typeface="宋体"/>
                <a:cs typeface="宋体"/>
              </a:rPr>
              <a:t>ATIS-0800015.v002</a:t>
            </a:r>
          </a:p>
          <a:p>
            <a:pPr>
              <a:spcBef>
                <a:spcPts val="200"/>
              </a:spcBef>
            </a:pPr>
            <a:r>
              <a:rPr lang="en-GB" sz="2000" i="1" dirty="0" smtClean="0">
                <a:ea typeface="宋体"/>
                <a:cs typeface="宋体"/>
              </a:rPr>
              <a:t>Title</a:t>
            </a:r>
            <a:r>
              <a:rPr lang="en-GB" sz="2000" dirty="0" smtClean="0">
                <a:ea typeface="宋体"/>
                <a:cs typeface="宋体"/>
              </a:rPr>
              <a:t>: Certificate Trust Management Hierarchy Interoperability Specification </a:t>
            </a:r>
          </a:p>
          <a:p>
            <a:pPr>
              <a:spcBef>
                <a:spcPts val="200"/>
              </a:spcBef>
            </a:pPr>
            <a:r>
              <a:rPr lang="en-GB" sz="2000" dirty="0">
                <a:solidFill>
                  <a:srgbClr val="CCCCFF"/>
                </a:solidFill>
                <a:ea typeface="宋体"/>
                <a:cs typeface="宋体"/>
                <a:hlinkClick r:id="rId2"/>
              </a:rPr>
              <a:t>http://</a:t>
            </a:r>
            <a:r>
              <a:rPr lang="en-GB" sz="2000" dirty="0" smtClean="0">
                <a:solidFill>
                  <a:srgbClr val="CCCCFF"/>
                </a:solidFill>
                <a:ea typeface="宋体"/>
                <a:cs typeface="宋体"/>
                <a:hlinkClick r:id="rId2"/>
              </a:rPr>
              <a:t>www.atis.org/docstore/product.aspx?id=25563</a:t>
            </a:r>
            <a:r>
              <a:rPr lang="en-GB" sz="2000" dirty="0" smtClean="0">
                <a:ea typeface="宋体"/>
                <a:cs typeface="宋体"/>
                <a:hlinkClick r:id="rId2"/>
              </a:rPr>
              <a:t> </a:t>
            </a:r>
            <a:endParaRPr lang="en-GB" sz="2000" dirty="0" smtClean="0">
              <a:ea typeface="宋体"/>
              <a:cs typeface="宋体"/>
            </a:endParaRPr>
          </a:p>
          <a:p>
            <a:pPr>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defines the specifications for the interoperability of systems and components in the IPTV DRM/security environment with respect to Certificate Trust management Hierarchy.</a:t>
            </a:r>
          </a:p>
          <a:p>
            <a:pPr>
              <a:spcBef>
                <a:spcPts val="200"/>
              </a:spcBef>
            </a:pPr>
            <a:endParaRPr lang="en-US" sz="2000" dirty="0" smtClean="0">
              <a:ea typeface="宋体"/>
              <a:cs typeface="宋体"/>
            </a:endParaRPr>
          </a:p>
          <a:p>
            <a:pPr>
              <a:spcBef>
                <a:spcPts val="200"/>
              </a:spcBef>
              <a:buFont typeface="Wingdings" pitchFamily="2" charset="2"/>
              <a:buNone/>
            </a:pPr>
            <a:r>
              <a:rPr lang="en-GB" sz="2000" b="1" dirty="0" smtClean="0">
                <a:ea typeface="宋体"/>
                <a:cs typeface="宋体"/>
              </a:rPr>
              <a:t>ATIS-0800016.v002</a:t>
            </a:r>
          </a:p>
          <a:p>
            <a:pPr>
              <a:spcBef>
                <a:spcPts val="200"/>
              </a:spcBef>
            </a:pPr>
            <a:r>
              <a:rPr lang="en-GB" sz="2000" i="1" dirty="0" smtClean="0">
                <a:ea typeface="宋体"/>
                <a:cs typeface="宋体"/>
              </a:rPr>
              <a:t>Title</a:t>
            </a:r>
            <a:r>
              <a:rPr lang="en-GB" sz="2000" dirty="0" smtClean="0">
                <a:ea typeface="宋体"/>
                <a:cs typeface="宋体"/>
              </a:rPr>
              <a:t>: Standard PKI Certificate Format Interoperability Specification</a:t>
            </a:r>
          </a:p>
          <a:p>
            <a:pPr>
              <a:spcBef>
                <a:spcPts val="200"/>
              </a:spcBef>
            </a:pPr>
            <a:r>
              <a:rPr lang="en-GB" sz="2000" dirty="0">
                <a:ea typeface="宋体"/>
                <a:cs typeface="宋体"/>
                <a:hlinkClick r:id="rId3"/>
              </a:rPr>
              <a:t>http://</a:t>
            </a:r>
            <a:r>
              <a:rPr lang="en-GB" sz="2000" dirty="0" smtClean="0">
                <a:ea typeface="宋体"/>
                <a:cs typeface="宋体"/>
                <a:hlinkClick r:id="rId3"/>
              </a:rPr>
              <a:t>www.atis.org/docstore/product.aspx?id=25599</a:t>
            </a:r>
            <a:r>
              <a:rPr lang="en-GB" sz="2000" dirty="0" smtClean="0">
                <a:ea typeface="宋体"/>
                <a:cs typeface="宋体"/>
              </a:rPr>
              <a:t>  </a:t>
            </a:r>
          </a:p>
          <a:p>
            <a:pPr>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specifies the default ATIS IIF certificate format, the IPTV Security Solution/Certificate (ISS/C), that can be used as part of the IPTV Security Solution (ISS).</a:t>
            </a:r>
          </a:p>
        </p:txBody>
      </p:sp>
      <p:sp>
        <p:nvSpPr>
          <p:cNvPr id="4" name="Rectangle 6"/>
          <p:cNvSpPr>
            <a:spLocks noGrp="1" noChangeArrowheads="1"/>
          </p:cNvSpPr>
          <p:nvPr>
            <p:ph type="sldNum" sz="quarter" idx="10"/>
          </p:nvPr>
        </p:nvSpPr>
        <p:spPr/>
        <p:txBody>
          <a:bodyPr/>
          <a:lstStyle/>
          <a:p>
            <a:pPr>
              <a:defRPr/>
            </a:pPr>
            <a:fld id="{2B07B6C0-A9D7-473E-AA93-B4DFD512ADE4}" type="slidenum">
              <a:rPr lang="en-US" altLang="zh-CN"/>
              <a:pPr>
                <a:defRPr/>
              </a:pPr>
              <a:t>24</a:t>
            </a:fld>
            <a:endParaRPr lang="en-US" altLang="zh-CN"/>
          </a:p>
        </p:txBody>
      </p:sp>
    </p:spTree>
    <p:extLst>
      <p:ext uri="{BB962C8B-B14F-4D97-AF65-F5344CB8AC3E}">
        <p14:creationId xmlns:p14="http://schemas.microsoft.com/office/powerpoint/2010/main" val="2373451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7106" name="Rectangle 2"/>
          <p:cNvSpPr>
            <a:spLocks noGrp="1" noChangeArrowheads="1"/>
          </p:cNvSpPr>
          <p:nvPr>
            <p:ph idx="1"/>
          </p:nvPr>
        </p:nvSpPr>
        <p:spPr>
          <a:xfrm>
            <a:off x="468313" y="1295400"/>
            <a:ext cx="8229600" cy="4525962"/>
          </a:xfrm>
        </p:spPr>
        <p:txBody>
          <a:bodyPr lIns="90000" tIns="46800" rIns="90000" bIns="46800"/>
          <a:lstStyle/>
          <a:p>
            <a:pPr>
              <a:lnSpc>
                <a:spcPct val="90000"/>
              </a:lnSpc>
              <a:spcBef>
                <a:spcPts val="200"/>
              </a:spcBef>
              <a:buFont typeface="Wingdings" pitchFamily="2" charset="2"/>
              <a:buNone/>
            </a:pPr>
            <a:r>
              <a:rPr lang="en-GB" sz="2000" b="1" dirty="0" smtClean="0">
                <a:ea typeface="宋体"/>
                <a:cs typeface="宋体"/>
              </a:rPr>
              <a:t>ATIS-0800017.v003</a:t>
            </a:r>
          </a:p>
          <a:p>
            <a:pPr>
              <a:lnSpc>
                <a:spcPct val="90000"/>
              </a:lnSpc>
              <a:spcBef>
                <a:spcPts val="200"/>
              </a:spcBef>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Network Attachment and Initialization of Devices and Client Discovery of IPTV Services</a:t>
            </a:r>
          </a:p>
          <a:p>
            <a:pPr>
              <a:lnSpc>
                <a:spcPct val="90000"/>
              </a:lnSpc>
              <a:spcBef>
                <a:spcPts val="200"/>
              </a:spcBef>
            </a:pPr>
            <a:r>
              <a:rPr lang="en-US" sz="2000" dirty="0">
                <a:ea typeface="宋体"/>
                <a:cs typeface="宋体"/>
                <a:hlinkClick r:id="rId2"/>
              </a:rPr>
              <a:t>http://</a:t>
            </a:r>
            <a:r>
              <a:rPr lang="en-US" sz="2000" dirty="0" smtClean="0">
                <a:ea typeface="宋体"/>
                <a:cs typeface="宋体"/>
                <a:hlinkClick r:id="rId2"/>
              </a:rPr>
              <a:t>www.atis.org/docstore/product.aspx?id=26783</a:t>
            </a:r>
            <a:r>
              <a:rPr lang="en-US" sz="2000" dirty="0" smtClean="0">
                <a:ea typeface="宋体"/>
                <a:cs typeface="宋体"/>
              </a:rPr>
              <a:t> </a:t>
            </a:r>
          </a:p>
          <a:p>
            <a:pPr>
              <a:lnSpc>
                <a:spcPct val="90000"/>
              </a:lnSpc>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specifies the initial set of activities that prepare devices in the consumer domain to receive and consume IPTV services. The document describes the initialization and attachment phases of the Delivery Network Gateway (DNG) and the IPTV Terminal Function (ITF), covering network attachment, service provider discovery, service provider attachment, and services discovery procedures.  Version 3 </a:t>
            </a:r>
            <a:r>
              <a:rPr lang="en-US" sz="2000" dirty="0" smtClean="0"/>
              <a:t>was updated to </a:t>
            </a:r>
            <a:r>
              <a:rPr lang="en-US" sz="2000" dirty="0"/>
              <a:t>allow for a dynamic method for determining the multicast address based on DNS query upon the ITF device network attachment and to better address the use of mobile ITF devices outside the home network.</a:t>
            </a:r>
            <a:endParaRPr lang="en-US" sz="2000" dirty="0" smtClean="0">
              <a:ea typeface="宋体"/>
              <a:cs typeface="宋体"/>
            </a:endParaRPr>
          </a:p>
          <a:p>
            <a:pPr>
              <a:lnSpc>
                <a:spcPct val="90000"/>
              </a:lnSpc>
              <a:spcBef>
                <a:spcPts val="200"/>
              </a:spcBef>
            </a:pPr>
            <a:endParaRPr lang="en-US"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A0D8BC0D-6906-4169-81C4-251232F2C1D3}" type="slidenum">
              <a:rPr lang="en-US" altLang="zh-CN"/>
              <a:pPr>
                <a:defRPr/>
              </a:pPr>
              <a:t>25</a:t>
            </a:fld>
            <a:endParaRPr lang="en-US" altLang="zh-CN"/>
          </a:p>
        </p:txBody>
      </p:sp>
    </p:spTree>
    <p:extLst>
      <p:ext uri="{BB962C8B-B14F-4D97-AF65-F5344CB8AC3E}">
        <p14:creationId xmlns:p14="http://schemas.microsoft.com/office/powerpoint/2010/main" val="1980317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8130" name="Rectangle 2"/>
          <p:cNvSpPr>
            <a:spLocks noGrp="1" noChangeArrowheads="1"/>
          </p:cNvSpPr>
          <p:nvPr>
            <p:ph idx="1"/>
          </p:nvPr>
        </p:nvSpPr>
        <p:spPr>
          <a:xfrm>
            <a:off x="468313" y="1295400"/>
            <a:ext cx="8229600" cy="4525962"/>
          </a:xfrm>
        </p:spPr>
        <p:txBody>
          <a:bodyPr lIns="90000" tIns="46800" rIns="90000" bIns="46800">
            <a:normAutofit fontScale="92500" lnSpcReduction="10000"/>
          </a:bodyPr>
          <a:lstStyle/>
          <a:p>
            <a:pPr>
              <a:lnSpc>
                <a:spcPct val="80000"/>
              </a:lnSpc>
              <a:spcBef>
                <a:spcPts val="200"/>
              </a:spcBef>
              <a:buFont typeface="Wingdings" pitchFamily="2" charset="2"/>
              <a:buNone/>
            </a:pPr>
            <a:r>
              <a:rPr lang="en-GB" sz="2000" b="1" dirty="0" smtClean="0">
                <a:ea typeface="宋体"/>
                <a:cs typeface="宋体"/>
              </a:rPr>
              <a:t>ATIS-0800018.v002</a:t>
            </a:r>
          </a:p>
          <a:p>
            <a:pPr>
              <a:lnSpc>
                <a:spcPct val="80000"/>
              </a:lnSpc>
              <a:spcBef>
                <a:spcPts val="200"/>
              </a:spcBef>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IPTV Linear TV Service </a:t>
            </a:r>
            <a:endParaRPr lang="en-GB" sz="2000" dirty="0" smtClean="0">
              <a:ea typeface="宋体"/>
              <a:cs typeface="宋体"/>
            </a:endParaRPr>
          </a:p>
          <a:p>
            <a:pPr>
              <a:lnSpc>
                <a:spcPct val="80000"/>
              </a:lnSpc>
              <a:spcBef>
                <a:spcPts val="200"/>
              </a:spcBef>
            </a:pPr>
            <a:r>
              <a:rPr lang="en-GB" sz="2000" dirty="0">
                <a:ea typeface="宋体"/>
                <a:cs typeface="宋体"/>
                <a:hlinkClick r:id="rId2"/>
              </a:rPr>
              <a:t>http://</a:t>
            </a:r>
            <a:r>
              <a:rPr lang="en-GB" sz="2000" dirty="0" smtClean="0">
                <a:ea typeface="宋体"/>
                <a:cs typeface="宋体"/>
                <a:hlinkClick r:id="rId2"/>
              </a:rPr>
              <a:t>www.atis.org/docstore/product.aspx?id=26143</a:t>
            </a:r>
            <a:r>
              <a:rPr lang="en-GB" sz="2000" dirty="0" smtClean="0">
                <a:ea typeface="宋体"/>
                <a:cs typeface="宋体"/>
              </a:rPr>
              <a:t>  </a:t>
            </a:r>
          </a:p>
          <a:p>
            <a:pPr>
              <a:lnSpc>
                <a:spcPct val="80000"/>
              </a:lnSpc>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specification defines the basic Linear TV service operation after the initialization, configuration, service provider discovery, and services discovery documented in ATIS-0800017, Network Attachment and Initialization of Devices and Client Discovery of IPTV Services, and ATIS-0800009, Remote Management of Devices in the Consumer Domain for IPTV Services.</a:t>
            </a:r>
            <a:br>
              <a:rPr lang="en-US" sz="2000" dirty="0" smtClean="0">
                <a:ea typeface="宋体"/>
                <a:cs typeface="宋体"/>
              </a:rPr>
            </a:br>
            <a:endParaRPr lang="en-US" sz="2000" dirty="0" smtClean="0">
              <a:ea typeface="宋体"/>
              <a:cs typeface="宋体"/>
            </a:endParaRPr>
          </a:p>
          <a:p>
            <a:pPr>
              <a:lnSpc>
                <a:spcPct val="80000"/>
              </a:lnSpc>
              <a:spcBef>
                <a:spcPts val="200"/>
              </a:spcBef>
              <a:buFont typeface="Wingdings" pitchFamily="2" charset="2"/>
              <a:buNone/>
            </a:pPr>
            <a:r>
              <a:rPr lang="en-GB" sz="2000" b="1" dirty="0" smtClean="0">
                <a:ea typeface="宋体"/>
                <a:cs typeface="宋体"/>
              </a:rPr>
              <a:t>ATIS-0800019</a:t>
            </a:r>
          </a:p>
          <a:p>
            <a:pPr>
              <a:lnSpc>
                <a:spcPct val="80000"/>
              </a:lnSpc>
              <a:spcBef>
                <a:spcPts val="200"/>
              </a:spcBef>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Multicast Network Service Specification</a:t>
            </a:r>
            <a:endParaRPr lang="en-GB" sz="2000" dirty="0" smtClean="0">
              <a:ea typeface="宋体"/>
              <a:cs typeface="宋体"/>
            </a:endParaRPr>
          </a:p>
          <a:p>
            <a:pPr>
              <a:lnSpc>
                <a:spcPct val="80000"/>
              </a:lnSpc>
              <a:spcBef>
                <a:spcPts val="200"/>
              </a:spcBef>
            </a:pPr>
            <a:r>
              <a:rPr lang="en-US" sz="2000" dirty="0" smtClean="0">
                <a:solidFill>
                  <a:srgbClr val="CCCCFF"/>
                </a:solidFill>
                <a:ea typeface="宋体"/>
                <a:cs typeface="宋体"/>
                <a:hlinkClick r:id="rId3"/>
              </a:rPr>
              <a:t>http://www.atis.org/docstore/product.aspx?id=24903</a:t>
            </a:r>
            <a:r>
              <a:rPr lang="en-US" sz="2000" dirty="0" smtClean="0">
                <a:solidFill>
                  <a:srgbClr val="CCCCFF"/>
                </a:solidFill>
                <a:ea typeface="宋体"/>
                <a:cs typeface="宋体"/>
              </a:rPr>
              <a:t> </a:t>
            </a:r>
          </a:p>
          <a:p>
            <a:pPr>
              <a:lnSpc>
                <a:spcPct val="80000"/>
              </a:lnSpc>
              <a:spcBef>
                <a:spcPts val="200"/>
              </a:spcBef>
            </a:pPr>
            <a:r>
              <a:rPr lang="en-GB" sz="2000" i="1" dirty="0" smtClean="0">
                <a:ea typeface="宋体"/>
                <a:cs typeface="宋体"/>
              </a:rPr>
              <a:t>Description</a:t>
            </a:r>
            <a:r>
              <a:rPr lang="en-GB" sz="2000" dirty="0" smtClean="0">
                <a:ea typeface="宋体"/>
                <a:cs typeface="宋体"/>
              </a:rPr>
              <a:t>: </a:t>
            </a:r>
            <a:r>
              <a:rPr lang="en-US" sz="2000" dirty="0" smtClean="0"/>
              <a:t>The multicast service must have a baseline set of requirements to ensure interoperability between the service provider IPTV multicast applications, the network provider domain, the home network, and the IPTV Terminal Function. This document describes an IP multicast service that the network provider can provide for use as a basis for a linear/broadcast TV service.</a:t>
            </a:r>
            <a:br>
              <a:rPr lang="en-US" sz="2000" dirty="0" smtClean="0"/>
            </a:br>
            <a:endParaRPr lang="en-US"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431E3A28-1125-4455-8218-386CDF5EF377}" type="slidenum">
              <a:rPr lang="en-US" altLang="zh-CN"/>
              <a:pPr>
                <a:defRPr/>
              </a:pPr>
              <a:t>26</a:t>
            </a:fld>
            <a:endParaRPr lang="en-US" altLang="zh-CN"/>
          </a:p>
        </p:txBody>
      </p:sp>
    </p:spTree>
    <p:extLst>
      <p:ext uri="{BB962C8B-B14F-4D97-AF65-F5344CB8AC3E}">
        <p14:creationId xmlns:p14="http://schemas.microsoft.com/office/powerpoint/2010/main" val="2109794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49154" name="Rectangle 2"/>
          <p:cNvSpPr>
            <a:spLocks noGrp="1" noRot="1" noChangeArrowheads="1"/>
          </p:cNvSpPr>
          <p:nvPr>
            <p:ph idx="1"/>
          </p:nvPr>
        </p:nvSpPr>
        <p:spPr>
          <a:xfrm>
            <a:off x="468313" y="1295400"/>
            <a:ext cx="8229600" cy="4800600"/>
          </a:xfrm>
        </p:spPr>
        <p:txBody>
          <a:bodyPr lIns="90000" tIns="46800" rIns="90000" bIns="46800">
            <a:normAutofit fontScale="92500" lnSpcReduction="10000"/>
          </a:bodyPr>
          <a:lstStyle/>
          <a:p>
            <a:pPr>
              <a:lnSpc>
                <a:spcPct val="80000"/>
              </a:lnSpc>
              <a:spcBef>
                <a:spcPts val="200"/>
              </a:spcBef>
              <a:buFont typeface="Wingdings" pitchFamily="2" charset="2"/>
              <a:buNone/>
            </a:pPr>
            <a:r>
              <a:rPr lang="en-GB" sz="1900" b="1" dirty="0" smtClean="0">
                <a:ea typeface="宋体"/>
                <a:cs typeface="宋体"/>
              </a:rPr>
              <a:t>ATIS-0800020.v002</a:t>
            </a:r>
          </a:p>
          <a:p>
            <a:pPr>
              <a:lnSpc>
                <a:spcPct val="80000"/>
              </a:lnSpc>
              <a:spcBef>
                <a:spcPts val="200"/>
              </a:spcBef>
            </a:pPr>
            <a:r>
              <a:rPr lang="en-GB" sz="2000" i="1" dirty="0" smtClean="0">
                <a:ea typeface="宋体"/>
                <a:cs typeface="宋体"/>
              </a:rPr>
              <a:t>Title</a:t>
            </a:r>
            <a:r>
              <a:rPr lang="en-GB" sz="2000" dirty="0" smtClean="0">
                <a:ea typeface="宋体"/>
                <a:cs typeface="宋体"/>
              </a:rPr>
              <a:t>: IPTV Electronic Program Guide Metadata Specification</a:t>
            </a:r>
          </a:p>
          <a:p>
            <a:pPr>
              <a:lnSpc>
                <a:spcPct val="80000"/>
              </a:lnSpc>
              <a:spcBef>
                <a:spcPts val="200"/>
              </a:spcBef>
            </a:pPr>
            <a:r>
              <a:rPr lang="en-GB" sz="2000" dirty="0">
                <a:ea typeface="宋体"/>
                <a:cs typeface="宋体"/>
                <a:hlinkClick r:id="rId3"/>
              </a:rPr>
              <a:t>http://www.atis.org/docstore/product.aspx?id=25525</a:t>
            </a:r>
            <a:endParaRPr lang="en-GB" sz="2000" dirty="0" smtClean="0">
              <a:ea typeface="宋体"/>
              <a:cs typeface="宋体"/>
              <a:hlinkClick r:id="rId3"/>
            </a:endParaRPr>
          </a:p>
          <a:p>
            <a:pPr>
              <a:lnSpc>
                <a:spcPct val="80000"/>
              </a:lnSpc>
              <a:spcBef>
                <a:spcPts val="200"/>
              </a:spcBef>
            </a:pPr>
            <a:r>
              <a:rPr lang="en-GB" sz="2000" i="1" dirty="0" smtClean="0">
                <a:ea typeface="宋体"/>
                <a:cs typeface="宋体"/>
              </a:rPr>
              <a:t>Description</a:t>
            </a:r>
            <a:r>
              <a:rPr lang="en-GB" sz="2000" dirty="0" smtClean="0">
                <a:ea typeface="宋体"/>
                <a:cs typeface="宋体"/>
              </a:rPr>
              <a:t>: This document specifies the logical data model and delivery mechanisms for IPTV Electronic Program Guide (EPG) information to be delivered from EPG servers in the service provider domain to EPG clients in the consumer domain. The delivery specifications include fragmentation, encoding, encapsulation, and transport of the EPG information, with support for both multicast push and unicast pull transport. </a:t>
            </a:r>
          </a:p>
          <a:p>
            <a:pPr>
              <a:lnSpc>
                <a:spcPct val="80000"/>
              </a:lnSpc>
              <a:spcBef>
                <a:spcPts val="200"/>
              </a:spcBef>
              <a:buFont typeface="Wingdings" pitchFamily="2" charset="2"/>
              <a:buNone/>
            </a:pPr>
            <a:endParaRPr lang="en-GB" sz="2000" b="1" dirty="0" smtClean="0">
              <a:ea typeface="宋体"/>
              <a:cs typeface="宋体"/>
            </a:endParaRPr>
          </a:p>
          <a:p>
            <a:pPr>
              <a:lnSpc>
                <a:spcPct val="80000"/>
              </a:lnSpc>
              <a:spcBef>
                <a:spcPts val="200"/>
              </a:spcBef>
              <a:buFont typeface="Wingdings" pitchFamily="2" charset="2"/>
              <a:buNone/>
            </a:pPr>
            <a:r>
              <a:rPr lang="en-GB" sz="2000" b="1" dirty="0" smtClean="0">
                <a:ea typeface="宋体"/>
                <a:cs typeface="宋体"/>
              </a:rPr>
              <a:t>ATIS-0800022.v002</a:t>
            </a:r>
          </a:p>
          <a:p>
            <a:pPr>
              <a:lnSpc>
                <a:spcPct val="80000"/>
              </a:lnSpc>
              <a:spcBef>
                <a:spcPts val="200"/>
              </a:spcBef>
            </a:pPr>
            <a:r>
              <a:rPr lang="en-GB" sz="2000" i="1" dirty="0" smtClean="0">
                <a:ea typeface="宋体"/>
                <a:cs typeface="宋体"/>
              </a:rPr>
              <a:t>Title</a:t>
            </a:r>
            <a:r>
              <a:rPr lang="en-GB" sz="2000" dirty="0" smtClean="0">
                <a:ea typeface="宋体"/>
                <a:cs typeface="宋体"/>
              </a:rPr>
              <a:t>: IPTV Consumer Domain Device Configuration Metadata</a:t>
            </a:r>
          </a:p>
          <a:p>
            <a:pPr>
              <a:lnSpc>
                <a:spcPct val="80000"/>
              </a:lnSpc>
              <a:spcBef>
                <a:spcPts val="200"/>
              </a:spcBef>
            </a:pPr>
            <a:r>
              <a:rPr lang="en-US" sz="2000" dirty="0">
                <a:ea typeface="宋体"/>
                <a:cs typeface="宋体"/>
                <a:hlinkClick r:id="rId3"/>
              </a:rPr>
              <a:t>http://www.atis.org/docstore/product.aspx?id=25548</a:t>
            </a:r>
            <a:endParaRPr lang="en-US" sz="2000" dirty="0" smtClean="0">
              <a:ea typeface="宋体"/>
              <a:cs typeface="宋体"/>
              <a:hlinkClick r:id="rId3"/>
            </a:endParaRPr>
          </a:p>
          <a:p>
            <a:pPr>
              <a:lnSpc>
                <a:spcPct val="80000"/>
              </a:lnSpc>
              <a:spcBef>
                <a:spcPts val="200"/>
              </a:spcBef>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complements ATIS-0800017, Network Attachment and Initialization of Decides and Client Discovery of IPTV Services, by specifying the data structures (metadata) and transactions that are necessary to implement network attachment of IPTV Delivery Network Gateway (DNG) devices and IPTV Terminal Function (ITF) devices and processes for service provider discovery, service provider attachment, and services discovery.</a:t>
            </a:r>
            <a:endParaRPr lang="en-GB" sz="2000" dirty="0" smtClean="0">
              <a:ea typeface="宋体"/>
              <a:cs typeface="宋体"/>
            </a:endParaRPr>
          </a:p>
          <a:p>
            <a:pPr>
              <a:lnSpc>
                <a:spcPct val="80000"/>
              </a:lnSpc>
              <a:spcBef>
                <a:spcPts val="200"/>
              </a:spcBef>
              <a:buFont typeface="Wingdings" pitchFamily="2" charset="2"/>
              <a:buNone/>
            </a:pPr>
            <a:endParaRPr lang="en-GB" sz="2000" dirty="0" smtClean="0">
              <a:ea typeface="宋体"/>
              <a:cs typeface="宋体"/>
            </a:endParaRPr>
          </a:p>
          <a:p>
            <a:pPr>
              <a:lnSpc>
                <a:spcPct val="80000"/>
              </a:lnSpc>
              <a:spcBef>
                <a:spcPts val="200"/>
              </a:spcBef>
            </a:pPr>
            <a:endParaRPr lang="en-GB" sz="16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56F6FB05-A000-4934-9B6F-6E8F52C3A50B}" type="slidenum">
              <a:rPr lang="en-US" altLang="zh-CN"/>
              <a:pPr>
                <a:defRPr/>
              </a:pPr>
              <a:t>27</a:t>
            </a:fld>
            <a:endParaRPr lang="en-US" altLang="zh-CN"/>
          </a:p>
        </p:txBody>
      </p:sp>
    </p:spTree>
    <p:extLst>
      <p:ext uri="{BB962C8B-B14F-4D97-AF65-F5344CB8AC3E}">
        <p14:creationId xmlns:p14="http://schemas.microsoft.com/office/powerpoint/2010/main" val="22920411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Publications (cont’d)</a:t>
            </a:r>
          </a:p>
        </p:txBody>
      </p:sp>
      <p:sp>
        <p:nvSpPr>
          <p:cNvPr id="51202" name="Rectangle 2"/>
          <p:cNvSpPr>
            <a:spLocks noGrp="1" noChangeArrowheads="1"/>
          </p:cNvSpPr>
          <p:nvPr>
            <p:ph idx="1"/>
          </p:nvPr>
        </p:nvSpPr>
        <p:spPr>
          <a:xfrm>
            <a:off x="468313" y="1295400"/>
            <a:ext cx="8229600" cy="4525962"/>
          </a:xfrm>
        </p:spPr>
        <p:txBody>
          <a:bodyPr lIns="90000" tIns="46800" rIns="90000" bIns="46800"/>
          <a:lstStyle/>
          <a:p>
            <a:pPr marL="333375" indent="-333375" defTabSz="457200">
              <a:lnSpc>
                <a:spcPct val="8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ATIS-0800024</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Security Robustness Rules Interoperability Specification</a:t>
            </a:r>
            <a:endParaRPr lang="en-GB" sz="2000" dirty="0" smtClean="0">
              <a:ea typeface="宋体"/>
              <a:cs typeface="宋体"/>
            </a:endParaRP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solidFill>
                  <a:srgbClr val="CCCCFF"/>
                </a:solidFill>
                <a:ea typeface="宋体"/>
                <a:cs typeface="宋体"/>
                <a:hlinkClick r:id="rId3"/>
              </a:rPr>
              <a:t>https://www.atis.org/docstore/product.aspx?id=24595</a:t>
            </a:r>
            <a:r>
              <a:rPr lang="en-GB" sz="2000" dirty="0" smtClean="0">
                <a:ea typeface="宋体"/>
                <a:cs typeface="宋体"/>
              </a:rPr>
              <a:t> </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In the interest of promoting and maintaining secure environments for handling, storing, and transmitting of sensitive material, such as keys, certifications, operating code, etc., this document defines the IPTV interoperability specifications for Security Robustness Rules. This specification pertains to IPTV devices both on the server side and on the receiving side. This document augments the IPTV Security Solutions (ISS) Security Profiles by defining Secure Execution Environment elements and their robustness levels. The ISS Security Profiles and robustness levels may be useful in matching content value to platform security capability. </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000" dirty="0" smtClean="0">
              <a:ea typeface="宋体"/>
              <a:cs typeface="宋体"/>
            </a:endParaRPr>
          </a:p>
          <a:p>
            <a:pPr marL="333375" indent="-333375" defTabSz="457200">
              <a:lnSpc>
                <a:spcPct val="8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ATIS-0800025</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Test Plan for Evaluation of Quality Models for IPTV Services</a:t>
            </a:r>
            <a:endParaRPr lang="en-GB" sz="2000" dirty="0" smtClean="0">
              <a:ea typeface="宋体"/>
              <a:cs typeface="宋体"/>
            </a:endParaRP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4"/>
              </a:rPr>
              <a:t>http://www.atis.org/docstore/product.aspx?id=24905 </a:t>
            </a: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describes a test plan for validating objective perceptual quality models in the context of IPTV services.</a:t>
            </a:r>
            <a:endParaRPr lang="en-GB" sz="2000" dirty="0" smtClean="0">
              <a:ea typeface="宋体"/>
              <a:cs typeface="宋体"/>
            </a:endParaRPr>
          </a:p>
          <a:p>
            <a:pPr marL="333375" indent="-333375" defTabSz="457200">
              <a:lnSpc>
                <a:spcPct val="80000"/>
              </a:lnSpc>
              <a:spcBef>
                <a:spcPts val="2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a:p>
            <a:pPr marL="333375" indent="-333375" defTabSz="457200">
              <a:lnSpc>
                <a:spcPct val="80000"/>
              </a:lnSpc>
              <a:spcBef>
                <a:spcPts val="20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F0E2E76F-2E11-46A4-8287-EC63F01D9F61}" type="slidenum">
              <a:rPr lang="en-US" altLang="zh-CN"/>
              <a:pPr>
                <a:defRPr/>
              </a:pPr>
              <a:t>28</a:t>
            </a:fld>
            <a:endParaRPr lang="en-US" altLang="zh-CN"/>
          </a:p>
        </p:txBody>
      </p:sp>
    </p:spTree>
    <p:extLst>
      <p:ext uri="{BB962C8B-B14F-4D97-AF65-F5344CB8AC3E}">
        <p14:creationId xmlns:p14="http://schemas.microsoft.com/office/powerpoint/2010/main" val="27878015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type="title"/>
          </p:nvPr>
        </p:nvSpPr>
        <p:spPr>
          <a:xfrm>
            <a:off x="457200" y="304800"/>
            <a:ext cx="8229600" cy="1143000"/>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Publications (cont’d)</a:t>
            </a:r>
          </a:p>
        </p:txBody>
      </p:sp>
      <p:sp>
        <p:nvSpPr>
          <p:cNvPr id="53250" name="Rectangle 2"/>
          <p:cNvSpPr>
            <a:spLocks noGrp="1" noChangeArrowheads="1"/>
          </p:cNvSpPr>
          <p:nvPr>
            <p:ph idx="1"/>
          </p:nvPr>
        </p:nvSpPr>
        <p:spPr>
          <a:xfrm>
            <a:off x="468313" y="1295400"/>
            <a:ext cx="8229600" cy="4876800"/>
          </a:xfrm>
        </p:spPr>
        <p:txBody>
          <a:bodyPr lIns="90000" tIns="46800" rIns="90000" bIns="46800">
            <a:normAutofit fontScale="92500" lnSpcReduction="10000"/>
          </a:bodyPr>
          <a:lstStyle/>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ATIS-0800028</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Fault Codes for IPTV </a:t>
            </a:r>
            <a:endParaRPr lang="en-GB" sz="2000" dirty="0" smtClean="0">
              <a:ea typeface="宋体"/>
              <a:cs typeface="宋体"/>
            </a:endParaRP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2"/>
              </a:rPr>
              <a:t>https://www.atis.org/docstore/product.aspx?id=24538</a:t>
            </a:r>
            <a:endParaRPr lang="en-US" sz="2000" dirty="0" smtClean="0">
              <a:ea typeface="宋体"/>
              <a:cs typeface="宋体"/>
              <a:hlinkClick r:id="rId3"/>
            </a:endParaRP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contains a categorized listing of fault codes for IPV functions and components, including Linear TV, emergency alert services, device initialization and network attachment, digital rights management, IPTV service subscription, and data collection.</a:t>
            </a:r>
          </a:p>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000" dirty="0" smtClean="0">
              <a:ea typeface="宋体"/>
              <a:cs typeface="宋体"/>
            </a:endParaRPr>
          </a:p>
          <a:p>
            <a:pPr marL="333375" indent="-333375" defTabSz="457200">
              <a:lnSpc>
                <a:spcPct val="80000"/>
              </a:lnSpc>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ATIS-0800029</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IPTV Terminal Metadata Specification</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4"/>
              </a:rPr>
              <a:t>https://www.atis.org/docstore/product.aspx?id=24561</a:t>
            </a:r>
            <a:r>
              <a:rPr lang="en-GB" sz="2000" dirty="0" smtClean="0">
                <a:ea typeface="宋体"/>
                <a:cs typeface="宋体"/>
              </a:rPr>
              <a:t> </a:t>
            </a:r>
          </a:p>
          <a:p>
            <a:pPr marL="333375" indent="-333375" defTabSz="457200">
              <a:lnSpc>
                <a:spcPct val="8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This document specifies a logical data model to address the requirements related to IPTV services in the Consumer Domain, one of the domains defined in the ATIS IPTV architecture. The data model is specified using XML schemas and facilitates the exchange of data related to users and devices with which users consume IPTV services. Specifically, the following areas are addressed user preferences for content consumption and accessibility, services to which users are subscribed, and recording of content consumptions and user interaction. </a:t>
            </a: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0FCE0F49-05D9-4CD2-961C-913D1F844541}" type="slidenum">
              <a:rPr lang="en-US" altLang="zh-CN"/>
              <a:pPr>
                <a:defRPr/>
              </a:pPr>
              <a:t>29</a:t>
            </a:fld>
            <a:endParaRPr lang="en-US" altLang="zh-CN"/>
          </a:p>
        </p:txBody>
      </p:sp>
    </p:spTree>
    <p:extLst>
      <p:ext uri="{BB962C8B-B14F-4D97-AF65-F5344CB8AC3E}">
        <p14:creationId xmlns:p14="http://schemas.microsoft.com/office/powerpoint/2010/main" val="983144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4" name="Rectangle 6"/>
          <p:cNvSpPr>
            <a:spLocks noGrp="1" noChangeArrowheads="1"/>
          </p:cNvSpPr>
          <p:nvPr>
            <p:ph type="sldNum" sz="quarter" idx="10"/>
          </p:nvPr>
        </p:nvSpPr>
        <p:spPr/>
        <p:txBody>
          <a:bodyPr/>
          <a:lstStyle/>
          <a:p>
            <a:pPr>
              <a:defRPr/>
            </a:pPr>
            <a:fld id="{8CBE5884-64ED-4F0F-B422-B94041988878}" type="slidenum">
              <a:rPr lang="en-US" altLang="zh-CN"/>
              <a:pPr>
                <a:defRPr/>
              </a:pPr>
              <a:t>3</a:t>
            </a:fld>
            <a:endParaRPr lang="en-US" altLang="zh-CN"/>
          </a:p>
        </p:txBody>
      </p:sp>
      <p:sp>
        <p:nvSpPr>
          <p:cNvPr id="6146" name="Rectangle 3"/>
          <p:cNvSpPr>
            <a:spLocks noGrp="1" noRot="1" noChangeArrowheads="1"/>
          </p:cNvSpPr>
          <p:nvPr>
            <p:ph idx="1"/>
          </p:nvPr>
        </p:nvSpPr>
        <p:spPr>
          <a:xfrm>
            <a:off x="304800" y="1219994"/>
            <a:ext cx="8229600" cy="5257006"/>
          </a:xfrm>
        </p:spPr>
        <p:txBody>
          <a:bodyPr>
            <a:normAutofit/>
          </a:bodyPr>
          <a:lstStyle/>
          <a:p>
            <a:pPr marL="0" lvl="1" indent="0">
              <a:spcBef>
                <a:spcPct val="0"/>
              </a:spcBef>
              <a:buNone/>
            </a:pPr>
            <a:r>
              <a:rPr lang="en-US" sz="2200" b="1" u="sng" dirty="0" smtClean="0">
                <a:ea typeface="宋体"/>
                <a:cs typeface="宋体"/>
              </a:rPr>
              <a:t>Current </a:t>
            </a:r>
            <a:r>
              <a:rPr lang="en-US" sz="2200" b="1" u="sng" dirty="0">
                <a:ea typeface="宋体"/>
                <a:cs typeface="宋体"/>
              </a:rPr>
              <a:t>Activity</a:t>
            </a:r>
          </a:p>
          <a:p>
            <a:pPr>
              <a:spcBef>
                <a:spcPct val="0"/>
              </a:spcBef>
            </a:pPr>
            <a:r>
              <a:rPr lang="en-US" sz="2600" dirty="0">
                <a:solidFill>
                  <a:schemeClr val="accent2">
                    <a:lumMod val="50000"/>
                  </a:schemeClr>
                </a:solidFill>
                <a:ea typeface="宋体"/>
                <a:cs typeface="宋体"/>
              </a:rPr>
              <a:t>Video content definition for optimal service quality in adaptive streaming </a:t>
            </a:r>
            <a:r>
              <a:rPr lang="en-US" sz="2600" dirty="0" smtClean="0">
                <a:solidFill>
                  <a:schemeClr val="accent2">
                    <a:lumMod val="50000"/>
                  </a:schemeClr>
                </a:solidFill>
                <a:ea typeface="宋体"/>
                <a:cs typeface="宋体"/>
              </a:rPr>
              <a:t>services</a:t>
            </a:r>
          </a:p>
          <a:p>
            <a:pPr lvl="1">
              <a:spcBef>
                <a:spcPct val="0"/>
              </a:spcBef>
            </a:pPr>
            <a:r>
              <a:rPr lang="en-US" sz="2200" dirty="0"/>
              <a:t>The creation of a set of reference test video clips is being proposed in order to provide commonality between industry vendor test results.</a:t>
            </a:r>
            <a:endParaRPr lang="en-US" sz="2200" dirty="0">
              <a:solidFill>
                <a:schemeClr val="accent2">
                  <a:lumMod val="50000"/>
                </a:schemeClr>
              </a:solidFill>
              <a:ea typeface="宋体"/>
              <a:cs typeface="宋体"/>
            </a:endParaRPr>
          </a:p>
          <a:p>
            <a:pPr>
              <a:spcBef>
                <a:spcPct val="0"/>
              </a:spcBef>
            </a:pPr>
            <a:r>
              <a:rPr lang="en-US" sz="2600" dirty="0">
                <a:solidFill>
                  <a:schemeClr val="accent2">
                    <a:lumMod val="50000"/>
                  </a:schemeClr>
                </a:solidFill>
                <a:ea typeface="宋体"/>
                <a:cs typeface="宋体"/>
              </a:rPr>
              <a:t>Implementer's guide to performance management and reporting of IPTV </a:t>
            </a:r>
            <a:r>
              <a:rPr lang="en-US" sz="2600" dirty="0" smtClean="0">
                <a:solidFill>
                  <a:schemeClr val="accent2">
                    <a:lumMod val="50000"/>
                  </a:schemeClr>
                </a:solidFill>
                <a:ea typeface="宋体"/>
                <a:cs typeface="宋体"/>
              </a:rPr>
              <a:t>services</a:t>
            </a:r>
          </a:p>
          <a:p>
            <a:pPr lvl="1">
              <a:spcBef>
                <a:spcPct val="0"/>
              </a:spcBef>
            </a:pPr>
            <a:r>
              <a:rPr lang="en-US" sz="2200" dirty="0" smtClean="0">
                <a:solidFill>
                  <a:schemeClr val="accent2">
                    <a:lumMod val="50000"/>
                  </a:schemeClr>
                </a:solidFill>
                <a:ea typeface="宋体"/>
                <a:cs typeface="宋体"/>
              </a:rPr>
              <a:t>This work will define a methodology </a:t>
            </a:r>
            <a:r>
              <a:rPr lang="en-US" sz="2200" dirty="0">
                <a:solidFill>
                  <a:schemeClr val="accent2">
                    <a:lumMod val="50000"/>
                  </a:schemeClr>
                </a:solidFill>
                <a:ea typeface="宋体"/>
                <a:cs typeface="宋体"/>
              </a:rPr>
              <a:t>for aggregation and reporting of </a:t>
            </a:r>
            <a:r>
              <a:rPr lang="en-US" sz="2200" dirty="0" smtClean="0">
                <a:solidFill>
                  <a:schemeClr val="accent2">
                    <a:lumMod val="50000"/>
                  </a:schemeClr>
                </a:solidFill>
                <a:ea typeface="宋体"/>
                <a:cs typeface="宋体"/>
              </a:rPr>
              <a:t>performance metrics and </a:t>
            </a:r>
            <a:r>
              <a:rPr lang="en-US" sz="2200" dirty="0">
                <a:solidFill>
                  <a:schemeClr val="accent2">
                    <a:lumMod val="50000"/>
                  </a:schemeClr>
                </a:solidFill>
                <a:ea typeface="宋体"/>
                <a:cs typeface="宋体"/>
              </a:rPr>
              <a:t>a scheme to estimate the QoE accurately based on </a:t>
            </a:r>
            <a:r>
              <a:rPr lang="en-US" sz="2200" dirty="0" smtClean="0">
                <a:solidFill>
                  <a:schemeClr val="accent2">
                    <a:lumMod val="50000"/>
                  </a:schemeClr>
                </a:solidFill>
                <a:ea typeface="宋体"/>
                <a:cs typeface="宋体"/>
              </a:rPr>
              <a:t>those </a:t>
            </a:r>
            <a:r>
              <a:rPr lang="en-US" sz="2200" dirty="0">
                <a:solidFill>
                  <a:schemeClr val="accent2">
                    <a:lumMod val="50000"/>
                  </a:schemeClr>
                </a:solidFill>
                <a:ea typeface="宋体"/>
                <a:cs typeface="宋体"/>
              </a:rPr>
              <a:t>performance </a:t>
            </a:r>
            <a:r>
              <a:rPr lang="en-US" sz="2200" dirty="0" smtClean="0">
                <a:solidFill>
                  <a:schemeClr val="accent2">
                    <a:lumMod val="50000"/>
                  </a:schemeClr>
                </a:solidFill>
                <a:ea typeface="宋体"/>
                <a:cs typeface="宋体"/>
              </a:rPr>
              <a:t>metrics. </a:t>
            </a:r>
            <a:endParaRPr lang="en-GB" sz="2200" dirty="0">
              <a:solidFill>
                <a:schemeClr val="accent2">
                  <a:lumMod val="50000"/>
                </a:schemeClr>
              </a:solidFill>
              <a:ea typeface="宋体"/>
              <a:cs typeface="宋体"/>
            </a:endParaRPr>
          </a:p>
        </p:txBody>
      </p:sp>
    </p:spTree>
    <p:extLst>
      <p:ext uri="{BB962C8B-B14F-4D97-AF65-F5344CB8AC3E}">
        <p14:creationId xmlns:p14="http://schemas.microsoft.com/office/powerpoint/2010/main" val="30456352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1"/>
          </p:nvPr>
        </p:nvSpPr>
        <p:spPr>
          <a:xfrm>
            <a:off x="468313" y="1295400"/>
            <a:ext cx="8229600" cy="4525962"/>
          </a:xfrm>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ATIS-0800030</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Technical Report on IPTV Advertising </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dirty="0" smtClean="0">
                <a:ea typeface="宋体"/>
                <a:cs typeface="宋体"/>
                <a:hlinkClick r:id="rId2"/>
              </a:rPr>
              <a:t>http://www.atis.org/docstore/product.aspx?id=25366</a:t>
            </a:r>
            <a:r>
              <a:rPr lang="en-GB" sz="2000" dirty="0" smtClean="0">
                <a:ea typeface="宋体"/>
                <a:cs typeface="宋体"/>
              </a:rPr>
              <a:t> </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t>This technical report analyzes existing advertising standards and considers how they may be re-used for ATIS IPTV. Existing standards are identified to help determine further work areas for ATIS standards.</a:t>
            </a:r>
            <a:endParaRPr lang="en-US" sz="2000" dirty="0" smtClean="0">
              <a:ea typeface="宋体"/>
              <a:cs typeface="宋体"/>
            </a:endParaRPr>
          </a:p>
          <a:p>
            <a:pPr marL="333375" indent="-333375" defTabSz="457200">
              <a:spcBef>
                <a:spcPct val="0"/>
              </a:spcBef>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sz="2000" b="1" dirty="0" smtClean="0">
              <a:ea typeface="宋体"/>
              <a:cs typeface="宋体"/>
            </a:endParaRPr>
          </a:p>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ATIS-0800031</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a:ea typeface="宋体"/>
                <a:cs typeface="宋体"/>
              </a:rPr>
              <a:t>: IPTV QoE Measurement Recommendations &amp; Framework</a:t>
            </a:r>
            <a:endParaRPr lang="en-GB" sz="2000" dirty="0" smtClean="0">
              <a:ea typeface="宋体"/>
              <a:cs typeface="宋体"/>
            </a:endParaRP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a:ea typeface="宋体"/>
                <a:cs typeface="宋体"/>
                <a:hlinkClick r:id="rId3"/>
              </a:rPr>
              <a:t>http://</a:t>
            </a:r>
            <a:r>
              <a:rPr lang="en-US" sz="2000" dirty="0" smtClean="0">
                <a:ea typeface="宋体"/>
                <a:cs typeface="宋体"/>
                <a:hlinkClick r:id="rId3"/>
              </a:rPr>
              <a:t>www.atis.org/docstore/product.aspx?id=27862</a:t>
            </a:r>
            <a:endParaRPr lang="en-US" sz="2000" dirty="0" smtClean="0">
              <a:ea typeface="宋体"/>
              <a:cs typeface="宋体"/>
            </a:endParaRP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a:ea typeface="宋体"/>
                <a:cs typeface="宋体"/>
              </a:rPr>
              <a:t>This document discusses how Quality of Experience for IPTV services can be measured or estimated as a customer of such a service would perceive it. This document also discusses how to predict Mean Opinion Scores by means of algorithmic approaches.</a:t>
            </a: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17691B38-73F3-4080-9EBD-9EC8D2B74B54}" type="slidenum">
              <a:rPr lang="en-US" altLang="zh-CN"/>
              <a:pPr>
                <a:defRPr/>
              </a:pPr>
              <a:t>30</a:t>
            </a:fld>
            <a:endParaRPr lang="en-US" altLang="zh-CN"/>
          </a:p>
        </p:txBody>
      </p:sp>
      <p:sp>
        <p:nvSpPr>
          <p:cNvPr id="6" name="Rectangle 3"/>
          <p:cNvSpPr>
            <a:spLocks noGrp="1" noRot="1" noChangeArrowheads="1"/>
          </p:cNvSpPr>
          <p:nvPr>
            <p:ph type="title"/>
          </p:nvPr>
        </p:nvSpPr>
        <p:spPr>
          <a:xfrm>
            <a:off x="457200" y="304800"/>
            <a:ext cx="8229600" cy="1143000"/>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Publications (cont’d)</a:t>
            </a:r>
          </a:p>
        </p:txBody>
      </p:sp>
    </p:spTree>
    <p:extLst>
      <p:ext uri="{BB962C8B-B14F-4D97-AF65-F5344CB8AC3E}">
        <p14:creationId xmlns:p14="http://schemas.microsoft.com/office/powerpoint/2010/main" val="2814349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smtClean="0">
                <a:ea typeface="宋体"/>
                <a:cs typeface="宋体"/>
              </a:rPr>
              <a:t>IIF Publications (cont’d)</a:t>
            </a:r>
          </a:p>
        </p:txBody>
      </p:sp>
      <p:sp>
        <p:nvSpPr>
          <p:cNvPr id="54274" name="Rectangle 2"/>
          <p:cNvSpPr>
            <a:spLocks noGrp="1" noChangeArrowheads="1"/>
          </p:cNvSpPr>
          <p:nvPr>
            <p:ph idx="1"/>
          </p:nvPr>
        </p:nvSpPr>
        <p:spPr>
          <a:xfrm>
            <a:off x="468313" y="1295400"/>
            <a:ext cx="8229600" cy="4525962"/>
          </a:xfrm>
        </p:spPr>
        <p:txBody>
          <a:bodyPr lIns="90000" tIns="46800" rIns="90000" bIns="46800"/>
          <a:lstStyle/>
          <a:p>
            <a:pPr marL="333375" indent="-333375" defTabSz="457200">
              <a:buFont typeface="Wingdings" pitchFamily="2"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b="1" dirty="0" smtClean="0">
                <a:ea typeface="宋体"/>
                <a:cs typeface="宋体"/>
              </a:rPr>
              <a:t>ATIS-0800032</a:t>
            </a: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Title</a:t>
            </a:r>
            <a:r>
              <a:rPr lang="en-GB" sz="2000" dirty="0" smtClean="0">
                <a:ea typeface="宋体"/>
                <a:cs typeface="宋体"/>
              </a:rPr>
              <a:t>: </a:t>
            </a:r>
            <a:r>
              <a:rPr lang="en-US" sz="2000" dirty="0" smtClean="0">
                <a:ea typeface="宋体"/>
                <a:cs typeface="宋体"/>
              </a:rPr>
              <a:t>Metadata for IPTV Fault Codes </a:t>
            </a:r>
            <a:endParaRPr lang="en-GB" sz="2000" dirty="0" smtClean="0">
              <a:ea typeface="宋体"/>
              <a:cs typeface="宋体"/>
            </a:endParaRP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000" dirty="0" smtClean="0">
                <a:ea typeface="宋体"/>
                <a:cs typeface="宋体"/>
                <a:hlinkClick r:id="rId2"/>
              </a:rPr>
              <a:t>https://www.atis.org/docstore/product.aspx?id=24610</a:t>
            </a:r>
            <a:endParaRPr lang="en-US" sz="2000" dirty="0" smtClean="0">
              <a:ea typeface="宋体"/>
              <a:cs typeface="宋体"/>
              <a:hlinkClick r:id="rId3"/>
            </a:endParaRPr>
          </a:p>
          <a:p>
            <a:pPr marL="333375" indent="-333375" defTabSz="457200">
              <a:spcBef>
                <a:spcPct val="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000" i="1" dirty="0" smtClean="0">
                <a:ea typeface="宋体"/>
                <a:cs typeface="宋体"/>
              </a:rPr>
              <a:t>Description</a:t>
            </a:r>
            <a:r>
              <a:rPr lang="en-GB" sz="2000" dirty="0" smtClean="0">
                <a:ea typeface="宋体"/>
                <a:cs typeface="宋体"/>
              </a:rPr>
              <a:t>: </a:t>
            </a:r>
            <a:r>
              <a:rPr lang="en-US" sz="2000" dirty="0" smtClean="0">
                <a:ea typeface="宋体"/>
                <a:cs typeface="宋体"/>
              </a:rPr>
              <a:t>The fault codes defined in ATIS-0800028, Fault Codes for IPTV, require a metadata exchange between consumer domain devices and service provider and/or network provider systems. This document and the associated XML schema provide this metadata. </a:t>
            </a:r>
            <a:endParaRPr lang="en-GB" sz="2000" dirty="0" smtClean="0">
              <a:ea typeface="宋体"/>
              <a:cs typeface="宋体"/>
            </a:endParaRPr>
          </a:p>
        </p:txBody>
      </p:sp>
      <p:sp>
        <p:nvSpPr>
          <p:cNvPr id="4" name="Rectangle 6"/>
          <p:cNvSpPr>
            <a:spLocks noGrp="1" noChangeArrowheads="1"/>
          </p:cNvSpPr>
          <p:nvPr>
            <p:ph type="sldNum" sz="quarter" idx="10"/>
          </p:nvPr>
        </p:nvSpPr>
        <p:spPr/>
        <p:txBody>
          <a:bodyPr/>
          <a:lstStyle/>
          <a:p>
            <a:pPr>
              <a:defRPr/>
            </a:pPr>
            <a:fld id="{17691B38-73F3-4080-9EBD-9EC8D2B74B54}" type="slidenum">
              <a:rPr lang="en-US" altLang="zh-CN"/>
              <a:pPr>
                <a:defRPr/>
              </a:pPr>
              <a:t>31</a:t>
            </a:fld>
            <a:endParaRPr lang="en-US" altLang="zh-CN"/>
          </a:p>
        </p:txBody>
      </p:sp>
    </p:spTree>
    <p:extLst>
      <p:ext uri="{BB962C8B-B14F-4D97-AF65-F5344CB8AC3E}">
        <p14:creationId xmlns:p14="http://schemas.microsoft.com/office/powerpoint/2010/main" val="1958820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a:xfrm>
            <a:off x="468313" y="1295400"/>
            <a:ext cx="8229600" cy="4525962"/>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ATIS-0800033</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latin typeface="Arial" pitchFamily="34" charset="0"/>
                <a:ea typeface="宋体" pitchFamily="2" charset="-122"/>
              </a:rPr>
              <a:t>A-POD: An IPTV Separable Security Interface Specification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2"/>
              </a:rPr>
              <a:t>http://www.atis.org/docstore/product.aspx?id=24673</a:t>
            </a:r>
            <a:r>
              <a:rPr lang="en-GB" sz="2000" dirty="0">
                <a:latin typeface="Arial" pitchFamily="34" charset="0"/>
                <a:ea typeface="宋体" pitchFamily="2" charset="-122"/>
              </a:rPr>
              <a:t>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specifies one potential example of an Internet Protocol Television (IPTV) security interface specification. The A-POD specification is not the only possible implementation of a Separable Security Element (SSE) within the IIF standards, or for IPTV in general. The solution specified in this document achieves a physically separable security solution for IPTV that is harmonized with and backwards compatible to the existing unidirectional and multi-stream, </a:t>
            </a:r>
            <a:r>
              <a:rPr lang="en-US" sz="2000" kern="1200" dirty="0" err="1">
                <a:latin typeface="Arial" pitchFamily="34" charset="0"/>
                <a:ea typeface="宋体" pitchFamily="2" charset="-122"/>
              </a:rPr>
              <a:t>CableCARD</a:t>
            </a:r>
            <a:r>
              <a:rPr lang="en-US" sz="2000" kern="1200" dirty="0">
                <a:latin typeface="Arial" pitchFamily="34" charset="0"/>
                <a:ea typeface="宋体" pitchFamily="2" charset="-122"/>
              </a:rPr>
              <a:t>™ standards. As such, the solutions defined in this standard may not be the most efficient method for accomplishing IPTV separable security.</a:t>
            </a:r>
            <a:endParaRPr lang="en-US" sz="2000" dirty="0">
              <a:latin typeface="Arial" pitchFamily="34" charset="0"/>
              <a:ea typeface="宋体" pitchFamily="2" charset="-122"/>
            </a:endParaRPr>
          </a:p>
          <a:p>
            <a:pPr marL="333375" lvl="0" indent="-333375" defTabSz="457200" eaLnBrk="0" hangingPunct="0">
              <a:spcBef>
                <a:spcPts val="0"/>
              </a:spcBef>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b="1" dirty="0">
              <a:latin typeface="Arial" pitchFamily="34" charset="0"/>
              <a:ea typeface="宋体" pitchFamily="2" charset="-122"/>
            </a:endParaRPr>
          </a:p>
          <a:p>
            <a:endParaRPr lang="en-US" dirty="0"/>
          </a:p>
        </p:txBody>
      </p:sp>
      <p:sp>
        <p:nvSpPr>
          <p:cNvPr id="6" name="Rectangle 6"/>
          <p:cNvSpPr>
            <a:spLocks noGrp="1" noChangeArrowheads="1"/>
          </p:cNvSpPr>
          <p:nvPr>
            <p:ph type="sldNum" sz="quarter" idx="10"/>
          </p:nvPr>
        </p:nvSpPr>
        <p:spPr/>
        <p:txBody>
          <a:bodyPr/>
          <a:lstStyle/>
          <a:p>
            <a:pPr>
              <a:defRPr/>
            </a:pPr>
            <a:fld id="{68D21323-6590-4879-8DB0-F65CE46195CC}" type="slidenum">
              <a:rPr lang="en-US" altLang="zh-CN"/>
              <a:pPr>
                <a:defRPr/>
              </a:pPr>
              <a:t>32</a:t>
            </a:fld>
            <a:endParaRPr lang="en-US" altLang="zh-CN"/>
          </a:p>
        </p:txBody>
      </p:sp>
    </p:spTree>
    <p:extLst>
      <p:ext uri="{BB962C8B-B14F-4D97-AF65-F5344CB8AC3E}">
        <p14:creationId xmlns:p14="http://schemas.microsoft.com/office/powerpoint/2010/main" val="4249513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7" name="Content Placeholder 2"/>
          <p:cNvSpPr>
            <a:spLocks noGrp="1"/>
          </p:cNvSpPr>
          <p:nvPr>
            <p:ph idx="1"/>
          </p:nvPr>
        </p:nvSpPr>
        <p:spPr>
          <a:xfrm>
            <a:off x="468313" y="1295400"/>
            <a:ext cx="8229600" cy="4800600"/>
          </a:xfrm>
        </p:spPr>
        <p:txBody>
          <a:bodyPr>
            <a:normAutofit fontScale="92500" lnSpcReduction="1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ATIS-0800034</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t>Secure Time Interoperability </a:t>
            </a:r>
            <a:r>
              <a:rPr lang="en-US" sz="2000" dirty="0" smtClean="0"/>
              <a:t>Specification</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2"/>
              </a:rPr>
              <a:t>http://</a:t>
            </a:r>
            <a:r>
              <a:rPr lang="en-GB" sz="2000" dirty="0" smtClean="0">
                <a:latin typeface="Arial" pitchFamily="34" charset="0"/>
                <a:ea typeface="宋体" pitchFamily="2" charset="-122"/>
                <a:hlinkClick r:id="rId2"/>
              </a:rPr>
              <a:t>www.atis.org/docstore/product.aspx?id=25434</a:t>
            </a:r>
            <a:r>
              <a:rPr lang="en-GB" sz="2000" dirty="0" smtClean="0">
                <a:latin typeface="Arial" pitchFamily="34" charset="0"/>
                <a:ea typeface="宋体" pitchFamily="2" charset="-122"/>
              </a:rPr>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defines the specifications for the interoperability of systems and components in the IPTV Security Solutions environment with respect to secure time</a:t>
            </a:r>
            <a:r>
              <a:rPr lang="en-US" sz="2000" kern="12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kern="12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ATIS-0800035.v002</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Technical Report on a Validation Process for IPTV Perceptual Quality Measurements</a:t>
            </a:r>
            <a:endParaRPr lang="en-US" sz="2000" dirty="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latin typeface="Arial" pitchFamily="34" charset="0"/>
                <a:ea typeface="宋体" pitchFamily="2" charset="-122"/>
                <a:hlinkClick r:id="rId3"/>
              </a:rPr>
              <a:t>http://</a:t>
            </a:r>
            <a:r>
              <a:rPr lang="en-GB" sz="2000" dirty="0" smtClean="0">
                <a:latin typeface="Arial" pitchFamily="34" charset="0"/>
                <a:ea typeface="宋体" pitchFamily="2" charset="-122"/>
                <a:hlinkClick r:id="rId3"/>
              </a:rPr>
              <a:t>www.atis.org/docstore/product.aspx?id=27850</a:t>
            </a:r>
            <a:r>
              <a:rPr lang="en-GB" sz="2000" dirty="0" smtClean="0">
                <a:latin typeface="Arial" pitchFamily="34" charset="0"/>
                <a:ea typeface="宋体" pitchFamily="2" charset="-122"/>
              </a:rPr>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discusses a proposed test process for IPTV Perceptual Quality Measurements. It describes the industry standards test process currently followed, indicates its shortcomings, and suggests solutions for the identified weaknesses. The proposed process is flexible and is believed to address market needs better than the current process.</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33</a:t>
            </a:fld>
            <a:endParaRPr lang="en-CA"/>
          </a:p>
        </p:txBody>
      </p:sp>
    </p:spTree>
    <p:extLst>
      <p:ext uri="{BB962C8B-B14F-4D97-AF65-F5344CB8AC3E}">
        <p14:creationId xmlns:p14="http://schemas.microsoft.com/office/powerpoint/2010/main" val="24000651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a:xfrm>
            <a:off x="468313" y="1295400"/>
            <a:ext cx="8229600" cy="4525962"/>
          </a:xfrm>
        </p:spPr>
        <p:txBody>
          <a:bodyPr>
            <a:normAutofit fontScale="92500" lnSpcReduction="1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ATIS-0800036</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XML Schema for ITF Execution Environment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http://www.atis.org/docstore/product.aspx?id=24900</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specification provides an XML schema for the Execution Environment profiles for use in services and functions within an IPTV Solution</a:t>
            </a:r>
            <a:r>
              <a:rPr lang="en-US" sz="2000" kern="12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kern="12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ATIS-0800037</a:t>
            </a:r>
            <a:endParaRPr lang="en-GB" sz="2000" b="1" dirty="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t>IPTV Device Identity and Device and Subscriber Authentication Interoperability Specification</a:t>
            </a:r>
            <a:endParaRPr lang="en-GB" sz="2000" dirty="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3"/>
              </a:rPr>
              <a:t>http://</a:t>
            </a:r>
            <a:r>
              <a:rPr lang="en-US" sz="2000" dirty="0" smtClean="0">
                <a:latin typeface="Arial" pitchFamily="34" charset="0"/>
                <a:ea typeface="宋体" pitchFamily="2" charset="-122"/>
                <a:hlinkClick r:id="rId3"/>
              </a:rPr>
              <a:t>www.atis.org/docstore/product.aspx?id=26040</a:t>
            </a:r>
            <a:endParaRPr lang="en-US" sz="2000" dirty="0" smtClean="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As part of ensuring interoperability across equipment and networks providing IPTV service, it is important to establish an ecosystem where a set of requirements are specified and met for device identities. This specification provides a format and syntax for IPTV device identities to meet the requirements set for these identities.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latin typeface="Arial" pitchFamily="34" charset="0"/>
              <a:ea typeface="宋体" pitchFamily="2" charset="-122"/>
            </a:endParaRPr>
          </a:p>
          <a:p>
            <a:endParaRPr lang="en-US" dirty="0"/>
          </a:p>
        </p:txBody>
      </p:sp>
      <p:sp>
        <p:nvSpPr>
          <p:cNvPr id="7" name="Rectangle 6"/>
          <p:cNvSpPr>
            <a:spLocks noGrp="1" noChangeArrowheads="1"/>
          </p:cNvSpPr>
          <p:nvPr>
            <p:ph type="sldNum" sz="quarter" idx="10"/>
          </p:nvPr>
        </p:nvSpPr>
        <p:spPr/>
        <p:txBody>
          <a:bodyPr/>
          <a:lstStyle/>
          <a:p>
            <a:pPr>
              <a:defRPr/>
            </a:pPr>
            <a:fld id="{166F8539-A36A-400B-B276-3B104298FB00}" type="slidenum">
              <a:rPr lang="en-US" altLang="zh-CN"/>
              <a:pPr>
                <a:defRPr/>
              </a:pPr>
              <a:t>34</a:t>
            </a:fld>
            <a:endParaRPr lang="en-US" altLang="zh-CN"/>
          </a:p>
        </p:txBody>
      </p:sp>
    </p:spTree>
    <p:extLst>
      <p:ext uri="{BB962C8B-B14F-4D97-AF65-F5344CB8AC3E}">
        <p14:creationId xmlns:p14="http://schemas.microsoft.com/office/powerpoint/2010/main" val="53515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a:xfrm>
            <a:off x="468313" y="1295400"/>
            <a:ext cx="8229600" cy="4525962"/>
          </a:xfrm>
        </p:spPr>
        <p:txBody>
          <a:bodyPr/>
          <a:lstStyle/>
          <a:p>
            <a:pPr marL="333375" lvl="0" indent="-333375" defTabSz="45720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latin typeface="Arial" pitchFamily="34" charset="0"/>
                <a:ea typeface="宋体" pitchFamily="2" charset="-122"/>
              </a:rPr>
              <a:t>ATIS-0800038</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IIF XML Guidelines  </a:t>
            </a:r>
            <a:endParaRPr lang="en-GB" sz="2000" dirty="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http://www.atis.org/docstore/product.aspx?id=25678</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dirty="0">
                <a:latin typeface="Arial" pitchFamily="34" charset="0"/>
                <a:ea typeface="宋体" pitchFamily="2" charset="-122"/>
              </a:rPr>
              <a:t>This document specifies guidelines to be used in the development of XML Schemas by the ATIS IPTV Interoperability Forum (IIF).</a:t>
            </a:r>
            <a:endParaRPr lang="en-GB"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b="1" dirty="0" smtClean="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ATIS-0800039.v002</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DRM Server-Side Application Programming Interfaces Interoperability Specification </a:t>
            </a:r>
            <a:endParaRPr lang="en-US"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smtClean="0">
                <a:latin typeface="Arial" pitchFamily="34" charset="0"/>
                <a:ea typeface="宋体" pitchFamily="2" charset="-122"/>
                <a:hlinkClick r:id="rId3"/>
              </a:rPr>
              <a:t>http://www.atis.org/docstore/product.aspx?id=25033</a:t>
            </a:r>
            <a:r>
              <a:rPr lang="en-GB" sz="2000" dirty="0" smtClean="0">
                <a:latin typeface="Arial" pitchFamily="34" charset="0"/>
                <a:ea typeface="宋体" pitchFamily="2" charset="-122"/>
              </a:rPr>
              <a:t>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contains the IPTV DRM Interoperability Application-Level Interfaces Interoperability Server-Side APIs Specification. Note – Annex A, XML Schema for DRM Server-Side APIs, of this Standard has also been formatted as a separate file and electronically packaged with this standard.</a:t>
            </a:r>
            <a:endParaRPr lang="en-GB" sz="2000" dirty="0">
              <a:latin typeface="Arial" pitchFamily="34" charset="0"/>
              <a:ea typeface="宋体" pitchFamily="2" charset="-122"/>
            </a:endParaRPr>
          </a:p>
          <a:p>
            <a:pPr>
              <a:buFont typeface="Arial" pitchFamily="34" charset="0"/>
              <a:buChar char="•"/>
            </a:pPr>
            <a:endParaRPr lang="en-US" dirty="0"/>
          </a:p>
        </p:txBody>
      </p:sp>
      <p:sp>
        <p:nvSpPr>
          <p:cNvPr id="6" name="Rectangle 6"/>
          <p:cNvSpPr>
            <a:spLocks noGrp="1" noChangeArrowheads="1"/>
          </p:cNvSpPr>
          <p:nvPr>
            <p:ph type="sldNum" sz="quarter" idx="10"/>
          </p:nvPr>
        </p:nvSpPr>
        <p:spPr/>
        <p:txBody>
          <a:bodyPr/>
          <a:lstStyle/>
          <a:p>
            <a:pPr>
              <a:defRPr/>
            </a:pPr>
            <a:fld id="{971386FD-15C9-4B4D-87A7-FE3FC19FAAC4}" type="slidenum">
              <a:rPr lang="en-US" altLang="zh-CN"/>
              <a:pPr>
                <a:defRPr/>
              </a:pPr>
              <a:t>35</a:t>
            </a:fld>
            <a:endParaRPr lang="en-US" altLang="zh-CN"/>
          </a:p>
        </p:txBody>
      </p:sp>
    </p:spTree>
    <p:extLst>
      <p:ext uri="{BB962C8B-B14F-4D97-AF65-F5344CB8AC3E}">
        <p14:creationId xmlns:p14="http://schemas.microsoft.com/office/powerpoint/2010/main" val="2637791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3" name="Content Placeholder 2"/>
          <p:cNvSpPr>
            <a:spLocks noGrp="1"/>
          </p:cNvSpPr>
          <p:nvPr>
            <p:ph idx="1"/>
          </p:nvPr>
        </p:nvSpPr>
        <p:spPr>
          <a:xfrm>
            <a:off x="468313" y="1295400"/>
            <a:ext cx="8229600" cy="4525962"/>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latin typeface="Arial" pitchFamily="34" charset="0"/>
                <a:ea typeface="宋体" pitchFamily="2" charset="-122"/>
              </a:rPr>
              <a:t>ATIS-0800040</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IPTV MPEG Transport Stream Monitoring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http://www.atis.org/docstore/product.aspx?id=25390 </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recommended practice provides a common methodology for describing Transport Stream conformance criteria. It explicitly describes the elements and parameters that should be verified in an ATIS IIF-compliant Transport Stream for it to be considered a proper emission. This document incorporates by reference all of SCTE-142, except where explicitly extended or </a:t>
            </a:r>
            <a:r>
              <a:rPr lang="en-US" sz="2000" kern="1200" dirty="0" smtClean="0">
                <a:latin typeface="Arial" pitchFamily="34" charset="0"/>
                <a:ea typeface="宋体" pitchFamily="2" charset="-122"/>
              </a:rPr>
              <a:t>constrained</a:t>
            </a:r>
            <a:r>
              <a:rPr lang="en-US" sz="2000" kern="1200" dirty="0">
                <a:latin typeface="Arial" pitchFamily="34" charset="0"/>
                <a:ea typeface="宋体" pitchFamily="2" charset="-122"/>
              </a:rPr>
              <a:t>.</a:t>
            </a:r>
            <a:endParaRPr lang="en-GB" sz="2000" dirty="0">
              <a:latin typeface="Arial" pitchFamily="34" charset="0"/>
              <a:ea typeface="宋体" pitchFamily="2" charset="-122"/>
            </a:endParaRPr>
          </a:p>
        </p:txBody>
      </p:sp>
      <p:sp>
        <p:nvSpPr>
          <p:cNvPr id="6" name="Rectangle 6"/>
          <p:cNvSpPr>
            <a:spLocks noGrp="1" noChangeArrowheads="1"/>
          </p:cNvSpPr>
          <p:nvPr>
            <p:ph type="sldNum" sz="quarter" idx="10"/>
          </p:nvPr>
        </p:nvSpPr>
        <p:spPr/>
        <p:txBody>
          <a:bodyPr/>
          <a:lstStyle/>
          <a:p>
            <a:pPr>
              <a:defRPr/>
            </a:pPr>
            <a:fld id="{98C1DCEC-1AAD-492B-9272-D4A3C08241E0}" type="slidenum">
              <a:rPr lang="en-US" altLang="zh-CN"/>
              <a:pPr>
                <a:defRPr/>
              </a:pPr>
              <a:t>36</a:t>
            </a:fld>
            <a:endParaRPr lang="en-US" altLang="zh-CN"/>
          </a:p>
        </p:txBody>
      </p:sp>
    </p:spTree>
    <p:extLst>
      <p:ext uri="{BB962C8B-B14F-4D97-AF65-F5344CB8AC3E}">
        <p14:creationId xmlns:p14="http://schemas.microsoft.com/office/powerpoint/2010/main" val="32973734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95400"/>
            <a:ext cx="8229600" cy="4525962"/>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ATIS-0800041</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kern="1200" dirty="0">
                <a:latin typeface="Arial" pitchFamily="34" charset="0"/>
                <a:ea typeface="宋体" pitchFamily="2" charset="-122"/>
              </a:rPr>
              <a:t>Implementer's Guide to QoS Metrics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smtClean="0">
                <a:latin typeface="Arial" pitchFamily="34" charset="0"/>
                <a:ea typeface="宋体" pitchFamily="2" charset="-122"/>
                <a:hlinkClick r:id="rId2"/>
              </a:rPr>
              <a:t>http</a:t>
            </a:r>
            <a:r>
              <a:rPr lang="en-US" sz="2000" dirty="0">
                <a:latin typeface="Arial" pitchFamily="34" charset="0"/>
                <a:ea typeface="宋体" pitchFamily="2" charset="-122"/>
                <a:hlinkClick r:id="rId2"/>
              </a:rPr>
              <a:t>://www.atis.org/docstore/product.aspx?id=25412</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provides guidance to network providers and service providers on how to use ATIS IIF standard Quality of Service metrics, Quality of Experience indicators, and fault codes in testing and performance monitoring to run their IPTV services and bolster customer satisfaction. This version of the document focuses on Linear (broadcast) IPTV service.</a:t>
            </a:r>
            <a:endParaRPr lang="en-GB"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37</a:t>
            </a:fld>
            <a:endParaRPr lang="en-CA"/>
          </a:p>
        </p:txBody>
      </p:sp>
    </p:spTree>
    <p:extLst>
      <p:ext uri="{BB962C8B-B14F-4D97-AF65-F5344CB8AC3E}">
        <p14:creationId xmlns:p14="http://schemas.microsoft.com/office/powerpoint/2010/main" val="2653994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5" name="Content Placeholder 2"/>
          <p:cNvSpPr>
            <a:spLocks noGrp="1"/>
          </p:cNvSpPr>
          <p:nvPr>
            <p:ph idx="1"/>
          </p:nvPr>
        </p:nvSpPr>
        <p:spPr>
          <a:xfrm>
            <a:off x="468313" y="1295400"/>
            <a:ext cx="8229600" cy="4525962"/>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ATIS-0800042.v003</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IPTV Content on Demand Service </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a:t>
            </a:r>
            <a:r>
              <a:rPr lang="en-US" sz="2000" dirty="0" smtClean="0">
                <a:latin typeface="Arial" pitchFamily="34" charset="0"/>
                <a:ea typeface="宋体" pitchFamily="2" charset="-122"/>
                <a:hlinkClick r:id="rId2"/>
              </a:rPr>
              <a:t>www.atis.org/docstore/product.aspx?id=26128</a:t>
            </a:r>
            <a:endParaRPr lang="en-US" sz="2000" dirty="0" smtClean="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a:latin typeface="Arial" pitchFamily="34" charset="0"/>
                <a:ea typeface="宋体" pitchFamily="2" charset="-122"/>
              </a:rPr>
              <a:t>: </a:t>
            </a:r>
            <a:r>
              <a:rPr lang="en-US" sz="2000" kern="1200" dirty="0">
                <a:latin typeface="Arial" pitchFamily="34" charset="0"/>
                <a:ea typeface="宋体" pitchFamily="2" charset="-122"/>
              </a:rPr>
              <a:t>This document specifies the use of relevant functions for delivery of an IPTV Content on Demand (CoD) Service. An instance of an IPTV CoD Service may be configured to provide a consumer experience similar to that of traditional Video on Demand (VoD) television services, but additionally provides access to the potentially greater functionality also available through capabilities of the IPTV infrastructure</a:t>
            </a:r>
            <a:r>
              <a:rPr lang="en-US" sz="2000" kern="1200" dirty="0" smtClean="0">
                <a:latin typeface="Arial" pitchFamily="34" charset="0"/>
                <a:ea typeface="宋体" pitchFamily="2" charset="-122"/>
              </a:rPr>
              <a:t>. </a:t>
            </a:r>
            <a:r>
              <a:rPr lang="en-US" sz="2000" dirty="0"/>
              <a:t>Content may be sourced from within the service provider or across the Internet directly from the content provider. Content can also be delivered to subscriber devices attached to either the service provider’s managed network or a third party unmanaged network (e.g., Content Delivery Network). These CoD service capabilities allow for nomadic service across multiple networks and devices.</a:t>
            </a:r>
            <a:endParaRPr lang="en-GB" sz="2000" dirty="0">
              <a:solidFill>
                <a:srgbClr val="FF0000"/>
              </a:solidFill>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38</a:t>
            </a:fld>
            <a:endParaRPr lang="en-CA"/>
          </a:p>
        </p:txBody>
      </p:sp>
    </p:spTree>
    <p:extLst>
      <p:ext uri="{BB962C8B-B14F-4D97-AF65-F5344CB8AC3E}">
        <p14:creationId xmlns:p14="http://schemas.microsoft.com/office/powerpoint/2010/main" val="4009732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95400"/>
            <a:ext cx="8229600" cy="4525962"/>
          </a:xfrm>
        </p:spPr>
        <p:txBody>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ATIS-0800043.v002</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Content on Demand Metadata Schema and Metadata </a:t>
            </a:r>
            <a:r>
              <a:rPr lang="en-GB" sz="2000" dirty="0">
                <a:latin typeface="Arial" pitchFamily="34" charset="0"/>
                <a:ea typeface="宋体" pitchFamily="2" charset="-122"/>
              </a:rPr>
              <a:t>Transactions</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a:t>
            </a:r>
            <a:r>
              <a:rPr lang="en-US" sz="2000" dirty="0" smtClean="0">
                <a:latin typeface="Arial" pitchFamily="34" charset="0"/>
                <a:ea typeface="宋体" pitchFamily="2" charset="-122"/>
                <a:hlinkClick r:id="rId2"/>
              </a:rPr>
              <a:t>www.atis.org/docstore/product.aspx?id=26150</a:t>
            </a:r>
            <a:endParaRPr lang="en-US" sz="2000" dirty="0" smtClean="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a:latin typeface="Arial" pitchFamily="34" charset="0"/>
                <a:ea typeface="宋体" pitchFamily="2" charset="-122"/>
              </a:rPr>
              <a:t>: </a:t>
            </a:r>
            <a:r>
              <a:rPr lang="en-US" sz="2000" dirty="0">
                <a:latin typeface="Arial" pitchFamily="34" charset="0"/>
                <a:ea typeface="宋体" pitchFamily="2" charset="-122"/>
              </a:rPr>
              <a:t>This document defines the metadata for use on interfaces related to the delivery of Content on Demand according to ATIS-0800042, IPTV Content </a:t>
            </a:r>
            <a:r>
              <a:rPr lang="en-US" sz="2000" i="1" dirty="0" smtClean="0">
                <a:latin typeface="Arial" pitchFamily="34" charset="0"/>
                <a:ea typeface="宋体" pitchFamily="2" charset="-122"/>
              </a:rPr>
              <a:t>on Demand Service</a:t>
            </a:r>
            <a:r>
              <a:rPr lang="en-US" sz="2000" dirty="0" smtClean="0">
                <a:latin typeface="Arial" pitchFamily="34" charset="0"/>
                <a:ea typeface="宋体" pitchFamily="2" charset="-122"/>
              </a:rPr>
              <a:t>. </a:t>
            </a:r>
          </a:p>
          <a:p>
            <a:pPr marL="0" lvl="0" indent="0" defTabSz="457200">
              <a:spcBef>
                <a:spcPts val="0"/>
              </a:spcBef>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ATIS-0800044</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t>IPTV Media Bookmark Specification </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3"/>
              </a:rPr>
              <a:t>http://www.atis.org/docstore/product.aspx?id=25553</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Description</a:t>
            </a:r>
            <a:r>
              <a:rPr lang="en-GB" sz="2000" dirty="0">
                <a:latin typeface="Arial" pitchFamily="34" charset="0"/>
                <a:ea typeface="宋体" pitchFamily="2" charset="-122"/>
              </a:rPr>
              <a:t>: </a:t>
            </a:r>
            <a:r>
              <a:rPr lang="en-US" sz="2000" dirty="0"/>
              <a:t>This document specifies the logical data model for the creation and use of bookmarks for IPTV programs or IPTV content. The logical data model is specified in the form of an XML schema.</a:t>
            </a:r>
            <a:endParaRPr lang="en-GB"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39</a:t>
            </a:fld>
            <a:endParaRPr lang="en-CA"/>
          </a:p>
        </p:txBody>
      </p:sp>
    </p:spTree>
    <p:extLst>
      <p:ext uri="{BB962C8B-B14F-4D97-AF65-F5344CB8AC3E}">
        <p14:creationId xmlns:p14="http://schemas.microsoft.com/office/powerpoint/2010/main" val="1452636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4" name="Rectangle 6"/>
          <p:cNvSpPr>
            <a:spLocks noGrp="1" noChangeArrowheads="1"/>
          </p:cNvSpPr>
          <p:nvPr>
            <p:ph type="sldNum" sz="quarter" idx="10"/>
          </p:nvPr>
        </p:nvSpPr>
        <p:spPr/>
        <p:txBody>
          <a:bodyPr/>
          <a:lstStyle/>
          <a:p>
            <a:pPr>
              <a:defRPr/>
            </a:pPr>
            <a:fld id="{8CBE5884-64ED-4F0F-B422-B94041988878}" type="slidenum">
              <a:rPr lang="en-US" altLang="zh-CN"/>
              <a:pPr>
                <a:defRPr/>
              </a:pPr>
              <a:t>4</a:t>
            </a:fld>
            <a:endParaRPr lang="en-US" altLang="zh-CN"/>
          </a:p>
        </p:txBody>
      </p:sp>
      <p:sp>
        <p:nvSpPr>
          <p:cNvPr id="6146" name="Rectangle 3"/>
          <p:cNvSpPr>
            <a:spLocks noGrp="1" noRot="1" noChangeArrowheads="1"/>
          </p:cNvSpPr>
          <p:nvPr>
            <p:ph idx="1"/>
          </p:nvPr>
        </p:nvSpPr>
        <p:spPr>
          <a:xfrm>
            <a:off x="304800" y="1219994"/>
            <a:ext cx="8229600" cy="5257006"/>
          </a:xfrm>
        </p:spPr>
        <p:txBody>
          <a:bodyPr>
            <a:normAutofit/>
          </a:bodyPr>
          <a:lstStyle/>
          <a:p>
            <a:pPr marL="0" lvl="1" indent="0">
              <a:spcBef>
                <a:spcPct val="0"/>
              </a:spcBef>
              <a:buNone/>
            </a:pPr>
            <a:r>
              <a:rPr lang="en-GB" sz="2200" b="1" u="sng" dirty="0" smtClean="0">
                <a:ea typeface="宋体"/>
                <a:cs typeface="宋体"/>
              </a:rPr>
              <a:t>Work </a:t>
            </a:r>
            <a:r>
              <a:rPr lang="en-GB" sz="2200" b="1" u="sng" dirty="0">
                <a:ea typeface="宋体"/>
                <a:cs typeface="宋体"/>
              </a:rPr>
              <a:t>in Final Stages</a:t>
            </a:r>
          </a:p>
          <a:p>
            <a:pPr>
              <a:spcBef>
                <a:spcPct val="0"/>
              </a:spcBef>
            </a:pPr>
            <a:r>
              <a:rPr lang="en-GB" sz="2600" dirty="0">
                <a:solidFill>
                  <a:schemeClr val="accent2">
                    <a:lumMod val="50000"/>
                  </a:schemeClr>
                </a:solidFill>
                <a:ea typeface="宋体"/>
                <a:cs typeface="宋体"/>
              </a:rPr>
              <a:t>Client-Side APIs</a:t>
            </a:r>
            <a:r>
              <a:rPr lang="en-GB" sz="2600" dirty="0">
                <a:solidFill>
                  <a:srgbClr val="FF0000"/>
                </a:solidFill>
                <a:ea typeface="宋体"/>
                <a:cs typeface="宋体"/>
              </a:rPr>
              <a:t> </a:t>
            </a:r>
          </a:p>
          <a:p>
            <a:pPr lvl="1">
              <a:spcBef>
                <a:spcPct val="0"/>
              </a:spcBef>
            </a:pPr>
            <a:r>
              <a:rPr lang="en-US" sz="2200" dirty="0" smtClean="0">
                <a:solidFill>
                  <a:schemeClr val="accent2">
                    <a:lumMod val="50000"/>
                  </a:schemeClr>
                </a:solidFill>
                <a:ea typeface="宋体"/>
                <a:cs typeface="宋体"/>
              </a:rPr>
              <a:t>Addresses APIs </a:t>
            </a:r>
            <a:r>
              <a:rPr lang="en-US" sz="2200" dirty="0">
                <a:solidFill>
                  <a:schemeClr val="accent2">
                    <a:lumMod val="50000"/>
                  </a:schemeClr>
                </a:solidFill>
                <a:ea typeface="宋体"/>
                <a:cs typeface="宋体"/>
              </a:rPr>
              <a:t>that enable the management of activities associated with the Downloadable Security Client (DSC) software and </a:t>
            </a:r>
            <a:r>
              <a:rPr lang="en-US" sz="2200" dirty="0" smtClean="0">
                <a:solidFill>
                  <a:schemeClr val="accent2">
                    <a:lumMod val="50000"/>
                  </a:schemeClr>
                </a:solidFill>
                <a:ea typeface="宋体"/>
                <a:cs typeface="宋体"/>
              </a:rPr>
              <a:t>that </a:t>
            </a:r>
            <a:r>
              <a:rPr lang="en-US" sz="2200" dirty="0">
                <a:solidFill>
                  <a:schemeClr val="accent2">
                    <a:lumMod val="50000"/>
                  </a:schemeClr>
                </a:solidFill>
                <a:ea typeface="宋体"/>
                <a:cs typeface="宋体"/>
              </a:rPr>
              <a:t>enable the DRM Component to get access to local storage media in a secure and coordinated </a:t>
            </a:r>
            <a:r>
              <a:rPr lang="en-US" sz="2200" dirty="0" smtClean="0">
                <a:solidFill>
                  <a:schemeClr val="accent2">
                    <a:lumMod val="50000"/>
                  </a:schemeClr>
                </a:solidFill>
                <a:ea typeface="宋体"/>
                <a:cs typeface="宋体"/>
              </a:rPr>
              <a:t>manner.</a:t>
            </a:r>
            <a:endParaRPr lang="en-US" sz="2200" dirty="0">
              <a:solidFill>
                <a:schemeClr val="accent2">
                  <a:lumMod val="50000"/>
                </a:schemeClr>
              </a:solidFill>
              <a:ea typeface="宋体"/>
              <a:cs typeface="宋体"/>
            </a:endParaRPr>
          </a:p>
          <a:p>
            <a:pPr>
              <a:spcBef>
                <a:spcPct val="0"/>
              </a:spcBef>
            </a:pPr>
            <a:r>
              <a:rPr lang="en-GB" sz="2600" dirty="0" smtClean="0">
                <a:solidFill>
                  <a:schemeClr val="accent2">
                    <a:lumMod val="50000"/>
                  </a:schemeClr>
                </a:solidFill>
                <a:ea typeface="宋体"/>
                <a:cs typeface="宋体"/>
              </a:rPr>
              <a:t>Update to Server-Side APIs Specification to accommodate client-side APIs</a:t>
            </a:r>
          </a:p>
          <a:p>
            <a:pPr lvl="1">
              <a:spcBef>
                <a:spcPct val="0"/>
              </a:spcBef>
            </a:pPr>
            <a:r>
              <a:rPr lang="en-GB" sz="2200" dirty="0">
                <a:solidFill>
                  <a:schemeClr val="accent2">
                    <a:lumMod val="50000"/>
                  </a:schemeClr>
                </a:solidFill>
                <a:ea typeface="宋体"/>
                <a:cs typeface="宋体"/>
              </a:rPr>
              <a:t>Analysis of current specification </a:t>
            </a:r>
            <a:r>
              <a:rPr lang="en-GB" sz="2200" dirty="0" smtClean="0">
                <a:solidFill>
                  <a:schemeClr val="accent2">
                    <a:lumMod val="50000"/>
                  </a:schemeClr>
                </a:solidFill>
                <a:ea typeface="宋体"/>
                <a:cs typeface="宋体"/>
              </a:rPr>
              <a:t>to </a:t>
            </a:r>
            <a:r>
              <a:rPr lang="en-GB" sz="2200" dirty="0">
                <a:solidFill>
                  <a:schemeClr val="accent2">
                    <a:lumMod val="50000"/>
                  </a:schemeClr>
                </a:solidFill>
                <a:ea typeface="宋体"/>
                <a:cs typeface="宋体"/>
              </a:rPr>
              <a:t>determine impacts as the result of work on client-side APIs.</a:t>
            </a:r>
          </a:p>
        </p:txBody>
      </p:sp>
    </p:spTree>
    <p:extLst>
      <p:ext uri="{BB962C8B-B14F-4D97-AF65-F5344CB8AC3E}">
        <p14:creationId xmlns:p14="http://schemas.microsoft.com/office/powerpoint/2010/main" val="3981872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19200"/>
            <a:ext cx="8229600" cy="4525962"/>
          </a:xfrm>
        </p:spPr>
        <p:txBody>
          <a:bodyPr>
            <a:normAutofit fontScale="92500" lnSpcReduction="2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ATIS-0800045</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IPTV QoS Metrics Metadata</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http://www.atis.org/docstore/product.aspx?id=25629</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The Quality of Service metrics defined in ATIS-0800008, QoS Metrics for Linear IPTV, need to be exchanged between metric points within the service provider and/or network provider systems and some element management systems. This document and the associated XML schema define the metadata structures for this exchange</a:t>
            </a:r>
            <a:r>
              <a:rPr lang="en-US" sz="2000" dirty="0" smtClean="0">
                <a:latin typeface="Arial" pitchFamily="34" charset="0"/>
                <a:ea typeface="宋体" pitchFamily="2" charset="-122"/>
              </a:rPr>
              <a:t>.</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ATIS-0800046</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t>IPTV EPG Metadata for Light-Weight Devices</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http://www.atis.org/docstore/product.aspx?id=25552</a:t>
            </a:r>
            <a:endParaRPr lang="en-US" sz="2000" dirty="0" smtClean="0">
              <a:latin typeface="Arial" pitchFamily="34" charset="0"/>
              <a:ea typeface="宋体" pitchFamily="2" charset="-122"/>
              <a:hlinkClick r:id="rId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The purpose of this specification is to define a subset of the Electronic Program Guide (EPG) metadata model in ATIS-0800020, </a:t>
            </a:r>
            <a:r>
              <a:rPr lang="en-US" sz="2000" i="1" dirty="0"/>
              <a:t>IPTV EPG Metadata Specification</a:t>
            </a:r>
            <a:r>
              <a:rPr lang="en-US" sz="2000" dirty="0"/>
              <a:t>, that includes the most important elements and attributes of the full EPG metadata mode</a:t>
            </a:r>
            <a:r>
              <a:rPr lang="en-US" sz="2000" dirty="0">
                <a:solidFill>
                  <a:schemeClr val="bg1"/>
                </a:solidFill>
              </a:rPr>
              <a:t>l</a:t>
            </a:r>
            <a:r>
              <a:rPr lang="en-US" sz="2000" dirty="0"/>
              <a:t>, but is small enough to be suitable for light-weight devices.</a:t>
            </a:r>
            <a:endParaRPr lang="en-GB"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40</a:t>
            </a:fld>
            <a:endParaRPr lang="en-CA"/>
          </a:p>
        </p:txBody>
      </p:sp>
    </p:spTree>
    <p:extLst>
      <p:ext uri="{BB962C8B-B14F-4D97-AF65-F5344CB8AC3E}">
        <p14:creationId xmlns:p14="http://schemas.microsoft.com/office/powerpoint/2010/main" val="19215179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95400"/>
            <a:ext cx="8229600" cy="4525962"/>
          </a:xfrm>
        </p:spPr>
        <p:txBody>
          <a:bodyPr>
            <a:normAutofit fontScale="92500" lnSpcReduction="2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ATIS-0800047</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t>Scenarios for ATIS IIF IPTV Interoperability Testing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http://www.atis.org/docstore/product.aspx?id=25645</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This ATIS document describes a set of physical scenarios to test the interoperability between key components of the ATIS IIF IPTV architecture. The interfaces to be tested are specified in terms of references to the appropriate ATIS IIF specifications. </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ATIS-0800048</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latin typeface="Arial" pitchFamily="34" charset="0"/>
                <a:ea typeface="宋体" pitchFamily="2" charset="-122"/>
              </a:rPr>
              <a:t>Test Cases for Network Attachment, Service Provider Discovery and Attachment, and Services Discovery</a:t>
            </a:r>
            <a:endParaRPr lang="en-GB"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http://www.atis.org/docstore/product.aspx?id=25656</a:t>
            </a:r>
            <a:endParaRPr lang="en-US" sz="2000" dirty="0" smtClean="0">
              <a:latin typeface="Arial" pitchFamily="34" charset="0"/>
              <a:ea typeface="宋体" pitchFamily="2" charset="-122"/>
              <a:hlinkClick r:id="rId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This ATIS document describes the test cases for the interoperability between key components of the IIF IPTV architecture. The interfaces to be tested are primarily specified in ATIS-0800017, </a:t>
            </a:r>
            <a:r>
              <a:rPr lang="en-US" sz="2000" i="1" dirty="0"/>
              <a:t>Network Attachment and Initialization of Devices in the Consumer </a:t>
            </a:r>
            <a:r>
              <a:rPr lang="en-US" sz="2000" i="1" dirty="0" smtClean="0"/>
              <a:t>Domain</a:t>
            </a:r>
            <a:r>
              <a:rPr lang="en-US" sz="2000" dirty="0" smtClean="0"/>
              <a:t>, </a:t>
            </a:r>
            <a:r>
              <a:rPr lang="en-US" sz="2000" dirty="0"/>
              <a:t>and ATIS-0800022, </a:t>
            </a:r>
            <a:r>
              <a:rPr lang="en-US" sz="2000" i="1" dirty="0"/>
              <a:t>IPTV Consumer Domain Device Configuration</a:t>
            </a:r>
            <a:r>
              <a:rPr lang="en-US" sz="2000" dirty="0"/>
              <a:t>.</a:t>
            </a:r>
            <a:endParaRPr lang="en-GB"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41</a:t>
            </a:fld>
            <a:endParaRPr lang="en-CA"/>
          </a:p>
        </p:txBody>
      </p:sp>
    </p:spTree>
    <p:extLst>
      <p:ext uri="{BB962C8B-B14F-4D97-AF65-F5344CB8AC3E}">
        <p14:creationId xmlns:p14="http://schemas.microsoft.com/office/powerpoint/2010/main" val="4236670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95400"/>
            <a:ext cx="8229600" cy="4525962"/>
          </a:xfrm>
        </p:spPr>
        <p:txBody>
          <a:bodyPr>
            <a:normAutofit fontScale="92500" lnSpcReduction="2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ATIS-0800049</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latin typeface="Arial" pitchFamily="34" charset="0"/>
                <a:ea typeface="宋体" pitchFamily="2" charset="-122"/>
              </a:rPr>
              <a:t>Test Cases for Linear TV Service Selection, Attachment, and Usage</a:t>
            </a:r>
            <a:r>
              <a:rPr lang="en-US" sz="2000" dirty="0" smtClean="0"/>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http://www.atis.org/docstore/product.aspx?id=25657</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 This ATIS document describes the test cases for the linear TV service, as primarily defined in ATIS-0800018, IPTV Linear TV Service, including terminal attachment and service usage.</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ATIS-0800050.v002</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smtClean="0">
                <a:latin typeface="Arial" pitchFamily="34" charset="0"/>
                <a:ea typeface="宋体" pitchFamily="2" charset="-122"/>
              </a:rPr>
              <a:t>: </a:t>
            </a:r>
            <a:r>
              <a:rPr lang="en-US" sz="2000" dirty="0">
                <a:latin typeface="Arial" pitchFamily="34" charset="0"/>
                <a:ea typeface="宋体" pitchFamily="2" charset="-122"/>
              </a:rPr>
              <a:t>Test Cases for </a:t>
            </a:r>
            <a:r>
              <a:rPr lang="en-US" sz="2000" dirty="0" smtClean="0">
                <a:latin typeface="Arial" pitchFamily="34" charset="0"/>
                <a:ea typeface="宋体" pitchFamily="2" charset="-122"/>
              </a:rPr>
              <a:t>Non-IMS Content </a:t>
            </a:r>
            <a:r>
              <a:rPr lang="en-US" sz="2000" dirty="0">
                <a:latin typeface="Arial" pitchFamily="34" charset="0"/>
                <a:ea typeface="宋体" pitchFamily="2" charset="-122"/>
              </a:rPr>
              <a:t>on Demand Service Attachment and Service Use</a:t>
            </a:r>
            <a:endParaRPr lang="en-GB" sz="2000" dirty="0" smtClean="0">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a:t>
            </a:r>
            <a:r>
              <a:rPr lang="en-US" sz="2000" dirty="0" smtClean="0">
                <a:latin typeface="Arial" pitchFamily="34" charset="0"/>
                <a:ea typeface="宋体" pitchFamily="2" charset="-122"/>
                <a:hlinkClick r:id="rId2"/>
              </a:rPr>
              <a:t>www.atis.org/docstore/product.aspx?id=25723 </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t>This ATIS document describes the test cases for the interoperability between key components of the IIF IPTV architecture. The interfaces to be tested are primarily specified in ATIS-0800042, </a:t>
            </a:r>
            <a:r>
              <a:rPr lang="en-US" sz="2000" i="1" dirty="0"/>
              <a:t>IPTV Content on Demand Service</a:t>
            </a:r>
            <a:r>
              <a:rPr lang="en-US" sz="2000" dirty="0" smtClean="0"/>
              <a:t>. In version 2 the document </a:t>
            </a:r>
            <a:r>
              <a:rPr lang="en-US" sz="2000" dirty="0"/>
              <a:t>was updated to associate requirement numbers from </a:t>
            </a:r>
            <a:r>
              <a:rPr lang="en-US" sz="2000" dirty="0" smtClean="0"/>
              <a:t>ATIS-0800042 with </a:t>
            </a:r>
            <a:r>
              <a:rPr lang="en-US" sz="2000" dirty="0"/>
              <a:t>each of the test cases.</a:t>
            </a:r>
            <a:endParaRPr lang="en-GB"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42</a:t>
            </a:fld>
            <a:endParaRPr lang="en-CA"/>
          </a:p>
        </p:txBody>
      </p:sp>
    </p:spTree>
    <p:extLst>
      <p:ext uri="{BB962C8B-B14F-4D97-AF65-F5344CB8AC3E}">
        <p14:creationId xmlns:p14="http://schemas.microsoft.com/office/powerpoint/2010/main" val="7566800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5" name="Content Placeholder 2"/>
          <p:cNvSpPr>
            <a:spLocks noGrp="1"/>
          </p:cNvSpPr>
          <p:nvPr>
            <p:ph idx="1"/>
          </p:nvPr>
        </p:nvSpPr>
        <p:spPr>
          <a:xfrm>
            <a:off x="468313" y="1295400"/>
            <a:ext cx="8229600" cy="4525962"/>
          </a:xfrm>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latin typeface="Arial" pitchFamily="34" charset="0"/>
                <a:ea typeface="宋体" pitchFamily="2" charset="-122"/>
              </a:rPr>
              <a:t>ATIS-0800051</a:t>
            </a:r>
            <a:endParaRPr lang="en-GB" sz="2000" b="1"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latin typeface="Arial" pitchFamily="34" charset="0"/>
                <a:ea typeface="宋体" pitchFamily="2" charset="-122"/>
              </a:rPr>
              <a:t>Title</a:t>
            </a:r>
            <a:r>
              <a:rPr lang="en-GB" sz="2000" dirty="0">
                <a:latin typeface="Arial" pitchFamily="34" charset="0"/>
                <a:ea typeface="宋体" pitchFamily="2" charset="-122"/>
              </a:rPr>
              <a:t>: </a:t>
            </a:r>
            <a:r>
              <a:rPr lang="en-US" sz="2000" dirty="0"/>
              <a:t>Test Cases for Remote Management of Consumer Domain Devices and QoS Metric Reporting </a:t>
            </a:r>
            <a:r>
              <a:rPr lang="en-US" sz="2000" dirty="0" smtClean="0"/>
              <a:t> </a:t>
            </a:r>
            <a:endParaRPr lang="en-GB" sz="2000" dirty="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latin typeface="Arial" pitchFamily="34" charset="0"/>
                <a:ea typeface="宋体" pitchFamily="2" charset="-122"/>
                <a:hlinkClick r:id="rId2"/>
              </a:rPr>
              <a:t>http://www.atis.org/docstore/product.aspx?id=25662</a:t>
            </a: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latin typeface="Arial" pitchFamily="34" charset="0"/>
                <a:ea typeface="宋体" pitchFamily="2" charset="-122"/>
              </a:rPr>
              <a:t>Description</a:t>
            </a:r>
            <a:r>
              <a:rPr lang="en-GB" sz="2000" dirty="0" smtClean="0">
                <a:latin typeface="Arial" pitchFamily="34" charset="0"/>
                <a:ea typeface="宋体" pitchFamily="2" charset="-122"/>
              </a:rPr>
              <a:t>: </a:t>
            </a:r>
            <a:r>
              <a:rPr lang="en-US" sz="2000" dirty="0">
                <a:latin typeface="Arial" pitchFamily="34" charset="0"/>
                <a:ea typeface="宋体" pitchFamily="2" charset="-122"/>
              </a:rPr>
              <a:t> This ATIS document describes the test cases for the interoperability between key components of the IIF IPTV architecture. The interfaces to be tested are primarily specified in ATIS-0800009, Remote Management of Devices, and ATIS-0800008, QoS Metrics for Linear IPTV.</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43</a:t>
            </a:fld>
            <a:endParaRPr lang="en-CA"/>
          </a:p>
        </p:txBody>
      </p:sp>
    </p:spTree>
    <p:extLst>
      <p:ext uri="{BB962C8B-B14F-4D97-AF65-F5344CB8AC3E}">
        <p14:creationId xmlns:p14="http://schemas.microsoft.com/office/powerpoint/2010/main" val="1076514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5" name="Content Placeholder 2"/>
          <p:cNvSpPr>
            <a:spLocks noGrp="1"/>
          </p:cNvSpPr>
          <p:nvPr>
            <p:ph idx="1"/>
          </p:nvPr>
        </p:nvSpPr>
        <p:spPr>
          <a:xfrm>
            <a:off x="468313" y="1295400"/>
            <a:ext cx="8229600" cy="4525962"/>
          </a:xfrm>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t>ATIS-0800053</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t>Title: </a:t>
            </a:r>
            <a:r>
              <a:rPr lang="en-US" sz="2000" dirty="0"/>
              <a:t>Test Cases for IMS-based Content on Demand Service Attachment and Service Use</a:t>
            </a:r>
            <a:endParaRPr lang="en-GB" sz="2000" dirty="0"/>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hlinkClick r:id="rId2"/>
              </a:rPr>
              <a:t>http://www.atis.org/docstore/product.aspx?id=26146</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t>Description</a:t>
            </a:r>
            <a:r>
              <a:rPr lang="en-GB" sz="2000" dirty="0" smtClean="0"/>
              <a:t>: </a:t>
            </a:r>
            <a:r>
              <a:rPr lang="en-US" sz="2000" dirty="0"/>
              <a:t>This ATIS document describes the test cases for the interoperability between key components of the IIF IPTV architecture. The interfaces to be tested are primarily specified in ATIS-0800042, IPTV Content on Demand Service.</a:t>
            </a:r>
            <a:endParaRPr lang="en-GB" sz="2000" dirty="0"/>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solidFill>
                <a:srgbClr val="FF0000"/>
              </a:solidFill>
              <a:latin typeface="Arial" pitchFamily="34" charset="0"/>
              <a:ea typeface="宋体" pitchFamily="2" charset="-122"/>
            </a:endParaRPr>
          </a:p>
          <a:p>
            <a:pPr marL="333375" lvl="0" indent="-333375" defTabSz="45720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ATIS-0800054</a:t>
            </a:r>
            <a:endParaRPr lang="en-GB" sz="2000" b="1" dirty="0" smtClean="0">
              <a:solidFill>
                <a:srgbClr val="FF0000"/>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Title</a:t>
            </a:r>
            <a:r>
              <a:rPr lang="en-GB" sz="2000" dirty="0" smtClean="0">
                <a:solidFill>
                  <a:schemeClr val="accent2">
                    <a:lumMod val="50000"/>
                  </a:schemeClr>
                </a:solidFill>
                <a:latin typeface="Arial" pitchFamily="34" charset="0"/>
                <a:ea typeface="宋体" pitchFamily="2" charset="-122"/>
              </a:rPr>
              <a:t>: Client-Side APIs Interoperability Specification</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a:t>
            </a:r>
            <a:r>
              <a:rPr lang="en-US" sz="2000" dirty="0"/>
              <a:t>This document contains the </a:t>
            </a:r>
            <a:r>
              <a:rPr lang="en-US" sz="2000" dirty="0" smtClean="0"/>
              <a:t>definition of the Client-Side </a:t>
            </a:r>
            <a:r>
              <a:rPr lang="en-US" sz="2000" dirty="0"/>
              <a:t>DRM </a:t>
            </a:r>
            <a:r>
              <a:rPr lang="en-US" sz="2000" dirty="0" smtClean="0"/>
              <a:t>Application-Level </a:t>
            </a:r>
            <a:r>
              <a:rPr lang="en-US" sz="2000" dirty="0"/>
              <a:t>Interfaces within the IPTV receiving device. </a:t>
            </a:r>
            <a:endParaRPr lang="en-GB" sz="2000" dirty="0">
              <a:solidFill>
                <a:schemeClr val="accent2">
                  <a:lumMod val="50000"/>
                </a:schemeClr>
              </a:solidFill>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44</a:t>
            </a:fld>
            <a:endParaRPr lang="en-CA"/>
          </a:p>
        </p:txBody>
      </p:sp>
    </p:spTree>
    <p:extLst>
      <p:ext uri="{BB962C8B-B14F-4D97-AF65-F5344CB8AC3E}">
        <p14:creationId xmlns:p14="http://schemas.microsoft.com/office/powerpoint/2010/main" val="8139952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5" name="Content Placeholder 2"/>
          <p:cNvSpPr>
            <a:spLocks noGrp="1"/>
          </p:cNvSpPr>
          <p:nvPr>
            <p:ph idx="1"/>
          </p:nvPr>
        </p:nvSpPr>
        <p:spPr>
          <a:xfrm>
            <a:off x="468313" y="1295400"/>
            <a:ext cx="8229600" cy="4525962"/>
          </a:xfrm>
        </p:spPr>
        <p:txBody>
          <a:bodyPr>
            <a:normAutofit lnSpcReduction="10000"/>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ATIS-0800056</a:t>
            </a:r>
            <a:endParaRPr lang="en-GB" sz="2000" b="1"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solidFill>
                  <a:schemeClr val="accent2">
                    <a:lumMod val="50000"/>
                  </a:schemeClr>
                </a:solidFill>
                <a:latin typeface="Arial" pitchFamily="34" charset="0"/>
                <a:ea typeface="宋体" pitchFamily="2" charset="-122"/>
              </a:rPr>
              <a:t>Title</a:t>
            </a:r>
            <a:r>
              <a:rPr lang="en-GB" sz="2000" dirty="0">
                <a:solidFill>
                  <a:schemeClr val="accent2">
                    <a:lumMod val="50000"/>
                  </a:schemeClr>
                </a:solidFill>
                <a:latin typeface="Arial" pitchFamily="34" charset="0"/>
                <a:ea typeface="宋体" pitchFamily="2" charset="-122"/>
              </a:rPr>
              <a:t>: </a:t>
            </a:r>
            <a:r>
              <a:rPr lang="en-US" sz="2000" dirty="0"/>
              <a:t>Technical Report on Mobile IPTV Quality of Service</a:t>
            </a:r>
            <a:endParaRPr lang="en-GB" sz="2000" dirty="0" smtClean="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solidFill>
                  <a:schemeClr val="accent2">
                    <a:lumMod val="50000"/>
                  </a:schemeClr>
                </a:solidFill>
                <a:latin typeface="Arial" pitchFamily="34" charset="0"/>
                <a:ea typeface="宋体" pitchFamily="2" charset="-122"/>
                <a:hlinkClick r:id="rId2"/>
              </a:rPr>
              <a:t>http://</a:t>
            </a:r>
            <a:r>
              <a:rPr lang="en-US" sz="2000" dirty="0" smtClean="0">
                <a:solidFill>
                  <a:schemeClr val="accent2">
                    <a:lumMod val="50000"/>
                  </a:schemeClr>
                </a:solidFill>
                <a:latin typeface="Arial" pitchFamily="34" charset="0"/>
                <a:ea typeface="宋体" pitchFamily="2" charset="-122"/>
                <a:hlinkClick r:id="rId2"/>
              </a:rPr>
              <a:t>www.atis.org/docstore/product.aspx?id=27851 </a:t>
            </a:r>
            <a:endParaRPr lang="en-US" sz="2000" dirty="0">
              <a:solidFill>
                <a:schemeClr val="accent2">
                  <a:lumMod val="50000"/>
                </a:schemeClr>
              </a:solidFill>
              <a:latin typeface="Arial" pitchFamily="34" charset="0"/>
              <a:ea typeface="宋体" pitchFamily="2" charset="-122"/>
              <a:hlinkClick r:id="rId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T</a:t>
            </a:r>
            <a:r>
              <a:rPr lang="en-US" sz="2000" dirty="0" smtClean="0"/>
              <a:t>his </a:t>
            </a:r>
            <a:r>
              <a:rPr lang="en-US" sz="2000" dirty="0"/>
              <a:t>Technical Report </a:t>
            </a:r>
            <a:r>
              <a:rPr lang="en-US" sz="2000" dirty="0" smtClean="0"/>
              <a:t>provides </a:t>
            </a:r>
            <a:r>
              <a:rPr lang="en-US" sz="2000" dirty="0"/>
              <a:t>a state of the art review of QoS mechanisms for mobile network technologies foreseen as potential candidates to offer mobile IPTV services, as well as potential performance metrics. </a:t>
            </a:r>
            <a:endParaRPr lang="en-GB" sz="2000" dirty="0" smtClean="0">
              <a:solidFill>
                <a:schemeClr val="accent2">
                  <a:lumMod val="50000"/>
                </a:schemeClr>
              </a:solidFill>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dirty="0">
              <a:solidFill>
                <a:schemeClr val="accent2">
                  <a:lumMod val="50000"/>
                </a:schemeClr>
              </a:solidFill>
              <a:latin typeface="Arial" pitchFamily="34" charset="0"/>
              <a:ea typeface="宋体" pitchFamily="2" charset="-122"/>
            </a:endParaRPr>
          </a:p>
          <a:p>
            <a:pPr marL="333375" lvl="0" indent="-333375" defTabSz="45720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ATIS-0800057</a:t>
            </a:r>
            <a:endParaRPr lang="en-GB" sz="2000" b="1"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solidFill>
                  <a:schemeClr val="accent2">
                    <a:lumMod val="50000"/>
                  </a:schemeClr>
                </a:solidFill>
                <a:latin typeface="Arial" pitchFamily="34" charset="0"/>
                <a:ea typeface="宋体" pitchFamily="2" charset="-122"/>
              </a:rPr>
              <a:t>Title</a:t>
            </a:r>
            <a:r>
              <a:rPr lang="en-GB" sz="2000" dirty="0">
                <a:solidFill>
                  <a:schemeClr val="accent2">
                    <a:lumMod val="50000"/>
                  </a:schemeClr>
                </a:solidFill>
                <a:latin typeface="Arial" pitchFamily="34" charset="0"/>
                <a:ea typeface="宋体" pitchFamily="2" charset="-122"/>
              </a:rPr>
              <a:t>: </a:t>
            </a:r>
            <a:r>
              <a:rPr lang="en-US" sz="2000" dirty="0"/>
              <a:t>QoS Metrics for Content on Demand</a:t>
            </a:r>
            <a:endParaRPr lang="en-GB" sz="2000"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solidFill>
                  <a:schemeClr val="accent2">
                    <a:lumMod val="50000"/>
                  </a:schemeClr>
                </a:solidFill>
                <a:latin typeface="Arial" pitchFamily="34" charset="0"/>
                <a:ea typeface="宋体" pitchFamily="2" charset="-122"/>
                <a:hlinkClick r:id="rId2"/>
              </a:rPr>
              <a:t>http://</a:t>
            </a:r>
            <a:r>
              <a:rPr lang="en-US" sz="2000" dirty="0" smtClean="0">
                <a:solidFill>
                  <a:schemeClr val="accent2">
                    <a:lumMod val="50000"/>
                  </a:schemeClr>
                </a:solidFill>
                <a:latin typeface="Arial" pitchFamily="34" charset="0"/>
                <a:ea typeface="宋体" pitchFamily="2" charset="-122"/>
                <a:hlinkClick r:id="rId2"/>
              </a:rPr>
              <a:t>www.atis.org/docstore/product.aspx?id=26793 </a:t>
            </a:r>
            <a:endParaRPr lang="en-US" sz="2000" dirty="0">
              <a:solidFill>
                <a:schemeClr val="accent2">
                  <a:lumMod val="50000"/>
                </a:schemeClr>
              </a:solidFill>
              <a:latin typeface="Arial" pitchFamily="34" charset="0"/>
              <a:ea typeface="宋体" pitchFamily="2" charset="-122"/>
              <a:hlinkClick r:id="rId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a:t>
            </a:r>
            <a:r>
              <a:rPr lang="en-US" sz="2000" dirty="0"/>
              <a:t>This document defines Quality of Service (QoS) metrics and their applications and measurement points for Content on Demand (CoD) Internet Protocol TV (IPTV) services as defined in ATIS-0800042, IPTV Content on Demand Service.</a:t>
            </a:r>
            <a:endParaRPr lang="en-GB" sz="2000" dirty="0">
              <a:solidFill>
                <a:schemeClr val="accent2">
                  <a:lumMod val="50000"/>
                </a:schemeClr>
              </a:solidFill>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
        <p:nvSpPr>
          <p:cNvPr id="4" name="Slide Number Placeholder 3"/>
          <p:cNvSpPr>
            <a:spLocks noGrp="1"/>
          </p:cNvSpPr>
          <p:nvPr>
            <p:ph type="sldNum" sz="quarter" idx="10"/>
          </p:nvPr>
        </p:nvSpPr>
        <p:spPr/>
        <p:txBody>
          <a:bodyPr/>
          <a:lstStyle/>
          <a:p>
            <a:fld id="{73758190-59B5-4FAF-92D8-77798514AC83}" type="slidenum">
              <a:rPr lang="en-CA" smtClean="0"/>
              <a:pPr/>
              <a:t>45</a:t>
            </a:fld>
            <a:endParaRPr lang="en-CA"/>
          </a:p>
        </p:txBody>
      </p:sp>
    </p:spTree>
    <p:extLst>
      <p:ext uri="{BB962C8B-B14F-4D97-AF65-F5344CB8AC3E}">
        <p14:creationId xmlns:p14="http://schemas.microsoft.com/office/powerpoint/2010/main" val="10236551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2E95B9D-D9BB-4DBA-AF06-0D35FDF7B400}" type="slidenum">
              <a:rPr lang="en-CA" altLang="ko-KR" smtClean="0"/>
              <a:pPr>
                <a:defRPr/>
              </a:pPr>
              <a:t>46</a:t>
            </a:fld>
            <a:endParaRPr lang="en-CA" altLang="ko-KR"/>
          </a:p>
        </p:txBody>
      </p:sp>
      <p:sp>
        <p:nvSpPr>
          <p:cNvPr id="5" name="Title 1"/>
          <p:cNvSpPr>
            <a:spLocks noGrp="1"/>
          </p:cNvSpPr>
          <p:nvPr>
            <p:ph type="title"/>
          </p:nvPr>
        </p:nvSpPr>
        <p:spPr>
          <a:xfrm>
            <a:off x="457200" y="274638"/>
            <a:ext cx="82296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95400"/>
            <a:ext cx="8229600" cy="4525962"/>
          </a:xfrm>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ATIS-0800058</a:t>
            </a:r>
            <a:endParaRPr lang="en-GB" sz="2000" b="1"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solidFill>
                  <a:schemeClr val="accent2">
                    <a:lumMod val="50000"/>
                  </a:schemeClr>
                </a:solidFill>
                <a:latin typeface="Arial" pitchFamily="34" charset="0"/>
                <a:ea typeface="宋体" pitchFamily="2" charset="-122"/>
              </a:rPr>
              <a:t>Title</a:t>
            </a:r>
            <a:r>
              <a:rPr lang="en-GB" sz="2000" dirty="0">
                <a:solidFill>
                  <a:schemeClr val="accent2">
                    <a:lumMod val="50000"/>
                  </a:schemeClr>
                </a:solidFill>
                <a:latin typeface="Arial" pitchFamily="34" charset="0"/>
                <a:ea typeface="宋体" pitchFamily="2" charset="-122"/>
              </a:rPr>
              <a:t>: </a:t>
            </a:r>
            <a:r>
              <a:rPr lang="en-US" sz="2000" dirty="0"/>
              <a:t>Analysis of Content Delivery Network Use in the ATIS IPTV Interoperability Forum and ATIS Cloud Services Forum</a:t>
            </a:r>
            <a:endParaRPr lang="en-GB" sz="2000" dirty="0" smtClean="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smtClean="0">
                <a:solidFill>
                  <a:schemeClr val="accent2">
                    <a:lumMod val="50000"/>
                  </a:schemeClr>
                </a:solidFill>
                <a:latin typeface="Arial" pitchFamily="34" charset="0"/>
                <a:ea typeface="宋体" pitchFamily="2" charset="-122"/>
                <a:hlinkClick r:id="rId2"/>
              </a:rPr>
              <a:t>http://www.atis.org/docstore/product.aspx?id=27906 </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a:t>
            </a:r>
            <a:r>
              <a:rPr lang="en-US" sz="2000" dirty="0"/>
              <a:t>This document is an analysis of the use of CDN in ATIS IIF and ATIS CSF standards. It describes the similarities and differences between CDN use in these two ATIS Forum, and serves as a baseline to determine future work in specifying IPTV service delivery using cloud infrastructure</a:t>
            </a:r>
            <a:r>
              <a:rPr lang="en-US" sz="2000" dirty="0" smtClean="0"/>
              <a:t>. </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Tree>
    <p:extLst>
      <p:ext uri="{BB962C8B-B14F-4D97-AF65-F5344CB8AC3E}">
        <p14:creationId xmlns:p14="http://schemas.microsoft.com/office/powerpoint/2010/main" val="15914832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2E95B9D-D9BB-4DBA-AF06-0D35FDF7B400}" type="slidenum">
              <a:rPr lang="en-CA" altLang="ko-KR" smtClean="0"/>
              <a:pPr>
                <a:defRPr/>
              </a:pPr>
              <a:t>47</a:t>
            </a:fld>
            <a:endParaRPr lang="en-CA" altLang="ko-KR"/>
          </a:p>
        </p:txBody>
      </p:sp>
      <p:sp>
        <p:nvSpPr>
          <p:cNvPr id="5" name="Title 1"/>
          <p:cNvSpPr>
            <a:spLocks noGrp="1"/>
          </p:cNvSpPr>
          <p:nvPr>
            <p:ph type="title"/>
          </p:nvPr>
        </p:nvSpPr>
        <p:spPr>
          <a:xfrm>
            <a:off x="457200" y="274638"/>
            <a:ext cx="82296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7" name="Content Placeholder 2"/>
          <p:cNvSpPr>
            <a:spLocks noGrp="1"/>
          </p:cNvSpPr>
          <p:nvPr>
            <p:ph idx="1"/>
          </p:nvPr>
        </p:nvSpPr>
        <p:spPr>
          <a:xfrm>
            <a:off x="468313" y="1295400"/>
            <a:ext cx="8229600" cy="4525962"/>
          </a:xfrm>
        </p:spPr>
        <p:txBody>
          <a:bodyPr>
            <a:normAutofit/>
          </a:bodyPr>
          <a:lstStyle/>
          <a:p>
            <a:pPr marL="333375" lvl="0" indent="-333375" defTabSz="45720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ATIS-0800059</a:t>
            </a:r>
            <a:endParaRPr lang="en-GB" sz="2000" b="1"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Title</a:t>
            </a:r>
            <a:r>
              <a:rPr lang="en-GB" sz="2000" dirty="0" smtClean="0">
                <a:solidFill>
                  <a:schemeClr val="accent2">
                    <a:lumMod val="50000"/>
                  </a:schemeClr>
                </a:solidFill>
                <a:latin typeface="Arial" pitchFamily="34" charset="0"/>
                <a:ea typeface="宋体" pitchFamily="2" charset="-122"/>
              </a:rPr>
              <a:t>: </a:t>
            </a:r>
            <a:r>
              <a:rPr lang="en-US" sz="2000" dirty="0"/>
              <a:t>Test Plan Scenarios </a:t>
            </a:r>
            <a:r>
              <a:rPr lang="en-US" sz="2000" dirty="0" smtClean="0"/>
              <a:t>for </a:t>
            </a:r>
            <a:r>
              <a:rPr lang="en-US" sz="2000" dirty="0" err="1" smtClean="0"/>
              <a:t>MultiScreen</a:t>
            </a:r>
            <a:r>
              <a:rPr lang="en-US" sz="2000" dirty="0" smtClean="0"/>
              <a:t> </a:t>
            </a:r>
            <a:r>
              <a:rPr lang="en-US" sz="2000" dirty="0"/>
              <a:t>Video Services</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a:t>
            </a:r>
            <a:r>
              <a:rPr lang="en-US" sz="2000" dirty="0">
                <a:solidFill>
                  <a:schemeClr val="accent2">
                    <a:lumMod val="50000"/>
                  </a:schemeClr>
                </a:solidFill>
                <a:latin typeface="Arial" pitchFamily="34" charset="0"/>
                <a:ea typeface="宋体" pitchFamily="2" charset="-122"/>
              </a:rPr>
              <a:t>This document describes a test plan based on the multiscreen video services use cases as described in </a:t>
            </a:r>
            <a:r>
              <a:rPr lang="en-US" sz="2000" dirty="0" smtClean="0">
                <a:solidFill>
                  <a:schemeClr val="accent2">
                    <a:lumMod val="50000"/>
                  </a:schemeClr>
                </a:solidFill>
                <a:latin typeface="Arial" pitchFamily="34" charset="0"/>
                <a:ea typeface="宋体" pitchFamily="2" charset="-122"/>
              </a:rPr>
              <a:t>ATIS-0800042</a:t>
            </a:r>
            <a:r>
              <a:rPr lang="en-US" sz="2000" dirty="0">
                <a:solidFill>
                  <a:schemeClr val="accent2">
                    <a:lumMod val="50000"/>
                  </a:schemeClr>
                </a:solidFill>
                <a:latin typeface="Arial" pitchFamily="34" charset="0"/>
                <a:ea typeface="宋体" pitchFamily="2" charset="-122"/>
              </a:rPr>
              <a:t>, IPTV Content on Demand </a:t>
            </a:r>
            <a:r>
              <a:rPr lang="en-US" sz="2000" dirty="0" smtClean="0">
                <a:solidFill>
                  <a:schemeClr val="accent2">
                    <a:lumMod val="50000"/>
                  </a:schemeClr>
                </a:solidFill>
                <a:latin typeface="Arial" pitchFamily="34" charset="0"/>
                <a:ea typeface="宋体" pitchFamily="2" charset="-122"/>
              </a:rPr>
              <a:t>Service. </a:t>
            </a:r>
            <a:r>
              <a:rPr lang="en-US" sz="2000" dirty="0">
                <a:solidFill>
                  <a:schemeClr val="accent2">
                    <a:lumMod val="50000"/>
                  </a:schemeClr>
                </a:solidFill>
                <a:latin typeface="Arial" pitchFamily="34" charset="0"/>
                <a:ea typeface="宋体" pitchFamily="2" charset="-122"/>
              </a:rPr>
              <a:t>It will </a:t>
            </a:r>
            <a:r>
              <a:rPr lang="en-US" sz="2000" dirty="0" smtClean="0">
                <a:solidFill>
                  <a:schemeClr val="accent2">
                    <a:lumMod val="50000"/>
                  </a:schemeClr>
                </a:solidFill>
                <a:latin typeface="Arial" pitchFamily="34" charset="0"/>
                <a:ea typeface="宋体" pitchFamily="2" charset="-122"/>
              </a:rPr>
              <a:t>allow </a:t>
            </a:r>
            <a:r>
              <a:rPr lang="en-US" sz="2000" dirty="0">
                <a:solidFill>
                  <a:schemeClr val="accent2">
                    <a:lumMod val="50000"/>
                  </a:schemeClr>
                </a:solidFill>
                <a:latin typeface="Arial" pitchFamily="34" charset="0"/>
                <a:ea typeface="宋体" pitchFamily="2" charset="-122"/>
              </a:rPr>
              <a:t>validation of the multiscreen video service use case and will demonstrate multi-vendor interoperability.</a:t>
            </a:r>
            <a:endParaRPr lang="en-GB" sz="2000" dirty="0" smtClean="0">
              <a:solidFill>
                <a:schemeClr val="accent2">
                  <a:lumMod val="50000"/>
                </a:schemeClr>
              </a:solidFill>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000" b="1" dirty="0">
              <a:solidFill>
                <a:schemeClr val="accent2">
                  <a:lumMod val="50000"/>
                </a:schemeClr>
              </a:solidFill>
              <a:latin typeface="Arial" pitchFamily="34" charset="0"/>
              <a:ea typeface="宋体" pitchFamily="2" charset="-122"/>
            </a:endParaRPr>
          </a:p>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ATIS-0800060</a:t>
            </a:r>
            <a:endParaRPr lang="en-GB" sz="2000" b="1"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solidFill>
                  <a:schemeClr val="accent2">
                    <a:lumMod val="50000"/>
                  </a:schemeClr>
                </a:solidFill>
                <a:latin typeface="Arial" pitchFamily="34" charset="0"/>
                <a:ea typeface="宋体" pitchFamily="2" charset="-122"/>
              </a:rPr>
              <a:t>Title</a:t>
            </a:r>
            <a:r>
              <a:rPr lang="en-GB" sz="2000" dirty="0">
                <a:solidFill>
                  <a:schemeClr val="accent2">
                    <a:lumMod val="50000"/>
                  </a:schemeClr>
                </a:solidFill>
                <a:latin typeface="Arial" pitchFamily="34" charset="0"/>
                <a:ea typeface="宋体" pitchFamily="2" charset="-122"/>
              </a:rPr>
              <a:t>: </a:t>
            </a:r>
            <a:r>
              <a:rPr lang="en-US" sz="2000" dirty="0"/>
              <a:t>Report on DECE Specifications Compatibility with ATIS IIF </a:t>
            </a:r>
            <a:r>
              <a:rPr lang="en-US" sz="2000" dirty="0" smtClean="0"/>
              <a:t>Specifications</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accent2">
                    <a:lumMod val="50000"/>
                  </a:schemeClr>
                </a:solidFill>
                <a:latin typeface="Arial" pitchFamily="34" charset="0"/>
                <a:ea typeface="宋体" pitchFamily="2" charset="-122"/>
                <a:hlinkClick r:id="rId2"/>
              </a:rPr>
              <a:t>http://</a:t>
            </a:r>
            <a:r>
              <a:rPr lang="en-GB" sz="2000" dirty="0" smtClean="0">
                <a:solidFill>
                  <a:schemeClr val="accent2">
                    <a:lumMod val="50000"/>
                  </a:schemeClr>
                </a:solidFill>
                <a:latin typeface="Arial" pitchFamily="34" charset="0"/>
                <a:ea typeface="宋体" pitchFamily="2" charset="-122"/>
                <a:hlinkClick r:id="rId2"/>
              </a:rPr>
              <a:t>www.atis.org/docstore/product.aspx?id=27961</a:t>
            </a:r>
            <a:r>
              <a:rPr lang="en-GB" sz="2000" dirty="0" smtClean="0">
                <a:solidFill>
                  <a:schemeClr val="accent2">
                    <a:lumMod val="50000"/>
                  </a:schemeClr>
                </a:solidFill>
                <a:latin typeface="Arial" pitchFamily="34" charset="0"/>
                <a:ea typeface="宋体" pitchFamily="2" charset="-122"/>
              </a:rPr>
              <a:t> </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T</a:t>
            </a:r>
            <a:r>
              <a:rPr lang="en-US" sz="2000" dirty="0" smtClean="0"/>
              <a:t>his Report provides </a:t>
            </a:r>
            <a:r>
              <a:rPr lang="en-US" sz="2000" dirty="0"/>
              <a:t>analysis of the potential relationship between DECE and ATIS IIF specifications.</a:t>
            </a:r>
            <a:endParaRPr lang="en-GB" sz="2000" dirty="0">
              <a:solidFill>
                <a:schemeClr val="accent2">
                  <a:lumMod val="50000"/>
                </a:schemeClr>
              </a:solidFill>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Tree>
    <p:extLst>
      <p:ext uri="{BB962C8B-B14F-4D97-AF65-F5344CB8AC3E}">
        <p14:creationId xmlns:p14="http://schemas.microsoft.com/office/powerpoint/2010/main" val="41056149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2E95B9D-D9BB-4DBA-AF06-0D35FDF7B400}" type="slidenum">
              <a:rPr lang="en-CA" altLang="ko-KR" smtClean="0"/>
              <a:pPr>
                <a:defRPr/>
              </a:pPr>
              <a:t>48</a:t>
            </a:fld>
            <a:endParaRPr lang="en-CA" altLang="ko-KR"/>
          </a:p>
        </p:txBody>
      </p:sp>
      <p:sp>
        <p:nvSpPr>
          <p:cNvPr id="5" name="Title 1"/>
          <p:cNvSpPr>
            <a:spLocks noGrp="1"/>
          </p:cNvSpPr>
          <p:nvPr>
            <p:ph type="title"/>
          </p:nvPr>
        </p:nvSpPr>
        <p:spPr>
          <a:xfrm>
            <a:off x="457200" y="274638"/>
            <a:ext cx="8229600" cy="1143000"/>
          </a:xfrm>
        </p:spPr>
        <p:txBody>
          <a:bodyPr/>
          <a:lstStyle/>
          <a:p>
            <a:r>
              <a:rPr lang="en-GB" dirty="0">
                <a:latin typeface="Arial" pitchFamily="34" charset="0"/>
                <a:ea typeface="宋体" pitchFamily="2" charset="-122"/>
              </a:rPr>
              <a:t>IIF Publications (cont’d</a:t>
            </a:r>
            <a:r>
              <a:rPr lang="en-GB" dirty="0" smtClean="0">
                <a:latin typeface="Arial" pitchFamily="34" charset="0"/>
                <a:ea typeface="宋体" pitchFamily="2" charset="-122"/>
              </a:rPr>
              <a:t>)</a:t>
            </a:r>
            <a:endParaRPr lang="en-US" dirty="0"/>
          </a:p>
        </p:txBody>
      </p:sp>
      <p:sp>
        <p:nvSpPr>
          <p:cNvPr id="6" name="Content Placeholder 2"/>
          <p:cNvSpPr>
            <a:spLocks noGrp="1"/>
          </p:cNvSpPr>
          <p:nvPr>
            <p:ph idx="1"/>
          </p:nvPr>
        </p:nvSpPr>
        <p:spPr>
          <a:xfrm>
            <a:off x="468313" y="1295400"/>
            <a:ext cx="8229600" cy="4525962"/>
          </a:xfrm>
        </p:spPr>
        <p:txBody>
          <a:bodyPr>
            <a:normAutofit/>
          </a:bodyPr>
          <a:lstStyle/>
          <a:p>
            <a:pPr marL="333375" lvl="0" indent="-333375" defTabSz="457200" eaLnBrk="0" hangingPunct="0">
              <a:buClr>
                <a:srgbClr val="99CC00"/>
              </a:buClr>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smtClean="0">
                <a:solidFill>
                  <a:schemeClr val="accent2">
                    <a:lumMod val="50000"/>
                  </a:schemeClr>
                </a:solidFill>
                <a:latin typeface="Arial" pitchFamily="34" charset="0"/>
                <a:ea typeface="宋体" pitchFamily="2" charset="-122"/>
              </a:rPr>
              <a:t>ATIS-0800061</a:t>
            </a:r>
            <a:endParaRPr lang="en-GB" sz="2000" b="1" dirty="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a:solidFill>
                  <a:schemeClr val="accent2">
                    <a:lumMod val="50000"/>
                  </a:schemeClr>
                </a:solidFill>
                <a:latin typeface="Arial" pitchFamily="34" charset="0"/>
                <a:ea typeface="宋体" pitchFamily="2" charset="-122"/>
              </a:rPr>
              <a:t>Title</a:t>
            </a:r>
            <a:r>
              <a:rPr lang="en-GB" sz="2000" dirty="0">
                <a:solidFill>
                  <a:schemeClr val="accent2">
                    <a:lumMod val="50000"/>
                  </a:schemeClr>
                </a:solidFill>
                <a:latin typeface="Arial" pitchFamily="34" charset="0"/>
                <a:ea typeface="宋体" pitchFamily="2" charset="-122"/>
              </a:rPr>
              <a:t>: </a:t>
            </a:r>
            <a:r>
              <a:rPr lang="en-US" sz="2000" dirty="0"/>
              <a:t>Methodology for Subjective or Objective Video Quality Assessment in Multiple Bit Rate Adaptive Streaming</a:t>
            </a:r>
            <a:endParaRPr lang="en-GB" sz="2000" dirty="0" smtClean="0">
              <a:solidFill>
                <a:schemeClr val="accent2">
                  <a:lumMod val="50000"/>
                </a:schemeClr>
              </a:solidFill>
              <a:latin typeface="Arial" pitchFamily="34" charset="0"/>
              <a:ea typeface="宋体" pitchFamily="2" charset="-122"/>
            </a:endParaRP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000" dirty="0">
                <a:solidFill>
                  <a:schemeClr val="accent2">
                    <a:lumMod val="50000"/>
                  </a:schemeClr>
                </a:solidFill>
                <a:latin typeface="Arial" pitchFamily="34" charset="0"/>
                <a:ea typeface="宋体" pitchFamily="2" charset="-122"/>
                <a:hlinkClick r:id="rId2"/>
              </a:rPr>
              <a:t>http://www.atis.org/docstore/product.aspx?id=27948 </a:t>
            </a:r>
          </a:p>
          <a:p>
            <a:pPr lvl="0" defTabSz="45720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i="1" dirty="0" smtClean="0">
                <a:solidFill>
                  <a:schemeClr val="accent2">
                    <a:lumMod val="50000"/>
                  </a:schemeClr>
                </a:solidFill>
                <a:latin typeface="Arial" pitchFamily="34" charset="0"/>
                <a:ea typeface="宋体" pitchFamily="2" charset="-122"/>
              </a:rPr>
              <a:t>Description</a:t>
            </a:r>
            <a:r>
              <a:rPr lang="en-GB" sz="2000" dirty="0" smtClean="0">
                <a:solidFill>
                  <a:schemeClr val="accent2">
                    <a:lumMod val="50000"/>
                  </a:schemeClr>
                </a:solidFill>
                <a:latin typeface="Arial" pitchFamily="34" charset="0"/>
                <a:ea typeface="宋体" pitchFamily="2" charset="-122"/>
              </a:rPr>
              <a:t>: </a:t>
            </a:r>
            <a:r>
              <a:rPr lang="en-US" sz="2000" dirty="0"/>
              <a:t>This document presents best practices for video quality assessment to be used to select optimal profiles for multi bit rate video encoding in adaptive streaming applications. A profile is a specific set of bit rate, frame rate, and resolution settings. The methodology presented here is intended to achieve the best video quality on end-user devices. The methodology may be applied to both subjective and objective data sets. </a:t>
            </a:r>
            <a:endParaRPr lang="en-US" sz="2000" dirty="0" smtClean="0">
              <a:latin typeface="Arial" pitchFamily="34" charset="0"/>
              <a:ea typeface="宋体" pitchFamily="2" charset="-122"/>
            </a:endParaRPr>
          </a:p>
          <a:p>
            <a:pPr lvl="0" defTabSz="457200" eaLnBrk="0" hangingPunct="0">
              <a:spcBef>
                <a:spcPts val="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US" sz="2000" dirty="0">
              <a:latin typeface="Arial" pitchFamily="34" charset="0"/>
              <a:ea typeface="宋体" pitchFamily="2" charset="-122"/>
            </a:endParaRPr>
          </a:p>
        </p:txBody>
      </p:sp>
    </p:spTree>
    <p:extLst>
      <p:ext uri="{BB962C8B-B14F-4D97-AF65-F5344CB8AC3E}">
        <p14:creationId xmlns:p14="http://schemas.microsoft.com/office/powerpoint/2010/main" val="3917479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p:txBody>
          <a:bodyPr/>
          <a:lstStyle/>
          <a:p>
            <a:pPr>
              <a:defRPr/>
            </a:pPr>
            <a:fld id="{713BB978-66A6-472F-96FF-D42BA86CE8BB}" type="slidenum">
              <a:rPr lang="en-US" altLang="zh-CN"/>
              <a:pPr>
                <a:defRPr/>
              </a:pPr>
              <a:t>49</a:t>
            </a:fld>
            <a:endParaRPr lang="en-US" altLang="zh-CN"/>
          </a:p>
        </p:txBody>
      </p:sp>
      <p:sp>
        <p:nvSpPr>
          <p:cNvPr id="83971" name="Rectangle 2"/>
          <p:cNvSpPr>
            <a:spLocks noGrp="1" noRot="1" noChangeArrowheads="1"/>
          </p:cNvSpPr>
          <p:nvPr>
            <p:ph type="title" idx="4294967295"/>
          </p:nvPr>
        </p:nvSpPr>
        <p:spPr>
          <a:xfrm>
            <a:off x="0" y="-26988"/>
            <a:ext cx="9144000" cy="1143001"/>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IPTV Sub-Domains</a:t>
            </a:r>
          </a:p>
        </p:txBody>
      </p:sp>
      <p:sp>
        <p:nvSpPr>
          <p:cNvPr id="83972" name="Text Box 3"/>
          <p:cNvSpPr txBox="1">
            <a:spLocks noChangeArrowheads="1"/>
          </p:cNvSpPr>
          <p:nvPr/>
        </p:nvSpPr>
        <p:spPr bwMode="auto">
          <a:xfrm>
            <a:off x="1447800" y="5791200"/>
            <a:ext cx="6121400" cy="276225"/>
          </a:xfrm>
          <a:prstGeom prst="rect">
            <a:avLst/>
          </a:prstGeom>
          <a:noFill/>
          <a:ln w="9525">
            <a:noFill/>
            <a:round/>
            <a:headEnd/>
            <a:tailEnd/>
          </a:ln>
        </p:spPr>
        <p:txBody>
          <a:bodyPr lIns="90000" tIns="46800" rIns="90000" bIns="46800">
            <a:spAutoFit/>
          </a:bodyPr>
          <a:lstStyle/>
          <a:p>
            <a:pPr defTabSz="457200" eaLnBrk="0" hangingPunct="0">
              <a:spcBef>
                <a:spcPts val="750"/>
              </a:spcBef>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Source: “IPTV Architecture Requirements,” ATIS-0800002, May 2006</a:t>
            </a:r>
          </a:p>
        </p:txBody>
      </p:sp>
      <p:pic>
        <p:nvPicPr>
          <p:cNvPr id="83973" name="Picture 4"/>
          <p:cNvPicPr>
            <a:picLocks noChangeAspect="1" noChangeArrowheads="1"/>
          </p:cNvPicPr>
          <p:nvPr/>
        </p:nvPicPr>
        <p:blipFill>
          <a:blip r:embed="rId3" cstate="print"/>
          <a:srcRect/>
          <a:stretch>
            <a:fillRect/>
          </a:stretch>
        </p:blipFill>
        <p:spPr bwMode="auto">
          <a:xfrm>
            <a:off x="1152525" y="1370013"/>
            <a:ext cx="6962775" cy="4240212"/>
          </a:xfrm>
          <a:prstGeom prst="rect">
            <a:avLst/>
          </a:prstGeom>
          <a:noFill/>
          <a:ln w="9525">
            <a:noFill/>
            <a:round/>
            <a:headEnd/>
            <a:tailEnd/>
          </a:ln>
        </p:spPr>
      </p:pic>
    </p:spTree>
    <p:extLst>
      <p:ext uri="{BB962C8B-B14F-4D97-AF65-F5344CB8AC3E}">
        <p14:creationId xmlns:p14="http://schemas.microsoft.com/office/powerpoint/2010/main" val="8957668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 of Current </a:t>
            </a:r>
            <a:r>
              <a:rPr lang="en-US" dirty="0" smtClean="0"/>
              <a:t>Activities</a:t>
            </a:r>
            <a:endParaRPr lang="en-US" dirty="0"/>
          </a:p>
        </p:txBody>
      </p:sp>
      <p:sp>
        <p:nvSpPr>
          <p:cNvPr id="6146" name="Rectangle 3"/>
          <p:cNvSpPr>
            <a:spLocks noGrp="1" noRot="1" noChangeArrowheads="1"/>
          </p:cNvSpPr>
          <p:nvPr>
            <p:ph idx="1"/>
          </p:nvPr>
        </p:nvSpPr>
        <p:spPr>
          <a:xfrm>
            <a:off x="304800" y="1219994"/>
            <a:ext cx="8229600" cy="5257006"/>
          </a:xfrm>
        </p:spPr>
        <p:txBody>
          <a:bodyPr>
            <a:normAutofit/>
          </a:bodyPr>
          <a:lstStyle/>
          <a:p>
            <a:pPr marL="0" indent="0">
              <a:spcBef>
                <a:spcPts val="500"/>
              </a:spcBef>
              <a:buNone/>
            </a:pPr>
            <a:r>
              <a:rPr lang="en-US" sz="2600" b="1" u="sng" smtClean="0">
                <a:ea typeface="宋体"/>
                <a:cs typeface="宋体"/>
              </a:rPr>
              <a:t>Recently Completed Standards:</a:t>
            </a:r>
            <a:endParaRPr lang="en-US" sz="2600" b="1" u="sng" dirty="0" smtClean="0">
              <a:ea typeface="宋体"/>
              <a:cs typeface="宋体"/>
            </a:endParaRPr>
          </a:p>
          <a:p>
            <a:pPr>
              <a:spcBef>
                <a:spcPct val="0"/>
              </a:spcBef>
            </a:pPr>
            <a:r>
              <a:rPr lang="en-US" sz="2600" dirty="0">
                <a:ea typeface="宋体"/>
                <a:cs typeface="宋体"/>
              </a:rPr>
              <a:t>Architecture work on Content on Demand and related specifications</a:t>
            </a:r>
          </a:p>
          <a:p>
            <a:pPr>
              <a:spcBef>
                <a:spcPct val="0"/>
              </a:spcBef>
            </a:pPr>
            <a:r>
              <a:rPr lang="en-US" sz="2600" dirty="0">
                <a:ea typeface="宋体"/>
                <a:cs typeface="宋体"/>
              </a:rPr>
              <a:t>Progress on video quality and </a:t>
            </a:r>
            <a:r>
              <a:rPr lang="en-US" sz="2600" dirty="0" smtClean="0">
                <a:ea typeface="宋体"/>
                <a:cs typeface="宋体"/>
              </a:rPr>
              <a:t>security, including</a:t>
            </a:r>
          </a:p>
          <a:p>
            <a:pPr lvl="1">
              <a:spcBef>
                <a:spcPct val="0"/>
              </a:spcBef>
            </a:pPr>
            <a:r>
              <a:rPr lang="en-US" sz="2200" dirty="0" err="1" smtClean="0">
                <a:ea typeface="宋体"/>
                <a:cs typeface="宋体"/>
              </a:rPr>
              <a:t>QoS</a:t>
            </a:r>
            <a:r>
              <a:rPr lang="en-US" sz="2200" dirty="0" smtClean="0">
                <a:ea typeface="宋体"/>
                <a:cs typeface="宋体"/>
              </a:rPr>
              <a:t> </a:t>
            </a:r>
            <a:r>
              <a:rPr lang="en-US" sz="2200" dirty="0">
                <a:ea typeface="宋体"/>
                <a:cs typeface="宋体"/>
              </a:rPr>
              <a:t>metrics for Content on </a:t>
            </a:r>
            <a:r>
              <a:rPr lang="en-US" sz="2200" dirty="0" smtClean="0">
                <a:ea typeface="宋体"/>
                <a:cs typeface="宋体"/>
              </a:rPr>
              <a:t>Demand</a:t>
            </a:r>
          </a:p>
          <a:p>
            <a:pPr lvl="1">
              <a:spcBef>
                <a:spcPct val="0"/>
              </a:spcBef>
            </a:pPr>
            <a:r>
              <a:rPr lang="en-US" sz="2200" dirty="0" err="1" smtClean="0">
                <a:ea typeface="宋体"/>
                <a:cs typeface="宋体"/>
              </a:rPr>
              <a:t>QoS</a:t>
            </a:r>
            <a:r>
              <a:rPr lang="en-US" sz="2200" dirty="0" smtClean="0">
                <a:ea typeface="宋体"/>
                <a:cs typeface="宋体"/>
              </a:rPr>
              <a:t> </a:t>
            </a:r>
            <a:r>
              <a:rPr lang="en-US" sz="2200" dirty="0">
                <a:ea typeface="宋体"/>
                <a:cs typeface="宋体"/>
              </a:rPr>
              <a:t>for Mobile </a:t>
            </a:r>
            <a:r>
              <a:rPr lang="en-US" sz="2200" dirty="0" smtClean="0">
                <a:ea typeface="宋体"/>
                <a:cs typeface="宋体"/>
              </a:rPr>
              <a:t>IPTV</a:t>
            </a:r>
            <a:endParaRPr lang="en-US" sz="2200" dirty="0">
              <a:ea typeface="宋体"/>
              <a:cs typeface="宋体"/>
            </a:endParaRPr>
          </a:p>
          <a:p>
            <a:pPr>
              <a:spcBef>
                <a:spcPct val="0"/>
              </a:spcBef>
            </a:pPr>
            <a:r>
              <a:rPr lang="en-US" sz="2600" dirty="0">
                <a:ea typeface="宋体"/>
                <a:cs typeface="宋体"/>
              </a:rPr>
              <a:t>Maintenance updates of nine existing specifications</a:t>
            </a:r>
          </a:p>
          <a:p>
            <a:pPr>
              <a:spcBef>
                <a:spcPct val="0"/>
              </a:spcBef>
            </a:pPr>
            <a:r>
              <a:rPr lang="en-US" sz="2600" dirty="0">
                <a:ea typeface="宋体"/>
                <a:cs typeface="宋体"/>
              </a:rPr>
              <a:t>Device identity and device and subscriber </a:t>
            </a:r>
            <a:r>
              <a:rPr lang="en-US" sz="2600" dirty="0" smtClean="0">
                <a:ea typeface="宋体"/>
                <a:cs typeface="宋体"/>
              </a:rPr>
              <a:t>authentication</a:t>
            </a:r>
            <a:endParaRPr lang="en-US" sz="2600" dirty="0">
              <a:ea typeface="宋体"/>
              <a:cs typeface="宋体"/>
            </a:endParaRPr>
          </a:p>
        </p:txBody>
      </p:sp>
      <p:sp>
        <p:nvSpPr>
          <p:cNvPr id="4" name="Rectangle 6"/>
          <p:cNvSpPr>
            <a:spLocks noGrp="1" noChangeArrowheads="1"/>
          </p:cNvSpPr>
          <p:nvPr>
            <p:ph type="sldNum" sz="quarter" idx="10"/>
          </p:nvPr>
        </p:nvSpPr>
        <p:spPr/>
        <p:txBody>
          <a:bodyPr/>
          <a:lstStyle/>
          <a:p>
            <a:pPr>
              <a:defRPr/>
            </a:pPr>
            <a:fld id="{8CBE5884-64ED-4F0F-B422-B94041988878}" type="slidenum">
              <a:rPr lang="en-US" altLang="zh-CN"/>
              <a:pPr>
                <a:defRPr/>
              </a:pPr>
              <a:t>5</a:t>
            </a:fld>
            <a:endParaRPr lang="en-US" altLang="zh-CN" dirty="0"/>
          </a:p>
        </p:txBody>
      </p:sp>
    </p:spTree>
    <p:extLst>
      <p:ext uri="{BB962C8B-B14F-4D97-AF65-F5344CB8AC3E}">
        <p14:creationId xmlns:p14="http://schemas.microsoft.com/office/powerpoint/2010/main" val="38635244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p:txBody>
          <a:bodyPr/>
          <a:lstStyle/>
          <a:p>
            <a:pPr>
              <a:defRPr/>
            </a:pPr>
            <a:fld id="{6067A3D2-BA8C-4099-B454-1C6E8F1CF8B8}" type="slidenum">
              <a:rPr lang="en-US" altLang="zh-CN"/>
              <a:pPr>
                <a:defRPr/>
              </a:pPr>
              <a:t>50</a:t>
            </a:fld>
            <a:endParaRPr lang="en-US" altLang="zh-CN"/>
          </a:p>
        </p:txBody>
      </p:sp>
      <p:sp>
        <p:nvSpPr>
          <p:cNvPr id="1029" name="Rectangle 2"/>
          <p:cNvSpPr>
            <a:spLocks noGrp="1" noRot="1" noChangeArrowheads="1"/>
          </p:cNvSpPr>
          <p:nvPr>
            <p:ph type="title" idx="4294967295"/>
          </p:nvPr>
        </p:nvSpPr>
        <p:spPr>
          <a:xfrm>
            <a:off x="0" y="-26988"/>
            <a:ext cx="9144000" cy="1143001"/>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DRM Components</a:t>
            </a:r>
          </a:p>
        </p:txBody>
      </p:sp>
      <p:sp>
        <p:nvSpPr>
          <p:cNvPr id="1030" name="Rectangle 3"/>
          <p:cNvSpPr>
            <a:spLocks noChangeArrowheads="1"/>
          </p:cNvSpPr>
          <p:nvPr/>
        </p:nvSpPr>
        <p:spPr bwMode="auto">
          <a:xfrm>
            <a:off x="0" y="1023938"/>
            <a:ext cx="9144000" cy="1587"/>
          </a:xfrm>
          <a:prstGeom prst="rect">
            <a:avLst/>
          </a:prstGeom>
          <a:noFill/>
          <a:ln w="9525">
            <a:noFill/>
            <a:round/>
            <a:headEnd/>
            <a:tailEnd/>
          </a:ln>
        </p:spPr>
        <p:txBody>
          <a:bodyPr wrap="none" anchor="ctr"/>
          <a:lstStyle/>
          <a:p>
            <a:endParaRPr lang="en-US"/>
          </a:p>
        </p:txBody>
      </p:sp>
      <p:graphicFrame>
        <p:nvGraphicFramePr>
          <p:cNvPr id="1026" name="Object 4"/>
          <p:cNvGraphicFramePr>
            <a:graphicFrameLocks noChangeAspect="1"/>
          </p:cNvGraphicFramePr>
          <p:nvPr/>
        </p:nvGraphicFramePr>
        <p:xfrm>
          <a:off x="1116013" y="1052513"/>
          <a:ext cx="6970712" cy="5238750"/>
        </p:xfrm>
        <a:graphic>
          <a:graphicData uri="http://schemas.openxmlformats.org/presentationml/2006/ole">
            <mc:AlternateContent xmlns:mc="http://schemas.openxmlformats.org/markup-compatibility/2006">
              <mc:Choice xmlns:v="urn:schemas-microsoft-com:vml" Requires="v">
                <p:oleObj spid="_x0000_s1121" r:id="rId4" imgW="4572180" imgH="3428976" progId="PowerPoint.Slide.8">
                  <p:embed/>
                </p:oleObj>
              </mc:Choice>
              <mc:Fallback>
                <p:oleObj r:id="rId4" imgW="4572180" imgH="3428976" progId="PowerPoint.Slide.8">
                  <p:embed/>
                  <p:pic>
                    <p:nvPicPr>
                      <p:cNvPr id="0"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1052513"/>
                        <a:ext cx="6970712" cy="52387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1747616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rrowheads="1"/>
          </p:cNvSpPr>
          <p:nvPr>
            <p:ph type="title"/>
          </p:nvPr>
        </p:nvSpPr>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IPTV OSS/BSS HLA</a:t>
            </a:r>
          </a:p>
        </p:txBody>
      </p:sp>
      <p:sp>
        <p:nvSpPr>
          <p:cNvPr id="89092" name="Rectangle 3"/>
          <p:cNvSpPr>
            <a:spLocks noGrp="1" noRot="1" noChangeArrowheads="1"/>
          </p:cNvSpPr>
          <p:nvPr>
            <p:ph idx="1"/>
          </p:nvPr>
        </p:nvSpPr>
        <p:spPr/>
        <p:txBody>
          <a:bodyPr/>
          <a:lstStyle/>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smtClean="0">
                <a:ea typeface="宋体"/>
                <a:cs typeface="宋体"/>
              </a:rPr>
              <a:t>Description:</a:t>
            </a:r>
          </a:p>
          <a:p>
            <a:pPr marL="733425" lvl="1" indent="-27622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Define high level architecture for IPTV OSS/BSS</a:t>
            </a:r>
          </a:p>
          <a:p>
            <a:pPr marL="733425" lvl="1" indent="-27622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Uses eTOM (TM Forum/ITU-T) as basis</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smtClean="0">
                <a:ea typeface="宋体"/>
                <a:cs typeface="宋体"/>
              </a:rPr>
              <a:t>Goal of an OSS solution for IPTV:</a:t>
            </a:r>
          </a:p>
          <a:p>
            <a:pPr marL="733425" lvl="1" indent="-27622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smtClean="0">
                <a:ea typeface="宋体"/>
                <a:cs typeface="宋体"/>
              </a:rPr>
              <a:t>Enable the widest range of IPTV business models by a flexible service integration framework</a:t>
            </a:r>
          </a:p>
          <a:p>
            <a:pPr marL="333375" indent="-333375" defTabSz="457200">
              <a:lnSpc>
                <a:spcPct val="90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smtClean="0">
                <a:ea typeface="宋体"/>
                <a:cs typeface="宋体"/>
              </a:rPr>
              <a:t>Plan for continued collaboration with ITU-T and others as work evolves </a:t>
            </a:r>
          </a:p>
        </p:txBody>
      </p:sp>
      <p:sp>
        <p:nvSpPr>
          <p:cNvPr id="5" name="Rectangle 6"/>
          <p:cNvSpPr>
            <a:spLocks noGrp="1" noChangeArrowheads="1"/>
          </p:cNvSpPr>
          <p:nvPr>
            <p:ph type="sldNum" sz="quarter" idx="10"/>
          </p:nvPr>
        </p:nvSpPr>
        <p:spPr/>
        <p:txBody>
          <a:bodyPr/>
          <a:lstStyle/>
          <a:p>
            <a:pPr>
              <a:defRPr/>
            </a:pPr>
            <a:fld id="{3F1F85F5-4D71-4650-B941-D8E4BAC0216A}" type="slidenum">
              <a:rPr lang="en-US" altLang="zh-CN"/>
              <a:pPr>
                <a:defRPr/>
              </a:pPr>
              <a:t>51</a:t>
            </a:fld>
            <a:endParaRPr lang="en-US" altLang="zh-CN"/>
          </a:p>
        </p:txBody>
      </p:sp>
    </p:spTree>
    <p:extLst>
      <p:ext uri="{BB962C8B-B14F-4D97-AF65-F5344CB8AC3E}">
        <p14:creationId xmlns:p14="http://schemas.microsoft.com/office/powerpoint/2010/main" val="342212797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2119079C-79A7-45CE-982E-7D342D23C6B3}" type="slidenum">
              <a:rPr lang="en-US" altLang="zh-CN"/>
              <a:pPr>
                <a:defRPr/>
              </a:pPr>
              <a:t>52</a:t>
            </a:fld>
            <a:endParaRPr lang="en-US" altLang="zh-CN"/>
          </a:p>
        </p:txBody>
      </p:sp>
      <p:sp>
        <p:nvSpPr>
          <p:cNvPr id="91140" name="Rectangle 3"/>
          <p:cNvSpPr>
            <a:spLocks noGrp="1" noRot="1" noChangeArrowheads="1"/>
          </p:cNvSpPr>
          <p:nvPr>
            <p:ph type="title" idx="4294967295"/>
          </p:nvPr>
        </p:nvSpPr>
        <p:spPr>
          <a:xfrm>
            <a:off x="0" y="-26988"/>
            <a:ext cx="9144000" cy="1143001"/>
          </a:xfrm>
        </p:spPr>
        <p:txBody>
          <a:bodyPr lIns="90000" tIns="46800" rIns="90000" bIns="4680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IPTV OSS/BSS HLA (cont’d)</a:t>
            </a:r>
            <a:endParaRPr lang="en-GB" sz="1600" smtClean="0">
              <a:ea typeface="宋体"/>
              <a:cs typeface="宋体"/>
            </a:endParaRPr>
          </a:p>
        </p:txBody>
      </p:sp>
      <p:pic>
        <p:nvPicPr>
          <p:cNvPr id="91139" name="Picture 2"/>
          <p:cNvPicPr>
            <a:picLocks noChangeAspect="1" noChangeArrowheads="1"/>
          </p:cNvPicPr>
          <p:nvPr/>
        </p:nvPicPr>
        <p:blipFill>
          <a:blip r:embed="rId3" cstate="print"/>
          <a:srcRect/>
          <a:stretch>
            <a:fillRect/>
          </a:stretch>
        </p:blipFill>
        <p:spPr bwMode="auto">
          <a:xfrm>
            <a:off x="2409825" y="1066800"/>
            <a:ext cx="3971925" cy="5334000"/>
          </a:xfrm>
          <a:prstGeom prst="rect">
            <a:avLst/>
          </a:prstGeom>
          <a:noFill/>
          <a:ln w="9525">
            <a:noFill/>
            <a:round/>
            <a:headEnd/>
            <a:tailEnd/>
          </a:ln>
        </p:spPr>
      </p:pic>
    </p:spTree>
    <p:extLst>
      <p:ext uri="{BB962C8B-B14F-4D97-AF65-F5344CB8AC3E}">
        <p14:creationId xmlns:p14="http://schemas.microsoft.com/office/powerpoint/2010/main" val="7980032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0CA5FFB0-B06B-4F24-A4FE-272BF69BABFD}" type="slidenum">
              <a:rPr lang="en-US" altLang="zh-CN"/>
              <a:pPr>
                <a:defRPr/>
              </a:pPr>
              <a:t>53</a:t>
            </a:fld>
            <a:endParaRPr lang="en-US" altLang="zh-CN"/>
          </a:p>
        </p:txBody>
      </p:sp>
      <p:sp>
        <p:nvSpPr>
          <p:cNvPr id="95235"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Service Network View</a:t>
            </a:r>
          </a:p>
        </p:txBody>
      </p:sp>
      <p:pic>
        <p:nvPicPr>
          <p:cNvPr id="95236" name="Picture 3"/>
          <p:cNvPicPr>
            <a:picLocks noChangeAspect="1" noChangeArrowheads="1"/>
          </p:cNvPicPr>
          <p:nvPr/>
        </p:nvPicPr>
        <p:blipFill>
          <a:blip r:embed="rId3" cstate="print"/>
          <a:srcRect/>
          <a:stretch>
            <a:fillRect/>
          </a:stretch>
        </p:blipFill>
        <p:spPr bwMode="auto">
          <a:xfrm>
            <a:off x="204788" y="1528763"/>
            <a:ext cx="8739187" cy="4059237"/>
          </a:xfrm>
          <a:prstGeom prst="rect">
            <a:avLst/>
          </a:prstGeom>
          <a:noFill/>
          <a:ln w="9525">
            <a:noFill/>
            <a:round/>
            <a:headEnd/>
            <a:tailEnd/>
          </a:ln>
        </p:spPr>
      </p:pic>
    </p:spTree>
    <p:extLst>
      <p:ext uri="{BB962C8B-B14F-4D97-AF65-F5344CB8AC3E}">
        <p14:creationId xmlns:p14="http://schemas.microsoft.com/office/powerpoint/2010/main" val="28806593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43529455-2B76-4890-88BF-C9D77F39202D}" type="slidenum">
              <a:rPr lang="en-US" altLang="zh-CN"/>
              <a:pPr>
                <a:defRPr/>
              </a:pPr>
              <a:t>54</a:t>
            </a:fld>
            <a:endParaRPr lang="en-US" altLang="zh-CN"/>
          </a:p>
        </p:txBody>
      </p:sp>
      <p:sp>
        <p:nvSpPr>
          <p:cNvPr id="97283"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Connecting to an IPTV Network</a:t>
            </a:r>
          </a:p>
        </p:txBody>
      </p:sp>
      <p:pic>
        <p:nvPicPr>
          <p:cNvPr id="97284" name="Picture 3"/>
          <p:cNvPicPr>
            <a:picLocks noChangeAspect="1" noChangeArrowheads="1"/>
          </p:cNvPicPr>
          <p:nvPr/>
        </p:nvPicPr>
        <p:blipFill>
          <a:blip r:embed="rId3" cstate="print"/>
          <a:srcRect/>
          <a:stretch>
            <a:fillRect/>
          </a:stretch>
        </p:blipFill>
        <p:spPr bwMode="auto">
          <a:xfrm>
            <a:off x="925513" y="984250"/>
            <a:ext cx="7497762" cy="5545138"/>
          </a:xfrm>
          <a:prstGeom prst="rect">
            <a:avLst/>
          </a:prstGeom>
          <a:noFill/>
          <a:ln w="9525">
            <a:noFill/>
            <a:round/>
            <a:headEnd/>
            <a:tailEnd/>
          </a:ln>
        </p:spPr>
      </p:pic>
    </p:spTree>
    <p:extLst>
      <p:ext uri="{BB962C8B-B14F-4D97-AF65-F5344CB8AC3E}">
        <p14:creationId xmlns:p14="http://schemas.microsoft.com/office/powerpoint/2010/main" val="16065823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4E16E223-06E4-4614-A83B-DB8FC8785E79}" type="slidenum">
              <a:rPr lang="en-US" altLang="zh-CN"/>
              <a:pPr>
                <a:defRPr/>
              </a:pPr>
              <a:t>55</a:t>
            </a:fld>
            <a:endParaRPr lang="en-US" altLang="zh-CN"/>
          </a:p>
        </p:txBody>
      </p:sp>
      <p:sp>
        <p:nvSpPr>
          <p:cNvPr id="99331"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Video Service Flows</a:t>
            </a:r>
          </a:p>
        </p:txBody>
      </p:sp>
      <p:pic>
        <p:nvPicPr>
          <p:cNvPr id="99332" name="Picture 3"/>
          <p:cNvPicPr>
            <a:picLocks noChangeAspect="1" noChangeArrowheads="1"/>
          </p:cNvPicPr>
          <p:nvPr/>
        </p:nvPicPr>
        <p:blipFill>
          <a:blip r:embed="rId3" cstate="print"/>
          <a:srcRect/>
          <a:stretch>
            <a:fillRect/>
          </a:stretch>
        </p:blipFill>
        <p:spPr bwMode="auto">
          <a:xfrm>
            <a:off x="53975" y="1457325"/>
            <a:ext cx="9010650" cy="3943350"/>
          </a:xfrm>
          <a:prstGeom prst="rect">
            <a:avLst/>
          </a:prstGeom>
          <a:noFill/>
          <a:ln w="9525">
            <a:noFill/>
            <a:round/>
            <a:headEnd/>
            <a:tailEnd/>
          </a:ln>
        </p:spPr>
      </p:pic>
    </p:spTree>
    <p:extLst>
      <p:ext uri="{BB962C8B-B14F-4D97-AF65-F5344CB8AC3E}">
        <p14:creationId xmlns:p14="http://schemas.microsoft.com/office/powerpoint/2010/main" val="17769754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D4D66DED-C4E9-47D5-8E50-7BF7CC5BA779}" type="slidenum">
              <a:rPr lang="en-US" altLang="zh-CN"/>
              <a:pPr>
                <a:defRPr/>
              </a:pPr>
              <a:t>56</a:t>
            </a:fld>
            <a:endParaRPr lang="en-US" altLang="zh-CN"/>
          </a:p>
        </p:txBody>
      </p:sp>
      <p:sp>
        <p:nvSpPr>
          <p:cNvPr id="101379"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Certificate Authority (CA) Hierarchy</a:t>
            </a:r>
          </a:p>
        </p:txBody>
      </p:sp>
      <p:pic>
        <p:nvPicPr>
          <p:cNvPr id="101380" name="Picture 3"/>
          <p:cNvPicPr>
            <a:picLocks noChangeAspect="1" noChangeArrowheads="1"/>
          </p:cNvPicPr>
          <p:nvPr/>
        </p:nvPicPr>
        <p:blipFill>
          <a:blip r:embed="rId3" cstate="print"/>
          <a:srcRect/>
          <a:stretch>
            <a:fillRect/>
          </a:stretch>
        </p:blipFill>
        <p:spPr bwMode="auto">
          <a:xfrm>
            <a:off x="381000" y="1143000"/>
            <a:ext cx="8458200" cy="5105400"/>
          </a:xfrm>
          <a:prstGeom prst="rect">
            <a:avLst/>
          </a:prstGeom>
          <a:noFill/>
          <a:ln w="9525">
            <a:noFill/>
            <a:round/>
            <a:headEnd/>
            <a:tailEnd/>
          </a:ln>
        </p:spPr>
      </p:pic>
    </p:spTree>
    <p:extLst>
      <p:ext uri="{BB962C8B-B14F-4D97-AF65-F5344CB8AC3E}">
        <p14:creationId xmlns:p14="http://schemas.microsoft.com/office/powerpoint/2010/main" val="221222095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06582170-713C-417F-BA3F-003AAD28D126}" type="slidenum">
              <a:rPr lang="en-US" altLang="zh-CN"/>
              <a:pPr>
                <a:defRPr/>
              </a:pPr>
              <a:t>57</a:t>
            </a:fld>
            <a:endParaRPr lang="en-US" altLang="zh-CN"/>
          </a:p>
        </p:txBody>
      </p:sp>
      <p:sp>
        <p:nvSpPr>
          <p:cNvPr id="103427"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IIF Security Profiles</a:t>
            </a:r>
          </a:p>
        </p:txBody>
      </p:sp>
      <p:pic>
        <p:nvPicPr>
          <p:cNvPr id="103428" name="Picture 3"/>
          <p:cNvPicPr>
            <a:picLocks noChangeAspect="1" noChangeArrowheads="1"/>
          </p:cNvPicPr>
          <p:nvPr/>
        </p:nvPicPr>
        <p:blipFill>
          <a:blip r:embed="rId3" cstate="print"/>
          <a:srcRect/>
          <a:stretch>
            <a:fillRect/>
          </a:stretch>
        </p:blipFill>
        <p:spPr bwMode="auto">
          <a:xfrm>
            <a:off x="457200" y="990600"/>
            <a:ext cx="8001000" cy="5327650"/>
          </a:xfrm>
          <a:prstGeom prst="rect">
            <a:avLst/>
          </a:prstGeom>
          <a:noFill/>
          <a:ln w="9525">
            <a:noFill/>
            <a:round/>
            <a:headEnd/>
            <a:tailEnd/>
          </a:ln>
        </p:spPr>
      </p:pic>
    </p:spTree>
    <p:extLst>
      <p:ext uri="{BB962C8B-B14F-4D97-AF65-F5344CB8AC3E}">
        <p14:creationId xmlns:p14="http://schemas.microsoft.com/office/powerpoint/2010/main" val="34623387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 name="Rectangle 6"/>
          <p:cNvSpPr>
            <a:spLocks noGrp="1" noChangeArrowheads="1"/>
          </p:cNvSpPr>
          <p:nvPr>
            <p:ph type="sldNum" sz="quarter" idx="10"/>
          </p:nvPr>
        </p:nvSpPr>
        <p:spPr/>
        <p:txBody>
          <a:bodyPr/>
          <a:lstStyle/>
          <a:p>
            <a:pPr>
              <a:defRPr/>
            </a:pPr>
            <a:fld id="{FD549D11-98BF-42AF-A1C5-FEBF2DC29FA5}" type="slidenum">
              <a:rPr lang="en-US" altLang="zh-CN"/>
              <a:pPr>
                <a:defRPr/>
              </a:pPr>
              <a:t>58</a:t>
            </a:fld>
            <a:endParaRPr lang="en-US" altLang="zh-CN"/>
          </a:p>
        </p:txBody>
      </p:sp>
      <p:sp>
        <p:nvSpPr>
          <p:cNvPr id="105475" name="Rectangle 2"/>
          <p:cNvSpPr>
            <a:spLocks noGrp="1" noRot="1" noChangeArrowheads="1"/>
          </p:cNvSpPr>
          <p:nvPr>
            <p:ph type="title" idx="4294967295"/>
          </p:nvPr>
        </p:nvSpPr>
        <p:spPr>
          <a:xfrm>
            <a:off x="0" y="-26988"/>
            <a:ext cx="9144000" cy="1143001"/>
          </a:xfrm>
        </p:spPr>
        <p:txBody>
          <a:bodyPr lIns="0" tIns="0" rIns="0" bIns="0"/>
          <a:lstStyle/>
          <a:p>
            <a: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ea typeface="宋体"/>
                <a:cs typeface="宋体"/>
              </a:rPr>
              <a:t>High Level QOS Measurement Model</a:t>
            </a:r>
          </a:p>
        </p:txBody>
      </p:sp>
      <p:grpSp>
        <p:nvGrpSpPr>
          <p:cNvPr id="105476" name="Group 3"/>
          <p:cNvGrpSpPr>
            <a:grpSpLocks/>
          </p:cNvGrpSpPr>
          <p:nvPr/>
        </p:nvGrpSpPr>
        <p:grpSpPr bwMode="auto">
          <a:xfrm>
            <a:off x="-261938" y="347663"/>
            <a:ext cx="8974138" cy="6134100"/>
            <a:chOff x="-165" y="219"/>
            <a:chExt cx="5653" cy="3864"/>
          </a:xfrm>
        </p:grpSpPr>
        <p:sp>
          <p:nvSpPr>
            <p:cNvPr id="105477" name="AutoShape 4"/>
            <p:cNvSpPr>
              <a:spLocks noChangeArrowheads="1"/>
            </p:cNvSpPr>
            <p:nvPr/>
          </p:nvSpPr>
          <p:spPr bwMode="auto">
            <a:xfrm>
              <a:off x="-165" y="219"/>
              <a:ext cx="5654" cy="3865"/>
            </a:xfrm>
            <a:prstGeom prst="roundRect">
              <a:avLst>
                <a:gd name="adj" fmla="val 23"/>
              </a:avLst>
            </a:prstGeom>
            <a:noFill/>
            <a:ln w="9525">
              <a:noFill/>
              <a:round/>
              <a:headEnd/>
              <a:tailEnd/>
            </a:ln>
          </p:spPr>
          <p:txBody>
            <a:bodyPr wrap="none" anchor="ctr"/>
            <a:lstStyle/>
            <a:p>
              <a:endParaRPr lang="en-US"/>
            </a:p>
          </p:txBody>
        </p:sp>
        <p:sp>
          <p:nvSpPr>
            <p:cNvPr id="105478" name="Freeform 5"/>
            <p:cNvSpPr>
              <a:spLocks noChangeArrowheads="1"/>
            </p:cNvSpPr>
            <p:nvPr/>
          </p:nvSpPr>
          <p:spPr bwMode="auto">
            <a:xfrm>
              <a:off x="4260" y="693"/>
              <a:ext cx="1204" cy="2231"/>
            </a:xfrm>
            <a:custGeom>
              <a:avLst/>
              <a:gdLst>
                <a:gd name="T0" fmla="*/ 1 w 4233"/>
                <a:gd name="T1" fmla="*/ 1 h 7862"/>
                <a:gd name="T2" fmla="*/ 1 w 4233"/>
                <a:gd name="T3" fmla="*/ 1 h 7862"/>
                <a:gd name="T4" fmla="*/ 1 w 4233"/>
                <a:gd name="T5" fmla="*/ 1 h 7862"/>
                <a:gd name="T6" fmla="*/ 1 w 4233"/>
                <a:gd name="T7" fmla="*/ 0 h 7862"/>
                <a:gd name="T8" fmla="*/ 1 w 4233"/>
                <a:gd name="T9" fmla="*/ 0 h 7862"/>
                <a:gd name="T10" fmla="*/ 0 w 4233"/>
                <a:gd name="T11" fmla="*/ 0 h 7862"/>
                <a:gd name="T12" fmla="*/ 0 w 4233"/>
                <a:gd name="T13" fmla="*/ 0 h 7862"/>
                <a:gd name="T14" fmla="*/ 0 w 4233"/>
                <a:gd name="T15" fmla="*/ 0 h 7862"/>
                <a:gd name="T16" fmla="*/ 0 w 4233"/>
                <a:gd name="T17" fmla="*/ 1 h 7862"/>
                <a:gd name="T18" fmla="*/ 0 w 4233"/>
                <a:gd name="T19" fmla="*/ 1 h 7862"/>
                <a:gd name="T20" fmla="*/ 0 w 4233"/>
                <a:gd name="T21" fmla="*/ 1 h 7862"/>
                <a:gd name="T22" fmla="*/ 1 w 4233"/>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33"/>
                <a:gd name="T37" fmla="*/ 0 h 7862"/>
                <a:gd name="T38" fmla="*/ 4233 w 4233"/>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33" h="7862">
                  <a:moveTo>
                    <a:pt x="3931" y="7862"/>
                  </a:moveTo>
                  <a:cubicBezTo>
                    <a:pt x="4098" y="7862"/>
                    <a:pt x="4233" y="7726"/>
                    <a:pt x="4233" y="7559"/>
                  </a:cubicBezTo>
                  <a:lnTo>
                    <a:pt x="4233" y="303"/>
                  </a:lnTo>
                  <a:cubicBezTo>
                    <a:pt x="4233" y="136"/>
                    <a:pt x="4098" y="0"/>
                    <a:pt x="3931" y="0"/>
                  </a:cubicBezTo>
                  <a:lnTo>
                    <a:pt x="302" y="0"/>
                  </a:lnTo>
                  <a:cubicBezTo>
                    <a:pt x="135" y="0"/>
                    <a:pt x="0" y="136"/>
                    <a:pt x="0" y="303"/>
                  </a:cubicBezTo>
                  <a:lnTo>
                    <a:pt x="0" y="7559"/>
                  </a:lnTo>
                  <a:cubicBezTo>
                    <a:pt x="0" y="7726"/>
                    <a:pt x="135" y="7862"/>
                    <a:pt x="302" y="7862"/>
                  </a:cubicBezTo>
                  <a:lnTo>
                    <a:pt x="3931" y="7862"/>
                  </a:lnTo>
                  <a:close/>
                </a:path>
              </a:pathLst>
            </a:custGeom>
            <a:solidFill>
              <a:srgbClr val="ACC9FF"/>
            </a:solidFill>
            <a:ln w="9360">
              <a:solidFill>
                <a:srgbClr val="000000"/>
              </a:solidFill>
              <a:round/>
              <a:headEnd/>
              <a:tailEnd/>
            </a:ln>
          </p:spPr>
          <p:txBody>
            <a:bodyPr wrap="none" anchor="ctr"/>
            <a:lstStyle/>
            <a:p>
              <a:endParaRPr lang="en-US"/>
            </a:p>
          </p:txBody>
        </p:sp>
        <p:sp>
          <p:nvSpPr>
            <p:cNvPr id="105479" name="Freeform 6"/>
            <p:cNvSpPr>
              <a:spLocks noChangeArrowheads="1"/>
            </p:cNvSpPr>
            <p:nvPr/>
          </p:nvSpPr>
          <p:spPr bwMode="auto">
            <a:xfrm>
              <a:off x="4260" y="693"/>
              <a:ext cx="1204" cy="2231"/>
            </a:xfrm>
            <a:custGeom>
              <a:avLst/>
              <a:gdLst>
                <a:gd name="T0" fmla="*/ 1 w 4233"/>
                <a:gd name="T1" fmla="*/ 1 h 7862"/>
                <a:gd name="T2" fmla="*/ 1 w 4233"/>
                <a:gd name="T3" fmla="*/ 1 h 7862"/>
                <a:gd name="T4" fmla="*/ 1 w 4233"/>
                <a:gd name="T5" fmla="*/ 1 h 7862"/>
                <a:gd name="T6" fmla="*/ 1 w 4233"/>
                <a:gd name="T7" fmla="*/ 0 h 7862"/>
                <a:gd name="T8" fmla="*/ 1 w 4233"/>
                <a:gd name="T9" fmla="*/ 0 h 7862"/>
                <a:gd name="T10" fmla="*/ 0 w 4233"/>
                <a:gd name="T11" fmla="*/ 0 h 7862"/>
                <a:gd name="T12" fmla="*/ 0 w 4233"/>
                <a:gd name="T13" fmla="*/ 0 h 7862"/>
                <a:gd name="T14" fmla="*/ 0 w 4233"/>
                <a:gd name="T15" fmla="*/ 0 h 7862"/>
                <a:gd name="T16" fmla="*/ 0 w 4233"/>
                <a:gd name="T17" fmla="*/ 1 h 7862"/>
                <a:gd name="T18" fmla="*/ 0 w 4233"/>
                <a:gd name="T19" fmla="*/ 1 h 7862"/>
                <a:gd name="T20" fmla="*/ 0 w 4233"/>
                <a:gd name="T21" fmla="*/ 1 h 7862"/>
                <a:gd name="T22" fmla="*/ 1 w 4233"/>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233"/>
                <a:gd name="T37" fmla="*/ 0 h 7862"/>
                <a:gd name="T38" fmla="*/ 4233 w 4233"/>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233" h="7862">
                  <a:moveTo>
                    <a:pt x="3931" y="7862"/>
                  </a:moveTo>
                  <a:cubicBezTo>
                    <a:pt x="4098" y="7862"/>
                    <a:pt x="4233" y="7726"/>
                    <a:pt x="4233" y="7559"/>
                  </a:cubicBezTo>
                  <a:lnTo>
                    <a:pt x="4233" y="303"/>
                  </a:lnTo>
                  <a:cubicBezTo>
                    <a:pt x="4233" y="136"/>
                    <a:pt x="4098" y="0"/>
                    <a:pt x="3931" y="0"/>
                  </a:cubicBezTo>
                  <a:lnTo>
                    <a:pt x="302" y="0"/>
                  </a:lnTo>
                  <a:cubicBezTo>
                    <a:pt x="135" y="0"/>
                    <a:pt x="0" y="136"/>
                    <a:pt x="0" y="303"/>
                  </a:cubicBezTo>
                  <a:lnTo>
                    <a:pt x="0" y="7559"/>
                  </a:lnTo>
                  <a:cubicBezTo>
                    <a:pt x="0" y="7726"/>
                    <a:pt x="135" y="7862"/>
                    <a:pt x="302" y="7862"/>
                  </a:cubicBezTo>
                  <a:lnTo>
                    <a:pt x="3931" y="7862"/>
                  </a:lnTo>
                  <a:close/>
                </a:path>
              </a:pathLst>
            </a:custGeom>
            <a:noFill/>
            <a:ln w="20880">
              <a:solidFill>
                <a:srgbClr val="000000"/>
              </a:solidFill>
              <a:round/>
              <a:headEnd/>
              <a:tailEnd/>
            </a:ln>
          </p:spPr>
          <p:txBody>
            <a:bodyPr wrap="none" anchor="ctr"/>
            <a:lstStyle/>
            <a:p>
              <a:endParaRPr lang="en-US"/>
            </a:p>
          </p:txBody>
        </p:sp>
        <p:sp>
          <p:nvSpPr>
            <p:cNvPr id="105480" name="Text Box 7"/>
            <p:cNvSpPr txBox="1">
              <a:spLocks noChangeArrowheads="1"/>
            </p:cNvSpPr>
            <p:nvPr/>
          </p:nvSpPr>
          <p:spPr bwMode="auto">
            <a:xfrm>
              <a:off x="4431" y="763"/>
              <a:ext cx="982"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Network Domain</a:t>
              </a:r>
            </a:p>
          </p:txBody>
        </p:sp>
        <p:sp>
          <p:nvSpPr>
            <p:cNvPr id="105481" name="Freeform 8"/>
            <p:cNvSpPr>
              <a:spLocks noChangeArrowheads="1"/>
            </p:cNvSpPr>
            <p:nvPr/>
          </p:nvSpPr>
          <p:spPr bwMode="auto">
            <a:xfrm>
              <a:off x="1513" y="693"/>
              <a:ext cx="2575" cy="2231"/>
            </a:xfrm>
            <a:custGeom>
              <a:avLst/>
              <a:gdLst>
                <a:gd name="T0" fmla="*/ 1 w 9071"/>
                <a:gd name="T1" fmla="*/ 1 h 7862"/>
                <a:gd name="T2" fmla="*/ 1 w 9071"/>
                <a:gd name="T3" fmla="*/ 1 h 7862"/>
                <a:gd name="T4" fmla="*/ 1 w 9071"/>
                <a:gd name="T5" fmla="*/ 1 h 7862"/>
                <a:gd name="T6" fmla="*/ 1 w 9071"/>
                <a:gd name="T7" fmla="*/ 0 h 7862"/>
                <a:gd name="T8" fmla="*/ 1 w 9071"/>
                <a:gd name="T9" fmla="*/ 0 h 7862"/>
                <a:gd name="T10" fmla="*/ 0 w 9071"/>
                <a:gd name="T11" fmla="*/ 0 h 7862"/>
                <a:gd name="T12" fmla="*/ 0 w 9071"/>
                <a:gd name="T13" fmla="*/ 0 h 7862"/>
                <a:gd name="T14" fmla="*/ 0 w 9071"/>
                <a:gd name="T15" fmla="*/ 0 h 7862"/>
                <a:gd name="T16" fmla="*/ 0 w 9071"/>
                <a:gd name="T17" fmla="*/ 1 h 7862"/>
                <a:gd name="T18" fmla="*/ 0 w 9071"/>
                <a:gd name="T19" fmla="*/ 1 h 7862"/>
                <a:gd name="T20" fmla="*/ 1 w 9071"/>
                <a:gd name="T21" fmla="*/ 1 h 78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71"/>
                <a:gd name="T34" fmla="*/ 0 h 7862"/>
                <a:gd name="T35" fmla="*/ 9071 w 9071"/>
                <a:gd name="T36" fmla="*/ 7862 h 78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71" h="7862">
                  <a:moveTo>
                    <a:pt x="8769" y="7862"/>
                  </a:moveTo>
                  <a:cubicBezTo>
                    <a:pt x="8936" y="7862"/>
                    <a:pt x="9071" y="7726"/>
                    <a:pt x="9071" y="7559"/>
                  </a:cubicBezTo>
                  <a:lnTo>
                    <a:pt x="9071" y="303"/>
                  </a:lnTo>
                  <a:cubicBezTo>
                    <a:pt x="9071" y="136"/>
                    <a:pt x="8936" y="0"/>
                    <a:pt x="8769" y="0"/>
                  </a:cubicBezTo>
                  <a:lnTo>
                    <a:pt x="303" y="0"/>
                  </a:lnTo>
                  <a:cubicBezTo>
                    <a:pt x="136" y="0"/>
                    <a:pt x="0" y="136"/>
                    <a:pt x="0" y="303"/>
                  </a:cubicBezTo>
                  <a:lnTo>
                    <a:pt x="0" y="7559"/>
                  </a:lnTo>
                  <a:cubicBezTo>
                    <a:pt x="0" y="7726"/>
                    <a:pt x="136" y="7862"/>
                    <a:pt x="303" y="7862"/>
                  </a:cubicBezTo>
                  <a:lnTo>
                    <a:pt x="8769" y="7862"/>
                  </a:lnTo>
                  <a:close/>
                </a:path>
              </a:pathLst>
            </a:custGeom>
            <a:solidFill>
              <a:srgbClr val="CCFFCC"/>
            </a:solidFill>
            <a:ln w="9360">
              <a:solidFill>
                <a:srgbClr val="000000"/>
              </a:solidFill>
              <a:round/>
              <a:headEnd/>
              <a:tailEnd/>
            </a:ln>
          </p:spPr>
          <p:txBody>
            <a:bodyPr wrap="none" anchor="ctr"/>
            <a:lstStyle/>
            <a:p>
              <a:endParaRPr lang="en-US"/>
            </a:p>
          </p:txBody>
        </p:sp>
        <p:sp>
          <p:nvSpPr>
            <p:cNvPr id="105482" name="Freeform 9"/>
            <p:cNvSpPr>
              <a:spLocks noChangeArrowheads="1"/>
            </p:cNvSpPr>
            <p:nvPr/>
          </p:nvSpPr>
          <p:spPr bwMode="auto">
            <a:xfrm>
              <a:off x="1513" y="693"/>
              <a:ext cx="2575" cy="2231"/>
            </a:xfrm>
            <a:custGeom>
              <a:avLst/>
              <a:gdLst>
                <a:gd name="T0" fmla="*/ 1 w 9071"/>
                <a:gd name="T1" fmla="*/ 1 h 7862"/>
                <a:gd name="T2" fmla="*/ 1 w 9071"/>
                <a:gd name="T3" fmla="*/ 1 h 7862"/>
                <a:gd name="T4" fmla="*/ 1 w 9071"/>
                <a:gd name="T5" fmla="*/ 1 h 7862"/>
                <a:gd name="T6" fmla="*/ 1 w 9071"/>
                <a:gd name="T7" fmla="*/ 0 h 7862"/>
                <a:gd name="T8" fmla="*/ 1 w 9071"/>
                <a:gd name="T9" fmla="*/ 0 h 7862"/>
                <a:gd name="T10" fmla="*/ 0 w 9071"/>
                <a:gd name="T11" fmla="*/ 0 h 7862"/>
                <a:gd name="T12" fmla="*/ 0 w 9071"/>
                <a:gd name="T13" fmla="*/ 0 h 7862"/>
                <a:gd name="T14" fmla="*/ 0 w 9071"/>
                <a:gd name="T15" fmla="*/ 0 h 7862"/>
                <a:gd name="T16" fmla="*/ 0 w 9071"/>
                <a:gd name="T17" fmla="*/ 1 h 7862"/>
                <a:gd name="T18" fmla="*/ 0 w 9071"/>
                <a:gd name="T19" fmla="*/ 1 h 7862"/>
                <a:gd name="T20" fmla="*/ 1 w 9071"/>
                <a:gd name="T21" fmla="*/ 1 h 78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71"/>
                <a:gd name="T34" fmla="*/ 0 h 7862"/>
                <a:gd name="T35" fmla="*/ 9071 w 9071"/>
                <a:gd name="T36" fmla="*/ 7862 h 78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71" h="7862">
                  <a:moveTo>
                    <a:pt x="8769" y="7862"/>
                  </a:moveTo>
                  <a:cubicBezTo>
                    <a:pt x="8936" y="7862"/>
                    <a:pt x="9071" y="7726"/>
                    <a:pt x="9071" y="7559"/>
                  </a:cubicBezTo>
                  <a:lnTo>
                    <a:pt x="9071" y="303"/>
                  </a:lnTo>
                  <a:cubicBezTo>
                    <a:pt x="9071" y="136"/>
                    <a:pt x="8936" y="0"/>
                    <a:pt x="8769" y="0"/>
                  </a:cubicBezTo>
                  <a:lnTo>
                    <a:pt x="303" y="0"/>
                  </a:lnTo>
                  <a:cubicBezTo>
                    <a:pt x="136" y="0"/>
                    <a:pt x="0" y="136"/>
                    <a:pt x="0" y="303"/>
                  </a:cubicBezTo>
                  <a:lnTo>
                    <a:pt x="0" y="7559"/>
                  </a:lnTo>
                  <a:cubicBezTo>
                    <a:pt x="0" y="7726"/>
                    <a:pt x="136" y="7862"/>
                    <a:pt x="303" y="7862"/>
                  </a:cubicBezTo>
                  <a:lnTo>
                    <a:pt x="8769" y="7862"/>
                  </a:lnTo>
                  <a:close/>
                </a:path>
              </a:pathLst>
            </a:custGeom>
            <a:noFill/>
            <a:ln w="20880">
              <a:solidFill>
                <a:srgbClr val="000000"/>
              </a:solidFill>
              <a:round/>
              <a:headEnd/>
              <a:tailEnd/>
            </a:ln>
          </p:spPr>
          <p:txBody>
            <a:bodyPr wrap="none" anchor="ctr"/>
            <a:lstStyle/>
            <a:p>
              <a:endParaRPr lang="en-US"/>
            </a:p>
          </p:txBody>
        </p:sp>
        <p:sp>
          <p:nvSpPr>
            <p:cNvPr id="105483" name="Text Box 10"/>
            <p:cNvSpPr txBox="1">
              <a:spLocks noChangeArrowheads="1"/>
            </p:cNvSpPr>
            <p:nvPr/>
          </p:nvSpPr>
          <p:spPr bwMode="auto">
            <a:xfrm>
              <a:off x="2389" y="763"/>
              <a:ext cx="501"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Service </a:t>
              </a:r>
            </a:p>
          </p:txBody>
        </p:sp>
        <p:sp>
          <p:nvSpPr>
            <p:cNvPr id="105484" name="Text Box 11"/>
            <p:cNvSpPr txBox="1">
              <a:spLocks noChangeArrowheads="1"/>
            </p:cNvSpPr>
            <p:nvPr/>
          </p:nvSpPr>
          <p:spPr bwMode="auto">
            <a:xfrm>
              <a:off x="2806" y="763"/>
              <a:ext cx="486"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Domain</a:t>
              </a:r>
            </a:p>
          </p:txBody>
        </p:sp>
        <p:sp>
          <p:nvSpPr>
            <p:cNvPr id="105485" name="Freeform 12"/>
            <p:cNvSpPr>
              <a:spLocks noChangeArrowheads="1"/>
            </p:cNvSpPr>
            <p:nvPr/>
          </p:nvSpPr>
          <p:spPr bwMode="auto">
            <a:xfrm>
              <a:off x="309" y="3095"/>
              <a:ext cx="5155" cy="858"/>
            </a:xfrm>
            <a:custGeom>
              <a:avLst/>
              <a:gdLst>
                <a:gd name="T0" fmla="*/ 3 w 18142"/>
                <a:gd name="T1" fmla="*/ 1 h 3024"/>
                <a:gd name="T2" fmla="*/ 3 w 18142"/>
                <a:gd name="T3" fmla="*/ 0 h 3024"/>
                <a:gd name="T4" fmla="*/ 3 w 18142"/>
                <a:gd name="T5" fmla="*/ 0 h 3024"/>
                <a:gd name="T6" fmla="*/ 3 w 18142"/>
                <a:gd name="T7" fmla="*/ 0 h 3024"/>
                <a:gd name="T8" fmla="*/ 0 w 18142"/>
                <a:gd name="T9" fmla="*/ 0 h 3024"/>
                <a:gd name="T10" fmla="*/ 0 w 18142"/>
                <a:gd name="T11" fmla="*/ 0 h 3024"/>
                <a:gd name="T12" fmla="*/ 0 w 18142"/>
                <a:gd name="T13" fmla="*/ 0 h 3024"/>
                <a:gd name="T14" fmla="*/ 0 w 18142"/>
                <a:gd name="T15" fmla="*/ 0 h 3024"/>
                <a:gd name="T16" fmla="*/ 0 w 18142"/>
                <a:gd name="T17" fmla="*/ 1 h 3024"/>
                <a:gd name="T18" fmla="*/ 0 w 18142"/>
                <a:gd name="T19" fmla="*/ 1 h 3024"/>
                <a:gd name="T20" fmla="*/ 3 w 18142"/>
                <a:gd name="T21" fmla="*/ 1 h 30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142"/>
                <a:gd name="T34" fmla="*/ 0 h 3024"/>
                <a:gd name="T35" fmla="*/ 18142 w 18142"/>
                <a:gd name="T36" fmla="*/ 3024 h 30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142" h="3024">
                  <a:moveTo>
                    <a:pt x="17840" y="3024"/>
                  </a:moveTo>
                  <a:cubicBezTo>
                    <a:pt x="18007" y="3024"/>
                    <a:pt x="18142" y="2889"/>
                    <a:pt x="18142" y="2722"/>
                  </a:cubicBezTo>
                  <a:lnTo>
                    <a:pt x="18142" y="303"/>
                  </a:lnTo>
                  <a:cubicBezTo>
                    <a:pt x="18142" y="136"/>
                    <a:pt x="18007" y="0"/>
                    <a:pt x="17840" y="0"/>
                  </a:cubicBezTo>
                  <a:lnTo>
                    <a:pt x="303" y="0"/>
                  </a:lnTo>
                  <a:cubicBezTo>
                    <a:pt x="136" y="0"/>
                    <a:pt x="0" y="136"/>
                    <a:pt x="0" y="303"/>
                  </a:cubicBezTo>
                  <a:lnTo>
                    <a:pt x="0" y="2722"/>
                  </a:lnTo>
                  <a:cubicBezTo>
                    <a:pt x="0" y="2889"/>
                    <a:pt x="136" y="3024"/>
                    <a:pt x="303" y="3024"/>
                  </a:cubicBezTo>
                  <a:lnTo>
                    <a:pt x="17840" y="3024"/>
                  </a:lnTo>
                  <a:close/>
                </a:path>
              </a:pathLst>
            </a:custGeom>
            <a:solidFill>
              <a:srgbClr val="FFC6FF"/>
            </a:solidFill>
            <a:ln w="9360">
              <a:solidFill>
                <a:srgbClr val="000000"/>
              </a:solidFill>
              <a:round/>
              <a:headEnd/>
              <a:tailEnd/>
            </a:ln>
          </p:spPr>
          <p:txBody>
            <a:bodyPr wrap="none" anchor="ctr"/>
            <a:lstStyle/>
            <a:p>
              <a:endParaRPr lang="en-US"/>
            </a:p>
          </p:txBody>
        </p:sp>
        <p:sp>
          <p:nvSpPr>
            <p:cNvPr id="105486" name="Freeform 13"/>
            <p:cNvSpPr>
              <a:spLocks noChangeArrowheads="1"/>
            </p:cNvSpPr>
            <p:nvPr/>
          </p:nvSpPr>
          <p:spPr bwMode="auto">
            <a:xfrm>
              <a:off x="309" y="3095"/>
              <a:ext cx="5155" cy="858"/>
            </a:xfrm>
            <a:custGeom>
              <a:avLst/>
              <a:gdLst>
                <a:gd name="T0" fmla="*/ 3 w 18142"/>
                <a:gd name="T1" fmla="*/ 1 h 3024"/>
                <a:gd name="T2" fmla="*/ 3 w 18142"/>
                <a:gd name="T3" fmla="*/ 0 h 3024"/>
                <a:gd name="T4" fmla="*/ 3 w 18142"/>
                <a:gd name="T5" fmla="*/ 0 h 3024"/>
                <a:gd name="T6" fmla="*/ 3 w 18142"/>
                <a:gd name="T7" fmla="*/ 0 h 3024"/>
                <a:gd name="T8" fmla="*/ 0 w 18142"/>
                <a:gd name="T9" fmla="*/ 0 h 3024"/>
                <a:gd name="T10" fmla="*/ 0 w 18142"/>
                <a:gd name="T11" fmla="*/ 0 h 3024"/>
                <a:gd name="T12" fmla="*/ 0 w 18142"/>
                <a:gd name="T13" fmla="*/ 0 h 3024"/>
                <a:gd name="T14" fmla="*/ 0 w 18142"/>
                <a:gd name="T15" fmla="*/ 0 h 3024"/>
                <a:gd name="T16" fmla="*/ 0 w 18142"/>
                <a:gd name="T17" fmla="*/ 1 h 3024"/>
                <a:gd name="T18" fmla="*/ 0 w 18142"/>
                <a:gd name="T19" fmla="*/ 1 h 3024"/>
                <a:gd name="T20" fmla="*/ 3 w 18142"/>
                <a:gd name="T21" fmla="*/ 1 h 30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142"/>
                <a:gd name="T34" fmla="*/ 0 h 3024"/>
                <a:gd name="T35" fmla="*/ 18142 w 18142"/>
                <a:gd name="T36" fmla="*/ 3024 h 30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142" h="3024">
                  <a:moveTo>
                    <a:pt x="17840" y="3024"/>
                  </a:moveTo>
                  <a:cubicBezTo>
                    <a:pt x="18007" y="3024"/>
                    <a:pt x="18142" y="2889"/>
                    <a:pt x="18142" y="2722"/>
                  </a:cubicBezTo>
                  <a:lnTo>
                    <a:pt x="18142" y="303"/>
                  </a:lnTo>
                  <a:cubicBezTo>
                    <a:pt x="18142" y="136"/>
                    <a:pt x="18007" y="0"/>
                    <a:pt x="17840" y="0"/>
                  </a:cubicBezTo>
                  <a:lnTo>
                    <a:pt x="303" y="0"/>
                  </a:lnTo>
                  <a:cubicBezTo>
                    <a:pt x="136" y="0"/>
                    <a:pt x="0" y="136"/>
                    <a:pt x="0" y="303"/>
                  </a:cubicBezTo>
                  <a:lnTo>
                    <a:pt x="0" y="2722"/>
                  </a:lnTo>
                  <a:cubicBezTo>
                    <a:pt x="0" y="2889"/>
                    <a:pt x="136" y="3024"/>
                    <a:pt x="303" y="3024"/>
                  </a:cubicBezTo>
                  <a:lnTo>
                    <a:pt x="17840" y="3024"/>
                  </a:lnTo>
                  <a:close/>
                </a:path>
              </a:pathLst>
            </a:custGeom>
            <a:noFill/>
            <a:ln w="20880">
              <a:solidFill>
                <a:srgbClr val="000000"/>
              </a:solidFill>
              <a:round/>
              <a:headEnd/>
              <a:tailEnd/>
            </a:ln>
          </p:spPr>
          <p:txBody>
            <a:bodyPr wrap="none" anchor="ctr"/>
            <a:lstStyle/>
            <a:p>
              <a:endParaRPr lang="en-US"/>
            </a:p>
          </p:txBody>
        </p:sp>
        <p:sp>
          <p:nvSpPr>
            <p:cNvPr id="105487" name="Text Box 14"/>
            <p:cNvSpPr txBox="1">
              <a:spLocks noChangeArrowheads="1"/>
            </p:cNvSpPr>
            <p:nvPr/>
          </p:nvSpPr>
          <p:spPr bwMode="auto">
            <a:xfrm>
              <a:off x="2416" y="3746"/>
              <a:ext cx="1064"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Customer Domain</a:t>
              </a:r>
            </a:p>
          </p:txBody>
        </p:sp>
        <p:sp>
          <p:nvSpPr>
            <p:cNvPr id="105488" name="Freeform 15"/>
            <p:cNvSpPr>
              <a:spLocks noChangeArrowheads="1"/>
            </p:cNvSpPr>
            <p:nvPr/>
          </p:nvSpPr>
          <p:spPr bwMode="auto">
            <a:xfrm>
              <a:off x="309" y="693"/>
              <a:ext cx="1032" cy="2231"/>
            </a:xfrm>
            <a:custGeom>
              <a:avLst/>
              <a:gdLst>
                <a:gd name="T0" fmla="*/ 1 w 3629"/>
                <a:gd name="T1" fmla="*/ 1 h 7862"/>
                <a:gd name="T2" fmla="*/ 1 w 3629"/>
                <a:gd name="T3" fmla="*/ 1 h 7862"/>
                <a:gd name="T4" fmla="*/ 1 w 3629"/>
                <a:gd name="T5" fmla="*/ 1 h 7862"/>
                <a:gd name="T6" fmla="*/ 1 w 3629"/>
                <a:gd name="T7" fmla="*/ 0 h 7862"/>
                <a:gd name="T8" fmla="*/ 1 w 3629"/>
                <a:gd name="T9" fmla="*/ 0 h 7862"/>
                <a:gd name="T10" fmla="*/ 0 w 3629"/>
                <a:gd name="T11" fmla="*/ 0 h 7862"/>
                <a:gd name="T12" fmla="*/ 0 w 3629"/>
                <a:gd name="T13" fmla="*/ 0 h 7862"/>
                <a:gd name="T14" fmla="*/ 0 w 3629"/>
                <a:gd name="T15" fmla="*/ 0 h 7862"/>
                <a:gd name="T16" fmla="*/ 0 w 3629"/>
                <a:gd name="T17" fmla="*/ 1 h 7862"/>
                <a:gd name="T18" fmla="*/ 0 w 3629"/>
                <a:gd name="T19" fmla="*/ 1 h 7862"/>
                <a:gd name="T20" fmla="*/ 0 w 3629"/>
                <a:gd name="T21" fmla="*/ 1 h 7862"/>
                <a:gd name="T22" fmla="*/ 1 w 3629"/>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29"/>
                <a:gd name="T37" fmla="*/ 0 h 7862"/>
                <a:gd name="T38" fmla="*/ 3629 w 3629"/>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29" h="7862">
                  <a:moveTo>
                    <a:pt x="3326" y="7862"/>
                  </a:moveTo>
                  <a:cubicBezTo>
                    <a:pt x="3493" y="7862"/>
                    <a:pt x="3629" y="7726"/>
                    <a:pt x="3629" y="7559"/>
                  </a:cubicBezTo>
                  <a:lnTo>
                    <a:pt x="3629" y="303"/>
                  </a:lnTo>
                  <a:cubicBezTo>
                    <a:pt x="3629" y="136"/>
                    <a:pt x="3493" y="0"/>
                    <a:pt x="3326" y="0"/>
                  </a:cubicBezTo>
                  <a:lnTo>
                    <a:pt x="303" y="0"/>
                  </a:lnTo>
                  <a:cubicBezTo>
                    <a:pt x="136" y="0"/>
                    <a:pt x="0" y="136"/>
                    <a:pt x="0" y="303"/>
                  </a:cubicBezTo>
                  <a:lnTo>
                    <a:pt x="0" y="7559"/>
                  </a:lnTo>
                  <a:cubicBezTo>
                    <a:pt x="0" y="7726"/>
                    <a:pt x="136" y="7862"/>
                    <a:pt x="303" y="7862"/>
                  </a:cubicBezTo>
                  <a:lnTo>
                    <a:pt x="3326" y="7862"/>
                  </a:lnTo>
                  <a:close/>
                </a:path>
              </a:pathLst>
            </a:custGeom>
            <a:solidFill>
              <a:srgbClr val="FFFFCA"/>
            </a:solidFill>
            <a:ln w="9360">
              <a:solidFill>
                <a:srgbClr val="000000"/>
              </a:solidFill>
              <a:round/>
              <a:headEnd/>
              <a:tailEnd/>
            </a:ln>
          </p:spPr>
          <p:txBody>
            <a:bodyPr wrap="none" anchor="ctr"/>
            <a:lstStyle/>
            <a:p>
              <a:endParaRPr lang="en-US"/>
            </a:p>
          </p:txBody>
        </p:sp>
        <p:sp>
          <p:nvSpPr>
            <p:cNvPr id="105489" name="Freeform 16"/>
            <p:cNvSpPr>
              <a:spLocks noChangeArrowheads="1"/>
            </p:cNvSpPr>
            <p:nvPr/>
          </p:nvSpPr>
          <p:spPr bwMode="auto">
            <a:xfrm>
              <a:off x="309" y="693"/>
              <a:ext cx="1032" cy="2231"/>
            </a:xfrm>
            <a:custGeom>
              <a:avLst/>
              <a:gdLst>
                <a:gd name="T0" fmla="*/ 1 w 3629"/>
                <a:gd name="T1" fmla="*/ 1 h 7862"/>
                <a:gd name="T2" fmla="*/ 1 w 3629"/>
                <a:gd name="T3" fmla="*/ 1 h 7862"/>
                <a:gd name="T4" fmla="*/ 1 w 3629"/>
                <a:gd name="T5" fmla="*/ 1 h 7862"/>
                <a:gd name="T6" fmla="*/ 1 w 3629"/>
                <a:gd name="T7" fmla="*/ 0 h 7862"/>
                <a:gd name="T8" fmla="*/ 1 w 3629"/>
                <a:gd name="T9" fmla="*/ 0 h 7862"/>
                <a:gd name="T10" fmla="*/ 0 w 3629"/>
                <a:gd name="T11" fmla="*/ 0 h 7862"/>
                <a:gd name="T12" fmla="*/ 0 w 3629"/>
                <a:gd name="T13" fmla="*/ 0 h 7862"/>
                <a:gd name="T14" fmla="*/ 0 w 3629"/>
                <a:gd name="T15" fmla="*/ 0 h 7862"/>
                <a:gd name="T16" fmla="*/ 0 w 3629"/>
                <a:gd name="T17" fmla="*/ 1 h 7862"/>
                <a:gd name="T18" fmla="*/ 0 w 3629"/>
                <a:gd name="T19" fmla="*/ 1 h 7862"/>
                <a:gd name="T20" fmla="*/ 0 w 3629"/>
                <a:gd name="T21" fmla="*/ 1 h 7862"/>
                <a:gd name="T22" fmla="*/ 1 w 3629"/>
                <a:gd name="T23" fmla="*/ 1 h 78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29"/>
                <a:gd name="T37" fmla="*/ 0 h 7862"/>
                <a:gd name="T38" fmla="*/ 3629 w 3629"/>
                <a:gd name="T39" fmla="*/ 7862 h 78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29" h="7862">
                  <a:moveTo>
                    <a:pt x="3326" y="7862"/>
                  </a:moveTo>
                  <a:cubicBezTo>
                    <a:pt x="3493" y="7862"/>
                    <a:pt x="3629" y="7726"/>
                    <a:pt x="3629" y="7559"/>
                  </a:cubicBezTo>
                  <a:lnTo>
                    <a:pt x="3629" y="303"/>
                  </a:lnTo>
                  <a:cubicBezTo>
                    <a:pt x="3629" y="136"/>
                    <a:pt x="3493" y="0"/>
                    <a:pt x="3326" y="0"/>
                  </a:cubicBezTo>
                  <a:lnTo>
                    <a:pt x="303" y="0"/>
                  </a:lnTo>
                  <a:cubicBezTo>
                    <a:pt x="136" y="0"/>
                    <a:pt x="0" y="136"/>
                    <a:pt x="0" y="303"/>
                  </a:cubicBezTo>
                  <a:lnTo>
                    <a:pt x="0" y="7559"/>
                  </a:lnTo>
                  <a:cubicBezTo>
                    <a:pt x="0" y="7726"/>
                    <a:pt x="136" y="7862"/>
                    <a:pt x="303" y="7862"/>
                  </a:cubicBezTo>
                  <a:lnTo>
                    <a:pt x="3326" y="7862"/>
                  </a:lnTo>
                  <a:close/>
                </a:path>
              </a:pathLst>
            </a:custGeom>
            <a:noFill/>
            <a:ln w="20880">
              <a:solidFill>
                <a:srgbClr val="000000"/>
              </a:solidFill>
              <a:round/>
              <a:headEnd/>
              <a:tailEnd/>
            </a:ln>
          </p:spPr>
          <p:txBody>
            <a:bodyPr wrap="none" anchor="ctr"/>
            <a:lstStyle/>
            <a:p>
              <a:endParaRPr lang="en-US"/>
            </a:p>
          </p:txBody>
        </p:sp>
        <p:sp>
          <p:nvSpPr>
            <p:cNvPr id="105490" name="Text Box 17"/>
            <p:cNvSpPr txBox="1">
              <a:spLocks noChangeArrowheads="1"/>
            </p:cNvSpPr>
            <p:nvPr/>
          </p:nvSpPr>
          <p:spPr bwMode="auto">
            <a:xfrm>
              <a:off x="403" y="763"/>
              <a:ext cx="531"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Content </a:t>
              </a:r>
            </a:p>
          </p:txBody>
        </p:sp>
        <p:sp>
          <p:nvSpPr>
            <p:cNvPr id="105491" name="Text Box 18"/>
            <p:cNvSpPr txBox="1">
              <a:spLocks noChangeArrowheads="1"/>
            </p:cNvSpPr>
            <p:nvPr/>
          </p:nvSpPr>
          <p:spPr bwMode="auto">
            <a:xfrm>
              <a:off x="843" y="763"/>
              <a:ext cx="486" cy="16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900" b="1">
                  <a:solidFill>
                    <a:srgbClr val="4E4E4E"/>
                  </a:solidFill>
                  <a:ea typeface="Arial Unicode MS" pitchFamily="34" charset="-128"/>
                  <a:cs typeface="Times New Roman" pitchFamily="18" charset="0"/>
                </a:rPr>
                <a:t>Domain</a:t>
              </a:r>
            </a:p>
          </p:txBody>
        </p:sp>
        <p:sp>
          <p:nvSpPr>
            <p:cNvPr id="105492" name="Line 19"/>
            <p:cNvSpPr>
              <a:spLocks noChangeShapeType="1"/>
            </p:cNvSpPr>
            <p:nvPr/>
          </p:nvSpPr>
          <p:spPr bwMode="auto">
            <a:xfrm>
              <a:off x="2586" y="2151"/>
              <a:ext cx="223" cy="1"/>
            </a:xfrm>
            <a:prstGeom prst="line">
              <a:avLst/>
            </a:prstGeom>
            <a:noFill/>
            <a:ln w="14760">
              <a:solidFill>
                <a:srgbClr val="000000"/>
              </a:solidFill>
              <a:miter lim="800000"/>
              <a:headEnd/>
              <a:tailEnd/>
            </a:ln>
          </p:spPr>
          <p:txBody>
            <a:bodyPr/>
            <a:lstStyle/>
            <a:p>
              <a:endParaRPr lang="en-US"/>
            </a:p>
          </p:txBody>
        </p:sp>
        <p:sp>
          <p:nvSpPr>
            <p:cNvPr id="105493" name="Freeform 20"/>
            <p:cNvSpPr>
              <a:spLocks noChangeArrowheads="1"/>
            </p:cNvSpPr>
            <p:nvPr/>
          </p:nvSpPr>
          <p:spPr bwMode="auto">
            <a:xfrm>
              <a:off x="2801" y="2123"/>
              <a:ext cx="85" cy="56"/>
            </a:xfrm>
            <a:custGeom>
              <a:avLst/>
              <a:gdLst>
                <a:gd name="T0" fmla="*/ 0 w 58"/>
                <a:gd name="T1" fmla="*/ 0 h 38"/>
                <a:gd name="T2" fmla="*/ 844 w 58"/>
                <a:gd name="T3" fmla="*/ 283 h 38"/>
                <a:gd name="T4" fmla="*/ 0 w 58"/>
                <a:gd name="T5" fmla="*/ 576 h 38"/>
                <a:gd name="T6" fmla="*/ 0 w 58"/>
                <a:gd name="T7" fmla="*/ 0 h 38"/>
                <a:gd name="T8" fmla="*/ 0 60000 65536"/>
                <a:gd name="T9" fmla="*/ 0 60000 65536"/>
                <a:gd name="T10" fmla="*/ 0 60000 65536"/>
                <a:gd name="T11" fmla="*/ 0 60000 65536"/>
                <a:gd name="T12" fmla="*/ 0 w 58"/>
                <a:gd name="T13" fmla="*/ 0 h 38"/>
                <a:gd name="T14" fmla="*/ 58 w 58"/>
                <a:gd name="T15" fmla="*/ 38 h 38"/>
              </a:gdLst>
              <a:ahLst/>
              <a:cxnLst>
                <a:cxn ang="T8">
                  <a:pos x="T0" y="T1"/>
                </a:cxn>
                <a:cxn ang="T9">
                  <a:pos x="T2" y="T3"/>
                </a:cxn>
                <a:cxn ang="T10">
                  <a:pos x="T4" y="T5"/>
                </a:cxn>
                <a:cxn ang="T11">
                  <a:pos x="T6" y="T7"/>
                </a:cxn>
              </a:cxnLst>
              <a:rect l="T12" t="T13" r="T14" b="T15"/>
              <a:pathLst>
                <a:path w="58" h="38">
                  <a:moveTo>
                    <a:pt x="0" y="0"/>
                  </a:moveTo>
                  <a:lnTo>
                    <a:pt x="58" y="19"/>
                  </a:lnTo>
                  <a:lnTo>
                    <a:pt x="0" y="38"/>
                  </a:lnTo>
                  <a:lnTo>
                    <a:pt x="0" y="0"/>
                  </a:lnTo>
                  <a:close/>
                </a:path>
              </a:pathLst>
            </a:custGeom>
            <a:solidFill>
              <a:srgbClr val="000000"/>
            </a:solidFill>
            <a:ln w="9525">
              <a:noFill/>
              <a:round/>
              <a:headEnd/>
              <a:tailEnd/>
            </a:ln>
          </p:spPr>
          <p:txBody>
            <a:bodyPr wrap="none" anchor="ctr"/>
            <a:lstStyle/>
            <a:p>
              <a:endParaRPr lang="en-US"/>
            </a:p>
          </p:txBody>
        </p:sp>
        <p:sp>
          <p:nvSpPr>
            <p:cNvPr id="105494" name="Rectangle 21"/>
            <p:cNvSpPr>
              <a:spLocks noChangeArrowheads="1"/>
            </p:cNvSpPr>
            <p:nvPr/>
          </p:nvSpPr>
          <p:spPr bwMode="auto">
            <a:xfrm>
              <a:off x="1594" y="3180"/>
              <a:ext cx="2411" cy="516"/>
            </a:xfrm>
            <a:prstGeom prst="rect">
              <a:avLst/>
            </a:prstGeom>
            <a:solidFill>
              <a:srgbClr val="FFFFFF"/>
            </a:solidFill>
            <a:ln w="9525">
              <a:noFill/>
              <a:round/>
              <a:headEnd/>
              <a:tailEnd/>
            </a:ln>
          </p:spPr>
          <p:txBody>
            <a:bodyPr wrap="none" anchor="ctr"/>
            <a:lstStyle/>
            <a:p>
              <a:endParaRPr lang="en-US"/>
            </a:p>
          </p:txBody>
        </p:sp>
        <p:pic>
          <p:nvPicPr>
            <p:cNvPr id="105495" name="Picture 22"/>
            <p:cNvPicPr>
              <a:picLocks noChangeAspect="1" noChangeArrowheads="1"/>
            </p:cNvPicPr>
            <p:nvPr/>
          </p:nvPicPr>
          <p:blipFill>
            <a:blip r:embed="rId3" cstate="print"/>
            <a:srcRect/>
            <a:stretch>
              <a:fillRect/>
            </a:stretch>
          </p:blipFill>
          <p:spPr bwMode="auto">
            <a:xfrm>
              <a:off x="1599" y="3182"/>
              <a:ext cx="2406" cy="515"/>
            </a:xfrm>
            <a:prstGeom prst="rect">
              <a:avLst/>
            </a:prstGeom>
            <a:noFill/>
            <a:ln w="9525">
              <a:noFill/>
              <a:round/>
              <a:headEnd/>
              <a:tailEnd/>
            </a:ln>
          </p:spPr>
        </p:pic>
        <p:sp>
          <p:nvSpPr>
            <p:cNvPr id="105496" name="Rectangle 23"/>
            <p:cNvSpPr>
              <a:spLocks noChangeArrowheads="1"/>
            </p:cNvSpPr>
            <p:nvPr/>
          </p:nvSpPr>
          <p:spPr bwMode="auto">
            <a:xfrm>
              <a:off x="1594" y="3180"/>
              <a:ext cx="2411" cy="516"/>
            </a:xfrm>
            <a:prstGeom prst="rect">
              <a:avLst/>
            </a:prstGeom>
            <a:solidFill>
              <a:srgbClr val="FFFFFF"/>
            </a:solidFill>
            <a:ln w="9525">
              <a:noFill/>
              <a:round/>
              <a:headEnd/>
              <a:tailEnd/>
            </a:ln>
          </p:spPr>
          <p:txBody>
            <a:bodyPr wrap="none" anchor="ctr"/>
            <a:lstStyle/>
            <a:p>
              <a:endParaRPr lang="en-US"/>
            </a:p>
          </p:txBody>
        </p:sp>
        <p:sp>
          <p:nvSpPr>
            <p:cNvPr id="105497" name="Rectangle 24"/>
            <p:cNvSpPr>
              <a:spLocks noChangeArrowheads="1"/>
            </p:cNvSpPr>
            <p:nvPr/>
          </p:nvSpPr>
          <p:spPr bwMode="auto">
            <a:xfrm>
              <a:off x="1599" y="3182"/>
              <a:ext cx="2406" cy="515"/>
            </a:xfrm>
            <a:prstGeom prst="rect">
              <a:avLst/>
            </a:prstGeom>
            <a:solidFill>
              <a:srgbClr val="FEE8FC"/>
            </a:solidFill>
            <a:ln w="1800">
              <a:solidFill>
                <a:srgbClr val="000000"/>
              </a:solidFill>
              <a:round/>
              <a:headEnd/>
              <a:tailEnd/>
            </a:ln>
          </p:spPr>
          <p:txBody>
            <a:bodyPr wrap="none" anchor="ctr"/>
            <a:lstStyle/>
            <a:p>
              <a:endParaRPr lang="en-US"/>
            </a:p>
          </p:txBody>
        </p:sp>
        <p:sp>
          <p:nvSpPr>
            <p:cNvPr id="105498" name="Text Box 25"/>
            <p:cNvSpPr txBox="1">
              <a:spLocks noChangeArrowheads="1"/>
            </p:cNvSpPr>
            <p:nvPr/>
          </p:nvSpPr>
          <p:spPr bwMode="auto">
            <a:xfrm>
              <a:off x="2706" y="3206"/>
              <a:ext cx="141" cy="113"/>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ITF</a:t>
              </a:r>
            </a:p>
          </p:txBody>
        </p:sp>
        <p:sp>
          <p:nvSpPr>
            <p:cNvPr id="105499" name="Rectangle 26"/>
            <p:cNvSpPr>
              <a:spLocks noChangeArrowheads="1"/>
            </p:cNvSpPr>
            <p:nvPr/>
          </p:nvSpPr>
          <p:spPr bwMode="auto">
            <a:xfrm>
              <a:off x="568" y="3267"/>
              <a:ext cx="859" cy="343"/>
            </a:xfrm>
            <a:prstGeom prst="rect">
              <a:avLst/>
            </a:prstGeom>
            <a:solidFill>
              <a:srgbClr val="FFFFFF"/>
            </a:solidFill>
            <a:ln w="9525">
              <a:noFill/>
              <a:round/>
              <a:headEnd/>
              <a:tailEnd/>
            </a:ln>
          </p:spPr>
          <p:txBody>
            <a:bodyPr wrap="none" anchor="ctr"/>
            <a:lstStyle/>
            <a:p>
              <a:endParaRPr lang="en-US"/>
            </a:p>
          </p:txBody>
        </p:sp>
        <p:sp>
          <p:nvSpPr>
            <p:cNvPr id="105500" name="Rectangle 27"/>
            <p:cNvSpPr>
              <a:spLocks noChangeArrowheads="1"/>
            </p:cNvSpPr>
            <p:nvPr/>
          </p:nvSpPr>
          <p:spPr bwMode="auto">
            <a:xfrm>
              <a:off x="568" y="3267"/>
              <a:ext cx="859" cy="343"/>
            </a:xfrm>
            <a:prstGeom prst="rect">
              <a:avLst/>
            </a:prstGeom>
            <a:noFill/>
            <a:ln w="1800">
              <a:solidFill>
                <a:srgbClr val="000000"/>
              </a:solidFill>
              <a:round/>
              <a:headEnd/>
              <a:tailEnd/>
            </a:ln>
          </p:spPr>
          <p:txBody>
            <a:bodyPr wrap="none" anchor="ctr"/>
            <a:lstStyle/>
            <a:p>
              <a:endParaRPr lang="en-US"/>
            </a:p>
          </p:txBody>
        </p:sp>
        <p:sp>
          <p:nvSpPr>
            <p:cNvPr id="105501" name="Text Box 28"/>
            <p:cNvSpPr txBox="1">
              <a:spLocks noChangeArrowheads="1"/>
            </p:cNvSpPr>
            <p:nvPr/>
          </p:nvSpPr>
          <p:spPr bwMode="auto">
            <a:xfrm>
              <a:off x="652" y="3323"/>
              <a:ext cx="787"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Home Networks</a:t>
              </a:r>
            </a:p>
          </p:txBody>
        </p:sp>
        <p:sp>
          <p:nvSpPr>
            <p:cNvPr id="105502" name="Text Box 29"/>
            <p:cNvSpPr txBox="1">
              <a:spLocks noChangeArrowheads="1"/>
            </p:cNvSpPr>
            <p:nvPr/>
          </p:nvSpPr>
          <p:spPr bwMode="auto">
            <a:xfrm>
              <a:off x="780" y="3438"/>
              <a:ext cx="145"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&amp; </a:t>
              </a:r>
            </a:p>
          </p:txBody>
        </p:sp>
        <p:sp>
          <p:nvSpPr>
            <p:cNvPr id="105503" name="Text Box 30"/>
            <p:cNvSpPr txBox="1">
              <a:spLocks noChangeArrowheads="1"/>
            </p:cNvSpPr>
            <p:nvPr/>
          </p:nvSpPr>
          <p:spPr bwMode="auto">
            <a:xfrm>
              <a:off x="871" y="3438"/>
              <a:ext cx="410"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Routers</a:t>
              </a:r>
            </a:p>
          </p:txBody>
        </p:sp>
        <p:sp>
          <p:nvSpPr>
            <p:cNvPr id="105504" name="Rectangle 31"/>
            <p:cNvSpPr>
              <a:spLocks noChangeArrowheads="1"/>
            </p:cNvSpPr>
            <p:nvPr/>
          </p:nvSpPr>
          <p:spPr bwMode="auto">
            <a:xfrm>
              <a:off x="2971" y="1464"/>
              <a:ext cx="860" cy="343"/>
            </a:xfrm>
            <a:prstGeom prst="rect">
              <a:avLst/>
            </a:prstGeom>
            <a:solidFill>
              <a:srgbClr val="FFFFFF"/>
            </a:solidFill>
            <a:ln w="9525">
              <a:noFill/>
              <a:round/>
              <a:headEnd/>
              <a:tailEnd/>
            </a:ln>
          </p:spPr>
          <p:txBody>
            <a:bodyPr wrap="none" anchor="ctr"/>
            <a:lstStyle/>
            <a:p>
              <a:endParaRPr lang="en-US"/>
            </a:p>
          </p:txBody>
        </p:sp>
        <p:sp>
          <p:nvSpPr>
            <p:cNvPr id="105505" name="Rectangle 32"/>
            <p:cNvSpPr>
              <a:spLocks noChangeArrowheads="1"/>
            </p:cNvSpPr>
            <p:nvPr/>
          </p:nvSpPr>
          <p:spPr bwMode="auto">
            <a:xfrm>
              <a:off x="2971" y="1464"/>
              <a:ext cx="860" cy="343"/>
            </a:xfrm>
            <a:prstGeom prst="rect">
              <a:avLst/>
            </a:prstGeom>
            <a:noFill/>
            <a:ln w="1800">
              <a:solidFill>
                <a:srgbClr val="000000"/>
              </a:solidFill>
              <a:round/>
              <a:headEnd/>
              <a:tailEnd/>
            </a:ln>
          </p:spPr>
          <p:txBody>
            <a:bodyPr wrap="none" anchor="ctr"/>
            <a:lstStyle/>
            <a:p>
              <a:endParaRPr lang="en-US"/>
            </a:p>
          </p:txBody>
        </p:sp>
        <p:sp>
          <p:nvSpPr>
            <p:cNvPr id="105506" name="Text Box 33"/>
            <p:cNvSpPr txBox="1">
              <a:spLocks noChangeArrowheads="1"/>
            </p:cNvSpPr>
            <p:nvPr/>
          </p:nvSpPr>
          <p:spPr bwMode="auto">
            <a:xfrm>
              <a:off x="3229" y="1522"/>
              <a:ext cx="43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07" name="Text Box 34"/>
            <p:cNvSpPr txBox="1">
              <a:spLocks noChangeArrowheads="1"/>
            </p:cNvSpPr>
            <p:nvPr/>
          </p:nvSpPr>
          <p:spPr bwMode="auto">
            <a:xfrm>
              <a:off x="3238" y="1635"/>
              <a:ext cx="390"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Playout</a:t>
              </a:r>
            </a:p>
          </p:txBody>
        </p:sp>
        <p:sp>
          <p:nvSpPr>
            <p:cNvPr id="105508" name="Rectangle 35"/>
            <p:cNvSpPr>
              <a:spLocks noChangeArrowheads="1"/>
            </p:cNvSpPr>
            <p:nvPr/>
          </p:nvSpPr>
          <p:spPr bwMode="auto">
            <a:xfrm>
              <a:off x="2971" y="950"/>
              <a:ext cx="860" cy="343"/>
            </a:xfrm>
            <a:prstGeom prst="rect">
              <a:avLst/>
            </a:prstGeom>
            <a:solidFill>
              <a:srgbClr val="FFFFFF"/>
            </a:solidFill>
            <a:ln w="9525">
              <a:noFill/>
              <a:round/>
              <a:headEnd/>
              <a:tailEnd/>
            </a:ln>
          </p:spPr>
          <p:txBody>
            <a:bodyPr wrap="none" anchor="ctr"/>
            <a:lstStyle/>
            <a:p>
              <a:endParaRPr lang="en-US"/>
            </a:p>
          </p:txBody>
        </p:sp>
        <p:sp>
          <p:nvSpPr>
            <p:cNvPr id="105509" name="Rectangle 36"/>
            <p:cNvSpPr>
              <a:spLocks noChangeArrowheads="1"/>
            </p:cNvSpPr>
            <p:nvPr/>
          </p:nvSpPr>
          <p:spPr bwMode="auto">
            <a:xfrm>
              <a:off x="2971" y="950"/>
              <a:ext cx="860" cy="343"/>
            </a:xfrm>
            <a:prstGeom prst="rect">
              <a:avLst/>
            </a:prstGeom>
            <a:noFill/>
            <a:ln w="1800">
              <a:solidFill>
                <a:srgbClr val="000000"/>
              </a:solidFill>
              <a:round/>
              <a:headEnd/>
              <a:tailEnd/>
            </a:ln>
          </p:spPr>
          <p:txBody>
            <a:bodyPr wrap="none" anchor="ctr"/>
            <a:lstStyle/>
            <a:p>
              <a:endParaRPr lang="en-US"/>
            </a:p>
          </p:txBody>
        </p:sp>
        <p:sp>
          <p:nvSpPr>
            <p:cNvPr id="105510" name="Text Box 37"/>
            <p:cNvSpPr txBox="1">
              <a:spLocks noChangeArrowheads="1"/>
            </p:cNvSpPr>
            <p:nvPr/>
          </p:nvSpPr>
          <p:spPr bwMode="auto">
            <a:xfrm>
              <a:off x="3229" y="1003"/>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11" name="Text Box 38"/>
            <p:cNvSpPr txBox="1">
              <a:spLocks noChangeArrowheads="1"/>
            </p:cNvSpPr>
            <p:nvPr/>
          </p:nvSpPr>
          <p:spPr bwMode="auto">
            <a:xfrm>
              <a:off x="3199" y="1123"/>
              <a:ext cx="477"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Encoding</a:t>
              </a:r>
            </a:p>
          </p:txBody>
        </p:sp>
        <p:sp>
          <p:nvSpPr>
            <p:cNvPr id="105512" name="Line 39"/>
            <p:cNvSpPr>
              <a:spLocks noChangeShapeType="1"/>
            </p:cNvSpPr>
            <p:nvPr/>
          </p:nvSpPr>
          <p:spPr bwMode="auto">
            <a:xfrm flipH="1">
              <a:off x="2967" y="3439"/>
              <a:ext cx="94" cy="1"/>
            </a:xfrm>
            <a:prstGeom prst="line">
              <a:avLst/>
            </a:prstGeom>
            <a:noFill/>
            <a:ln w="1800">
              <a:solidFill>
                <a:srgbClr val="000000"/>
              </a:solidFill>
              <a:miter lim="800000"/>
              <a:headEnd/>
              <a:tailEnd/>
            </a:ln>
          </p:spPr>
          <p:txBody>
            <a:bodyPr/>
            <a:lstStyle/>
            <a:p>
              <a:endParaRPr lang="en-US"/>
            </a:p>
          </p:txBody>
        </p:sp>
        <p:sp>
          <p:nvSpPr>
            <p:cNvPr id="105513" name="Rectangle 40"/>
            <p:cNvSpPr>
              <a:spLocks noChangeArrowheads="1"/>
            </p:cNvSpPr>
            <p:nvPr/>
          </p:nvSpPr>
          <p:spPr bwMode="auto">
            <a:xfrm>
              <a:off x="4432" y="2495"/>
              <a:ext cx="859" cy="343"/>
            </a:xfrm>
            <a:prstGeom prst="rect">
              <a:avLst/>
            </a:prstGeom>
            <a:solidFill>
              <a:srgbClr val="FFFFFF"/>
            </a:solidFill>
            <a:ln w="9525">
              <a:noFill/>
              <a:round/>
              <a:headEnd/>
              <a:tailEnd/>
            </a:ln>
          </p:spPr>
          <p:txBody>
            <a:bodyPr wrap="none" anchor="ctr"/>
            <a:lstStyle/>
            <a:p>
              <a:endParaRPr lang="en-US"/>
            </a:p>
          </p:txBody>
        </p:sp>
        <p:sp>
          <p:nvSpPr>
            <p:cNvPr id="105514" name="Rectangle 41"/>
            <p:cNvSpPr>
              <a:spLocks noChangeArrowheads="1"/>
            </p:cNvSpPr>
            <p:nvPr/>
          </p:nvSpPr>
          <p:spPr bwMode="auto">
            <a:xfrm>
              <a:off x="4432" y="2495"/>
              <a:ext cx="859" cy="343"/>
            </a:xfrm>
            <a:prstGeom prst="rect">
              <a:avLst/>
            </a:prstGeom>
            <a:noFill/>
            <a:ln w="1800">
              <a:solidFill>
                <a:srgbClr val="000000"/>
              </a:solidFill>
              <a:round/>
              <a:headEnd/>
              <a:tailEnd/>
            </a:ln>
          </p:spPr>
          <p:txBody>
            <a:bodyPr wrap="none" anchor="ctr"/>
            <a:lstStyle/>
            <a:p>
              <a:endParaRPr lang="en-US"/>
            </a:p>
          </p:txBody>
        </p:sp>
        <p:sp>
          <p:nvSpPr>
            <p:cNvPr id="105515" name="Text Box 42"/>
            <p:cNvSpPr txBox="1">
              <a:spLocks noChangeArrowheads="1"/>
            </p:cNvSpPr>
            <p:nvPr/>
          </p:nvSpPr>
          <p:spPr bwMode="auto">
            <a:xfrm>
              <a:off x="4707" y="2606"/>
              <a:ext cx="382"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Access</a:t>
              </a:r>
            </a:p>
          </p:txBody>
        </p:sp>
        <p:sp>
          <p:nvSpPr>
            <p:cNvPr id="105516" name="Rectangle 43"/>
            <p:cNvSpPr>
              <a:spLocks noChangeArrowheads="1"/>
            </p:cNvSpPr>
            <p:nvPr/>
          </p:nvSpPr>
          <p:spPr bwMode="auto">
            <a:xfrm>
              <a:off x="4432" y="950"/>
              <a:ext cx="859" cy="343"/>
            </a:xfrm>
            <a:prstGeom prst="rect">
              <a:avLst/>
            </a:prstGeom>
            <a:solidFill>
              <a:srgbClr val="FFFFFF"/>
            </a:solidFill>
            <a:ln w="9525">
              <a:noFill/>
              <a:round/>
              <a:headEnd/>
              <a:tailEnd/>
            </a:ln>
          </p:spPr>
          <p:txBody>
            <a:bodyPr wrap="none" anchor="ctr"/>
            <a:lstStyle/>
            <a:p>
              <a:endParaRPr lang="en-US"/>
            </a:p>
          </p:txBody>
        </p:sp>
        <p:sp>
          <p:nvSpPr>
            <p:cNvPr id="105517" name="Rectangle 44"/>
            <p:cNvSpPr>
              <a:spLocks noChangeArrowheads="1"/>
            </p:cNvSpPr>
            <p:nvPr/>
          </p:nvSpPr>
          <p:spPr bwMode="auto">
            <a:xfrm>
              <a:off x="4432" y="950"/>
              <a:ext cx="859" cy="343"/>
            </a:xfrm>
            <a:prstGeom prst="rect">
              <a:avLst/>
            </a:prstGeom>
            <a:noFill/>
            <a:ln w="1800">
              <a:solidFill>
                <a:srgbClr val="000000"/>
              </a:solidFill>
              <a:round/>
              <a:headEnd/>
              <a:tailEnd/>
            </a:ln>
          </p:spPr>
          <p:txBody>
            <a:bodyPr wrap="none" anchor="ctr"/>
            <a:lstStyle/>
            <a:p>
              <a:endParaRPr lang="en-US"/>
            </a:p>
          </p:txBody>
        </p:sp>
        <p:sp>
          <p:nvSpPr>
            <p:cNvPr id="105518" name="Text Box 45"/>
            <p:cNvSpPr txBox="1">
              <a:spLocks noChangeArrowheads="1"/>
            </p:cNvSpPr>
            <p:nvPr/>
          </p:nvSpPr>
          <p:spPr bwMode="auto">
            <a:xfrm>
              <a:off x="4507" y="1003"/>
              <a:ext cx="800"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Video Head End</a:t>
              </a:r>
            </a:p>
          </p:txBody>
        </p:sp>
        <p:sp>
          <p:nvSpPr>
            <p:cNvPr id="105519" name="Text Box 46"/>
            <p:cNvSpPr txBox="1">
              <a:spLocks noChangeArrowheads="1"/>
            </p:cNvSpPr>
            <p:nvPr/>
          </p:nvSpPr>
          <p:spPr bwMode="auto">
            <a:xfrm>
              <a:off x="4730" y="1123"/>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0" name="Text Box 47"/>
            <p:cNvSpPr txBox="1">
              <a:spLocks noChangeArrowheads="1"/>
            </p:cNvSpPr>
            <p:nvPr/>
          </p:nvSpPr>
          <p:spPr bwMode="auto">
            <a:xfrm>
              <a:off x="4757" y="1123"/>
              <a:ext cx="26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Core</a:t>
              </a:r>
            </a:p>
          </p:txBody>
        </p:sp>
        <p:sp>
          <p:nvSpPr>
            <p:cNvPr id="105521" name="Text Box 48"/>
            <p:cNvSpPr txBox="1">
              <a:spLocks noChangeArrowheads="1"/>
            </p:cNvSpPr>
            <p:nvPr/>
          </p:nvSpPr>
          <p:spPr bwMode="auto">
            <a:xfrm>
              <a:off x="4966" y="1123"/>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2" name="Freeform 49"/>
            <p:cNvSpPr>
              <a:spLocks noChangeArrowheads="1"/>
            </p:cNvSpPr>
            <p:nvPr/>
          </p:nvSpPr>
          <p:spPr bwMode="auto">
            <a:xfrm>
              <a:off x="3930" y="1122"/>
              <a:ext cx="339" cy="515"/>
            </a:xfrm>
            <a:custGeom>
              <a:avLst/>
              <a:gdLst>
                <a:gd name="T0" fmla="*/ 0 w 1191"/>
                <a:gd name="T1" fmla="*/ 0 h 1814"/>
                <a:gd name="T2" fmla="*/ 0 w 1191"/>
                <a:gd name="T3" fmla="*/ 0 h 1814"/>
                <a:gd name="T4" fmla="*/ 0 w 1191"/>
                <a:gd name="T5" fmla="*/ 0 h 1814"/>
                <a:gd name="T6" fmla="*/ 0 w 1191"/>
                <a:gd name="T7" fmla="*/ 0 h 1814"/>
                <a:gd name="T8" fmla="*/ 0 w 1191"/>
                <a:gd name="T9" fmla="*/ 0 h 1814"/>
                <a:gd name="T10" fmla="*/ 0 w 1191"/>
                <a:gd name="T11" fmla="*/ 0 h 1814"/>
                <a:gd name="T12" fmla="*/ 0 w 1191"/>
                <a:gd name="T13" fmla="*/ 0 h 1814"/>
                <a:gd name="T14" fmla="*/ 0 w 1191"/>
                <a:gd name="T15" fmla="*/ 0 h 1814"/>
                <a:gd name="T16" fmla="*/ 0 60000 65536"/>
                <a:gd name="T17" fmla="*/ 0 60000 65536"/>
                <a:gd name="T18" fmla="*/ 0 60000 65536"/>
                <a:gd name="T19" fmla="*/ 0 60000 65536"/>
                <a:gd name="T20" fmla="*/ 0 60000 65536"/>
                <a:gd name="T21" fmla="*/ 0 60000 65536"/>
                <a:gd name="T22" fmla="*/ 0 60000 65536"/>
                <a:gd name="T23" fmla="*/ 0 60000 65536"/>
                <a:gd name="T24" fmla="*/ 0 w 1191"/>
                <a:gd name="T25" fmla="*/ 0 h 1814"/>
                <a:gd name="T26" fmla="*/ 1191 w 1191"/>
                <a:gd name="T27" fmla="*/ 1814 h 18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91" h="1814">
                  <a:moveTo>
                    <a:pt x="0" y="1814"/>
                  </a:moveTo>
                  <a:lnTo>
                    <a:pt x="619" y="1814"/>
                  </a:lnTo>
                  <a:cubicBezTo>
                    <a:pt x="752" y="1814"/>
                    <a:pt x="861" y="1706"/>
                    <a:pt x="861" y="1572"/>
                  </a:cubicBezTo>
                  <a:cubicBezTo>
                    <a:pt x="861" y="1572"/>
                    <a:pt x="861" y="1572"/>
                    <a:pt x="861" y="1572"/>
                  </a:cubicBezTo>
                  <a:lnTo>
                    <a:pt x="861" y="242"/>
                  </a:lnTo>
                  <a:cubicBezTo>
                    <a:pt x="861" y="108"/>
                    <a:pt x="969" y="0"/>
                    <a:pt x="1102" y="0"/>
                  </a:cubicBezTo>
                  <a:lnTo>
                    <a:pt x="1191" y="0"/>
                  </a:lnTo>
                </a:path>
              </a:pathLst>
            </a:custGeom>
            <a:noFill/>
            <a:ln w="14760">
              <a:solidFill>
                <a:srgbClr val="000000"/>
              </a:solidFill>
              <a:round/>
              <a:headEnd/>
              <a:tailEnd/>
            </a:ln>
          </p:spPr>
          <p:txBody>
            <a:bodyPr wrap="none" anchor="ctr"/>
            <a:lstStyle/>
            <a:p>
              <a:endParaRPr lang="en-US"/>
            </a:p>
          </p:txBody>
        </p:sp>
        <p:sp>
          <p:nvSpPr>
            <p:cNvPr id="105523" name="Freeform 50"/>
            <p:cNvSpPr>
              <a:spLocks noChangeArrowheads="1"/>
            </p:cNvSpPr>
            <p:nvPr/>
          </p:nvSpPr>
          <p:spPr bwMode="auto">
            <a:xfrm>
              <a:off x="4262" y="1093"/>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524" name="Rectangle 51"/>
            <p:cNvSpPr>
              <a:spLocks noChangeArrowheads="1"/>
            </p:cNvSpPr>
            <p:nvPr/>
          </p:nvSpPr>
          <p:spPr bwMode="auto">
            <a:xfrm>
              <a:off x="4432" y="1464"/>
              <a:ext cx="859" cy="343"/>
            </a:xfrm>
            <a:prstGeom prst="rect">
              <a:avLst/>
            </a:prstGeom>
            <a:solidFill>
              <a:srgbClr val="FFFFFF"/>
            </a:solidFill>
            <a:ln w="9525">
              <a:noFill/>
              <a:round/>
              <a:headEnd/>
              <a:tailEnd/>
            </a:ln>
          </p:spPr>
          <p:txBody>
            <a:bodyPr wrap="none" anchor="ctr"/>
            <a:lstStyle/>
            <a:p>
              <a:endParaRPr lang="en-US"/>
            </a:p>
          </p:txBody>
        </p:sp>
        <p:sp>
          <p:nvSpPr>
            <p:cNvPr id="105525" name="Rectangle 52"/>
            <p:cNvSpPr>
              <a:spLocks noChangeArrowheads="1"/>
            </p:cNvSpPr>
            <p:nvPr/>
          </p:nvSpPr>
          <p:spPr bwMode="auto">
            <a:xfrm>
              <a:off x="4432" y="1464"/>
              <a:ext cx="859" cy="343"/>
            </a:xfrm>
            <a:prstGeom prst="rect">
              <a:avLst/>
            </a:prstGeom>
            <a:noFill/>
            <a:ln w="1800">
              <a:solidFill>
                <a:srgbClr val="000000"/>
              </a:solidFill>
              <a:round/>
              <a:headEnd/>
              <a:tailEnd/>
            </a:ln>
          </p:spPr>
          <p:txBody>
            <a:bodyPr wrap="none" anchor="ctr"/>
            <a:lstStyle/>
            <a:p>
              <a:endParaRPr lang="en-US"/>
            </a:p>
          </p:txBody>
        </p:sp>
        <p:sp>
          <p:nvSpPr>
            <p:cNvPr id="105526" name="Text Box 53"/>
            <p:cNvSpPr txBox="1">
              <a:spLocks noChangeArrowheads="1"/>
            </p:cNvSpPr>
            <p:nvPr/>
          </p:nvSpPr>
          <p:spPr bwMode="auto">
            <a:xfrm>
              <a:off x="4493" y="1522"/>
              <a:ext cx="85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Video Hub Office </a:t>
              </a:r>
            </a:p>
          </p:txBody>
        </p:sp>
        <p:sp>
          <p:nvSpPr>
            <p:cNvPr id="105527" name="Text Box 54"/>
            <p:cNvSpPr txBox="1">
              <a:spLocks noChangeArrowheads="1"/>
            </p:cNvSpPr>
            <p:nvPr/>
          </p:nvSpPr>
          <p:spPr bwMode="auto">
            <a:xfrm>
              <a:off x="4816" y="1635"/>
              <a:ext cx="73"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8" name="Text Box 55"/>
            <p:cNvSpPr txBox="1">
              <a:spLocks noChangeArrowheads="1"/>
            </p:cNvSpPr>
            <p:nvPr/>
          </p:nvSpPr>
          <p:spPr bwMode="auto">
            <a:xfrm>
              <a:off x="4844" y="1635"/>
              <a:ext cx="82"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29" name="Text Box 56"/>
            <p:cNvSpPr txBox="1">
              <a:spLocks noChangeArrowheads="1"/>
            </p:cNvSpPr>
            <p:nvPr/>
          </p:nvSpPr>
          <p:spPr bwMode="auto">
            <a:xfrm>
              <a:off x="4875" y="1635"/>
              <a:ext cx="73"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30" name="Freeform 57"/>
            <p:cNvSpPr>
              <a:spLocks noChangeArrowheads="1"/>
            </p:cNvSpPr>
            <p:nvPr/>
          </p:nvSpPr>
          <p:spPr bwMode="auto">
            <a:xfrm>
              <a:off x="481" y="3353"/>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531" name="Freeform 58"/>
            <p:cNvSpPr>
              <a:spLocks noChangeArrowheads="1"/>
            </p:cNvSpPr>
            <p:nvPr/>
          </p:nvSpPr>
          <p:spPr bwMode="auto">
            <a:xfrm>
              <a:off x="481" y="3353"/>
              <a:ext cx="172" cy="172"/>
            </a:xfrm>
            <a:custGeom>
              <a:avLst/>
              <a:gdLst>
                <a:gd name="T0" fmla="*/ 0 w 117"/>
                <a:gd name="T1" fmla="*/ 859 h 117"/>
                <a:gd name="T2" fmla="*/ 878 w 117"/>
                <a:gd name="T3" fmla="*/ 0 h 117"/>
                <a:gd name="T4" fmla="*/ 1738 w 117"/>
                <a:gd name="T5" fmla="*/ 859 h 117"/>
                <a:gd name="T6" fmla="*/ 1738 w 117"/>
                <a:gd name="T7" fmla="*/ 859 h 117"/>
                <a:gd name="T8" fmla="*/ 878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6" y="0"/>
                    <a:pt x="59" y="0"/>
                  </a:cubicBezTo>
                  <a:cubicBezTo>
                    <a:pt x="91" y="0"/>
                    <a:pt x="117" y="26"/>
                    <a:pt x="117" y="58"/>
                  </a:cubicBezTo>
                  <a:cubicBezTo>
                    <a:pt x="117" y="58"/>
                    <a:pt x="117" y="58"/>
                    <a:pt x="117" y="58"/>
                  </a:cubicBezTo>
                  <a:cubicBezTo>
                    <a:pt x="117" y="91"/>
                    <a:pt x="91" y="117"/>
                    <a:pt x="59" y="117"/>
                  </a:cubicBezTo>
                  <a:cubicBezTo>
                    <a:pt x="26" y="117"/>
                    <a:pt x="0" y="91"/>
                    <a:pt x="0" y="58"/>
                  </a:cubicBezTo>
                </a:path>
              </a:pathLst>
            </a:custGeom>
            <a:noFill/>
            <a:ln w="20880">
              <a:solidFill>
                <a:srgbClr val="3366FF"/>
              </a:solidFill>
              <a:round/>
              <a:headEnd/>
              <a:tailEnd/>
            </a:ln>
          </p:spPr>
          <p:txBody>
            <a:bodyPr wrap="none" anchor="ctr"/>
            <a:lstStyle/>
            <a:p>
              <a:endParaRPr lang="en-US"/>
            </a:p>
          </p:txBody>
        </p:sp>
        <p:sp>
          <p:nvSpPr>
            <p:cNvPr id="105532" name="Text Box 59"/>
            <p:cNvSpPr txBox="1">
              <a:spLocks noChangeArrowheads="1"/>
            </p:cNvSpPr>
            <p:nvPr/>
          </p:nvSpPr>
          <p:spPr bwMode="auto">
            <a:xfrm>
              <a:off x="518" y="3352"/>
              <a:ext cx="17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E</a:t>
              </a:r>
            </a:p>
          </p:txBody>
        </p:sp>
        <p:sp>
          <p:nvSpPr>
            <p:cNvPr id="105533" name="Rectangle 60"/>
            <p:cNvSpPr>
              <a:spLocks noChangeArrowheads="1"/>
            </p:cNvSpPr>
            <p:nvPr/>
          </p:nvSpPr>
          <p:spPr bwMode="auto">
            <a:xfrm>
              <a:off x="2971" y="3267"/>
              <a:ext cx="860" cy="343"/>
            </a:xfrm>
            <a:prstGeom prst="rect">
              <a:avLst/>
            </a:prstGeom>
            <a:solidFill>
              <a:srgbClr val="FFFFFF"/>
            </a:solidFill>
            <a:ln w="9525">
              <a:noFill/>
              <a:round/>
              <a:headEnd/>
              <a:tailEnd/>
            </a:ln>
          </p:spPr>
          <p:txBody>
            <a:bodyPr wrap="none" anchor="ctr"/>
            <a:lstStyle/>
            <a:p>
              <a:endParaRPr lang="en-US"/>
            </a:p>
          </p:txBody>
        </p:sp>
        <p:sp>
          <p:nvSpPr>
            <p:cNvPr id="105534" name="Rectangle 61"/>
            <p:cNvSpPr>
              <a:spLocks noChangeArrowheads="1"/>
            </p:cNvSpPr>
            <p:nvPr/>
          </p:nvSpPr>
          <p:spPr bwMode="auto">
            <a:xfrm>
              <a:off x="2971" y="3267"/>
              <a:ext cx="860" cy="343"/>
            </a:xfrm>
            <a:prstGeom prst="rect">
              <a:avLst/>
            </a:prstGeom>
            <a:noFill/>
            <a:ln w="1800">
              <a:solidFill>
                <a:srgbClr val="000000"/>
              </a:solidFill>
              <a:round/>
              <a:headEnd/>
              <a:tailEnd/>
            </a:ln>
          </p:spPr>
          <p:txBody>
            <a:bodyPr wrap="none" anchor="ctr"/>
            <a:lstStyle/>
            <a:p>
              <a:endParaRPr lang="en-US"/>
            </a:p>
          </p:txBody>
        </p:sp>
        <p:sp>
          <p:nvSpPr>
            <p:cNvPr id="105535" name="Text Box 62"/>
            <p:cNvSpPr txBox="1">
              <a:spLocks noChangeArrowheads="1"/>
            </p:cNvSpPr>
            <p:nvPr/>
          </p:nvSpPr>
          <p:spPr bwMode="auto">
            <a:xfrm>
              <a:off x="3217" y="3378"/>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Decoder</a:t>
              </a:r>
            </a:p>
          </p:txBody>
        </p:sp>
        <p:sp>
          <p:nvSpPr>
            <p:cNvPr id="105536" name="Rectangle 63"/>
            <p:cNvSpPr>
              <a:spLocks noChangeArrowheads="1"/>
            </p:cNvSpPr>
            <p:nvPr/>
          </p:nvSpPr>
          <p:spPr bwMode="auto">
            <a:xfrm>
              <a:off x="1727" y="950"/>
              <a:ext cx="859" cy="343"/>
            </a:xfrm>
            <a:prstGeom prst="rect">
              <a:avLst/>
            </a:prstGeom>
            <a:solidFill>
              <a:srgbClr val="FFFFFF"/>
            </a:solidFill>
            <a:ln w="9525">
              <a:noFill/>
              <a:round/>
              <a:headEnd/>
              <a:tailEnd/>
            </a:ln>
          </p:spPr>
          <p:txBody>
            <a:bodyPr wrap="none" anchor="ctr"/>
            <a:lstStyle/>
            <a:p>
              <a:endParaRPr lang="en-US"/>
            </a:p>
          </p:txBody>
        </p:sp>
        <p:sp>
          <p:nvSpPr>
            <p:cNvPr id="105537" name="Rectangle 64"/>
            <p:cNvSpPr>
              <a:spLocks noChangeArrowheads="1"/>
            </p:cNvSpPr>
            <p:nvPr/>
          </p:nvSpPr>
          <p:spPr bwMode="auto">
            <a:xfrm>
              <a:off x="1727" y="950"/>
              <a:ext cx="859" cy="343"/>
            </a:xfrm>
            <a:prstGeom prst="rect">
              <a:avLst/>
            </a:prstGeom>
            <a:noFill/>
            <a:ln w="1800">
              <a:solidFill>
                <a:srgbClr val="000000"/>
              </a:solidFill>
              <a:round/>
              <a:headEnd/>
              <a:tailEnd/>
            </a:ln>
          </p:spPr>
          <p:txBody>
            <a:bodyPr wrap="none" anchor="ctr"/>
            <a:lstStyle/>
            <a:p>
              <a:endParaRPr lang="en-US"/>
            </a:p>
          </p:txBody>
        </p:sp>
        <p:sp>
          <p:nvSpPr>
            <p:cNvPr id="105538" name="Text Box 65"/>
            <p:cNvSpPr txBox="1">
              <a:spLocks noChangeArrowheads="1"/>
            </p:cNvSpPr>
            <p:nvPr/>
          </p:nvSpPr>
          <p:spPr bwMode="auto">
            <a:xfrm>
              <a:off x="1984" y="1003"/>
              <a:ext cx="410"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a:t>
              </a:r>
            </a:p>
          </p:txBody>
        </p:sp>
        <p:sp>
          <p:nvSpPr>
            <p:cNvPr id="105539" name="Text Box 66"/>
            <p:cNvSpPr txBox="1">
              <a:spLocks noChangeArrowheads="1"/>
            </p:cNvSpPr>
            <p:nvPr/>
          </p:nvSpPr>
          <p:spPr bwMode="auto">
            <a:xfrm>
              <a:off x="1957" y="1123"/>
              <a:ext cx="46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Ingestion</a:t>
              </a:r>
            </a:p>
          </p:txBody>
        </p:sp>
        <p:sp>
          <p:nvSpPr>
            <p:cNvPr id="105540" name="Rectangle 67"/>
            <p:cNvSpPr>
              <a:spLocks noChangeArrowheads="1"/>
            </p:cNvSpPr>
            <p:nvPr/>
          </p:nvSpPr>
          <p:spPr bwMode="auto">
            <a:xfrm>
              <a:off x="1769" y="3267"/>
              <a:ext cx="859" cy="343"/>
            </a:xfrm>
            <a:prstGeom prst="rect">
              <a:avLst/>
            </a:prstGeom>
            <a:solidFill>
              <a:srgbClr val="FFFFFF"/>
            </a:solidFill>
            <a:ln w="9525">
              <a:noFill/>
              <a:round/>
              <a:headEnd/>
              <a:tailEnd/>
            </a:ln>
          </p:spPr>
          <p:txBody>
            <a:bodyPr wrap="none" anchor="ctr"/>
            <a:lstStyle/>
            <a:p>
              <a:endParaRPr lang="en-US"/>
            </a:p>
          </p:txBody>
        </p:sp>
        <p:sp>
          <p:nvSpPr>
            <p:cNvPr id="105541" name="Rectangle 68"/>
            <p:cNvSpPr>
              <a:spLocks noChangeArrowheads="1"/>
            </p:cNvSpPr>
            <p:nvPr/>
          </p:nvSpPr>
          <p:spPr bwMode="auto">
            <a:xfrm>
              <a:off x="1769" y="3267"/>
              <a:ext cx="859" cy="343"/>
            </a:xfrm>
            <a:prstGeom prst="rect">
              <a:avLst/>
            </a:prstGeom>
            <a:noFill/>
            <a:ln w="1800">
              <a:solidFill>
                <a:srgbClr val="000000"/>
              </a:solidFill>
              <a:round/>
              <a:headEnd/>
              <a:tailEnd/>
            </a:ln>
          </p:spPr>
          <p:txBody>
            <a:bodyPr wrap="none" anchor="ctr"/>
            <a:lstStyle/>
            <a:p>
              <a:endParaRPr lang="en-US"/>
            </a:p>
          </p:txBody>
        </p:sp>
        <p:sp>
          <p:nvSpPr>
            <p:cNvPr id="105542" name="Text Box 69"/>
            <p:cNvSpPr txBox="1">
              <a:spLocks noChangeArrowheads="1"/>
            </p:cNvSpPr>
            <p:nvPr/>
          </p:nvSpPr>
          <p:spPr bwMode="auto">
            <a:xfrm>
              <a:off x="1886" y="3378"/>
              <a:ext cx="71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Network Stack</a:t>
              </a:r>
            </a:p>
          </p:txBody>
        </p:sp>
        <p:sp>
          <p:nvSpPr>
            <p:cNvPr id="105543" name="Rectangle 70"/>
            <p:cNvSpPr>
              <a:spLocks noChangeArrowheads="1"/>
            </p:cNvSpPr>
            <p:nvPr/>
          </p:nvSpPr>
          <p:spPr bwMode="auto">
            <a:xfrm>
              <a:off x="4432" y="3267"/>
              <a:ext cx="859" cy="343"/>
            </a:xfrm>
            <a:prstGeom prst="rect">
              <a:avLst/>
            </a:prstGeom>
            <a:solidFill>
              <a:srgbClr val="FFFFFF"/>
            </a:solidFill>
            <a:ln w="9525">
              <a:noFill/>
              <a:round/>
              <a:headEnd/>
              <a:tailEnd/>
            </a:ln>
          </p:spPr>
          <p:txBody>
            <a:bodyPr wrap="none" anchor="ctr"/>
            <a:lstStyle/>
            <a:p>
              <a:endParaRPr lang="en-US"/>
            </a:p>
          </p:txBody>
        </p:sp>
        <p:sp>
          <p:nvSpPr>
            <p:cNvPr id="105544" name="Rectangle 71"/>
            <p:cNvSpPr>
              <a:spLocks noChangeArrowheads="1"/>
            </p:cNvSpPr>
            <p:nvPr/>
          </p:nvSpPr>
          <p:spPr bwMode="auto">
            <a:xfrm>
              <a:off x="4432" y="3267"/>
              <a:ext cx="859" cy="343"/>
            </a:xfrm>
            <a:prstGeom prst="rect">
              <a:avLst/>
            </a:prstGeom>
            <a:noFill/>
            <a:ln w="1800">
              <a:solidFill>
                <a:srgbClr val="000000"/>
              </a:solidFill>
              <a:round/>
              <a:headEnd/>
              <a:tailEnd/>
            </a:ln>
          </p:spPr>
          <p:txBody>
            <a:bodyPr wrap="none" anchor="ctr"/>
            <a:lstStyle/>
            <a:p>
              <a:endParaRPr lang="en-US"/>
            </a:p>
          </p:txBody>
        </p:sp>
        <p:sp>
          <p:nvSpPr>
            <p:cNvPr id="105545" name="Text Box 72"/>
            <p:cNvSpPr txBox="1">
              <a:spLocks noChangeArrowheads="1"/>
            </p:cNvSpPr>
            <p:nvPr/>
          </p:nvSpPr>
          <p:spPr bwMode="auto">
            <a:xfrm>
              <a:off x="4703" y="3378"/>
              <a:ext cx="38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Display</a:t>
              </a:r>
            </a:p>
          </p:txBody>
        </p:sp>
        <p:sp>
          <p:nvSpPr>
            <p:cNvPr id="105546" name="Line 73"/>
            <p:cNvSpPr>
              <a:spLocks noChangeShapeType="1"/>
            </p:cNvSpPr>
            <p:nvPr/>
          </p:nvSpPr>
          <p:spPr bwMode="auto">
            <a:xfrm>
              <a:off x="3831" y="3439"/>
              <a:ext cx="85" cy="1"/>
            </a:xfrm>
            <a:prstGeom prst="line">
              <a:avLst/>
            </a:prstGeom>
            <a:noFill/>
            <a:ln w="1800">
              <a:solidFill>
                <a:srgbClr val="000000"/>
              </a:solidFill>
              <a:miter lim="800000"/>
              <a:headEnd/>
              <a:tailEnd/>
            </a:ln>
          </p:spPr>
          <p:txBody>
            <a:bodyPr/>
            <a:lstStyle/>
            <a:p>
              <a:endParaRPr lang="en-US"/>
            </a:p>
          </p:txBody>
        </p:sp>
        <p:sp>
          <p:nvSpPr>
            <p:cNvPr id="105547" name="Line 74"/>
            <p:cNvSpPr>
              <a:spLocks noChangeShapeType="1"/>
            </p:cNvSpPr>
            <p:nvPr/>
          </p:nvSpPr>
          <p:spPr bwMode="auto">
            <a:xfrm>
              <a:off x="4088" y="3439"/>
              <a:ext cx="343" cy="1"/>
            </a:xfrm>
            <a:prstGeom prst="line">
              <a:avLst/>
            </a:prstGeom>
            <a:noFill/>
            <a:ln w="1800">
              <a:solidFill>
                <a:srgbClr val="000000"/>
              </a:solidFill>
              <a:miter lim="800000"/>
              <a:headEnd/>
              <a:tailEnd/>
            </a:ln>
          </p:spPr>
          <p:txBody>
            <a:bodyPr/>
            <a:lstStyle/>
            <a:p>
              <a:endParaRPr lang="en-US"/>
            </a:p>
          </p:txBody>
        </p:sp>
        <p:sp>
          <p:nvSpPr>
            <p:cNvPr id="105548" name="Rectangle 75"/>
            <p:cNvSpPr>
              <a:spLocks noChangeArrowheads="1"/>
            </p:cNvSpPr>
            <p:nvPr/>
          </p:nvSpPr>
          <p:spPr bwMode="auto">
            <a:xfrm>
              <a:off x="395" y="950"/>
              <a:ext cx="859" cy="343"/>
            </a:xfrm>
            <a:prstGeom prst="rect">
              <a:avLst/>
            </a:prstGeom>
            <a:solidFill>
              <a:srgbClr val="FFFFFF"/>
            </a:solidFill>
            <a:ln w="9525">
              <a:noFill/>
              <a:round/>
              <a:headEnd/>
              <a:tailEnd/>
            </a:ln>
          </p:spPr>
          <p:txBody>
            <a:bodyPr wrap="none" anchor="ctr"/>
            <a:lstStyle/>
            <a:p>
              <a:endParaRPr lang="en-US"/>
            </a:p>
          </p:txBody>
        </p:sp>
        <p:sp>
          <p:nvSpPr>
            <p:cNvPr id="105549" name="Rectangle 76"/>
            <p:cNvSpPr>
              <a:spLocks noChangeArrowheads="1"/>
            </p:cNvSpPr>
            <p:nvPr/>
          </p:nvSpPr>
          <p:spPr bwMode="auto">
            <a:xfrm>
              <a:off x="395" y="950"/>
              <a:ext cx="859" cy="343"/>
            </a:xfrm>
            <a:prstGeom prst="rect">
              <a:avLst/>
            </a:prstGeom>
            <a:noFill/>
            <a:ln w="1800">
              <a:solidFill>
                <a:srgbClr val="000000"/>
              </a:solidFill>
              <a:round/>
              <a:headEnd/>
              <a:tailEnd/>
            </a:ln>
          </p:spPr>
          <p:txBody>
            <a:bodyPr wrap="none" anchor="ctr"/>
            <a:lstStyle/>
            <a:p>
              <a:endParaRPr lang="en-US"/>
            </a:p>
          </p:txBody>
        </p:sp>
        <p:sp>
          <p:nvSpPr>
            <p:cNvPr id="105550" name="Text Box 77"/>
            <p:cNvSpPr txBox="1">
              <a:spLocks noChangeArrowheads="1"/>
            </p:cNvSpPr>
            <p:nvPr/>
          </p:nvSpPr>
          <p:spPr bwMode="auto">
            <a:xfrm>
              <a:off x="489" y="1003"/>
              <a:ext cx="76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Source</a:t>
              </a:r>
            </a:p>
          </p:txBody>
        </p:sp>
        <p:sp>
          <p:nvSpPr>
            <p:cNvPr id="105551" name="Text Box 78"/>
            <p:cNvSpPr txBox="1">
              <a:spLocks noChangeArrowheads="1"/>
            </p:cNvSpPr>
            <p:nvPr/>
          </p:nvSpPr>
          <p:spPr bwMode="auto">
            <a:xfrm>
              <a:off x="667" y="1123"/>
              <a:ext cx="18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Off</a:t>
              </a:r>
            </a:p>
          </p:txBody>
        </p:sp>
        <p:sp>
          <p:nvSpPr>
            <p:cNvPr id="105552" name="Text Box 79"/>
            <p:cNvSpPr txBox="1">
              <a:spLocks noChangeArrowheads="1"/>
            </p:cNvSpPr>
            <p:nvPr/>
          </p:nvSpPr>
          <p:spPr bwMode="auto">
            <a:xfrm>
              <a:off x="799" y="1123"/>
              <a:ext cx="82"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a:t>
              </a:r>
            </a:p>
          </p:txBody>
        </p:sp>
        <p:sp>
          <p:nvSpPr>
            <p:cNvPr id="105553" name="Text Box 80"/>
            <p:cNvSpPr txBox="1">
              <a:spLocks noChangeArrowheads="1"/>
            </p:cNvSpPr>
            <p:nvPr/>
          </p:nvSpPr>
          <p:spPr bwMode="auto">
            <a:xfrm>
              <a:off x="830" y="1123"/>
              <a:ext cx="208"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line</a:t>
              </a:r>
            </a:p>
          </p:txBody>
        </p:sp>
        <p:sp>
          <p:nvSpPr>
            <p:cNvPr id="105554" name="Freeform 81"/>
            <p:cNvSpPr>
              <a:spLocks noChangeArrowheads="1"/>
            </p:cNvSpPr>
            <p:nvPr/>
          </p:nvSpPr>
          <p:spPr bwMode="auto">
            <a:xfrm>
              <a:off x="2585" y="1120"/>
              <a:ext cx="254" cy="4"/>
            </a:xfrm>
            <a:custGeom>
              <a:avLst/>
              <a:gdLst>
                <a:gd name="T0" fmla="*/ 0 w 896"/>
                <a:gd name="T1" fmla="*/ 0 h 16"/>
                <a:gd name="T2" fmla="*/ 0 w 896"/>
                <a:gd name="T3" fmla="*/ 0 h 16"/>
                <a:gd name="T4" fmla="*/ 0 w 896"/>
                <a:gd name="T5" fmla="*/ 0 h 16"/>
                <a:gd name="T6" fmla="*/ 0 w 896"/>
                <a:gd name="T7" fmla="*/ 0 h 16"/>
                <a:gd name="T8" fmla="*/ 0 w 896"/>
                <a:gd name="T9" fmla="*/ 0 h 16"/>
                <a:gd name="T10" fmla="*/ 0 w 896"/>
                <a:gd name="T11" fmla="*/ 0 h 16"/>
                <a:gd name="T12" fmla="*/ 0 w 896"/>
                <a:gd name="T13" fmla="*/ 0 h 16"/>
                <a:gd name="T14" fmla="*/ 0 w 896"/>
                <a:gd name="T15" fmla="*/ 0 h 16"/>
                <a:gd name="T16" fmla="*/ 0 w 896"/>
                <a:gd name="T17" fmla="*/ 0 h 16"/>
                <a:gd name="T18" fmla="*/ 0 w 896"/>
                <a:gd name="T19" fmla="*/ 0 h 16"/>
                <a:gd name="T20" fmla="*/ 0 w 896"/>
                <a:gd name="T21" fmla="*/ 0 h 16"/>
                <a:gd name="T22" fmla="*/ 0 w 896"/>
                <a:gd name="T23" fmla="*/ 0 h 16"/>
                <a:gd name="T24" fmla="*/ 0 w 896"/>
                <a:gd name="T25" fmla="*/ 0 h 16"/>
                <a:gd name="T26" fmla="*/ 0 w 896"/>
                <a:gd name="T27" fmla="*/ 0 h 16"/>
                <a:gd name="T28" fmla="*/ 0 w 896"/>
                <a:gd name="T29" fmla="*/ 0 h 16"/>
                <a:gd name="T30" fmla="*/ 0 w 896"/>
                <a:gd name="T31" fmla="*/ 0 h 16"/>
                <a:gd name="T32" fmla="*/ 0 w 896"/>
                <a:gd name="T33" fmla="*/ 0 h 16"/>
                <a:gd name="T34" fmla="*/ 0 w 896"/>
                <a:gd name="T35" fmla="*/ 0 h 16"/>
                <a:gd name="T36" fmla="*/ 0 w 896"/>
                <a:gd name="T37" fmla="*/ 0 h 16"/>
                <a:gd name="T38" fmla="*/ 0 w 896"/>
                <a:gd name="T39" fmla="*/ 0 h 16"/>
                <a:gd name="T40" fmla="*/ 0 w 896"/>
                <a:gd name="T41" fmla="*/ 0 h 16"/>
                <a:gd name="T42" fmla="*/ 0 w 896"/>
                <a:gd name="T43" fmla="*/ 0 h 16"/>
                <a:gd name="T44" fmla="*/ 0 w 896"/>
                <a:gd name="T45" fmla="*/ 0 h 16"/>
                <a:gd name="T46" fmla="*/ 0 w 896"/>
                <a:gd name="T47" fmla="*/ 0 h 16"/>
                <a:gd name="T48" fmla="*/ 0 w 896"/>
                <a:gd name="T49" fmla="*/ 0 h 16"/>
                <a:gd name="T50" fmla="*/ 0 w 896"/>
                <a:gd name="T51" fmla="*/ 0 h 16"/>
                <a:gd name="T52" fmla="*/ 0 w 896"/>
                <a:gd name="T53" fmla="*/ 0 h 16"/>
                <a:gd name="T54" fmla="*/ 0 w 896"/>
                <a:gd name="T55" fmla="*/ 0 h 16"/>
                <a:gd name="T56" fmla="*/ 0 w 896"/>
                <a:gd name="T57" fmla="*/ 0 h 16"/>
                <a:gd name="T58" fmla="*/ 0 w 896"/>
                <a:gd name="T59" fmla="*/ 0 h 16"/>
                <a:gd name="T60" fmla="*/ 0 w 896"/>
                <a:gd name="T61" fmla="*/ 0 h 16"/>
                <a:gd name="T62" fmla="*/ 0 w 896"/>
                <a:gd name="T63" fmla="*/ 0 h 16"/>
                <a:gd name="T64" fmla="*/ 0 w 896"/>
                <a:gd name="T65" fmla="*/ 0 h 16"/>
                <a:gd name="T66" fmla="*/ 0 w 896"/>
                <a:gd name="T67" fmla="*/ 0 h 16"/>
                <a:gd name="T68" fmla="*/ 0 w 896"/>
                <a:gd name="T69" fmla="*/ 0 h 1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96"/>
                <a:gd name="T106" fmla="*/ 0 h 16"/>
                <a:gd name="T107" fmla="*/ 896 w 896"/>
                <a:gd name="T108" fmla="*/ 16 h 1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96" h="16">
                  <a:moveTo>
                    <a:pt x="8" y="0"/>
                  </a:moveTo>
                  <a:lnTo>
                    <a:pt x="120" y="0"/>
                  </a:lnTo>
                  <a:cubicBezTo>
                    <a:pt x="124" y="0"/>
                    <a:pt x="128" y="4"/>
                    <a:pt x="128" y="8"/>
                  </a:cubicBezTo>
                  <a:cubicBezTo>
                    <a:pt x="128" y="12"/>
                    <a:pt x="124" y="16"/>
                    <a:pt x="120" y="16"/>
                  </a:cubicBezTo>
                  <a:lnTo>
                    <a:pt x="8" y="16"/>
                  </a:lnTo>
                  <a:cubicBezTo>
                    <a:pt x="3" y="16"/>
                    <a:pt x="0" y="12"/>
                    <a:pt x="0" y="8"/>
                  </a:cubicBezTo>
                  <a:cubicBezTo>
                    <a:pt x="0" y="4"/>
                    <a:pt x="3" y="0"/>
                    <a:pt x="8" y="0"/>
                  </a:cubicBezTo>
                  <a:close/>
                  <a:moveTo>
                    <a:pt x="200" y="0"/>
                  </a:moveTo>
                  <a:lnTo>
                    <a:pt x="312" y="0"/>
                  </a:lnTo>
                  <a:cubicBezTo>
                    <a:pt x="316" y="0"/>
                    <a:pt x="320" y="4"/>
                    <a:pt x="320" y="8"/>
                  </a:cubicBezTo>
                  <a:cubicBezTo>
                    <a:pt x="320" y="12"/>
                    <a:pt x="316" y="16"/>
                    <a:pt x="312" y="16"/>
                  </a:cubicBezTo>
                  <a:lnTo>
                    <a:pt x="200" y="16"/>
                  </a:lnTo>
                  <a:cubicBezTo>
                    <a:pt x="195" y="16"/>
                    <a:pt x="192" y="12"/>
                    <a:pt x="192" y="8"/>
                  </a:cubicBezTo>
                  <a:cubicBezTo>
                    <a:pt x="192" y="4"/>
                    <a:pt x="195" y="0"/>
                    <a:pt x="200" y="0"/>
                  </a:cubicBezTo>
                  <a:close/>
                  <a:moveTo>
                    <a:pt x="392" y="0"/>
                  </a:moveTo>
                  <a:lnTo>
                    <a:pt x="504" y="0"/>
                  </a:lnTo>
                  <a:cubicBezTo>
                    <a:pt x="508" y="0"/>
                    <a:pt x="512" y="4"/>
                    <a:pt x="512" y="8"/>
                  </a:cubicBezTo>
                  <a:cubicBezTo>
                    <a:pt x="512" y="12"/>
                    <a:pt x="508" y="16"/>
                    <a:pt x="504" y="16"/>
                  </a:cubicBezTo>
                  <a:lnTo>
                    <a:pt x="392" y="16"/>
                  </a:lnTo>
                  <a:cubicBezTo>
                    <a:pt x="387" y="16"/>
                    <a:pt x="384" y="12"/>
                    <a:pt x="384" y="8"/>
                  </a:cubicBezTo>
                  <a:cubicBezTo>
                    <a:pt x="384" y="4"/>
                    <a:pt x="387" y="0"/>
                    <a:pt x="392" y="0"/>
                  </a:cubicBezTo>
                  <a:close/>
                  <a:moveTo>
                    <a:pt x="584" y="0"/>
                  </a:moveTo>
                  <a:lnTo>
                    <a:pt x="696" y="0"/>
                  </a:lnTo>
                  <a:cubicBezTo>
                    <a:pt x="700" y="0"/>
                    <a:pt x="704" y="4"/>
                    <a:pt x="704" y="8"/>
                  </a:cubicBezTo>
                  <a:cubicBezTo>
                    <a:pt x="704" y="12"/>
                    <a:pt x="700" y="16"/>
                    <a:pt x="696" y="16"/>
                  </a:cubicBezTo>
                  <a:lnTo>
                    <a:pt x="584" y="16"/>
                  </a:lnTo>
                  <a:cubicBezTo>
                    <a:pt x="579" y="16"/>
                    <a:pt x="576" y="12"/>
                    <a:pt x="576" y="8"/>
                  </a:cubicBezTo>
                  <a:cubicBezTo>
                    <a:pt x="576" y="4"/>
                    <a:pt x="579" y="0"/>
                    <a:pt x="584" y="0"/>
                  </a:cubicBezTo>
                  <a:close/>
                  <a:moveTo>
                    <a:pt x="776" y="0"/>
                  </a:moveTo>
                  <a:lnTo>
                    <a:pt x="888" y="0"/>
                  </a:lnTo>
                  <a:cubicBezTo>
                    <a:pt x="892" y="0"/>
                    <a:pt x="896" y="4"/>
                    <a:pt x="896" y="8"/>
                  </a:cubicBezTo>
                  <a:cubicBezTo>
                    <a:pt x="896" y="12"/>
                    <a:pt x="892" y="16"/>
                    <a:pt x="888" y="16"/>
                  </a:cubicBezTo>
                  <a:lnTo>
                    <a:pt x="776" y="16"/>
                  </a:lnTo>
                  <a:cubicBezTo>
                    <a:pt x="771" y="16"/>
                    <a:pt x="768" y="12"/>
                    <a:pt x="768" y="8"/>
                  </a:cubicBezTo>
                  <a:cubicBezTo>
                    <a:pt x="768" y="4"/>
                    <a:pt x="771" y="0"/>
                    <a:pt x="776" y="0"/>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555" name="Freeform 82"/>
            <p:cNvSpPr>
              <a:spLocks noChangeArrowheads="1"/>
            </p:cNvSpPr>
            <p:nvPr/>
          </p:nvSpPr>
          <p:spPr bwMode="auto">
            <a:xfrm>
              <a:off x="2836" y="1106"/>
              <a:ext cx="50" cy="34"/>
            </a:xfrm>
            <a:custGeom>
              <a:avLst/>
              <a:gdLst>
                <a:gd name="T0" fmla="*/ 0 w 34"/>
                <a:gd name="T1" fmla="*/ 0 h 23"/>
                <a:gd name="T2" fmla="*/ 509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556" name="Freeform 83"/>
            <p:cNvSpPr>
              <a:spLocks noChangeArrowheads="1"/>
            </p:cNvSpPr>
            <p:nvPr/>
          </p:nvSpPr>
          <p:spPr bwMode="auto">
            <a:xfrm>
              <a:off x="4775" y="1381"/>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2"/>
                  </a:moveTo>
                  <a:cubicBezTo>
                    <a:pt x="0" y="135"/>
                    <a:pt x="135" y="0"/>
                    <a:pt x="302" y="0"/>
                  </a:cubicBezTo>
                  <a:cubicBezTo>
                    <a:pt x="469" y="0"/>
                    <a:pt x="605" y="135"/>
                    <a:pt x="605" y="302"/>
                  </a:cubicBezTo>
                  <a:cubicBezTo>
                    <a:pt x="605" y="302"/>
                    <a:pt x="605" y="302"/>
                    <a:pt x="605" y="302"/>
                  </a:cubicBezTo>
                  <a:cubicBezTo>
                    <a:pt x="605" y="469"/>
                    <a:pt x="469" y="605"/>
                    <a:pt x="302" y="605"/>
                  </a:cubicBezTo>
                  <a:cubicBezTo>
                    <a:pt x="135" y="605"/>
                    <a:pt x="0" y="469"/>
                    <a:pt x="0" y="302"/>
                  </a:cubicBezTo>
                </a:path>
              </a:pathLst>
            </a:custGeom>
            <a:solidFill>
              <a:srgbClr val="99CCFF"/>
            </a:solidFill>
            <a:ln w="9360">
              <a:solidFill>
                <a:srgbClr val="000000"/>
              </a:solidFill>
              <a:round/>
              <a:headEnd/>
              <a:tailEnd/>
            </a:ln>
          </p:spPr>
          <p:txBody>
            <a:bodyPr wrap="none" anchor="ctr"/>
            <a:lstStyle/>
            <a:p>
              <a:endParaRPr lang="en-US"/>
            </a:p>
          </p:txBody>
        </p:sp>
        <p:sp>
          <p:nvSpPr>
            <p:cNvPr id="105557" name="Freeform 84"/>
            <p:cNvSpPr>
              <a:spLocks noChangeArrowheads="1"/>
            </p:cNvSpPr>
            <p:nvPr/>
          </p:nvSpPr>
          <p:spPr bwMode="auto">
            <a:xfrm>
              <a:off x="4775" y="1381"/>
              <a:ext cx="172" cy="172"/>
            </a:xfrm>
            <a:custGeom>
              <a:avLst/>
              <a:gdLst>
                <a:gd name="T0" fmla="*/ 0 w 117"/>
                <a:gd name="T1" fmla="*/ 859 h 117"/>
                <a:gd name="T2" fmla="*/ 878 w 117"/>
                <a:gd name="T3" fmla="*/ 0 h 117"/>
                <a:gd name="T4" fmla="*/ 1738 w 117"/>
                <a:gd name="T5" fmla="*/ 859 h 117"/>
                <a:gd name="T6" fmla="*/ 1738 w 117"/>
                <a:gd name="T7" fmla="*/ 859 h 117"/>
                <a:gd name="T8" fmla="*/ 878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7" y="0"/>
                    <a:pt x="59" y="0"/>
                  </a:cubicBezTo>
                  <a:cubicBezTo>
                    <a:pt x="91" y="0"/>
                    <a:pt x="117" y="26"/>
                    <a:pt x="117" y="58"/>
                  </a:cubicBezTo>
                  <a:cubicBezTo>
                    <a:pt x="117" y="58"/>
                    <a:pt x="117" y="58"/>
                    <a:pt x="117" y="58"/>
                  </a:cubicBezTo>
                  <a:cubicBezTo>
                    <a:pt x="117" y="91"/>
                    <a:pt x="91" y="117"/>
                    <a:pt x="59" y="117"/>
                  </a:cubicBezTo>
                  <a:cubicBezTo>
                    <a:pt x="27" y="117"/>
                    <a:pt x="0" y="91"/>
                    <a:pt x="0" y="58"/>
                  </a:cubicBezTo>
                </a:path>
              </a:pathLst>
            </a:custGeom>
            <a:noFill/>
            <a:ln w="20880">
              <a:solidFill>
                <a:srgbClr val="3366FF"/>
              </a:solidFill>
              <a:round/>
              <a:headEnd/>
              <a:tailEnd/>
            </a:ln>
          </p:spPr>
          <p:txBody>
            <a:bodyPr wrap="none" anchor="ctr"/>
            <a:lstStyle/>
            <a:p>
              <a:endParaRPr lang="en-US"/>
            </a:p>
          </p:txBody>
        </p:sp>
        <p:sp>
          <p:nvSpPr>
            <p:cNvPr id="105558" name="Text Box 85"/>
            <p:cNvSpPr txBox="1">
              <a:spLocks noChangeArrowheads="1"/>
            </p:cNvSpPr>
            <p:nvPr/>
          </p:nvSpPr>
          <p:spPr bwMode="auto">
            <a:xfrm>
              <a:off x="4812" y="1377"/>
              <a:ext cx="17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B</a:t>
              </a:r>
            </a:p>
          </p:txBody>
        </p:sp>
        <p:sp>
          <p:nvSpPr>
            <p:cNvPr id="105559" name="Freeform 86"/>
            <p:cNvSpPr>
              <a:spLocks noChangeArrowheads="1"/>
            </p:cNvSpPr>
            <p:nvPr/>
          </p:nvSpPr>
          <p:spPr bwMode="auto">
            <a:xfrm>
              <a:off x="4775" y="2408"/>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560" name="Freeform 87"/>
            <p:cNvSpPr>
              <a:spLocks noChangeArrowheads="1"/>
            </p:cNvSpPr>
            <p:nvPr/>
          </p:nvSpPr>
          <p:spPr bwMode="auto">
            <a:xfrm>
              <a:off x="4775" y="2408"/>
              <a:ext cx="172" cy="172"/>
            </a:xfrm>
            <a:custGeom>
              <a:avLst/>
              <a:gdLst>
                <a:gd name="T0" fmla="*/ 0 w 117"/>
                <a:gd name="T1" fmla="*/ 878 h 117"/>
                <a:gd name="T2" fmla="*/ 878 w 117"/>
                <a:gd name="T3" fmla="*/ 0 h 117"/>
                <a:gd name="T4" fmla="*/ 1738 w 117"/>
                <a:gd name="T5" fmla="*/ 878 h 117"/>
                <a:gd name="T6" fmla="*/ 1738 w 117"/>
                <a:gd name="T7" fmla="*/ 878 h 117"/>
                <a:gd name="T8" fmla="*/ 878 w 117"/>
                <a:gd name="T9" fmla="*/ 1738 h 117"/>
                <a:gd name="T10" fmla="*/ 0 w 117"/>
                <a:gd name="T11" fmla="*/ 878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9"/>
                  </a:moveTo>
                  <a:cubicBezTo>
                    <a:pt x="0" y="27"/>
                    <a:pt x="27" y="0"/>
                    <a:pt x="59" y="0"/>
                  </a:cubicBezTo>
                  <a:cubicBezTo>
                    <a:pt x="91" y="0"/>
                    <a:pt x="117" y="27"/>
                    <a:pt x="117" y="59"/>
                  </a:cubicBezTo>
                  <a:cubicBezTo>
                    <a:pt x="117" y="59"/>
                    <a:pt x="117" y="59"/>
                    <a:pt x="117" y="59"/>
                  </a:cubicBezTo>
                  <a:cubicBezTo>
                    <a:pt x="117" y="91"/>
                    <a:pt x="91" y="117"/>
                    <a:pt x="59" y="117"/>
                  </a:cubicBezTo>
                  <a:cubicBezTo>
                    <a:pt x="27" y="117"/>
                    <a:pt x="0" y="91"/>
                    <a:pt x="0" y="59"/>
                  </a:cubicBezTo>
                </a:path>
              </a:pathLst>
            </a:custGeom>
            <a:noFill/>
            <a:ln w="20880">
              <a:solidFill>
                <a:srgbClr val="3366FF"/>
              </a:solidFill>
              <a:round/>
              <a:headEnd/>
              <a:tailEnd/>
            </a:ln>
          </p:spPr>
          <p:txBody>
            <a:bodyPr wrap="none" anchor="ctr"/>
            <a:lstStyle/>
            <a:p>
              <a:endParaRPr lang="en-US"/>
            </a:p>
          </p:txBody>
        </p:sp>
        <p:sp>
          <p:nvSpPr>
            <p:cNvPr id="105561" name="Text Box 88"/>
            <p:cNvSpPr txBox="1">
              <a:spLocks noChangeArrowheads="1"/>
            </p:cNvSpPr>
            <p:nvPr/>
          </p:nvSpPr>
          <p:spPr bwMode="auto">
            <a:xfrm>
              <a:off x="4812" y="2407"/>
              <a:ext cx="182"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D</a:t>
              </a:r>
            </a:p>
          </p:txBody>
        </p:sp>
        <p:sp>
          <p:nvSpPr>
            <p:cNvPr id="105562" name="Rectangle 89"/>
            <p:cNvSpPr>
              <a:spLocks noChangeArrowheads="1"/>
            </p:cNvSpPr>
            <p:nvPr/>
          </p:nvSpPr>
          <p:spPr bwMode="auto">
            <a:xfrm>
              <a:off x="2971" y="1979"/>
              <a:ext cx="860" cy="343"/>
            </a:xfrm>
            <a:prstGeom prst="rect">
              <a:avLst/>
            </a:prstGeom>
            <a:solidFill>
              <a:srgbClr val="FFFFFF"/>
            </a:solidFill>
            <a:ln w="9525">
              <a:noFill/>
              <a:round/>
              <a:headEnd/>
              <a:tailEnd/>
            </a:ln>
          </p:spPr>
          <p:txBody>
            <a:bodyPr wrap="none" anchor="ctr"/>
            <a:lstStyle/>
            <a:p>
              <a:endParaRPr lang="en-US"/>
            </a:p>
          </p:txBody>
        </p:sp>
        <p:sp>
          <p:nvSpPr>
            <p:cNvPr id="105563" name="Rectangle 90"/>
            <p:cNvSpPr>
              <a:spLocks noChangeArrowheads="1"/>
            </p:cNvSpPr>
            <p:nvPr/>
          </p:nvSpPr>
          <p:spPr bwMode="auto">
            <a:xfrm>
              <a:off x="2971" y="1979"/>
              <a:ext cx="860" cy="343"/>
            </a:xfrm>
            <a:prstGeom prst="rect">
              <a:avLst/>
            </a:prstGeom>
            <a:noFill/>
            <a:ln w="1800">
              <a:solidFill>
                <a:srgbClr val="000000"/>
              </a:solidFill>
              <a:round/>
              <a:headEnd/>
              <a:tailEnd/>
            </a:ln>
          </p:spPr>
          <p:txBody>
            <a:bodyPr wrap="none" anchor="ctr"/>
            <a:lstStyle/>
            <a:p>
              <a:endParaRPr lang="en-US"/>
            </a:p>
          </p:txBody>
        </p:sp>
        <p:sp>
          <p:nvSpPr>
            <p:cNvPr id="105564" name="Text Box 91"/>
            <p:cNvSpPr txBox="1">
              <a:spLocks noChangeArrowheads="1"/>
            </p:cNvSpPr>
            <p:nvPr/>
          </p:nvSpPr>
          <p:spPr bwMode="auto">
            <a:xfrm>
              <a:off x="3229" y="2035"/>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65" name="Text Box 92"/>
            <p:cNvSpPr txBox="1">
              <a:spLocks noChangeArrowheads="1"/>
            </p:cNvSpPr>
            <p:nvPr/>
          </p:nvSpPr>
          <p:spPr bwMode="auto">
            <a:xfrm>
              <a:off x="3116" y="2152"/>
              <a:ext cx="310"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Trans</a:t>
              </a:r>
            </a:p>
          </p:txBody>
        </p:sp>
        <p:sp>
          <p:nvSpPr>
            <p:cNvPr id="105566" name="Text Box 93"/>
            <p:cNvSpPr txBox="1">
              <a:spLocks noChangeArrowheads="1"/>
            </p:cNvSpPr>
            <p:nvPr/>
          </p:nvSpPr>
          <p:spPr bwMode="auto">
            <a:xfrm>
              <a:off x="3366" y="2152"/>
              <a:ext cx="82"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67" name="Text Box 94"/>
            <p:cNvSpPr txBox="1">
              <a:spLocks noChangeArrowheads="1"/>
            </p:cNvSpPr>
            <p:nvPr/>
          </p:nvSpPr>
          <p:spPr bwMode="auto">
            <a:xfrm>
              <a:off x="3399" y="2152"/>
              <a:ext cx="34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coding</a:t>
              </a:r>
            </a:p>
          </p:txBody>
        </p:sp>
        <p:sp>
          <p:nvSpPr>
            <p:cNvPr id="105568" name="Rectangle 95"/>
            <p:cNvSpPr>
              <a:spLocks noChangeArrowheads="1"/>
            </p:cNvSpPr>
            <p:nvPr/>
          </p:nvSpPr>
          <p:spPr bwMode="auto">
            <a:xfrm>
              <a:off x="1727" y="1979"/>
              <a:ext cx="859" cy="343"/>
            </a:xfrm>
            <a:prstGeom prst="rect">
              <a:avLst/>
            </a:prstGeom>
            <a:solidFill>
              <a:srgbClr val="FFFFFF"/>
            </a:solidFill>
            <a:ln w="9525">
              <a:noFill/>
              <a:round/>
              <a:headEnd/>
              <a:tailEnd/>
            </a:ln>
          </p:spPr>
          <p:txBody>
            <a:bodyPr wrap="none" anchor="ctr"/>
            <a:lstStyle/>
            <a:p>
              <a:endParaRPr lang="en-US"/>
            </a:p>
          </p:txBody>
        </p:sp>
        <p:sp>
          <p:nvSpPr>
            <p:cNvPr id="105569" name="Rectangle 96"/>
            <p:cNvSpPr>
              <a:spLocks noChangeArrowheads="1"/>
            </p:cNvSpPr>
            <p:nvPr/>
          </p:nvSpPr>
          <p:spPr bwMode="auto">
            <a:xfrm>
              <a:off x="1727" y="1979"/>
              <a:ext cx="859" cy="343"/>
            </a:xfrm>
            <a:prstGeom prst="rect">
              <a:avLst/>
            </a:prstGeom>
            <a:noFill/>
            <a:ln w="1800">
              <a:solidFill>
                <a:srgbClr val="000000"/>
              </a:solidFill>
              <a:round/>
              <a:headEnd/>
              <a:tailEnd/>
            </a:ln>
          </p:spPr>
          <p:txBody>
            <a:bodyPr wrap="none" anchor="ctr"/>
            <a:lstStyle/>
            <a:p>
              <a:endParaRPr lang="en-US"/>
            </a:p>
          </p:txBody>
        </p:sp>
        <p:sp>
          <p:nvSpPr>
            <p:cNvPr id="105570" name="Text Box 97"/>
            <p:cNvSpPr txBox="1">
              <a:spLocks noChangeArrowheads="1"/>
            </p:cNvSpPr>
            <p:nvPr/>
          </p:nvSpPr>
          <p:spPr bwMode="auto">
            <a:xfrm>
              <a:off x="1984" y="2035"/>
              <a:ext cx="436"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a:t>
              </a:r>
            </a:p>
          </p:txBody>
        </p:sp>
        <p:sp>
          <p:nvSpPr>
            <p:cNvPr id="105571" name="Text Box 98"/>
            <p:cNvSpPr txBox="1">
              <a:spLocks noChangeArrowheads="1"/>
            </p:cNvSpPr>
            <p:nvPr/>
          </p:nvSpPr>
          <p:spPr bwMode="auto">
            <a:xfrm>
              <a:off x="1920" y="2152"/>
              <a:ext cx="551"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Acquisition</a:t>
              </a:r>
            </a:p>
          </p:txBody>
        </p:sp>
        <p:sp>
          <p:nvSpPr>
            <p:cNvPr id="105572" name="Rectangle 99"/>
            <p:cNvSpPr>
              <a:spLocks noChangeArrowheads="1"/>
            </p:cNvSpPr>
            <p:nvPr/>
          </p:nvSpPr>
          <p:spPr bwMode="auto">
            <a:xfrm>
              <a:off x="4432" y="1979"/>
              <a:ext cx="859" cy="343"/>
            </a:xfrm>
            <a:prstGeom prst="rect">
              <a:avLst/>
            </a:prstGeom>
            <a:solidFill>
              <a:srgbClr val="FFFFFF"/>
            </a:solidFill>
            <a:ln w="9525">
              <a:noFill/>
              <a:round/>
              <a:headEnd/>
              <a:tailEnd/>
            </a:ln>
          </p:spPr>
          <p:txBody>
            <a:bodyPr wrap="none" anchor="ctr"/>
            <a:lstStyle/>
            <a:p>
              <a:endParaRPr lang="en-US"/>
            </a:p>
          </p:txBody>
        </p:sp>
        <p:sp>
          <p:nvSpPr>
            <p:cNvPr id="105573" name="Rectangle 100"/>
            <p:cNvSpPr>
              <a:spLocks noChangeArrowheads="1"/>
            </p:cNvSpPr>
            <p:nvPr/>
          </p:nvSpPr>
          <p:spPr bwMode="auto">
            <a:xfrm>
              <a:off x="4432" y="1979"/>
              <a:ext cx="859" cy="343"/>
            </a:xfrm>
            <a:prstGeom prst="rect">
              <a:avLst/>
            </a:prstGeom>
            <a:noFill/>
            <a:ln w="1800">
              <a:solidFill>
                <a:srgbClr val="000000"/>
              </a:solidFill>
              <a:round/>
              <a:headEnd/>
              <a:tailEnd/>
            </a:ln>
          </p:spPr>
          <p:txBody>
            <a:bodyPr wrap="none" anchor="ctr"/>
            <a:lstStyle/>
            <a:p>
              <a:endParaRPr lang="en-US"/>
            </a:p>
          </p:txBody>
        </p:sp>
        <p:sp>
          <p:nvSpPr>
            <p:cNvPr id="105574" name="Text Box 101"/>
            <p:cNvSpPr txBox="1">
              <a:spLocks noChangeArrowheads="1"/>
            </p:cNvSpPr>
            <p:nvPr/>
          </p:nvSpPr>
          <p:spPr bwMode="auto">
            <a:xfrm>
              <a:off x="4563" y="2035"/>
              <a:ext cx="71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Video Serving </a:t>
              </a:r>
            </a:p>
          </p:txBody>
        </p:sp>
        <p:sp>
          <p:nvSpPr>
            <p:cNvPr id="105575" name="Text Box 102"/>
            <p:cNvSpPr txBox="1">
              <a:spLocks noChangeArrowheads="1"/>
            </p:cNvSpPr>
            <p:nvPr/>
          </p:nvSpPr>
          <p:spPr bwMode="auto">
            <a:xfrm>
              <a:off x="4572" y="2152"/>
              <a:ext cx="349"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Office </a:t>
              </a:r>
            </a:p>
          </p:txBody>
        </p:sp>
        <p:sp>
          <p:nvSpPr>
            <p:cNvPr id="105576" name="Text Box 103"/>
            <p:cNvSpPr txBox="1">
              <a:spLocks noChangeArrowheads="1"/>
            </p:cNvSpPr>
            <p:nvPr/>
          </p:nvSpPr>
          <p:spPr bwMode="auto">
            <a:xfrm>
              <a:off x="4854" y="2152"/>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77" name="Text Box 104"/>
            <p:cNvSpPr txBox="1">
              <a:spLocks noChangeArrowheads="1"/>
            </p:cNvSpPr>
            <p:nvPr/>
          </p:nvSpPr>
          <p:spPr bwMode="auto">
            <a:xfrm>
              <a:off x="4879" y="2152"/>
              <a:ext cx="310"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Metro</a:t>
              </a:r>
            </a:p>
          </p:txBody>
        </p:sp>
        <p:sp>
          <p:nvSpPr>
            <p:cNvPr id="105578" name="Text Box 105"/>
            <p:cNvSpPr txBox="1">
              <a:spLocks noChangeArrowheads="1"/>
            </p:cNvSpPr>
            <p:nvPr/>
          </p:nvSpPr>
          <p:spPr bwMode="auto">
            <a:xfrm>
              <a:off x="5127" y="2152"/>
              <a:ext cx="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a:t>
              </a:r>
            </a:p>
          </p:txBody>
        </p:sp>
        <p:sp>
          <p:nvSpPr>
            <p:cNvPr id="105579" name="Freeform 106"/>
            <p:cNvSpPr>
              <a:spLocks noChangeArrowheads="1"/>
            </p:cNvSpPr>
            <p:nvPr/>
          </p:nvSpPr>
          <p:spPr bwMode="auto">
            <a:xfrm>
              <a:off x="4346" y="1037"/>
              <a:ext cx="172" cy="172"/>
            </a:xfrm>
            <a:custGeom>
              <a:avLst/>
              <a:gdLst>
                <a:gd name="T0" fmla="*/ 0 w 605"/>
                <a:gd name="T1" fmla="*/ 0 h 604"/>
                <a:gd name="T2" fmla="*/ 0 w 605"/>
                <a:gd name="T3" fmla="*/ 0 h 604"/>
                <a:gd name="T4" fmla="*/ 0 w 605"/>
                <a:gd name="T5" fmla="*/ 0 h 604"/>
                <a:gd name="T6" fmla="*/ 0 w 605"/>
                <a:gd name="T7" fmla="*/ 0 h 604"/>
                <a:gd name="T8" fmla="*/ 0 w 605"/>
                <a:gd name="T9" fmla="*/ 0 h 604"/>
                <a:gd name="T10" fmla="*/ 0 w 605"/>
                <a:gd name="T11" fmla="*/ 0 h 604"/>
                <a:gd name="T12" fmla="*/ 0 60000 65536"/>
                <a:gd name="T13" fmla="*/ 0 60000 65536"/>
                <a:gd name="T14" fmla="*/ 0 60000 65536"/>
                <a:gd name="T15" fmla="*/ 0 60000 65536"/>
                <a:gd name="T16" fmla="*/ 0 60000 65536"/>
                <a:gd name="T17" fmla="*/ 0 60000 65536"/>
                <a:gd name="T18" fmla="*/ 0 w 605"/>
                <a:gd name="T19" fmla="*/ 0 h 604"/>
                <a:gd name="T20" fmla="*/ 605 w 605"/>
                <a:gd name="T21" fmla="*/ 604 h 604"/>
              </a:gdLst>
              <a:ahLst/>
              <a:cxnLst>
                <a:cxn ang="T12">
                  <a:pos x="T0" y="T1"/>
                </a:cxn>
                <a:cxn ang="T13">
                  <a:pos x="T2" y="T3"/>
                </a:cxn>
                <a:cxn ang="T14">
                  <a:pos x="T4" y="T5"/>
                </a:cxn>
                <a:cxn ang="T15">
                  <a:pos x="T6" y="T7"/>
                </a:cxn>
                <a:cxn ang="T16">
                  <a:pos x="T8" y="T9"/>
                </a:cxn>
                <a:cxn ang="T17">
                  <a:pos x="T10" y="T11"/>
                </a:cxn>
              </a:cxnLst>
              <a:rect l="T18" t="T19" r="T20" b="T21"/>
              <a:pathLst>
                <a:path w="605" h="604">
                  <a:moveTo>
                    <a:pt x="0" y="302"/>
                  </a:moveTo>
                  <a:cubicBezTo>
                    <a:pt x="0" y="135"/>
                    <a:pt x="136" y="0"/>
                    <a:pt x="303" y="0"/>
                  </a:cubicBezTo>
                  <a:cubicBezTo>
                    <a:pt x="470" y="0"/>
                    <a:pt x="605" y="135"/>
                    <a:pt x="605" y="302"/>
                  </a:cubicBezTo>
                  <a:cubicBezTo>
                    <a:pt x="605" y="302"/>
                    <a:pt x="605" y="302"/>
                    <a:pt x="605" y="302"/>
                  </a:cubicBezTo>
                  <a:cubicBezTo>
                    <a:pt x="605" y="469"/>
                    <a:pt x="470" y="604"/>
                    <a:pt x="303" y="604"/>
                  </a:cubicBezTo>
                  <a:cubicBezTo>
                    <a:pt x="136" y="604"/>
                    <a:pt x="0" y="469"/>
                    <a:pt x="0" y="302"/>
                  </a:cubicBezTo>
                </a:path>
              </a:pathLst>
            </a:custGeom>
            <a:solidFill>
              <a:srgbClr val="99CCFF"/>
            </a:solidFill>
            <a:ln w="9360">
              <a:solidFill>
                <a:srgbClr val="000000"/>
              </a:solidFill>
              <a:round/>
              <a:headEnd/>
              <a:tailEnd/>
            </a:ln>
          </p:spPr>
          <p:txBody>
            <a:bodyPr wrap="none" anchor="ctr"/>
            <a:lstStyle/>
            <a:p>
              <a:endParaRPr lang="en-US"/>
            </a:p>
          </p:txBody>
        </p:sp>
        <p:sp>
          <p:nvSpPr>
            <p:cNvPr id="105580" name="Freeform 107"/>
            <p:cNvSpPr>
              <a:spLocks noChangeArrowheads="1"/>
            </p:cNvSpPr>
            <p:nvPr/>
          </p:nvSpPr>
          <p:spPr bwMode="auto">
            <a:xfrm>
              <a:off x="4346" y="1037"/>
              <a:ext cx="172" cy="172"/>
            </a:xfrm>
            <a:custGeom>
              <a:avLst/>
              <a:gdLst>
                <a:gd name="T0" fmla="*/ 0 w 117"/>
                <a:gd name="T1" fmla="*/ 859 h 117"/>
                <a:gd name="T2" fmla="*/ 859 w 117"/>
                <a:gd name="T3" fmla="*/ 0 h 117"/>
                <a:gd name="T4" fmla="*/ 1738 w 117"/>
                <a:gd name="T5" fmla="*/ 859 h 117"/>
                <a:gd name="T6" fmla="*/ 1738 w 117"/>
                <a:gd name="T7" fmla="*/ 859 h 117"/>
                <a:gd name="T8" fmla="*/ 859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6" y="0"/>
                    <a:pt x="58" y="0"/>
                  </a:cubicBezTo>
                  <a:cubicBezTo>
                    <a:pt x="91" y="0"/>
                    <a:pt x="117" y="26"/>
                    <a:pt x="117" y="58"/>
                  </a:cubicBezTo>
                  <a:cubicBezTo>
                    <a:pt x="117" y="58"/>
                    <a:pt x="117" y="58"/>
                    <a:pt x="117" y="58"/>
                  </a:cubicBezTo>
                  <a:cubicBezTo>
                    <a:pt x="117" y="91"/>
                    <a:pt x="91" y="117"/>
                    <a:pt x="58" y="117"/>
                  </a:cubicBezTo>
                  <a:cubicBezTo>
                    <a:pt x="26" y="117"/>
                    <a:pt x="0" y="91"/>
                    <a:pt x="0" y="58"/>
                  </a:cubicBezTo>
                </a:path>
              </a:pathLst>
            </a:custGeom>
            <a:noFill/>
            <a:ln w="20880">
              <a:solidFill>
                <a:srgbClr val="3366FF"/>
              </a:solidFill>
              <a:round/>
              <a:headEnd/>
              <a:tailEnd/>
            </a:ln>
          </p:spPr>
          <p:txBody>
            <a:bodyPr wrap="none" anchor="ctr"/>
            <a:lstStyle/>
            <a:p>
              <a:endParaRPr lang="en-US"/>
            </a:p>
          </p:txBody>
        </p:sp>
        <p:sp>
          <p:nvSpPr>
            <p:cNvPr id="105581" name="Text Box 108"/>
            <p:cNvSpPr txBox="1">
              <a:spLocks noChangeArrowheads="1"/>
            </p:cNvSpPr>
            <p:nvPr/>
          </p:nvSpPr>
          <p:spPr bwMode="auto">
            <a:xfrm>
              <a:off x="4385" y="1032"/>
              <a:ext cx="17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A</a:t>
              </a:r>
            </a:p>
          </p:txBody>
        </p:sp>
        <p:sp>
          <p:nvSpPr>
            <p:cNvPr id="105582" name="Freeform 109"/>
            <p:cNvSpPr>
              <a:spLocks noChangeArrowheads="1"/>
            </p:cNvSpPr>
            <p:nvPr/>
          </p:nvSpPr>
          <p:spPr bwMode="auto">
            <a:xfrm>
              <a:off x="4775" y="1894"/>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583" name="Freeform 110"/>
            <p:cNvSpPr>
              <a:spLocks noChangeArrowheads="1"/>
            </p:cNvSpPr>
            <p:nvPr/>
          </p:nvSpPr>
          <p:spPr bwMode="auto">
            <a:xfrm>
              <a:off x="4775" y="1894"/>
              <a:ext cx="172" cy="172"/>
            </a:xfrm>
            <a:custGeom>
              <a:avLst/>
              <a:gdLst>
                <a:gd name="T0" fmla="*/ 0 w 117"/>
                <a:gd name="T1" fmla="*/ 859 h 117"/>
                <a:gd name="T2" fmla="*/ 878 w 117"/>
                <a:gd name="T3" fmla="*/ 0 h 117"/>
                <a:gd name="T4" fmla="*/ 1738 w 117"/>
                <a:gd name="T5" fmla="*/ 859 h 117"/>
                <a:gd name="T6" fmla="*/ 1738 w 117"/>
                <a:gd name="T7" fmla="*/ 859 h 117"/>
                <a:gd name="T8" fmla="*/ 878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7" y="0"/>
                    <a:pt x="59" y="0"/>
                  </a:cubicBezTo>
                  <a:cubicBezTo>
                    <a:pt x="91" y="0"/>
                    <a:pt x="117" y="26"/>
                    <a:pt x="117" y="58"/>
                  </a:cubicBezTo>
                  <a:cubicBezTo>
                    <a:pt x="117" y="58"/>
                    <a:pt x="117" y="58"/>
                    <a:pt x="117" y="58"/>
                  </a:cubicBezTo>
                  <a:cubicBezTo>
                    <a:pt x="117" y="91"/>
                    <a:pt x="91" y="117"/>
                    <a:pt x="59" y="117"/>
                  </a:cubicBezTo>
                  <a:cubicBezTo>
                    <a:pt x="27" y="117"/>
                    <a:pt x="0" y="91"/>
                    <a:pt x="0" y="58"/>
                  </a:cubicBezTo>
                </a:path>
              </a:pathLst>
            </a:custGeom>
            <a:noFill/>
            <a:ln w="20880">
              <a:solidFill>
                <a:srgbClr val="3366FF"/>
              </a:solidFill>
              <a:round/>
              <a:headEnd/>
              <a:tailEnd/>
            </a:ln>
          </p:spPr>
          <p:txBody>
            <a:bodyPr wrap="none" anchor="ctr"/>
            <a:lstStyle/>
            <a:p>
              <a:endParaRPr lang="en-US"/>
            </a:p>
          </p:txBody>
        </p:sp>
        <p:sp>
          <p:nvSpPr>
            <p:cNvPr id="105584" name="Text Box 111"/>
            <p:cNvSpPr txBox="1">
              <a:spLocks noChangeArrowheads="1"/>
            </p:cNvSpPr>
            <p:nvPr/>
          </p:nvSpPr>
          <p:spPr bwMode="auto">
            <a:xfrm>
              <a:off x="4812" y="1889"/>
              <a:ext cx="182"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C</a:t>
              </a:r>
            </a:p>
          </p:txBody>
        </p:sp>
        <p:sp>
          <p:nvSpPr>
            <p:cNvPr id="105585" name="Freeform 112"/>
            <p:cNvSpPr>
              <a:spLocks noChangeArrowheads="1"/>
            </p:cNvSpPr>
            <p:nvPr/>
          </p:nvSpPr>
          <p:spPr bwMode="auto">
            <a:xfrm>
              <a:off x="395" y="2838"/>
              <a:ext cx="4466" cy="600"/>
            </a:xfrm>
            <a:custGeom>
              <a:avLst/>
              <a:gdLst>
                <a:gd name="T0" fmla="*/ 2 w 15722"/>
                <a:gd name="T1" fmla="*/ 0 h 2117"/>
                <a:gd name="T2" fmla="*/ 2 w 15722"/>
                <a:gd name="T3" fmla="*/ 0 h 2117"/>
                <a:gd name="T4" fmla="*/ 2 w 15722"/>
                <a:gd name="T5" fmla="*/ 0 h 2117"/>
                <a:gd name="T6" fmla="*/ 0 w 15722"/>
                <a:gd name="T7" fmla="*/ 0 h 2117"/>
                <a:gd name="T8" fmla="*/ 0 w 15722"/>
                <a:gd name="T9" fmla="*/ 0 h 2117"/>
                <a:gd name="T10" fmla="*/ 0 w 15722"/>
                <a:gd name="T11" fmla="*/ 0 h 2117"/>
                <a:gd name="T12" fmla="*/ 0 w 15722"/>
                <a:gd name="T13" fmla="*/ 0 h 2117"/>
                <a:gd name="T14" fmla="*/ 0 w 15722"/>
                <a:gd name="T15" fmla="*/ 0 h 2117"/>
                <a:gd name="T16" fmla="*/ 0 w 15722"/>
                <a:gd name="T17" fmla="*/ 0 h 21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22"/>
                <a:gd name="T28" fmla="*/ 0 h 2117"/>
                <a:gd name="T29" fmla="*/ 15722 w 15722"/>
                <a:gd name="T30" fmla="*/ 2117 h 21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22" h="2117">
                  <a:moveTo>
                    <a:pt x="15722" y="0"/>
                  </a:moveTo>
                  <a:lnTo>
                    <a:pt x="15722" y="303"/>
                  </a:lnTo>
                  <a:cubicBezTo>
                    <a:pt x="15722" y="470"/>
                    <a:pt x="15587" y="605"/>
                    <a:pt x="15420" y="605"/>
                  </a:cubicBezTo>
                  <a:lnTo>
                    <a:pt x="302" y="605"/>
                  </a:lnTo>
                  <a:cubicBezTo>
                    <a:pt x="135" y="605"/>
                    <a:pt x="0" y="740"/>
                    <a:pt x="0" y="907"/>
                  </a:cubicBezTo>
                  <a:lnTo>
                    <a:pt x="0" y="1966"/>
                  </a:lnTo>
                  <a:cubicBezTo>
                    <a:pt x="0" y="2049"/>
                    <a:pt x="67" y="2117"/>
                    <a:pt x="151" y="2117"/>
                  </a:cubicBezTo>
                  <a:lnTo>
                    <a:pt x="302" y="2117"/>
                  </a:lnTo>
                </a:path>
              </a:pathLst>
            </a:custGeom>
            <a:noFill/>
            <a:ln w="14760">
              <a:solidFill>
                <a:srgbClr val="000000"/>
              </a:solidFill>
              <a:round/>
              <a:headEnd/>
              <a:tailEnd/>
            </a:ln>
          </p:spPr>
          <p:txBody>
            <a:bodyPr wrap="none" anchor="ctr"/>
            <a:lstStyle/>
            <a:p>
              <a:endParaRPr lang="en-US"/>
            </a:p>
          </p:txBody>
        </p:sp>
        <p:sp>
          <p:nvSpPr>
            <p:cNvPr id="105586" name="Freeform 113"/>
            <p:cNvSpPr>
              <a:spLocks noChangeArrowheads="1"/>
            </p:cNvSpPr>
            <p:nvPr/>
          </p:nvSpPr>
          <p:spPr bwMode="auto">
            <a:xfrm>
              <a:off x="395" y="3411"/>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587" name="Line 114"/>
            <p:cNvSpPr>
              <a:spLocks noChangeShapeType="1"/>
            </p:cNvSpPr>
            <p:nvPr/>
          </p:nvSpPr>
          <p:spPr bwMode="auto">
            <a:xfrm>
              <a:off x="4862" y="1293"/>
              <a:ext cx="1" cy="86"/>
            </a:xfrm>
            <a:prstGeom prst="line">
              <a:avLst/>
            </a:prstGeom>
            <a:noFill/>
            <a:ln w="14760">
              <a:solidFill>
                <a:srgbClr val="000000"/>
              </a:solidFill>
              <a:miter lim="800000"/>
              <a:headEnd/>
              <a:tailEnd/>
            </a:ln>
          </p:spPr>
          <p:txBody>
            <a:bodyPr/>
            <a:lstStyle/>
            <a:p>
              <a:endParaRPr lang="en-US"/>
            </a:p>
          </p:txBody>
        </p:sp>
        <p:sp>
          <p:nvSpPr>
            <p:cNvPr id="105588" name="Line 115"/>
            <p:cNvSpPr>
              <a:spLocks noChangeShapeType="1"/>
            </p:cNvSpPr>
            <p:nvPr/>
          </p:nvSpPr>
          <p:spPr bwMode="auto">
            <a:xfrm>
              <a:off x="4862" y="1807"/>
              <a:ext cx="1" cy="86"/>
            </a:xfrm>
            <a:prstGeom prst="line">
              <a:avLst/>
            </a:prstGeom>
            <a:noFill/>
            <a:ln w="14760">
              <a:solidFill>
                <a:srgbClr val="000000"/>
              </a:solidFill>
              <a:miter lim="800000"/>
              <a:headEnd/>
              <a:tailEnd/>
            </a:ln>
          </p:spPr>
          <p:txBody>
            <a:bodyPr/>
            <a:lstStyle/>
            <a:p>
              <a:endParaRPr lang="en-US"/>
            </a:p>
          </p:txBody>
        </p:sp>
        <p:sp>
          <p:nvSpPr>
            <p:cNvPr id="105589" name="Line 116"/>
            <p:cNvSpPr>
              <a:spLocks noChangeShapeType="1"/>
            </p:cNvSpPr>
            <p:nvPr/>
          </p:nvSpPr>
          <p:spPr bwMode="auto">
            <a:xfrm>
              <a:off x="4862" y="2323"/>
              <a:ext cx="1" cy="85"/>
            </a:xfrm>
            <a:prstGeom prst="line">
              <a:avLst/>
            </a:prstGeom>
            <a:noFill/>
            <a:ln w="14760">
              <a:solidFill>
                <a:srgbClr val="000000"/>
              </a:solidFill>
              <a:miter lim="800000"/>
              <a:headEnd/>
              <a:tailEnd/>
            </a:ln>
          </p:spPr>
          <p:txBody>
            <a:bodyPr/>
            <a:lstStyle/>
            <a:p>
              <a:endParaRPr lang="en-US"/>
            </a:p>
          </p:txBody>
        </p:sp>
        <p:sp>
          <p:nvSpPr>
            <p:cNvPr id="105590" name="Freeform 117"/>
            <p:cNvSpPr>
              <a:spLocks noChangeArrowheads="1"/>
            </p:cNvSpPr>
            <p:nvPr/>
          </p:nvSpPr>
          <p:spPr bwMode="auto">
            <a:xfrm>
              <a:off x="2798" y="1120"/>
              <a:ext cx="1207" cy="520"/>
            </a:xfrm>
            <a:custGeom>
              <a:avLst/>
              <a:gdLst>
                <a:gd name="T0" fmla="*/ 1 w 4250"/>
                <a:gd name="T1" fmla="*/ 0 h 1830"/>
                <a:gd name="T2" fmla="*/ 1 w 4250"/>
                <a:gd name="T3" fmla="*/ 0 h 1830"/>
                <a:gd name="T4" fmla="*/ 1 w 4250"/>
                <a:gd name="T5" fmla="*/ 0 h 1830"/>
                <a:gd name="T6" fmla="*/ 1 w 4250"/>
                <a:gd name="T7" fmla="*/ 0 h 1830"/>
                <a:gd name="T8" fmla="*/ 1 w 4250"/>
                <a:gd name="T9" fmla="*/ 0 h 1830"/>
                <a:gd name="T10" fmla="*/ 1 w 4250"/>
                <a:gd name="T11" fmla="*/ 0 h 1830"/>
                <a:gd name="T12" fmla="*/ 1 w 4250"/>
                <a:gd name="T13" fmla="*/ 0 h 1830"/>
                <a:gd name="T14" fmla="*/ 1 w 4250"/>
                <a:gd name="T15" fmla="*/ 0 h 1830"/>
                <a:gd name="T16" fmla="*/ 1 w 4250"/>
                <a:gd name="T17" fmla="*/ 0 h 1830"/>
                <a:gd name="T18" fmla="*/ 1 w 4250"/>
                <a:gd name="T19" fmla="*/ 0 h 1830"/>
                <a:gd name="T20" fmla="*/ 1 w 4250"/>
                <a:gd name="T21" fmla="*/ 0 h 1830"/>
                <a:gd name="T22" fmla="*/ 1 w 4250"/>
                <a:gd name="T23" fmla="*/ 0 h 1830"/>
                <a:gd name="T24" fmla="*/ 1 w 4250"/>
                <a:gd name="T25" fmla="*/ 0 h 1830"/>
                <a:gd name="T26" fmla="*/ 1 w 4250"/>
                <a:gd name="T27" fmla="*/ 0 h 1830"/>
                <a:gd name="T28" fmla="*/ 1 w 4250"/>
                <a:gd name="T29" fmla="*/ 0 h 1830"/>
                <a:gd name="T30" fmla="*/ 1 w 4250"/>
                <a:gd name="T31" fmla="*/ 0 h 1830"/>
                <a:gd name="T32" fmla="*/ 1 w 4250"/>
                <a:gd name="T33" fmla="*/ 0 h 1830"/>
                <a:gd name="T34" fmla="*/ 1 w 4250"/>
                <a:gd name="T35" fmla="*/ 0 h 1830"/>
                <a:gd name="T36" fmla="*/ 1 w 4250"/>
                <a:gd name="T37" fmla="*/ 0 h 1830"/>
                <a:gd name="T38" fmla="*/ 1 w 4250"/>
                <a:gd name="T39" fmla="*/ 0 h 1830"/>
                <a:gd name="T40" fmla="*/ 1 w 4250"/>
                <a:gd name="T41" fmla="*/ 0 h 1830"/>
                <a:gd name="T42" fmla="*/ 1 w 4250"/>
                <a:gd name="T43" fmla="*/ 0 h 1830"/>
                <a:gd name="T44" fmla="*/ 1 w 4250"/>
                <a:gd name="T45" fmla="*/ 0 h 1830"/>
                <a:gd name="T46" fmla="*/ 0 w 4250"/>
                <a:gd name="T47" fmla="*/ 0 h 1830"/>
                <a:gd name="T48" fmla="*/ 0 w 4250"/>
                <a:gd name="T49" fmla="*/ 0 h 1830"/>
                <a:gd name="T50" fmla="*/ 0 w 4250"/>
                <a:gd name="T51" fmla="*/ 0 h 1830"/>
                <a:gd name="T52" fmla="*/ 0 w 4250"/>
                <a:gd name="T53" fmla="*/ 0 h 1830"/>
                <a:gd name="T54" fmla="*/ 0 w 4250"/>
                <a:gd name="T55" fmla="*/ 0 h 1830"/>
                <a:gd name="T56" fmla="*/ 0 w 4250"/>
                <a:gd name="T57" fmla="*/ 0 h 1830"/>
                <a:gd name="T58" fmla="*/ 0 w 4250"/>
                <a:gd name="T59" fmla="*/ 0 h 1830"/>
                <a:gd name="T60" fmla="*/ 0 w 4250"/>
                <a:gd name="T61" fmla="*/ 0 h 1830"/>
                <a:gd name="T62" fmla="*/ 0 w 4250"/>
                <a:gd name="T63" fmla="*/ 0 h 1830"/>
                <a:gd name="T64" fmla="*/ 0 w 4250"/>
                <a:gd name="T65" fmla="*/ 0 h 1830"/>
                <a:gd name="T66" fmla="*/ 0 w 4250"/>
                <a:gd name="T67" fmla="*/ 0 h 1830"/>
                <a:gd name="T68" fmla="*/ 0 w 4250"/>
                <a:gd name="T69" fmla="*/ 0 h 1830"/>
                <a:gd name="T70" fmla="*/ 0 w 4250"/>
                <a:gd name="T71" fmla="*/ 0 h 1830"/>
                <a:gd name="T72" fmla="*/ 0 w 4250"/>
                <a:gd name="T73" fmla="*/ 0 h 1830"/>
                <a:gd name="T74" fmla="*/ 0 w 4250"/>
                <a:gd name="T75" fmla="*/ 0 h 1830"/>
                <a:gd name="T76" fmla="*/ 0 w 4250"/>
                <a:gd name="T77" fmla="*/ 0 h 1830"/>
                <a:gd name="T78" fmla="*/ 0 w 4250"/>
                <a:gd name="T79" fmla="*/ 0 h 1830"/>
                <a:gd name="T80" fmla="*/ 0 w 4250"/>
                <a:gd name="T81" fmla="*/ 0 h 1830"/>
                <a:gd name="T82" fmla="*/ 0 w 4250"/>
                <a:gd name="T83" fmla="*/ 0 h 1830"/>
                <a:gd name="T84" fmla="*/ 0 w 4250"/>
                <a:gd name="T85" fmla="*/ 0 h 1830"/>
                <a:gd name="T86" fmla="*/ 0 w 4250"/>
                <a:gd name="T87" fmla="*/ 0 h 1830"/>
                <a:gd name="T88" fmla="*/ 0 w 4250"/>
                <a:gd name="T89" fmla="*/ 0 h 1830"/>
                <a:gd name="T90" fmla="*/ 0 w 4250"/>
                <a:gd name="T91" fmla="*/ 0 h 1830"/>
                <a:gd name="T92" fmla="*/ 0 w 4250"/>
                <a:gd name="T93" fmla="*/ 0 h 1830"/>
                <a:gd name="T94" fmla="*/ 0 w 4250"/>
                <a:gd name="T95" fmla="*/ 0 h 1830"/>
                <a:gd name="T96" fmla="*/ 0 w 4250"/>
                <a:gd name="T97" fmla="*/ 0 h 1830"/>
                <a:gd name="T98" fmla="*/ 0 w 4250"/>
                <a:gd name="T99" fmla="*/ 0 h 1830"/>
                <a:gd name="T100" fmla="*/ 0 w 4250"/>
                <a:gd name="T101" fmla="*/ 0 h 1830"/>
                <a:gd name="T102" fmla="*/ 0 w 4250"/>
                <a:gd name="T103" fmla="*/ 0 h 1830"/>
                <a:gd name="T104" fmla="*/ 0 w 4250"/>
                <a:gd name="T105" fmla="*/ 0 h 1830"/>
                <a:gd name="T106" fmla="*/ 0 w 4250"/>
                <a:gd name="T107" fmla="*/ 0 h 1830"/>
                <a:gd name="T108" fmla="*/ 0 w 4250"/>
                <a:gd name="T109" fmla="*/ 0 h 1830"/>
                <a:gd name="T110" fmla="*/ 0 w 4250"/>
                <a:gd name="T111" fmla="*/ 0 h 1830"/>
                <a:gd name="T112" fmla="*/ 0 w 4250"/>
                <a:gd name="T113" fmla="*/ 0 h 1830"/>
                <a:gd name="T114" fmla="*/ 0 w 4250"/>
                <a:gd name="T115" fmla="*/ 0 h 1830"/>
                <a:gd name="T116" fmla="*/ 0 w 4250"/>
                <a:gd name="T117" fmla="*/ 0 h 1830"/>
                <a:gd name="T118" fmla="*/ 0 w 4250"/>
                <a:gd name="T119" fmla="*/ 0 h 1830"/>
                <a:gd name="T120" fmla="*/ 0 w 4250"/>
                <a:gd name="T121" fmla="*/ 0 h 183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250"/>
                <a:gd name="T184" fmla="*/ 0 h 1830"/>
                <a:gd name="T185" fmla="*/ 4250 w 4250"/>
                <a:gd name="T186" fmla="*/ 1830 h 183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250" h="1830">
                  <a:moveTo>
                    <a:pt x="3938" y="0"/>
                  </a:moveTo>
                  <a:lnTo>
                    <a:pt x="4050" y="0"/>
                  </a:lnTo>
                  <a:cubicBezTo>
                    <a:pt x="4055" y="0"/>
                    <a:pt x="4058" y="4"/>
                    <a:pt x="4058" y="8"/>
                  </a:cubicBezTo>
                  <a:cubicBezTo>
                    <a:pt x="4058" y="13"/>
                    <a:pt x="4055" y="16"/>
                    <a:pt x="4050" y="16"/>
                  </a:cubicBezTo>
                  <a:lnTo>
                    <a:pt x="3938" y="16"/>
                  </a:lnTo>
                  <a:cubicBezTo>
                    <a:pt x="3934" y="16"/>
                    <a:pt x="3930" y="13"/>
                    <a:pt x="3930" y="8"/>
                  </a:cubicBezTo>
                  <a:cubicBezTo>
                    <a:pt x="3930" y="4"/>
                    <a:pt x="3934" y="0"/>
                    <a:pt x="3938" y="0"/>
                  </a:cubicBezTo>
                  <a:close/>
                  <a:moveTo>
                    <a:pt x="4132" y="7"/>
                  </a:moveTo>
                  <a:lnTo>
                    <a:pt x="4152" y="13"/>
                  </a:lnTo>
                  <a:cubicBezTo>
                    <a:pt x="4153" y="13"/>
                    <a:pt x="4153" y="13"/>
                    <a:pt x="4154" y="14"/>
                  </a:cubicBezTo>
                  <a:lnTo>
                    <a:pt x="4202" y="46"/>
                  </a:lnTo>
                  <a:cubicBezTo>
                    <a:pt x="4203" y="46"/>
                    <a:pt x="4204" y="47"/>
                    <a:pt x="4204" y="48"/>
                  </a:cubicBezTo>
                  <a:lnTo>
                    <a:pt x="4223" y="76"/>
                  </a:lnTo>
                  <a:cubicBezTo>
                    <a:pt x="4225" y="80"/>
                    <a:pt x="4224" y="85"/>
                    <a:pt x="4221" y="87"/>
                  </a:cubicBezTo>
                  <a:cubicBezTo>
                    <a:pt x="4217" y="90"/>
                    <a:pt x="4212" y="89"/>
                    <a:pt x="4210" y="85"/>
                  </a:cubicBezTo>
                  <a:lnTo>
                    <a:pt x="4191" y="57"/>
                  </a:lnTo>
                  <a:lnTo>
                    <a:pt x="4193" y="59"/>
                  </a:lnTo>
                  <a:lnTo>
                    <a:pt x="4145" y="27"/>
                  </a:lnTo>
                  <a:lnTo>
                    <a:pt x="4147" y="28"/>
                  </a:lnTo>
                  <a:lnTo>
                    <a:pt x="4128" y="22"/>
                  </a:lnTo>
                  <a:cubicBezTo>
                    <a:pt x="4123" y="21"/>
                    <a:pt x="4121" y="16"/>
                    <a:pt x="4122" y="12"/>
                  </a:cubicBezTo>
                  <a:cubicBezTo>
                    <a:pt x="4124" y="8"/>
                    <a:pt x="4128" y="5"/>
                    <a:pt x="4132" y="7"/>
                  </a:cubicBezTo>
                  <a:close/>
                  <a:moveTo>
                    <a:pt x="4249" y="154"/>
                  </a:moveTo>
                  <a:lnTo>
                    <a:pt x="4249" y="159"/>
                  </a:lnTo>
                  <a:cubicBezTo>
                    <a:pt x="4250" y="163"/>
                    <a:pt x="4247" y="167"/>
                    <a:pt x="4242" y="167"/>
                  </a:cubicBezTo>
                  <a:cubicBezTo>
                    <a:pt x="4238" y="168"/>
                    <a:pt x="4234" y="165"/>
                    <a:pt x="4234" y="160"/>
                  </a:cubicBezTo>
                  <a:lnTo>
                    <a:pt x="4233" y="156"/>
                  </a:lnTo>
                  <a:cubicBezTo>
                    <a:pt x="4233" y="151"/>
                    <a:pt x="4236" y="148"/>
                    <a:pt x="4240" y="147"/>
                  </a:cubicBezTo>
                  <a:cubicBezTo>
                    <a:pt x="4245" y="147"/>
                    <a:pt x="4249" y="150"/>
                    <a:pt x="4249" y="154"/>
                  </a:cubicBezTo>
                  <a:close/>
                  <a:moveTo>
                    <a:pt x="4249" y="159"/>
                  </a:moveTo>
                  <a:lnTo>
                    <a:pt x="4249" y="267"/>
                  </a:lnTo>
                  <a:cubicBezTo>
                    <a:pt x="4249" y="271"/>
                    <a:pt x="4246" y="275"/>
                    <a:pt x="4241" y="275"/>
                  </a:cubicBezTo>
                  <a:cubicBezTo>
                    <a:pt x="4237" y="275"/>
                    <a:pt x="4233" y="271"/>
                    <a:pt x="4233" y="267"/>
                  </a:cubicBezTo>
                  <a:lnTo>
                    <a:pt x="4233" y="159"/>
                  </a:lnTo>
                  <a:cubicBezTo>
                    <a:pt x="4233" y="155"/>
                    <a:pt x="4237" y="151"/>
                    <a:pt x="4241" y="151"/>
                  </a:cubicBezTo>
                  <a:cubicBezTo>
                    <a:pt x="4246" y="151"/>
                    <a:pt x="4249" y="155"/>
                    <a:pt x="4249" y="159"/>
                  </a:cubicBezTo>
                  <a:close/>
                  <a:moveTo>
                    <a:pt x="4249" y="347"/>
                  </a:moveTo>
                  <a:lnTo>
                    <a:pt x="4249" y="459"/>
                  </a:lnTo>
                  <a:cubicBezTo>
                    <a:pt x="4249" y="463"/>
                    <a:pt x="4246" y="467"/>
                    <a:pt x="4241" y="467"/>
                  </a:cubicBezTo>
                  <a:cubicBezTo>
                    <a:pt x="4237" y="467"/>
                    <a:pt x="4233" y="463"/>
                    <a:pt x="4233" y="459"/>
                  </a:cubicBezTo>
                  <a:lnTo>
                    <a:pt x="4233" y="347"/>
                  </a:lnTo>
                  <a:cubicBezTo>
                    <a:pt x="4233" y="343"/>
                    <a:pt x="4237" y="339"/>
                    <a:pt x="4241" y="339"/>
                  </a:cubicBezTo>
                  <a:cubicBezTo>
                    <a:pt x="4246" y="339"/>
                    <a:pt x="4249" y="343"/>
                    <a:pt x="4249" y="347"/>
                  </a:cubicBezTo>
                  <a:close/>
                  <a:moveTo>
                    <a:pt x="4249" y="539"/>
                  </a:moveTo>
                  <a:lnTo>
                    <a:pt x="4249" y="613"/>
                  </a:lnTo>
                  <a:lnTo>
                    <a:pt x="4246" y="652"/>
                  </a:lnTo>
                  <a:cubicBezTo>
                    <a:pt x="4245" y="656"/>
                    <a:pt x="4241" y="659"/>
                    <a:pt x="4237" y="659"/>
                  </a:cubicBezTo>
                  <a:cubicBezTo>
                    <a:pt x="4233" y="658"/>
                    <a:pt x="4229" y="654"/>
                    <a:pt x="4230" y="650"/>
                  </a:cubicBezTo>
                  <a:lnTo>
                    <a:pt x="4233" y="613"/>
                  </a:lnTo>
                  <a:lnTo>
                    <a:pt x="4233" y="539"/>
                  </a:lnTo>
                  <a:cubicBezTo>
                    <a:pt x="4233" y="535"/>
                    <a:pt x="4237" y="531"/>
                    <a:pt x="4241" y="531"/>
                  </a:cubicBezTo>
                  <a:cubicBezTo>
                    <a:pt x="4246" y="531"/>
                    <a:pt x="4249" y="535"/>
                    <a:pt x="4249" y="539"/>
                  </a:cubicBezTo>
                  <a:close/>
                  <a:moveTo>
                    <a:pt x="4226" y="731"/>
                  </a:moveTo>
                  <a:lnTo>
                    <a:pt x="4225" y="734"/>
                  </a:lnTo>
                  <a:cubicBezTo>
                    <a:pt x="4225" y="734"/>
                    <a:pt x="4225" y="735"/>
                    <a:pt x="4224" y="735"/>
                  </a:cubicBezTo>
                  <a:lnTo>
                    <a:pt x="4196" y="786"/>
                  </a:lnTo>
                  <a:cubicBezTo>
                    <a:pt x="4196" y="787"/>
                    <a:pt x="4196" y="787"/>
                    <a:pt x="4196" y="788"/>
                  </a:cubicBezTo>
                  <a:lnTo>
                    <a:pt x="4164" y="826"/>
                  </a:lnTo>
                  <a:cubicBezTo>
                    <a:pt x="4161" y="830"/>
                    <a:pt x="4156" y="830"/>
                    <a:pt x="4152" y="828"/>
                  </a:cubicBezTo>
                  <a:cubicBezTo>
                    <a:pt x="4149" y="825"/>
                    <a:pt x="4149" y="820"/>
                    <a:pt x="4151" y="816"/>
                  </a:cubicBezTo>
                  <a:lnTo>
                    <a:pt x="4183" y="777"/>
                  </a:lnTo>
                  <a:lnTo>
                    <a:pt x="4182" y="779"/>
                  </a:lnTo>
                  <a:lnTo>
                    <a:pt x="4210" y="728"/>
                  </a:lnTo>
                  <a:lnTo>
                    <a:pt x="4210" y="729"/>
                  </a:lnTo>
                  <a:lnTo>
                    <a:pt x="4211" y="726"/>
                  </a:lnTo>
                  <a:cubicBezTo>
                    <a:pt x="4212" y="722"/>
                    <a:pt x="4217" y="719"/>
                    <a:pt x="4221" y="721"/>
                  </a:cubicBezTo>
                  <a:cubicBezTo>
                    <a:pt x="4225" y="722"/>
                    <a:pt x="4227" y="726"/>
                    <a:pt x="4226" y="731"/>
                  </a:cubicBezTo>
                  <a:close/>
                  <a:moveTo>
                    <a:pt x="4099" y="877"/>
                  </a:moveTo>
                  <a:lnTo>
                    <a:pt x="4060" y="898"/>
                  </a:lnTo>
                  <a:cubicBezTo>
                    <a:pt x="4060" y="899"/>
                    <a:pt x="4059" y="899"/>
                    <a:pt x="4059" y="899"/>
                  </a:cubicBezTo>
                  <a:lnTo>
                    <a:pt x="4002" y="917"/>
                  </a:lnTo>
                  <a:cubicBezTo>
                    <a:pt x="4001" y="917"/>
                    <a:pt x="4001" y="917"/>
                    <a:pt x="4000" y="917"/>
                  </a:cubicBezTo>
                  <a:lnTo>
                    <a:pt x="3992" y="918"/>
                  </a:lnTo>
                  <a:cubicBezTo>
                    <a:pt x="3987" y="919"/>
                    <a:pt x="3983" y="915"/>
                    <a:pt x="3983" y="911"/>
                  </a:cubicBezTo>
                  <a:cubicBezTo>
                    <a:pt x="3983" y="907"/>
                    <a:pt x="3986" y="903"/>
                    <a:pt x="3990" y="902"/>
                  </a:cubicBezTo>
                  <a:lnTo>
                    <a:pt x="3999" y="902"/>
                  </a:lnTo>
                  <a:lnTo>
                    <a:pt x="3997" y="902"/>
                  </a:lnTo>
                  <a:lnTo>
                    <a:pt x="4054" y="884"/>
                  </a:lnTo>
                  <a:lnTo>
                    <a:pt x="4053" y="884"/>
                  </a:lnTo>
                  <a:lnTo>
                    <a:pt x="4091" y="863"/>
                  </a:lnTo>
                  <a:cubicBezTo>
                    <a:pt x="4095" y="861"/>
                    <a:pt x="4100" y="863"/>
                    <a:pt x="4102" y="867"/>
                  </a:cubicBezTo>
                  <a:cubicBezTo>
                    <a:pt x="4104" y="870"/>
                    <a:pt x="4103" y="875"/>
                    <a:pt x="4099" y="877"/>
                  </a:cubicBezTo>
                  <a:close/>
                  <a:moveTo>
                    <a:pt x="3911" y="923"/>
                  </a:moveTo>
                  <a:lnTo>
                    <a:pt x="3799" y="923"/>
                  </a:lnTo>
                  <a:cubicBezTo>
                    <a:pt x="3795" y="923"/>
                    <a:pt x="3791" y="920"/>
                    <a:pt x="3791" y="915"/>
                  </a:cubicBezTo>
                  <a:cubicBezTo>
                    <a:pt x="3791" y="911"/>
                    <a:pt x="3795" y="907"/>
                    <a:pt x="3799" y="907"/>
                  </a:cubicBezTo>
                  <a:lnTo>
                    <a:pt x="3911" y="907"/>
                  </a:lnTo>
                  <a:cubicBezTo>
                    <a:pt x="3916" y="907"/>
                    <a:pt x="3919" y="911"/>
                    <a:pt x="3919" y="915"/>
                  </a:cubicBezTo>
                  <a:cubicBezTo>
                    <a:pt x="3919" y="920"/>
                    <a:pt x="3916" y="923"/>
                    <a:pt x="3911" y="923"/>
                  </a:cubicBezTo>
                  <a:close/>
                  <a:moveTo>
                    <a:pt x="3719" y="923"/>
                  </a:moveTo>
                  <a:lnTo>
                    <a:pt x="3607" y="923"/>
                  </a:lnTo>
                  <a:cubicBezTo>
                    <a:pt x="3603" y="923"/>
                    <a:pt x="3599" y="920"/>
                    <a:pt x="3599" y="915"/>
                  </a:cubicBezTo>
                  <a:cubicBezTo>
                    <a:pt x="3599" y="911"/>
                    <a:pt x="3603" y="907"/>
                    <a:pt x="3607" y="907"/>
                  </a:cubicBezTo>
                  <a:lnTo>
                    <a:pt x="3719" y="907"/>
                  </a:lnTo>
                  <a:cubicBezTo>
                    <a:pt x="3724" y="907"/>
                    <a:pt x="3727" y="911"/>
                    <a:pt x="3727" y="915"/>
                  </a:cubicBezTo>
                  <a:cubicBezTo>
                    <a:pt x="3727" y="920"/>
                    <a:pt x="3724" y="923"/>
                    <a:pt x="3719" y="923"/>
                  </a:cubicBezTo>
                  <a:close/>
                  <a:moveTo>
                    <a:pt x="3527" y="923"/>
                  </a:moveTo>
                  <a:lnTo>
                    <a:pt x="3415" y="923"/>
                  </a:lnTo>
                  <a:cubicBezTo>
                    <a:pt x="3411" y="923"/>
                    <a:pt x="3407" y="920"/>
                    <a:pt x="3407" y="915"/>
                  </a:cubicBezTo>
                  <a:cubicBezTo>
                    <a:pt x="3407" y="911"/>
                    <a:pt x="3411" y="907"/>
                    <a:pt x="3415" y="907"/>
                  </a:cubicBezTo>
                  <a:lnTo>
                    <a:pt x="3527" y="907"/>
                  </a:lnTo>
                  <a:cubicBezTo>
                    <a:pt x="3532" y="907"/>
                    <a:pt x="3535" y="911"/>
                    <a:pt x="3535" y="915"/>
                  </a:cubicBezTo>
                  <a:cubicBezTo>
                    <a:pt x="3535" y="920"/>
                    <a:pt x="3532" y="923"/>
                    <a:pt x="3527" y="923"/>
                  </a:cubicBezTo>
                  <a:close/>
                  <a:moveTo>
                    <a:pt x="3335" y="923"/>
                  </a:moveTo>
                  <a:lnTo>
                    <a:pt x="3223" y="923"/>
                  </a:lnTo>
                  <a:cubicBezTo>
                    <a:pt x="3219" y="923"/>
                    <a:pt x="3215" y="920"/>
                    <a:pt x="3215" y="915"/>
                  </a:cubicBezTo>
                  <a:cubicBezTo>
                    <a:pt x="3215" y="911"/>
                    <a:pt x="3219" y="907"/>
                    <a:pt x="3223" y="907"/>
                  </a:cubicBezTo>
                  <a:lnTo>
                    <a:pt x="3335" y="907"/>
                  </a:lnTo>
                  <a:cubicBezTo>
                    <a:pt x="3340" y="907"/>
                    <a:pt x="3343" y="911"/>
                    <a:pt x="3343" y="915"/>
                  </a:cubicBezTo>
                  <a:cubicBezTo>
                    <a:pt x="3343" y="920"/>
                    <a:pt x="3340" y="923"/>
                    <a:pt x="3335" y="923"/>
                  </a:cubicBezTo>
                  <a:close/>
                  <a:moveTo>
                    <a:pt x="3143" y="923"/>
                  </a:moveTo>
                  <a:lnTo>
                    <a:pt x="3031" y="923"/>
                  </a:lnTo>
                  <a:cubicBezTo>
                    <a:pt x="3027" y="923"/>
                    <a:pt x="3023" y="920"/>
                    <a:pt x="3023" y="915"/>
                  </a:cubicBezTo>
                  <a:cubicBezTo>
                    <a:pt x="3023" y="911"/>
                    <a:pt x="3027" y="907"/>
                    <a:pt x="3031" y="907"/>
                  </a:cubicBezTo>
                  <a:lnTo>
                    <a:pt x="3143" y="907"/>
                  </a:lnTo>
                  <a:cubicBezTo>
                    <a:pt x="3148" y="907"/>
                    <a:pt x="3151" y="911"/>
                    <a:pt x="3151" y="915"/>
                  </a:cubicBezTo>
                  <a:cubicBezTo>
                    <a:pt x="3151" y="920"/>
                    <a:pt x="3148" y="923"/>
                    <a:pt x="3143" y="923"/>
                  </a:cubicBezTo>
                  <a:close/>
                  <a:moveTo>
                    <a:pt x="2951" y="923"/>
                  </a:moveTo>
                  <a:lnTo>
                    <a:pt x="2839" y="923"/>
                  </a:lnTo>
                  <a:cubicBezTo>
                    <a:pt x="2835" y="923"/>
                    <a:pt x="2831" y="920"/>
                    <a:pt x="2831" y="915"/>
                  </a:cubicBezTo>
                  <a:cubicBezTo>
                    <a:pt x="2831" y="911"/>
                    <a:pt x="2835" y="907"/>
                    <a:pt x="2839" y="907"/>
                  </a:cubicBezTo>
                  <a:lnTo>
                    <a:pt x="2951" y="907"/>
                  </a:lnTo>
                  <a:cubicBezTo>
                    <a:pt x="2956" y="907"/>
                    <a:pt x="2959" y="911"/>
                    <a:pt x="2959" y="915"/>
                  </a:cubicBezTo>
                  <a:cubicBezTo>
                    <a:pt x="2959" y="920"/>
                    <a:pt x="2956" y="923"/>
                    <a:pt x="2951" y="923"/>
                  </a:cubicBezTo>
                  <a:close/>
                  <a:moveTo>
                    <a:pt x="2759" y="923"/>
                  </a:moveTo>
                  <a:lnTo>
                    <a:pt x="2647" y="923"/>
                  </a:lnTo>
                  <a:cubicBezTo>
                    <a:pt x="2643" y="923"/>
                    <a:pt x="2639" y="920"/>
                    <a:pt x="2639" y="915"/>
                  </a:cubicBezTo>
                  <a:cubicBezTo>
                    <a:pt x="2639" y="911"/>
                    <a:pt x="2643" y="907"/>
                    <a:pt x="2647" y="907"/>
                  </a:cubicBezTo>
                  <a:lnTo>
                    <a:pt x="2759" y="907"/>
                  </a:lnTo>
                  <a:cubicBezTo>
                    <a:pt x="2764" y="907"/>
                    <a:pt x="2767" y="911"/>
                    <a:pt x="2767" y="915"/>
                  </a:cubicBezTo>
                  <a:cubicBezTo>
                    <a:pt x="2767" y="920"/>
                    <a:pt x="2764" y="923"/>
                    <a:pt x="2759" y="923"/>
                  </a:cubicBezTo>
                  <a:close/>
                  <a:moveTo>
                    <a:pt x="2567" y="923"/>
                  </a:moveTo>
                  <a:lnTo>
                    <a:pt x="2455" y="923"/>
                  </a:lnTo>
                  <a:cubicBezTo>
                    <a:pt x="2451" y="923"/>
                    <a:pt x="2447" y="920"/>
                    <a:pt x="2447" y="915"/>
                  </a:cubicBezTo>
                  <a:cubicBezTo>
                    <a:pt x="2447" y="911"/>
                    <a:pt x="2451" y="907"/>
                    <a:pt x="2455" y="907"/>
                  </a:cubicBezTo>
                  <a:lnTo>
                    <a:pt x="2567" y="907"/>
                  </a:lnTo>
                  <a:cubicBezTo>
                    <a:pt x="2572" y="907"/>
                    <a:pt x="2575" y="911"/>
                    <a:pt x="2575" y="915"/>
                  </a:cubicBezTo>
                  <a:cubicBezTo>
                    <a:pt x="2575" y="920"/>
                    <a:pt x="2572" y="923"/>
                    <a:pt x="2567" y="923"/>
                  </a:cubicBezTo>
                  <a:close/>
                  <a:moveTo>
                    <a:pt x="2375" y="923"/>
                  </a:moveTo>
                  <a:lnTo>
                    <a:pt x="2263" y="923"/>
                  </a:lnTo>
                  <a:cubicBezTo>
                    <a:pt x="2259" y="923"/>
                    <a:pt x="2255" y="920"/>
                    <a:pt x="2255" y="915"/>
                  </a:cubicBezTo>
                  <a:cubicBezTo>
                    <a:pt x="2255" y="911"/>
                    <a:pt x="2259" y="907"/>
                    <a:pt x="2263" y="907"/>
                  </a:cubicBezTo>
                  <a:lnTo>
                    <a:pt x="2375" y="907"/>
                  </a:lnTo>
                  <a:cubicBezTo>
                    <a:pt x="2380" y="907"/>
                    <a:pt x="2383" y="911"/>
                    <a:pt x="2383" y="915"/>
                  </a:cubicBezTo>
                  <a:cubicBezTo>
                    <a:pt x="2383" y="920"/>
                    <a:pt x="2380" y="923"/>
                    <a:pt x="2375" y="923"/>
                  </a:cubicBezTo>
                  <a:close/>
                  <a:moveTo>
                    <a:pt x="2183" y="923"/>
                  </a:moveTo>
                  <a:lnTo>
                    <a:pt x="2071" y="923"/>
                  </a:lnTo>
                  <a:cubicBezTo>
                    <a:pt x="2067" y="923"/>
                    <a:pt x="2063" y="920"/>
                    <a:pt x="2063" y="915"/>
                  </a:cubicBezTo>
                  <a:cubicBezTo>
                    <a:pt x="2063" y="911"/>
                    <a:pt x="2067" y="907"/>
                    <a:pt x="2071" y="907"/>
                  </a:cubicBezTo>
                  <a:lnTo>
                    <a:pt x="2183" y="907"/>
                  </a:lnTo>
                  <a:cubicBezTo>
                    <a:pt x="2188" y="907"/>
                    <a:pt x="2191" y="911"/>
                    <a:pt x="2191" y="915"/>
                  </a:cubicBezTo>
                  <a:cubicBezTo>
                    <a:pt x="2191" y="920"/>
                    <a:pt x="2188" y="923"/>
                    <a:pt x="2183" y="923"/>
                  </a:cubicBezTo>
                  <a:close/>
                  <a:moveTo>
                    <a:pt x="1991" y="923"/>
                  </a:moveTo>
                  <a:lnTo>
                    <a:pt x="1879" y="923"/>
                  </a:lnTo>
                  <a:cubicBezTo>
                    <a:pt x="1875" y="923"/>
                    <a:pt x="1871" y="920"/>
                    <a:pt x="1871" y="915"/>
                  </a:cubicBezTo>
                  <a:cubicBezTo>
                    <a:pt x="1871" y="911"/>
                    <a:pt x="1875" y="907"/>
                    <a:pt x="1879" y="907"/>
                  </a:cubicBezTo>
                  <a:lnTo>
                    <a:pt x="1991" y="907"/>
                  </a:lnTo>
                  <a:cubicBezTo>
                    <a:pt x="1996" y="907"/>
                    <a:pt x="1999" y="911"/>
                    <a:pt x="1999" y="915"/>
                  </a:cubicBezTo>
                  <a:cubicBezTo>
                    <a:pt x="1999" y="920"/>
                    <a:pt x="1996" y="923"/>
                    <a:pt x="1991" y="923"/>
                  </a:cubicBezTo>
                  <a:close/>
                  <a:moveTo>
                    <a:pt x="1799" y="923"/>
                  </a:moveTo>
                  <a:lnTo>
                    <a:pt x="1687" y="923"/>
                  </a:lnTo>
                  <a:cubicBezTo>
                    <a:pt x="1683" y="923"/>
                    <a:pt x="1679" y="920"/>
                    <a:pt x="1679" y="915"/>
                  </a:cubicBezTo>
                  <a:cubicBezTo>
                    <a:pt x="1679" y="911"/>
                    <a:pt x="1683" y="907"/>
                    <a:pt x="1687" y="907"/>
                  </a:cubicBezTo>
                  <a:lnTo>
                    <a:pt x="1799" y="907"/>
                  </a:lnTo>
                  <a:cubicBezTo>
                    <a:pt x="1804" y="907"/>
                    <a:pt x="1807" y="911"/>
                    <a:pt x="1807" y="915"/>
                  </a:cubicBezTo>
                  <a:cubicBezTo>
                    <a:pt x="1807" y="920"/>
                    <a:pt x="1804" y="923"/>
                    <a:pt x="1799" y="923"/>
                  </a:cubicBezTo>
                  <a:close/>
                  <a:moveTo>
                    <a:pt x="1607" y="923"/>
                  </a:moveTo>
                  <a:lnTo>
                    <a:pt x="1495" y="923"/>
                  </a:lnTo>
                  <a:cubicBezTo>
                    <a:pt x="1491" y="923"/>
                    <a:pt x="1487" y="920"/>
                    <a:pt x="1487" y="915"/>
                  </a:cubicBezTo>
                  <a:cubicBezTo>
                    <a:pt x="1487" y="911"/>
                    <a:pt x="1491" y="907"/>
                    <a:pt x="1495" y="907"/>
                  </a:cubicBezTo>
                  <a:lnTo>
                    <a:pt x="1607" y="907"/>
                  </a:lnTo>
                  <a:cubicBezTo>
                    <a:pt x="1612" y="907"/>
                    <a:pt x="1615" y="911"/>
                    <a:pt x="1615" y="915"/>
                  </a:cubicBezTo>
                  <a:cubicBezTo>
                    <a:pt x="1615" y="920"/>
                    <a:pt x="1612" y="923"/>
                    <a:pt x="1607" y="923"/>
                  </a:cubicBezTo>
                  <a:close/>
                  <a:moveTo>
                    <a:pt x="1415" y="923"/>
                  </a:moveTo>
                  <a:lnTo>
                    <a:pt x="1303" y="923"/>
                  </a:lnTo>
                  <a:cubicBezTo>
                    <a:pt x="1299" y="923"/>
                    <a:pt x="1295" y="920"/>
                    <a:pt x="1295" y="915"/>
                  </a:cubicBezTo>
                  <a:cubicBezTo>
                    <a:pt x="1295" y="911"/>
                    <a:pt x="1299" y="907"/>
                    <a:pt x="1303" y="907"/>
                  </a:cubicBezTo>
                  <a:lnTo>
                    <a:pt x="1415" y="907"/>
                  </a:lnTo>
                  <a:cubicBezTo>
                    <a:pt x="1420" y="907"/>
                    <a:pt x="1423" y="911"/>
                    <a:pt x="1423" y="915"/>
                  </a:cubicBezTo>
                  <a:cubicBezTo>
                    <a:pt x="1423" y="920"/>
                    <a:pt x="1420" y="923"/>
                    <a:pt x="1415" y="923"/>
                  </a:cubicBezTo>
                  <a:close/>
                  <a:moveTo>
                    <a:pt x="1223" y="923"/>
                  </a:moveTo>
                  <a:lnTo>
                    <a:pt x="1111" y="923"/>
                  </a:lnTo>
                  <a:cubicBezTo>
                    <a:pt x="1107" y="923"/>
                    <a:pt x="1103" y="920"/>
                    <a:pt x="1103" y="915"/>
                  </a:cubicBezTo>
                  <a:cubicBezTo>
                    <a:pt x="1103" y="911"/>
                    <a:pt x="1107" y="907"/>
                    <a:pt x="1111" y="907"/>
                  </a:cubicBezTo>
                  <a:lnTo>
                    <a:pt x="1223" y="907"/>
                  </a:lnTo>
                  <a:cubicBezTo>
                    <a:pt x="1228" y="907"/>
                    <a:pt x="1231" y="911"/>
                    <a:pt x="1231" y="915"/>
                  </a:cubicBezTo>
                  <a:cubicBezTo>
                    <a:pt x="1231" y="920"/>
                    <a:pt x="1228" y="923"/>
                    <a:pt x="1223" y="923"/>
                  </a:cubicBezTo>
                  <a:close/>
                  <a:moveTo>
                    <a:pt x="1031" y="923"/>
                  </a:moveTo>
                  <a:lnTo>
                    <a:pt x="919" y="923"/>
                  </a:lnTo>
                  <a:cubicBezTo>
                    <a:pt x="915" y="923"/>
                    <a:pt x="911" y="920"/>
                    <a:pt x="911" y="915"/>
                  </a:cubicBezTo>
                  <a:cubicBezTo>
                    <a:pt x="911" y="911"/>
                    <a:pt x="915" y="907"/>
                    <a:pt x="919" y="907"/>
                  </a:cubicBezTo>
                  <a:lnTo>
                    <a:pt x="1031" y="907"/>
                  </a:lnTo>
                  <a:cubicBezTo>
                    <a:pt x="1036" y="907"/>
                    <a:pt x="1039" y="911"/>
                    <a:pt x="1039" y="915"/>
                  </a:cubicBezTo>
                  <a:cubicBezTo>
                    <a:pt x="1039" y="920"/>
                    <a:pt x="1036" y="923"/>
                    <a:pt x="1031" y="923"/>
                  </a:cubicBezTo>
                  <a:close/>
                  <a:moveTo>
                    <a:pt x="839" y="923"/>
                  </a:moveTo>
                  <a:lnTo>
                    <a:pt x="727" y="923"/>
                  </a:lnTo>
                  <a:cubicBezTo>
                    <a:pt x="723" y="923"/>
                    <a:pt x="719" y="920"/>
                    <a:pt x="719" y="915"/>
                  </a:cubicBezTo>
                  <a:cubicBezTo>
                    <a:pt x="719" y="911"/>
                    <a:pt x="723" y="907"/>
                    <a:pt x="727" y="907"/>
                  </a:cubicBezTo>
                  <a:lnTo>
                    <a:pt x="839" y="907"/>
                  </a:lnTo>
                  <a:cubicBezTo>
                    <a:pt x="844" y="907"/>
                    <a:pt x="847" y="911"/>
                    <a:pt x="847" y="915"/>
                  </a:cubicBezTo>
                  <a:cubicBezTo>
                    <a:pt x="847" y="920"/>
                    <a:pt x="844" y="923"/>
                    <a:pt x="839" y="923"/>
                  </a:cubicBezTo>
                  <a:close/>
                  <a:moveTo>
                    <a:pt x="647" y="923"/>
                  </a:moveTo>
                  <a:lnTo>
                    <a:pt x="535" y="923"/>
                  </a:lnTo>
                  <a:cubicBezTo>
                    <a:pt x="531" y="923"/>
                    <a:pt x="527" y="920"/>
                    <a:pt x="527" y="915"/>
                  </a:cubicBezTo>
                  <a:cubicBezTo>
                    <a:pt x="527" y="911"/>
                    <a:pt x="531" y="907"/>
                    <a:pt x="535" y="907"/>
                  </a:cubicBezTo>
                  <a:lnTo>
                    <a:pt x="647" y="907"/>
                  </a:lnTo>
                  <a:cubicBezTo>
                    <a:pt x="652" y="907"/>
                    <a:pt x="655" y="911"/>
                    <a:pt x="655" y="915"/>
                  </a:cubicBezTo>
                  <a:cubicBezTo>
                    <a:pt x="655" y="920"/>
                    <a:pt x="652" y="923"/>
                    <a:pt x="647" y="923"/>
                  </a:cubicBezTo>
                  <a:close/>
                  <a:moveTo>
                    <a:pt x="455" y="923"/>
                  </a:moveTo>
                  <a:lnTo>
                    <a:pt x="343" y="923"/>
                  </a:lnTo>
                  <a:cubicBezTo>
                    <a:pt x="339" y="923"/>
                    <a:pt x="335" y="920"/>
                    <a:pt x="335" y="915"/>
                  </a:cubicBezTo>
                  <a:cubicBezTo>
                    <a:pt x="335" y="911"/>
                    <a:pt x="339" y="907"/>
                    <a:pt x="343" y="907"/>
                  </a:cubicBezTo>
                  <a:lnTo>
                    <a:pt x="455" y="907"/>
                  </a:lnTo>
                  <a:cubicBezTo>
                    <a:pt x="460" y="907"/>
                    <a:pt x="463" y="911"/>
                    <a:pt x="463" y="915"/>
                  </a:cubicBezTo>
                  <a:cubicBezTo>
                    <a:pt x="463" y="920"/>
                    <a:pt x="460" y="923"/>
                    <a:pt x="455" y="923"/>
                  </a:cubicBezTo>
                  <a:close/>
                  <a:moveTo>
                    <a:pt x="264" y="928"/>
                  </a:moveTo>
                  <a:lnTo>
                    <a:pt x="250" y="929"/>
                  </a:lnTo>
                  <a:lnTo>
                    <a:pt x="252" y="929"/>
                  </a:lnTo>
                  <a:lnTo>
                    <a:pt x="195" y="947"/>
                  </a:lnTo>
                  <a:lnTo>
                    <a:pt x="196" y="946"/>
                  </a:lnTo>
                  <a:lnTo>
                    <a:pt x="163" y="965"/>
                  </a:lnTo>
                  <a:cubicBezTo>
                    <a:pt x="159" y="967"/>
                    <a:pt x="154" y="966"/>
                    <a:pt x="152" y="962"/>
                  </a:cubicBezTo>
                  <a:cubicBezTo>
                    <a:pt x="150" y="958"/>
                    <a:pt x="151" y="953"/>
                    <a:pt x="155" y="951"/>
                  </a:cubicBezTo>
                  <a:lnTo>
                    <a:pt x="189" y="932"/>
                  </a:lnTo>
                  <a:cubicBezTo>
                    <a:pt x="189" y="932"/>
                    <a:pt x="190" y="932"/>
                    <a:pt x="190" y="932"/>
                  </a:cubicBezTo>
                  <a:lnTo>
                    <a:pt x="247" y="914"/>
                  </a:lnTo>
                  <a:cubicBezTo>
                    <a:pt x="248" y="914"/>
                    <a:pt x="248" y="914"/>
                    <a:pt x="249" y="914"/>
                  </a:cubicBezTo>
                  <a:lnTo>
                    <a:pt x="263" y="912"/>
                  </a:lnTo>
                  <a:cubicBezTo>
                    <a:pt x="267" y="912"/>
                    <a:pt x="271" y="915"/>
                    <a:pt x="271" y="919"/>
                  </a:cubicBezTo>
                  <a:cubicBezTo>
                    <a:pt x="272" y="924"/>
                    <a:pt x="269" y="928"/>
                    <a:pt x="264" y="928"/>
                  </a:cubicBezTo>
                  <a:close/>
                  <a:moveTo>
                    <a:pt x="101" y="1010"/>
                  </a:moveTo>
                  <a:lnTo>
                    <a:pt x="67" y="1053"/>
                  </a:lnTo>
                  <a:lnTo>
                    <a:pt x="67" y="1052"/>
                  </a:lnTo>
                  <a:lnTo>
                    <a:pt x="40" y="1102"/>
                  </a:lnTo>
                  <a:cubicBezTo>
                    <a:pt x="38" y="1106"/>
                    <a:pt x="33" y="1107"/>
                    <a:pt x="29" y="1105"/>
                  </a:cubicBezTo>
                  <a:cubicBezTo>
                    <a:pt x="25" y="1103"/>
                    <a:pt x="24" y="1098"/>
                    <a:pt x="26" y="1094"/>
                  </a:cubicBezTo>
                  <a:lnTo>
                    <a:pt x="53" y="1045"/>
                  </a:lnTo>
                  <a:cubicBezTo>
                    <a:pt x="54" y="1044"/>
                    <a:pt x="54" y="1044"/>
                    <a:pt x="54" y="1043"/>
                  </a:cubicBezTo>
                  <a:lnTo>
                    <a:pt x="89" y="1000"/>
                  </a:lnTo>
                  <a:cubicBezTo>
                    <a:pt x="92" y="997"/>
                    <a:pt x="97" y="996"/>
                    <a:pt x="100" y="999"/>
                  </a:cubicBezTo>
                  <a:cubicBezTo>
                    <a:pt x="103" y="1002"/>
                    <a:pt x="104" y="1007"/>
                    <a:pt x="101" y="1010"/>
                  </a:cubicBezTo>
                  <a:close/>
                  <a:moveTo>
                    <a:pt x="21" y="1176"/>
                  </a:moveTo>
                  <a:lnTo>
                    <a:pt x="16" y="1218"/>
                  </a:lnTo>
                  <a:cubicBezTo>
                    <a:pt x="16" y="1223"/>
                    <a:pt x="12" y="1226"/>
                    <a:pt x="8" y="1225"/>
                  </a:cubicBezTo>
                  <a:cubicBezTo>
                    <a:pt x="3" y="1225"/>
                    <a:pt x="0" y="1221"/>
                    <a:pt x="1" y="1217"/>
                  </a:cubicBezTo>
                  <a:lnTo>
                    <a:pt x="5" y="1174"/>
                  </a:lnTo>
                  <a:cubicBezTo>
                    <a:pt x="5" y="1170"/>
                    <a:pt x="9" y="1167"/>
                    <a:pt x="13" y="1167"/>
                  </a:cubicBezTo>
                  <a:cubicBezTo>
                    <a:pt x="18" y="1168"/>
                    <a:pt x="21" y="1172"/>
                    <a:pt x="21" y="1176"/>
                  </a:cubicBezTo>
                  <a:close/>
                  <a:moveTo>
                    <a:pt x="16" y="1217"/>
                  </a:moveTo>
                  <a:lnTo>
                    <a:pt x="16" y="1287"/>
                  </a:lnTo>
                  <a:cubicBezTo>
                    <a:pt x="16" y="1291"/>
                    <a:pt x="13" y="1295"/>
                    <a:pt x="8" y="1295"/>
                  </a:cubicBezTo>
                  <a:cubicBezTo>
                    <a:pt x="4" y="1295"/>
                    <a:pt x="0" y="1291"/>
                    <a:pt x="0" y="1287"/>
                  </a:cubicBezTo>
                  <a:lnTo>
                    <a:pt x="0" y="1217"/>
                  </a:lnTo>
                  <a:cubicBezTo>
                    <a:pt x="0" y="1213"/>
                    <a:pt x="4" y="1209"/>
                    <a:pt x="8" y="1209"/>
                  </a:cubicBezTo>
                  <a:cubicBezTo>
                    <a:pt x="13" y="1209"/>
                    <a:pt x="16" y="1213"/>
                    <a:pt x="16" y="1217"/>
                  </a:cubicBezTo>
                  <a:close/>
                  <a:moveTo>
                    <a:pt x="16" y="1367"/>
                  </a:moveTo>
                  <a:lnTo>
                    <a:pt x="16" y="1479"/>
                  </a:lnTo>
                  <a:cubicBezTo>
                    <a:pt x="16" y="1483"/>
                    <a:pt x="13" y="1487"/>
                    <a:pt x="8" y="1487"/>
                  </a:cubicBezTo>
                  <a:cubicBezTo>
                    <a:pt x="4" y="1487"/>
                    <a:pt x="0" y="1483"/>
                    <a:pt x="0" y="1479"/>
                  </a:cubicBezTo>
                  <a:lnTo>
                    <a:pt x="0" y="1367"/>
                  </a:lnTo>
                  <a:cubicBezTo>
                    <a:pt x="0" y="1363"/>
                    <a:pt x="4" y="1359"/>
                    <a:pt x="8" y="1359"/>
                  </a:cubicBezTo>
                  <a:cubicBezTo>
                    <a:pt x="13" y="1359"/>
                    <a:pt x="16" y="1363"/>
                    <a:pt x="16" y="1367"/>
                  </a:cubicBezTo>
                  <a:close/>
                  <a:moveTo>
                    <a:pt x="20" y="1558"/>
                  </a:moveTo>
                  <a:lnTo>
                    <a:pt x="22" y="1581"/>
                  </a:lnTo>
                  <a:lnTo>
                    <a:pt x="22" y="1579"/>
                  </a:lnTo>
                  <a:lnTo>
                    <a:pt x="40" y="1636"/>
                  </a:lnTo>
                  <a:lnTo>
                    <a:pt x="39" y="1635"/>
                  </a:lnTo>
                  <a:lnTo>
                    <a:pt x="54" y="1660"/>
                  </a:lnTo>
                  <a:cubicBezTo>
                    <a:pt x="56" y="1664"/>
                    <a:pt x="54" y="1669"/>
                    <a:pt x="50" y="1671"/>
                  </a:cubicBezTo>
                  <a:cubicBezTo>
                    <a:pt x="47" y="1673"/>
                    <a:pt x="42" y="1672"/>
                    <a:pt x="40" y="1668"/>
                  </a:cubicBezTo>
                  <a:lnTo>
                    <a:pt x="25" y="1642"/>
                  </a:lnTo>
                  <a:cubicBezTo>
                    <a:pt x="25" y="1642"/>
                    <a:pt x="25" y="1641"/>
                    <a:pt x="25" y="1641"/>
                  </a:cubicBezTo>
                  <a:lnTo>
                    <a:pt x="7" y="1584"/>
                  </a:lnTo>
                  <a:cubicBezTo>
                    <a:pt x="7" y="1583"/>
                    <a:pt x="7" y="1583"/>
                    <a:pt x="7" y="1582"/>
                  </a:cubicBezTo>
                  <a:lnTo>
                    <a:pt x="4" y="1560"/>
                  </a:lnTo>
                  <a:cubicBezTo>
                    <a:pt x="4" y="1555"/>
                    <a:pt x="7" y="1551"/>
                    <a:pt x="11" y="1551"/>
                  </a:cubicBezTo>
                  <a:cubicBezTo>
                    <a:pt x="16" y="1550"/>
                    <a:pt x="20" y="1554"/>
                    <a:pt x="20" y="1558"/>
                  </a:cubicBezTo>
                  <a:close/>
                  <a:moveTo>
                    <a:pt x="99" y="1724"/>
                  </a:moveTo>
                  <a:lnTo>
                    <a:pt x="103" y="1729"/>
                  </a:lnTo>
                  <a:lnTo>
                    <a:pt x="101" y="1728"/>
                  </a:lnTo>
                  <a:lnTo>
                    <a:pt x="146" y="1764"/>
                  </a:lnTo>
                  <a:lnTo>
                    <a:pt x="145" y="1763"/>
                  </a:lnTo>
                  <a:lnTo>
                    <a:pt x="187" y="1787"/>
                  </a:lnTo>
                  <a:cubicBezTo>
                    <a:pt x="191" y="1789"/>
                    <a:pt x="193" y="1794"/>
                    <a:pt x="191" y="1797"/>
                  </a:cubicBezTo>
                  <a:cubicBezTo>
                    <a:pt x="188" y="1801"/>
                    <a:pt x="184" y="1803"/>
                    <a:pt x="180" y="1801"/>
                  </a:cubicBezTo>
                  <a:lnTo>
                    <a:pt x="138" y="1777"/>
                  </a:lnTo>
                  <a:cubicBezTo>
                    <a:pt x="137" y="1777"/>
                    <a:pt x="137" y="1777"/>
                    <a:pt x="136" y="1777"/>
                  </a:cubicBezTo>
                  <a:lnTo>
                    <a:pt x="91" y="1741"/>
                  </a:lnTo>
                  <a:cubicBezTo>
                    <a:pt x="91" y="1740"/>
                    <a:pt x="91" y="1740"/>
                    <a:pt x="90" y="1739"/>
                  </a:cubicBezTo>
                  <a:lnTo>
                    <a:pt x="86" y="1734"/>
                  </a:lnTo>
                  <a:cubicBezTo>
                    <a:pt x="83" y="1731"/>
                    <a:pt x="84" y="1726"/>
                    <a:pt x="87" y="1723"/>
                  </a:cubicBezTo>
                  <a:cubicBezTo>
                    <a:pt x="91" y="1720"/>
                    <a:pt x="96" y="1721"/>
                    <a:pt x="99" y="1724"/>
                  </a:cubicBezTo>
                  <a:close/>
                  <a:moveTo>
                    <a:pt x="260" y="1809"/>
                  </a:moveTo>
                  <a:lnTo>
                    <a:pt x="311" y="1815"/>
                  </a:lnTo>
                  <a:lnTo>
                    <a:pt x="371" y="1814"/>
                  </a:lnTo>
                  <a:cubicBezTo>
                    <a:pt x="376" y="1814"/>
                    <a:pt x="379" y="1818"/>
                    <a:pt x="379" y="1822"/>
                  </a:cubicBezTo>
                  <a:cubicBezTo>
                    <a:pt x="379" y="1827"/>
                    <a:pt x="376" y="1830"/>
                    <a:pt x="371" y="1830"/>
                  </a:cubicBezTo>
                  <a:lnTo>
                    <a:pt x="310" y="1830"/>
                  </a:lnTo>
                  <a:lnTo>
                    <a:pt x="259" y="1825"/>
                  </a:lnTo>
                  <a:cubicBezTo>
                    <a:pt x="254" y="1825"/>
                    <a:pt x="251" y="1821"/>
                    <a:pt x="251" y="1817"/>
                  </a:cubicBezTo>
                  <a:cubicBezTo>
                    <a:pt x="252" y="1812"/>
                    <a:pt x="256" y="1809"/>
                    <a:pt x="260" y="1809"/>
                  </a:cubicBezTo>
                  <a:close/>
                  <a:moveTo>
                    <a:pt x="451" y="1814"/>
                  </a:moveTo>
                  <a:lnTo>
                    <a:pt x="451" y="1814"/>
                  </a:lnTo>
                  <a:cubicBezTo>
                    <a:pt x="456" y="1814"/>
                    <a:pt x="459" y="1818"/>
                    <a:pt x="459" y="1822"/>
                  </a:cubicBezTo>
                  <a:cubicBezTo>
                    <a:pt x="459" y="1827"/>
                    <a:pt x="456" y="1830"/>
                    <a:pt x="451" y="1830"/>
                  </a:cubicBezTo>
                  <a:cubicBezTo>
                    <a:pt x="447" y="1830"/>
                    <a:pt x="443" y="1827"/>
                    <a:pt x="443" y="1822"/>
                  </a:cubicBezTo>
                  <a:cubicBezTo>
                    <a:pt x="443" y="1818"/>
                    <a:pt x="447" y="1814"/>
                    <a:pt x="451" y="1814"/>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591" name="Freeform 118"/>
            <p:cNvSpPr>
              <a:spLocks noChangeArrowheads="1"/>
            </p:cNvSpPr>
            <p:nvPr/>
          </p:nvSpPr>
          <p:spPr bwMode="auto">
            <a:xfrm>
              <a:off x="2921" y="1621"/>
              <a:ext cx="49" cy="34"/>
            </a:xfrm>
            <a:custGeom>
              <a:avLst/>
              <a:gdLst>
                <a:gd name="T0" fmla="*/ 0 w 34"/>
                <a:gd name="T1" fmla="*/ 0 h 23"/>
                <a:gd name="T2" fmla="*/ 441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592" name="Freeform 119"/>
            <p:cNvSpPr>
              <a:spLocks noChangeArrowheads="1"/>
            </p:cNvSpPr>
            <p:nvPr/>
          </p:nvSpPr>
          <p:spPr bwMode="auto">
            <a:xfrm>
              <a:off x="1252" y="1120"/>
              <a:ext cx="346" cy="4"/>
            </a:xfrm>
            <a:custGeom>
              <a:avLst/>
              <a:gdLst>
                <a:gd name="T0" fmla="*/ 0 w 1215"/>
                <a:gd name="T1" fmla="*/ 0 h 16"/>
                <a:gd name="T2" fmla="*/ 0 w 1215"/>
                <a:gd name="T3" fmla="*/ 0 h 16"/>
                <a:gd name="T4" fmla="*/ 0 w 1215"/>
                <a:gd name="T5" fmla="*/ 0 h 16"/>
                <a:gd name="T6" fmla="*/ 0 w 1215"/>
                <a:gd name="T7" fmla="*/ 0 h 16"/>
                <a:gd name="T8" fmla="*/ 0 w 1215"/>
                <a:gd name="T9" fmla="*/ 0 h 16"/>
                <a:gd name="T10" fmla="*/ 0 w 1215"/>
                <a:gd name="T11" fmla="*/ 0 h 16"/>
                <a:gd name="T12" fmla="*/ 0 w 1215"/>
                <a:gd name="T13" fmla="*/ 0 h 16"/>
                <a:gd name="T14" fmla="*/ 0 w 1215"/>
                <a:gd name="T15" fmla="*/ 0 h 16"/>
                <a:gd name="T16" fmla="*/ 0 w 1215"/>
                <a:gd name="T17" fmla="*/ 0 h 16"/>
                <a:gd name="T18" fmla="*/ 0 w 1215"/>
                <a:gd name="T19" fmla="*/ 0 h 16"/>
                <a:gd name="T20" fmla="*/ 0 w 1215"/>
                <a:gd name="T21" fmla="*/ 0 h 16"/>
                <a:gd name="T22" fmla="*/ 0 w 1215"/>
                <a:gd name="T23" fmla="*/ 0 h 16"/>
                <a:gd name="T24" fmla="*/ 0 w 1215"/>
                <a:gd name="T25" fmla="*/ 0 h 16"/>
                <a:gd name="T26" fmla="*/ 0 w 1215"/>
                <a:gd name="T27" fmla="*/ 0 h 16"/>
                <a:gd name="T28" fmla="*/ 0 w 1215"/>
                <a:gd name="T29" fmla="*/ 0 h 16"/>
                <a:gd name="T30" fmla="*/ 0 w 1215"/>
                <a:gd name="T31" fmla="*/ 0 h 16"/>
                <a:gd name="T32" fmla="*/ 0 w 1215"/>
                <a:gd name="T33" fmla="*/ 0 h 16"/>
                <a:gd name="T34" fmla="*/ 0 w 1215"/>
                <a:gd name="T35" fmla="*/ 0 h 16"/>
                <a:gd name="T36" fmla="*/ 0 w 1215"/>
                <a:gd name="T37" fmla="*/ 0 h 16"/>
                <a:gd name="T38" fmla="*/ 0 w 1215"/>
                <a:gd name="T39" fmla="*/ 0 h 16"/>
                <a:gd name="T40" fmla="*/ 0 w 1215"/>
                <a:gd name="T41" fmla="*/ 0 h 16"/>
                <a:gd name="T42" fmla="*/ 0 w 1215"/>
                <a:gd name="T43" fmla="*/ 0 h 16"/>
                <a:gd name="T44" fmla="*/ 0 w 1215"/>
                <a:gd name="T45" fmla="*/ 0 h 16"/>
                <a:gd name="T46" fmla="*/ 0 w 1215"/>
                <a:gd name="T47" fmla="*/ 0 h 16"/>
                <a:gd name="T48" fmla="*/ 0 w 1215"/>
                <a:gd name="T49" fmla="*/ 0 h 16"/>
                <a:gd name="T50" fmla="*/ 0 w 1215"/>
                <a:gd name="T51" fmla="*/ 0 h 16"/>
                <a:gd name="T52" fmla="*/ 0 w 1215"/>
                <a:gd name="T53" fmla="*/ 0 h 16"/>
                <a:gd name="T54" fmla="*/ 0 w 1215"/>
                <a:gd name="T55" fmla="*/ 0 h 16"/>
                <a:gd name="T56" fmla="*/ 0 w 1215"/>
                <a:gd name="T57" fmla="*/ 0 h 16"/>
                <a:gd name="T58" fmla="*/ 0 w 1215"/>
                <a:gd name="T59" fmla="*/ 0 h 16"/>
                <a:gd name="T60" fmla="*/ 0 w 1215"/>
                <a:gd name="T61" fmla="*/ 0 h 16"/>
                <a:gd name="T62" fmla="*/ 0 w 1215"/>
                <a:gd name="T63" fmla="*/ 0 h 16"/>
                <a:gd name="T64" fmla="*/ 0 w 1215"/>
                <a:gd name="T65" fmla="*/ 0 h 16"/>
                <a:gd name="T66" fmla="*/ 0 w 1215"/>
                <a:gd name="T67" fmla="*/ 0 h 16"/>
                <a:gd name="T68" fmla="*/ 0 w 1215"/>
                <a:gd name="T69" fmla="*/ 0 h 16"/>
                <a:gd name="T70" fmla="*/ 0 w 1215"/>
                <a:gd name="T71" fmla="*/ 0 h 16"/>
                <a:gd name="T72" fmla="*/ 0 w 1215"/>
                <a:gd name="T73" fmla="*/ 0 h 16"/>
                <a:gd name="T74" fmla="*/ 0 w 1215"/>
                <a:gd name="T75" fmla="*/ 0 h 16"/>
                <a:gd name="T76" fmla="*/ 0 w 1215"/>
                <a:gd name="T77" fmla="*/ 0 h 16"/>
                <a:gd name="T78" fmla="*/ 0 w 1215"/>
                <a:gd name="T79" fmla="*/ 0 h 16"/>
                <a:gd name="T80" fmla="*/ 0 w 1215"/>
                <a:gd name="T81" fmla="*/ 0 h 16"/>
                <a:gd name="T82" fmla="*/ 0 w 1215"/>
                <a:gd name="T83" fmla="*/ 0 h 16"/>
                <a:gd name="T84" fmla="*/ 0 w 1215"/>
                <a:gd name="T85" fmla="*/ 0 h 16"/>
                <a:gd name="T86" fmla="*/ 0 w 1215"/>
                <a:gd name="T87" fmla="*/ 0 h 16"/>
                <a:gd name="T88" fmla="*/ 0 w 1215"/>
                <a:gd name="T89" fmla="*/ 0 h 16"/>
                <a:gd name="T90" fmla="*/ 0 w 1215"/>
                <a:gd name="T91" fmla="*/ 0 h 16"/>
                <a:gd name="T92" fmla="*/ 0 w 1215"/>
                <a:gd name="T93" fmla="*/ 0 h 16"/>
                <a:gd name="T94" fmla="*/ 0 w 1215"/>
                <a:gd name="T95" fmla="*/ 0 h 16"/>
                <a:gd name="T96" fmla="*/ 0 w 1215"/>
                <a:gd name="T97" fmla="*/ 0 h 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15"/>
                <a:gd name="T148" fmla="*/ 0 h 16"/>
                <a:gd name="T149" fmla="*/ 1215 w 1215"/>
                <a:gd name="T150" fmla="*/ 16 h 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15" h="16">
                  <a:moveTo>
                    <a:pt x="8" y="0"/>
                  </a:moveTo>
                  <a:lnTo>
                    <a:pt x="120" y="0"/>
                  </a:lnTo>
                  <a:cubicBezTo>
                    <a:pt x="125" y="0"/>
                    <a:pt x="128" y="4"/>
                    <a:pt x="128" y="8"/>
                  </a:cubicBezTo>
                  <a:cubicBezTo>
                    <a:pt x="128" y="12"/>
                    <a:pt x="125" y="16"/>
                    <a:pt x="120" y="16"/>
                  </a:cubicBezTo>
                  <a:lnTo>
                    <a:pt x="8" y="16"/>
                  </a:lnTo>
                  <a:cubicBezTo>
                    <a:pt x="4" y="16"/>
                    <a:pt x="0" y="12"/>
                    <a:pt x="0" y="8"/>
                  </a:cubicBezTo>
                  <a:cubicBezTo>
                    <a:pt x="0" y="4"/>
                    <a:pt x="4" y="0"/>
                    <a:pt x="8" y="0"/>
                  </a:cubicBezTo>
                  <a:close/>
                  <a:moveTo>
                    <a:pt x="200" y="0"/>
                  </a:moveTo>
                  <a:lnTo>
                    <a:pt x="312" y="0"/>
                  </a:lnTo>
                  <a:cubicBezTo>
                    <a:pt x="317" y="0"/>
                    <a:pt x="320" y="4"/>
                    <a:pt x="320" y="8"/>
                  </a:cubicBezTo>
                  <a:cubicBezTo>
                    <a:pt x="320" y="12"/>
                    <a:pt x="317" y="16"/>
                    <a:pt x="312" y="16"/>
                  </a:cubicBezTo>
                  <a:lnTo>
                    <a:pt x="200" y="16"/>
                  </a:lnTo>
                  <a:cubicBezTo>
                    <a:pt x="196" y="16"/>
                    <a:pt x="192" y="12"/>
                    <a:pt x="192" y="8"/>
                  </a:cubicBezTo>
                  <a:cubicBezTo>
                    <a:pt x="192" y="4"/>
                    <a:pt x="196" y="0"/>
                    <a:pt x="200" y="0"/>
                  </a:cubicBezTo>
                  <a:close/>
                  <a:moveTo>
                    <a:pt x="392" y="0"/>
                  </a:moveTo>
                  <a:lnTo>
                    <a:pt x="504" y="0"/>
                  </a:lnTo>
                  <a:cubicBezTo>
                    <a:pt x="509" y="0"/>
                    <a:pt x="512" y="4"/>
                    <a:pt x="512" y="8"/>
                  </a:cubicBezTo>
                  <a:cubicBezTo>
                    <a:pt x="512" y="12"/>
                    <a:pt x="509" y="16"/>
                    <a:pt x="504" y="16"/>
                  </a:cubicBezTo>
                  <a:lnTo>
                    <a:pt x="392" y="16"/>
                  </a:lnTo>
                  <a:cubicBezTo>
                    <a:pt x="388" y="16"/>
                    <a:pt x="384" y="12"/>
                    <a:pt x="384" y="8"/>
                  </a:cubicBezTo>
                  <a:cubicBezTo>
                    <a:pt x="384" y="4"/>
                    <a:pt x="388" y="0"/>
                    <a:pt x="392" y="0"/>
                  </a:cubicBezTo>
                  <a:close/>
                  <a:moveTo>
                    <a:pt x="584" y="0"/>
                  </a:moveTo>
                  <a:lnTo>
                    <a:pt x="696" y="0"/>
                  </a:lnTo>
                  <a:cubicBezTo>
                    <a:pt x="701" y="0"/>
                    <a:pt x="704" y="4"/>
                    <a:pt x="704" y="8"/>
                  </a:cubicBezTo>
                  <a:cubicBezTo>
                    <a:pt x="704" y="12"/>
                    <a:pt x="701" y="16"/>
                    <a:pt x="696" y="16"/>
                  </a:cubicBezTo>
                  <a:lnTo>
                    <a:pt x="584" y="16"/>
                  </a:lnTo>
                  <a:cubicBezTo>
                    <a:pt x="580" y="16"/>
                    <a:pt x="576" y="12"/>
                    <a:pt x="576" y="8"/>
                  </a:cubicBezTo>
                  <a:cubicBezTo>
                    <a:pt x="576" y="4"/>
                    <a:pt x="580" y="0"/>
                    <a:pt x="584" y="0"/>
                  </a:cubicBezTo>
                  <a:close/>
                  <a:moveTo>
                    <a:pt x="776" y="0"/>
                  </a:moveTo>
                  <a:lnTo>
                    <a:pt x="888" y="0"/>
                  </a:lnTo>
                  <a:cubicBezTo>
                    <a:pt x="893" y="0"/>
                    <a:pt x="896" y="4"/>
                    <a:pt x="896" y="8"/>
                  </a:cubicBezTo>
                  <a:cubicBezTo>
                    <a:pt x="896" y="12"/>
                    <a:pt x="893" y="16"/>
                    <a:pt x="888" y="16"/>
                  </a:cubicBezTo>
                  <a:lnTo>
                    <a:pt x="776" y="16"/>
                  </a:lnTo>
                  <a:cubicBezTo>
                    <a:pt x="772" y="16"/>
                    <a:pt x="768" y="12"/>
                    <a:pt x="768" y="8"/>
                  </a:cubicBezTo>
                  <a:cubicBezTo>
                    <a:pt x="768" y="4"/>
                    <a:pt x="772" y="0"/>
                    <a:pt x="776" y="0"/>
                  </a:cubicBezTo>
                  <a:close/>
                  <a:moveTo>
                    <a:pt x="968" y="0"/>
                  </a:moveTo>
                  <a:lnTo>
                    <a:pt x="1080" y="0"/>
                  </a:lnTo>
                  <a:cubicBezTo>
                    <a:pt x="1085" y="0"/>
                    <a:pt x="1088" y="4"/>
                    <a:pt x="1088" y="8"/>
                  </a:cubicBezTo>
                  <a:cubicBezTo>
                    <a:pt x="1088" y="12"/>
                    <a:pt x="1085" y="16"/>
                    <a:pt x="1080" y="16"/>
                  </a:cubicBezTo>
                  <a:lnTo>
                    <a:pt x="968" y="16"/>
                  </a:lnTo>
                  <a:cubicBezTo>
                    <a:pt x="964" y="16"/>
                    <a:pt x="960" y="12"/>
                    <a:pt x="960" y="8"/>
                  </a:cubicBezTo>
                  <a:cubicBezTo>
                    <a:pt x="960" y="4"/>
                    <a:pt x="964" y="0"/>
                    <a:pt x="968" y="0"/>
                  </a:cubicBezTo>
                  <a:close/>
                  <a:moveTo>
                    <a:pt x="1160" y="0"/>
                  </a:moveTo>
                  <a:lnTo>
                    <a:pt x="1207" y="0"/>
                  </a:lnTo>
                  <a:cubicBezTo>
                    <a:pt x="1211" y="0"/>
                    <a:pt x="1215" y="4"/>
                    <a:pt x="1215" y="8"/>
                  </a:cubicBezTo>
                  <a:cubicBezTo>
                    <a:pt x="1215" y="12"/>
                    <a:pt x="1211" y="16"/>
                    <a:pt x="1207" y="16"/>
                  </a:cubicBezTo>
                  <a:lnTo>
                    <a:pt x="1160" y="16"/>
                  </a:lnTo>
                  <a:cubicBezTo>
                    <a:pt x="1156" y="16"/>
                    <a:pt x="1152" y="12"/>
                    <a:pt x="1152" y="8"/>
                  </a:cubicBezTo>
                  <a:cubicBezTo>
                    <a:pt x="1152" y="4"/>
                    <a:pt x="1156" y="0"/>
                    <a:pt x="1160" y="0"/>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593" name="Freeform 120"/>
            <p:cNvSpPr>
              <a:spLocks noChangeArrowheads="1"/>
            </p:cNvSpPr>
            <p:nvPr/>
          </p:nvSpPr>
          <p:spPr bwMode="auto">
            <a:xfrm>
              <a:off x="1591" y="1106"/>
              <a:ext cx="50" cy="34"/>
            </a:xfrm>
            <a:custGeom>
              <a:avLst/>
              <a:gdLst>
                <a:gd name="T0" fmla="*/ 0 w 34"/>
                <a:gd name="T1" fmla="*/ 0 h 23"/>
                <a:gd name="T2" fmla="*/ 509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594" name="Rectangle 121"/>
            <p:cNvSpPr>
              <a:spLocks noChangeArrowheads="1"/>
            </p:cNvSpPr>
            <p:nvPr/>
          </p:nvSpPr>
          <p:spPr bwMode="auto">
            <a:xfrm>
              <a:off x="2886" y="1037"/>
              <a:ext cx="172" cy="172"/>
            </a:xfrm>
            <a:prstGeom prst="rect">
              <a:avLst/>
            </a:prstGeom>
            <a:solidFill>
              <a:srgbClr val="CCFFCC"/>
            </a:solidFill>
            <a:ln w="9525">
              <a:noFill/>
              <a:round/>
              <a:headEnd/>
              <a:tailEnd/>
            </a:ln>
          </p:spPr>
          <p:txBody>
            <a:bodyPr wrap="none" anchor="ctr"/>
            <a:lstStyle/>
            <a:p>
              <a:endParaRPr lang="en-US"/>
            </a:p>
          </p:txBody>
        </p:sp>
        <p:sp>
          <p:nvSpPr>
            <p:cNvPr id="105595" name="Rectangle 122"/>
            <p:cNvSpPr>
              <a:spLocks noChangeArrowheads="1"/>
            </p:cNvSpPr>
            <p:nvPr/>
          </p:nvSpPr>
          <p:spPr bwMode="auto">
            <a:xfrm>
              <a:off x="2886" y="1037"/>
              <a:ext cx="172" cy="172"/>
            </a:xfrm>
            <a:prstGeom prst="rect">
              <a:avLst/>
            </a:prstGeom>
            <a:noFill/>
            <a:ln w="20880">
              <a:solidFill>
                <a:srgbClr val="339966"/>
              </a:solidFill>
              <a:round/>
              <a:headEnd/>
              <a:tailEnd/>
            </a:ln>
          </p:spPr>
          <p:txBody>
            <a:bodyPr wrap="none" anchor="ctr"/>
            <a:lstStyle/>
            <a:p>
              <a:endParaRPr lang="en-US"/>
            </a:p>
          </p:txBody>
        </p:sp>
        <p:sp>
          <p:nvSpPr>
            <p:cNvPr id="105596" name="Text Box 123"/>
            <p:cNvSpPr txBox="1">
              <a:spLocks noChangeArrowheads="1"/>
            </p:cNvSpPr>
            <p:nvPr/>
          </p:nvSpPr>
          <p:spPr bwMode="auto">
            <a:xfrm>
              <a:off x="2930" y="103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1</a:t>
              </a:r>
            </a:p>
          </p:txBody>
        </p:sp>
        <p:sp>
          <p:nvSpPr>
            <p:cNvPr id="105597" name="Rectangle 124"/>
            <p:cNvSpPr>
              <a:spLocks noChangeArrowheads="1"/>
            </p:cNvSpPr>
            <p:nvPr/>
          </p:nvSpPr>
          <p:spPr bwMode="auto">
            <a:xfrm>
              <a:off x="3745" y="1037"/>
              <a:ext cx="172" cy="172"/>
            </a:xfrm>
            <a:prstGeom prst="rect">
              <a:avLst/>
            </a:prstGeom>
            <a:solidFill>
              <a:srgbClr val="CCFFCC"/>
            </a:solidFill>
            <a:ln w="9525">
              <a:noFill/>
              <a:round/>
              <a:headEnd/>
              <a:tailEnd/>
            </a:ln>
          </p:spPr>
          <p:txBody>
            <a:bodyPr wrap="none" anchor="ctr"/>
            <a:lstStyle/>
            <a:p>
              <a:endParaRPr lang="en-US"/>
            </a:p>
          </p:txBody>
        </p:sp>
        <p:sp>
          <p:nvSpPr>
            <p:cNvPr id="105598" name="Rectangle 125"/>
            <p:cNvSpPr>
              <a:spLocks noChangeArrowheads="1"/>
            </p:cNvSpPr>
            <p:nvPr/>
          </p:nvSpPr>
          <p:spPr bwMode="auto">
            <a:xfrm>
              <a:off x="3745" y="1037"/>
              <a:ext cx="172" cy="172"/>
            </a:xfrm>
            <a:prstGeom prst="rect">
              <a:avLst/>
            </a:prstGeom>
            <a:noFill/>
            <a:ln w="20880">
              <a:solidFill>
                <a:srgbClr val="339966"/>
              </a:solidFill>
              <a:round/>
              <a:headEnd/>
              <a:tailEnd/>
            </a:ln>
          </p:spPr>
          <p:txBody>
            <a:bodyPr wrap="none" anchor="ctr"/>
            <a:lstStyle/>
            <a:p>
              <a:endParaRPr lang="en-US"/>
            </a:p>
          </p:txBody>
        </p:sp>
        <p:sp>
          <p:nvSpPr>
            <p:cNvPr id="105599" name="Text Box 126"/>
            <p:cNvSpPr txBox="1">
              <a:spLocks noChangeArrowheads="1"/>
            </p:cNvSpPr>
            <p:nvPr/>
          </p:nvSpPr>
          <p:spPr bwMode="auto">
            <a:xfrm>
              <a:off x="3789" y="103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2</a:t>
              </a:r>
            </a:p>
          </p:txBody>
        </p:sp>
        <p:sp>
          <p:nvSpPr>
            <p:cNvPr id="105600" name="Rectangle 127"/>
            <p:cNvSpPr>
              <a:spLocks noChangeArrowheads="1"/>
            </p:cNvSpPr>
            <p:nvPr/>
          </p:nvSpPr>
          <p:spPr bwMode="auto">
            <a:xfrm>
              <a:off x="1640" y="1037"/>
              <a:ext cx="172" cy="172"/>
            </a:xfrm>
            <a:prstGeom prst="rect">
              <a:avLst/>
            </a:prstGeom>
            <a:solidFill>
              <a:srgbClr val="CCFFCC"/>
            </a:solidFill>
            <a:ln w="9525">
              <a:noFill/>
              <a:round/>
              <a:headEnd/>
              <a:tailEnd/>
            </a:ln>
          </p:spPr>
          <p:txBody>
            <a:bodyPr wrap="none" anchor="ctr"/>
            <a:lstStyle/>
            <a:p>
              <a:endParaRPr lang="en-US"/>
            </a:p>
          </p:txBody>
        </p:sp>
        <p:sp>
          <p:nvSpPr>
            <p:cNvPr id="105601" name="Rectangle 128"/>
            <p:cNvSpPr>
              <a:spLocks noChangeArrowheads="1"/>
            </p:cNvSpPr>
            <p:nvPr/>
          </p:nvSpPr>
          <p:spPr bwMode="auto">
            <a:xfrm>
              <a:off x="1640" y="1037"/>
              <a:ext cx="172" cy="172"/>
            </a:xfrm>
            <a:prstGeom prst="rect">
              <a:avLst/>
            </a:prstGeom>
            <a:noFill/>
            <a:ln w="20880">
              <a:solidFill>
                <a:srgbClr val="339966"/>
              </a:solidFill>
              <a:round/>
              <a:headEnd/>
              <a:tailEnd/>
            </a:ln>
          </p:spPr>
          <p:txBody>
            <a:bodyPr wrap="none" anchor="ctr"/>
            <a:lstStyle/>
            <a:p>
              <a:endParaRPr lang="en-US"/>
            </a:p>
          </p:txBody>
        </p:sp>
        <p:sp>
          <p:nvSpPr>
            <p:cNvPr id="105602" name="Text Box 129"/>
            <p:cNvSpPr txBox="1">
              <a:spLocks noChangeArrowheads="1"/>
            </p:cNvSpPr>
            <p:nvPr/>
          </p:nvSpPr>
          <p:spPr bwMode="auto">
            <a:xfrm>
              <a:off x="1684" y="103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0</a:t>
              </a:r>
            </a:p>
          </p:txBody>
        </p:sp>
        <p:sp>
          <p:nvSpPr>
            <p:cNvPr id="105603" name="Freeform 130"/>
            <p:cNvSpPr>
              <a:spLocks noChangeArrowheads="1"/>
            </p:cNvSpPr>
            <p:nvPr/>
          </p:nvSpPr>
          <p:spPr bwMode="auto">
            <a:xfrm>
              <a:off x="3732" y="1552"/>
              <a:ext cx="198" cy="172"/>
            </a:xfrm>
            <a:custGeom>
              <a:avLst/>
              <a:gdLst>
                <a:gd name="T0" fmla="*/ 1495 w 135"/>
                <a:gd name="T1" fmla="*/ 0 h 117"/>
                <a:gd name="T2" fmla="*/ 494 w 135"/>
                <a:gd name="T3" fmla="*/ 0 h 117"/>
                <a:gd name="T4" fmla="*/ 0 w 135"/>
                <a:gd name="T5" fmla="*/ 859 h 117"/>
                <a:gd name="T6" fmla="*/ 494 w 135"/>
                <a:gd name="T7" fmla="*/ 1738 h 117"/>
                <a:gd name="T8" fmla="*/ 1495 w 135"/>
                <a:gd name="T9" fmla="*/ 1738 h 117"/>
                <a:gd name="T10" fmla="*/ 1967 w 135"/>
                <a:gd name="T11" fmla="*/ 859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8"/>
                  </a:lnTo>
                  <a:lnTo>
                    <a:pt x="34" y="117"/>
                  </a:lnTo>
                  <a:lnTo>
                    <a:pt x="102" y="117"/>
                  </a:lnTo>
                  <a:lnTo>
                    <a:pt x="135" y="58"/>
                  </a:lnTo>
                  <a:lnTo>
                    <a:pt x="102" y="0"/>
                  </a:lnTo>
                  <a:close/>
                </a:path>
              </a:pathLst>
            </a:custGeom>
            <a:solidFill>
              <a:srgbClr val="CC99FF"/>
            </a:solidFill>
            <a:ln w="9525">
              <a:noFill/>
              <a:round/>
              <a:headEnd/>
              <a:tailEnd/>
            </a:ln>
          </p:spPr>
          <p:txBody>
            <a:bodyPr wrap="none" anchor="ctr"/>
            <a:lstStyle/>
            <a:p>
              <a:endParaRPr lang="en-US"/>
            </a:p>
          </p:txBody>
        </p:sp>
        <p:sp>
          <p:nvSpPr>
            <p:cNvPr id="105604" name="Freeform 131"/>
            <p:cNvSpPr>
              <a:spLocks noChangeArrowheads="1"/>
            </p:cNvSpPr>
            <p:nvPr/>
          </p:nvSpPr>
          <p:spPr bwMode="auto">
            <a:xfrm>
              <a:off x="3732" y="1552"/>
              <a:ext cx="198" cy="172"/>
            </a:xfrm>
            <a:custGeom>
              <a:avLst/>
              <a:gdLst>
                <a:gd name="T0" fmla="*/ 1495 w 135"/>
                <a:gd name="T1" fmla="*/ 0 h 117"/>
                <a:gd name="T2" fmla="*/ 494 w 135"/>
                <a:gd name="T3" fmla="*/ 0 h 117"/>
                <a:gd name="T4" fmla="*/ 0 w 135"/>
                <a:gd name="T5" fmla="*/ 859 h 117"/>
                <a:gd name="T6" fmla="*/ 494 w 135"/>
                <a:gd name="T7" fmla="*/ 1738 h 117"/>
                <a:gd name="T8" fmla="*/ 1495 w 135"/>
                <a:gd name="T9" fmla="*/ 1738 h 117"/>
                <a:gd name="T10" fmla="*/ 1967 w 135"/>
                <a:gd name="T11" fmla="*/ 859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8"/>
                  </a:lnTo>
                  <a:lnTo>
                    <a:pt x="34" y="117"/>
                  </a:lnTo>
                  <a:lnTo>
                    <a:pt x="102" y="117"/>
                  </a:lnTo>
                  <a:lnTo>
                    <a:pt x="135" y="58"/>
                  </a:lnTo>
                  <a:lnTo>
                    <a:pt x="102" y="0"/>
                  </a:lnTo>
                  <a:close/>
                </a:path>
              </a:pathLst>
            </a:custGeom>
            <a:noFill/>
            <a:ln w="20880">
              <a:solidFill>
                <a:srgbClr val="FF0000"/>
              </a:solidFill>
              <a:round/>
              <a:headEnd/>
              <a:tailEnd/>
            </a:ln>
          </p:spPr>
          <p:txBody>
            <a:bodyPr wrap="none" anchor="ctr"/>
            <a:lstStyle/>
            <a:p>
              <a:endParaRPr lang="en-US"/>
            </a:p>
          </p:txBody>
        </p:sp>
        <p:sp>
          <p:nvSpPr>
            <p:cNvPr id="105605" name="Text Box 132"/>
            <p:cNvSpPr txBox="1">
              <a:spLocks noChangeArrowheads="1"/>
            </p:cNvSpPr>
            <p:nvPr/>
          </p:nvSpPr>
          <p:spPr bwMode="auto">
            <a:xfrm>
              <a:off x="3789" y="1549"/>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3</a:t>
              </a:r>
            </a:p>
          </p:txBody>
        </p:sp>
        <p:sp>
          <p:nvSpPr>
            <p:cNvPr id="105606" name="Rectangle 133"/>
            <p:cNvSpPr>
              <a:spLocks noChangeArrowheads="1"/>
            </p:cNvSpPr>
            <p:nvPr/>
          </p:nvSpPr>
          <p:spPr bwMode="auto">
            <a:xfrm>
              <a:off x="2886" y="3439"/>
              <a:ext cx="172" cy="172"/>
            </a:xfrm>
            <a:prstGeom prst="rect">
              <a:avLst/>
            </a:prstGeom>
            <a:solidFill>
              <a:srgbClr val="CCFFCC"/>
            </a:solidFill>
            <a:ln w="9525">
              <a:noFill/>
              <a:round/>
              <a:headEnd/>
              <a:tailEnd/>
            </a:ln>
          </p:spPr>
          <p:txBody>
            <a:bodyPr wrap="none" anchor="ctr"/>
            <a:lstStyle/>
            <a:p>
              <a:endParaRPr lang="en-US"/>
            </a:p>
          </p:txBody>
        </p:sp>
        <p:sp>
          <p:nvSpPr>
            <p:cNvPr id="105607" name="Rectangle 134"/>
            <p:cNvSpPr>
              <a:spLocks noChangeArrowheads="1"/>
            </p:cNvSpPr>
            <p:nvPr/>
          </p:nvSpPr>
          <p:spPr bwMode="auto">
            <a:xfrm>
              <a:off x="2886" y="3439"/>
              <a:ext cx="172" cy="172"/>
            </a:xfrm>
            <a:prstGeom prst="rect">
              <a:avLst/>
            </a:prstGeom>
            <a:noFill/>
            <a:ln w="20880">
              <a:solidFill>
                <a:srgbClr val="339966"/>
              </a:solidFill>
              <a:round/>
              <a:headEnd/>
              <a:tailEnd/>
            </a:ln>
          </p:spPr>
          <p:txBody>
            <a:bodyPr wrap="none" anchor="ctr"/>
            <a:lstStyle/>
            <a:p>
              <a:endParaRPr lang="en-US"/>
            </a:p>
          </p:txBody>
        </p:sp>
        <p:sp>
          <p:nvSpPr>
            <p:cNvPr id="105608" name="Text Box 135"/>
            <p:cNvSpPr txBox="1">
              <a:spLocks noChangeArrowheads="1"/>
            </p:cNvSpPr>
            <p:nvPr/>
          </p:nvSpPr>
          <p:spPr bwMode="auto">
            <a:xfrm>
              <a:off x="2930" y="3439"/>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7</a:t>
              </a:r>
            </a:p>
          </p:txBody>
        </p:sp>
        <p:sp>
          <p:nvSpPr>
            <p:cNvPr id="105609" name="Rectangle 136"/>
            <p:cNvSpPr>
              <a:spLocks noChangeArrowheads="1"/>
            </p:cNvSpPr>
            <p:nvPr/>
          </p:nvSpPr>
          <p:spPr bwMode="auto">
            <a:xfrm>
              <a:off x="3917" y="3353"/>
              <a:ext cx="172" cy="172"/>
            </a:xfrm>
            <a:prstGeom prst="rect">
              <a:avLst/>
            </a:prstGeom>
            <a:solidFill>
              <a:srgbClr val="CCFFCC"/>
            </a:solidFill>
            <a:ln w="9525">
              <a:noFill/>
              <a:round/>
              <a:headEnd/>
              <a:tailEnd/>
            </a:ln>
          </p:spPr>
          <p:txBody>
            <a:bodyPr wrap="none" anchor="ctr"/>
            <a:lstStyle/>
            <a:p>
              <a:endParaRPr lang="en-US"/>
            </a:p>
          </p:txBody>
        </p:sp>
        <p:sp>
          <p:nvSpPr>
            <p:cNvPr id="105610" name="Rectangle 137"/>
            <p:cNvSpPr>
              <a:spLocks noChangeArrowheads="1"/>
            </p:cNvSpPr>
            <p:nvPr/>
          </p:nvSpPr>
          <p:spPr bwMode="auto">
            <a:xfrm>
              <a:off x="3917" y="3353"/>
              <a:ext cx="172" cy="172"/>
            </a:xfrm>
            <a:prstGeom prst="rect">
              <a:avLst/>
            </a:prstGeom>
            <a:noFill/>
            <a:ln w="20880">
              <a:solidFill>
                <a:srgbClr val="339966"/>
              </a:solidFill>
              <a:round/>
              <a:headEnd/>
              <a:tailEnd/>
            </a:ln>
          </p:spPr>
          <p:txBody>
            <a:bodyPr wrap="none" anchor="ctr"/>
            <a:lstStyle/>
            <a:p>
              <a:endParaRPr lang="en-US"/>
            </a:p>
          </p:txBody>
        </p:sp>
        <p:sp>
          <p:nvSpPr>
            <p:cNvPr id="105611" name="Text Box 138"/>
            <p:cNvSpPr txBox="1">
              <a:spLocks noChangeArrowheads="1"/>
            </p:cNvSpPr>
            <p:nvPr/>
          </p:nvSpPr>
          <p:spPr bwMode="auto">
            <a:xfrm>
              <a:off x="3962" y="335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8</a:t>
              </a:r>
            </a:p>
          </p:txBody>
        </p:sp>
        <p:sp>
          <p:nvSpPr>
            <p:cNvPr id="105612" name="Rectangle 139"/>
            <p:cNvSpPr>
              <a:spLocks noChangeArrowheads="1"/>
            </p:cNvSpPr>
            <p:nvPr/>
          </p:nvSpPr>
          <p:spPr bwMode="auto">
            <a:xfrm>
              <a:off x="5206" y="3353"/>
              <a:ext cx="172" cy="172"/>
            </a:xfrm>
            <a:prstGeom prst="rect">
              <a:avLst/>
            </a:prstGeom>
            <a:solidFill>
              <a:srgbClr val="CCFFCC"/>
            </a:solidFill>
            <a:ln w="9525">
              <a:noFill/>
              <a:round/>
              <a:headEnd/>
              <a:tailEnd/>
            </a:ln>
          </p:spPr>
          <p:txBody>
            <a:bodyPr wrap="none" anchor="ctr"/>
            <a:lstStyle/>
            <a:p>
              <a:endParaRPr lang="en-US"/>
            </a:p>
          </p:txBody>
        </p:sp>
        <p:sp>
          <p:nvSpPr>
            <p:cNvPr id="105613" name="Rectangle 140"/>
            <p:cNvSpPr>
              <a:spLocks noChangeArrowheads="1"/>
            </p:cNvSpPr>
            <p:nvPr/>
          </p:nvSpPr>
          <p:spPr bwMode="auto">
            <a:xfrm>
              <a:off x="5206" y="3353"/>
              <a:ext cx="172" cy="172"/>
            </a:xfrm>
            <a:prstGeom prst="rect">
              <a:avLst/>
            </a:prstGeom>
            <a:noFill/>
            <a:ln w="20880">
              <a:solidFill>
                <a:srgbClr val="339966"/>
              </a:solidFill>
              <a:round/>
              <a:headEnd/>
              <a:tailEnd/>
            </a:ln>
          </p:spPr>
          <p:txBody>
            <a:bodyPr wrap="none" anchor="ctr"/>
            <a:lstStyle/>
            <a:p>
              <a:endParaRPr lang="en-US"/>
            </a:p>
          </p:txBody>
        </p:sp>
        <p:sp>
          <p:nvSpPr>
            <p:cNvPr id="105614" name="Text Box 141"/>
            <p:cNvSpPr txBox="1">
              <a:spLocks noChangeArrowheads="1"/>
            </p:cNvSpPr>
            <p:nvPr/>
          </p:nvSpPr>
          <p:spPr bwMode="auto">
            <a:xfrm>
              <a:off x="5253" y="335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9</a:t>
              </a:r>
            </a:p>
          </p:txBody>
        </p:sp>
        <p:sp>
          <p:nvSpPr>
            <p:cNvPr id="105615" name="Rectangle 142"/>
            <p:cNvSpPr>
              <a:spLocks noChangeArrowheads="1"/>
            </p:cNvSpPr>
            <p:nvPr/>
          </p:nvSpPr>
          <p:spPr bwMode="auto">
            <a:xfrm>
              <a:off x="1640" y="1979"/>
              <a:ext cx="172" cy="172"/>
            </a:xfrm>
            <a:prstGeom prst="rect">
              <a:avLst/>
            </a:prstGeom>
            <a:solidFill>
              <a:srgbClr val="CCFFCC"/>
            </a:solidFill>
            <a:ln w="9525">
              <a:noFill/>
              <a:round/>
              <a:headEnd/>
              <a:tailEnd/>
            </a:ln>
          </p:spPr>
          <p:txBody>
            <a:bodyPr wrap="none" anchor="ctr"/>
            <a:lstStyle/>
            <a:p>
              <a:endParaRPr lang="en-US"/>
            </a:p>
          </p:txBody>
        </p:sp>
        <p:sp>
          <p:nvSpPr>
            <p:cNvPr id="105616" name="Rectangle 143"/>
            <p:cNvSpPr>
              <a:spLocks noChangeArrowheads="1"/>
            </p:cNvSpPr>
            <p:nvPr/>
          </p:nvSpPr>
          <p:spPr bwMode="auto">
            <a:xfrm>
              <a:off x="1640" y="1979"/>
              <a:ext cx="172" cy="172"/>
            </a:xfrm>
            <a:prstGeom prst="rect">
              <a:avLst/>
            </a:prstGeom>
            <a:noFill/>
            <a:ln w="20880">
              <a:solidFill>
                <a:srgbClr val="339966"/>
              </a:solidFill>
              <a:round/>
              <a:headEnd/>
              <a:tailEnd/>
            </a:ln>
          </p:spPr>
          <p:txBody>
            <a:bodyPr wrap="none" anchor="ctr"/>
            <a:lstStyle/>
            <a:p>
              <a:endParaRPr lang="en-US"/>
            </a:p>
          </p:txBody>
        </p:sp>
        <p:sp>
          <p:nvSpPr>
            <p:cNvPr id="105617" name="Text Box 144"/>
            <p:cNvSpPr txBox="1">
              <a:spLocks noChangeArrowheads="1"/>
            </p:cNvSpPr>
            <p:nvPr/>
          </p:nvSpPr>
          <p:spPr bwMode="auto">
            <a:xfrm>
              <a:off x="1684" y="1975"/>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0</a:t>
              </a:r>
            </a:p>
          </p:txBody>
        </p:sp>
        <p:sp>
          <p:nvSpPr>
            <p:cNvPr id="105618" name="Freeform 145"/>
            <p:cNvSpPr>
              <a:spLocks noChangeArrowheads="1"/>
            </p:cNvSpPr>
            <p:nvPr/>
          </p:nvSpPr>
          <p:spPr bwMode="auto">
            <a:xfrm>
              <a:off x="1628"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solidFill>
              <a:srgbClr val="CC99FF"/>
            </a:solidFill>
            <a:ln w="9525">
              <a:noFill/>
              <a:round/>
              <a:headEnd/>
              <a:tailEnd/>
            </a:ln>
          </p:spPr>
          <p:txBody>
            <a:bodyPr wrap="none" anchor="ctr"/>
            <a:lstStyle/>
            <a:p>
              <a:endParaRPr lang="en-US"/>
            </a:p>
          </p:txBody>
        </p:sp>
        <p:sp>
          <p:nvSpPr>
            <p:cNvPr id="105619" name="Freeform 146"/>
            <p:cNvSpPr>
              <a:spLocks noChangeArrowheads="1"/>
            </p:cNvSpPr>
            <p:nvPr/>
          </p:nvSpPr>
          <p:spPr bwMode="auto">
            <a:xfrm>
              <a:off x="1628"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noFill/>
            <a:ln w="20880">
              <a:solidFill>
                <a:srgbClr val="FF0000"/>
              </a:solidFill>
              <a:round/>
              <a:headEnd/>
              <a:tailEnd/>
            </a:ln>
          </p:spPr>
          <p:txBody>
            <a:bodyPr wrap="none" anchor="ctr"/>
            <a:lstStyle/>
            <a:p>
              <a:endParaRPr lang="en-US"/>
            </a:p>
          </p:txBody>
        </p:sp>
        <p:sp>
          <p:nvSpPr>
            <p:cNvPr id="105620" name="Text Box 147"/>
            <p:cNvSpPr txBox="1">
              <a:spLocks noChangeArrowheads="1"/>
            </p:cNvSpPr>
            <p:nvPr/>
          </p:nvSpPr>
          <p:spPr bwMode="auto">
            <a:xfrm>
              <a:off x="1684" y="2148"/>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0</a:t>
              </a:r>
            </a:p>
          </p:txBody>
        </p:sp>
        <p:sp>
          <p:nvSpPr>
            <p:cNvPr id="105621" name="Freeform 148"/>
            <p:cNvSpPr>
              <a:spLocks noChangeArrowheads="1"/>
            </p:cNvSpPr>
            <p:nvPr/>
          </p:nvSpPr>
          <p:spPr bwMode="auto">
            <a:xfrm>
              <a:off x="3732"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solidFill>
              <a:srgbClr val="CC99FF"/>
            </a:solidFill>
            <a:ln w="9525">
              <a:noFill/>
              <a:round/>
              <a:headEnd/>
              <a:tailEnd/>
            </a:ln>
          </p:spPr>
          <p:txBody>
            <a:bodyPr wrap="none" anchor="ctr"/>
            <a:lstStyle/>
            <a:p>
              <a:endParaRPr lang="en-US"/>
            </a:p>
          </p:txBody>
        </p:sp>
        <p:sp>
          <p:nvSpPr>
            <p:cNvPr id="105622" name="Freeform 149"/>
            <p:cNvSpPr>
              <a:spLocks noChangeArrowheads="1"/>
            </p:cNvSpPr>
            <p:nvPr/>
          </p:nvSpPr>
          <p:spPr bwMode="auto">
            <a:xfrm>
              <a:off x="3732" y="2151"/>
              <a:ext cx="198" cy="172"/>
            </a:xfrm>
            <a:custGeom>
              <a:avLst/>
              <a:gdLst>
                <a:gd name="T0" fmla="*/ 1495 w 135"/>
                <a:gd name="T1" fmla="*/ 0 h 117"/>
                <a:gd name="T2" fmla="*/ 494 w 135"/>
                <a:gd name="T3" fmla="*/ 0 h 117"/>
                <a:gd name="T4" fmla="*/ 0 w 135"/>
                <a:gd name="T5" fmla="*/ 878 h 117"/>
                <a:gd name="T6" fmla="*/ 494 w 135"/>
                <a:gd name="T7" fmla="*/ 1738 h 117"/>
                <a:gd name="T8" fmla="*/ 1495 w 135"/>
                <a:gd name="T9" fmla="*/ 1738 h 117"/>
                <a:gd name="T10" fmla="*/ 1967 w 135"/>
                <a:gd name="T11" fmla="*/ 878 h 117"/>
                <a:gd name="T12" fmla="*/ 1495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2" y="0"/>
                  </a:moveTo>
                  <a:lnTo>
                    <a:pt x="34" y="0"/>
                  </a:lnTo>
                  <a:lnTo>
                    <a:pt x="0" y="59"/>
                  </a:lnTo>
                  <a:lnTo>
                    <a:pt x="34" y="117"/>
                  </a:lnTo>
                  <a:lnTo>
                    <a:pt x="102" y="117"/>
                  </a:lnTo>
                  <a:lnTo>
                    <a:pt x="135" y="59"/>
                  </a:lnTo>
                  <a:lnTo>
                    <a:pt x="102" y="0"/>
                  </a:lnTo>
                  <a:close/>
                </a:path>
              </a:pathLst>
            </a:custGeom>
            <a:noFill/>
            <a:ln w="20880">
              <a:solidFill>
                <a:srgbClr val="FF0000"/>
              </a:solidFill>
              <a:round/>
              <a:headEnd/>
              <a:tailEnd/>
            </a:ln>
          </p:spPr>
          <p:txBody>
            <a:bodyPr wrap="none" anchor="ctr"/>
            <a:lstStyle/>
            <a:p>
              <a:endParaRPr lang="en-US"/>
            </a:p>
          </p:txBody>
        </p:sp>
        <p:sp>
          <p:nvSpPr>
            <p:cNvPr id="105623" name="Text Box 150"/>
            <p:cNvSpPr txBox="1">
              <a:spLocks noChangeArrowheads="1"/>
            </p:cNvSpPr>
            <p:nvPr/>
          </p:nvSpPr>
          <p:spPr bwMode="auto">
            <a:xfrm>
              <a:off x="3789" y="2148"/>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4</a:t>
              </a:r>
            </a:p>
          </p:txBody>
        </p:sp>
        <p:sp>
          <p:nvSpPr>
            <p:cNvPr id="105624" name="Freeform 151"/>
            <p:cNvSpPr>
              <a:spLocks noChangeArrowheads="1"/>
            </p:cNvSpPr>
            <p:nvPr/>
          </p:nvSpPr>
          <p:spPr bwMode="auto">
            <a:xfrm>
              <a:off x="1672" y="3526"/>
              <a:ext cx="198" cy="172"/>
            </a:xfrm>
            <a:custGeom>
              <a:avLst/>
              <a:gdLst>
                <a:gd name="T0" fmla="*/ 1470 w 135"/>
                <a:gd name="T1" fmla="*/ 0 h 117"/>
                <a:gd name="T2" fmla="*/ 475 w 135"/>
                <a:gd name="T3" fmla="*/ 0 h 117"/>
                <a:gd name="T4" fmla="*/ 0 w 135"/>
                <a:gd name="T5" fmla="*/ 859 h 117"/>
                <a:gd name="T6" fmla="*/ 475 w 135"/>
                <a:gd name="T7" fmla="*/ 1738 h 117"/>
                <a:gd name="T8" fmla="*/ 1470 w 135"/>
                <a:gd name="T9" fmla="*/ 1738 h 117"/>
                <a:gd name="T10" fmla="*/ 1967 w 135"/>
                <a:gd name="T11" fmla="*/ 859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3" y="0"/>
                  </a:lnTo>
                  <a:lnTo>
                    <a:pt x="0" y="58"/>
                  </a:lnTo>
                  <a:lnTo>
                    <a:pt x="33" y="117"/>
                  </a:lnTo>
                  <a:lnTo>
                    <a:pt x="101" y="117"/>
                  </a:lnTo>
                  <a:lnTo>
                    <a:pt x="135" y="58"/>
                  </a:lnTo>
                  <a:lnTo>
                    <a:pt x="101" y="0"/>
                  </a:lnTo>
                  <a:close/>
                </a:path>
              </a:pathLst>
            </a:custGeom>
            <a:solidFill>
              <a:srgbClr val="CC99FF"/>
            </a:solidFill>
            <a:ln w="9525">
              <a:noFill/>
              <a:round/>
              <a:headEnd/>
              <a:tailEnd/>
            </a:ln>
          </p:spPr>
          <p:txBody>
            <a:bodyPr wrap="none" anchor="ctr"/>
            <a:lstStyle/>
            <a:p>
              <a:endParaRPr lang="en-US"/>
            </a:p>
          </p:txBody>
        </p:sp>
        <p:sp>
          <p:nvSpPr>
            <p:cNvPr id="105625" name="Freeform 152"/>
            <p:cNvSpPr>
              <a:spLocks noChangeArrowheads="1"/>
            </p:cNvSpPr>
            <p:nvPr/>
          </p:nvSpPr>
          <p:spPr bwMode="auto">
            <a:xfrm>
              <a:off x="1672" y="3526"/>
              <a:ext cx="198" cy="172"/>
            </a:xfrm>
            <a:custGeom>
              <a:avLst/>
              <a:gdLst>
                <a:gd name="T0" fmla="*/ 1470 w 135"/>
                <a:gd name="T1" fmla="*/ 0 h 117"/>
                <a:gd name="T2" fmla="*/ 475 w 135"/>
                <a:gd name="T3" fmla="*/ 0 h 117"/>
                <a:gd name="T4" fmla="*/ 0 w 135"/>
                <a:gd name="T5" fmla="*/ 859 h 117"/>
                <a:gd name="T6" fmla="*/ 475 w 135"/>
                <a:gd name="T7" fmla="*/ 1738 h 117"/>
                <a:gd name="T8" fmla="*/ 1470 w 135"/>
                <a:gd name="T9" fmla="*/ 1738 h 117"/>
                <a:gd name="T10" fmla="*/ 1967 w 135"/>
                <a:gd name="T11" fmla="*/ 859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3" y="0"/>
                  </a:lnTo>
                  <a:lnTo>
                    <a:pt x="0" y="58"/>
                  </a:lnTo>
                  <a:lnTo>
                    <a:pt x="33" y="117"/>
                  </a:lnTo>
                  <a:lnTo>
                    <a:pt x="101" y="117"/>
                  </a:lnTo>
                  <a:lnTo>
                    <a:pt x="135" y="58"/>
                  </a:lnTo>
                  <a:lnTo>
                    <a:pt x="101" y="0"/>
                  </a:lnTo>
                  <a:close/>
                </a:path>
              </a:pathLst>
            </a:custGeom>
            <a:noFill/>
            <a:ln w="20880">
              <a:solidFill>
                <a:srgbClr val="FF0000"/>
              </a:solidFill>
              <a:round/>
              <a:headEnd/>
              <a:tailEnd/>
            </a:ln>
          </p:spPr>
          <p:txBody>
            <a:bodyPr wrap="none" anchor="ctr"/>
            <a:lstStyle/>
            <a:p>
              <a:endParaRPr lang="en-US"/>
            </a:p>
          </p:txBody>
        </p:sp>
        <p:sp>
          <p:nvSpPr>
            <p:cNvPr id="105626" name="Text Box 153"/>
            <p:cNvSpPr txBox="1">
              <a:spLocks noChangeArrowheads="1"/>
            </p:cNvSpPr>
            <p:nvPr/>
          </p:nvSpPr>
          <p:spPr bwMode="auto">
            <a:xfrm>
              <a:off x="1730" y="3519"/>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6</a:t>
              </a:r>
            </a:p>
          </p:txBody>
        </p:sp>
        <p:sp>
          <p:nvSpPr>
            <p:cNvPr id="105627" name="Freeform 154"/>
            <p:cNvSpPr>
              <a:spLocks noChangeArrowheads="1"/>
            </p:cNvSpPr>
            <p:nvPr/>
          </p:nvSpPr>
          <p:spPr bwMode="auto">
            <a:xfrm>
              <a:off x="2873" y="3267"/>
              <a:ext cx="198" cy="172"/>
            </a:xfrm>
            <a:custGeom>
              <a:avLst/>
              <a:gdLst>
                <a:gd name="T0" fmla="*/ 1470 w 135"/>
                <a:gd name="T1" fmla="*/ 0 h 117"/>
                <a:gd name="T2" fmla="*/ 494 w 135"/>
                <a:gd name="T3" fmla="*/ 0 h 117"/>
                <a:gd name="T4" fmla="*/ 0 w 135"/>
                <a:gd name="T5" fmla="*/ 878 h 117"/>
                <a:gd name="T6" fmla="*/ 494 w 135"/>
                <a:gd name="T7" fmla="*/ 1738 h 117"/>
                <a:gd name="T8" fmla="*/ 1470 w 135"/>
                <a:gd name="T9" fmla="*/ 1738 h 117"/>
                <a:gd name="T10" fmla="*/ 1967 w 135"/>
                <a:gd name="T11" fmla="*/ 878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4" y="0"/>
                  </a:lnTo>
                  <a:lnTo>
                    <a:pt x="0" y="59"/>
                  </a:lnTo>
                  <a:lnTo>
                    <a:pt x="34" y="117"/>
                  </a:lnTo>
                  <a:lnTo>
                    <a:pt x="101" y="117"/>
                  </a:lnTo>
                  <a:lnTo>
                    <a:pt x="135" y="59"/>
                  </a:lnTo>
                  <a:lnTo>
                    <a:pt x="101" y="0"/>
                  </a:lnTo>
                  <a:close/>
                </a:path>
              </a:pathLst>
            </a:custGeom>
            <a:solidFill>
              <a:srgbClr val="CC99FF"/>
            </a:solidFill>
            <a:ln w="9525">
              <a:noFill/>
              <a:round/>
              <a:headEnd/>
              <a:tailEnd/>
            </a:ln>
          </p:spPr>
          <p:txBody>
            <a:bodyPr wrap="none" anchor="ctr"/>
            <a:lstStyle/>
            <a:p>
              <a:endParaRPr lang="en-US"/>
            </a:p>
          </p:txBody>
        </p:sp>
        <p:sp>
          <p:nvSpPr>
            <p:cNvPr id="105628" name="Freeform 155"/>
            <p:cNvSpPr>
              <a:spLocks noChangeArrowheads="1"/>
            </p:cNvSpPr>
            <p:nvPr/>
          </p:nvSpPr>
          <p:spPr bwMode="auto">
            <a:xfrm>
              <a:off x="2873" y="3267"/>
              <a:ext cx="198" cy="172"/>
            </a:xfrm>
            <a:custGeom>
              <a:avLst/>
              <a:gdLst>
                <a:gd name="T0" fmla="*/ 1470 w 135"/>
                <a:gd name="T1" fmla="*/ 0 h 117"/>
                <a:gd name="T2" fmla="*/ 494 w 135"/>
                <a:gd name="T3" fmla="*/ 0 h 117"/>
                <a:gd name="T4" fmla="*/ 0 w 135"/>
                <a:gd name="T5" fmla="*/ 878 h 117"/>
                <a:gd name="T6" fmla="*/ 494 w 135"/>
                <a:gd name="T7" fmla="*/ 1738 h 117"/>
                <a:gd name="T8" fmla="*/ 1470 w 135"/>
                <a:gd name="T9" fmla="*/ 1738 h 117"/>
                <a:gd name="T10" fmla="*/ 1967 w 135"/>
                <a:gd name="T11" fmla="*/ 878 h 117"/>
                <a:gd name="T12" fmla="*/ 1470 w 135"/>
                <a:gd name="T13" fmla="*/ 0 h 117"/>
                <a:gd name="T14" fmla="*/ 0 60000 65536"/>
                <a:gd name="T15" fmla="*/ 0 60000 65536"/>
                <a:gd name="T16" fmla="*/ 0 60000 65536"/>
                <a:gd name="T17" fmla="*/ 0 60000 65536"/>
                <a:gd name="T18" fmla="*/ 0 60000 65536"/>
                <a:gd name="T19" fmla="*/ 0 60000 65536"/>
                <a:gd name="T20" fmla="*/ 0 60000 65536"/>
                <a:gd name="T21" fmla="*/ 0 w 135"/>
                <a:gd name="T22" fmla="*/ 0 h 117"/>
                <a:gd name="T23" fmla="*/ 135 w 135"/>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117">
                  <a:moveTo>
                    <a:pt x="101" y="0"/>
                  </a:moveTo>
                  <a:lnTo>
                    <a:pt x="34" y="0"/>
                  </a:lnTo>
                  <a:lnTo>
                    <a:pt x="0" y="59"/>
                  </a:lnTo>
                  <a:lnTo>
                    <a:pt x="34" y="117"/>
                  </a:lnTo>
                  <a:lnTo>
                    <a:pt x="101" y="117"/>
                  </a:lnTo>
                  <a:lnTo>
                    <a:pt x="135" y="59"/>
                  </a:lnTo>
                  <a:lnTo>
                    <a:pt x="101" y="0"/>
                  </a:lnTo>
                  <a:close/>
                </a:path>
              </a:pathLst>
            </a:custGeom>
            <a:noFill/>
            <a:ln w="20880">
              <a:solidFill>
                <a:srgbClr val="FF0000"/>
              </a:solidFill>
              <a:round/>
              <a:headEnd/>
              <a:tailEnd/>
            </a:ln>
          </p:spPr>
          <p:txBody>
            <a:bodyPr wrap="none" anchor="ctr"/>
            <a:lstStyle/>
            <a:p>
              <a:endParaRPr lang="en-US"/>
            </a:p>
          </p:txBody>
        </p:sp>
        <p:sp>
          <p:nvSpPr>
            <p:cNvPr id="105629" name="Text Box 156"/>
            <p:cNvSpPr txBox="1">
              <a:spLocks noChangeArrowheads="1"/>
            </p:cNvSpPr>
            <p:nvPr/>
          </p:nvSpPr>
          <p:spPr bwMode="auto">
            <a:xfrm>
              <a:off x="2930" y="3265"/>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7</a:t>
              </a:r>
            </a:p>
          </p:txBody>
        </p:sp>
        <p:sp>
          <p:nvSpPr>
            <p:cNvPr id="105630" name="Line 157"/>
            <p:cNvSpPr>
              <a:spLocks noChangeShapeType="1"/>
            </p:cNvSpPr>
            <p:nvPr/>
          </p:nvSpPr>
          <p:spPr bwMode="auto">
            <a:xfrm>
              <a:off x="2629" y="3439"/>
              <a:ext cx="298" cy="1"/>
            </a:xfrm>
            <a:prstGeom prst="line">
              <a:avLst/>
            </a:prstGeom>
            <a:noFill/>
            <a:ln w="1800">
              <a:solidFill>
                <a:srgbClr val="000000"/>
              </a:solidFill>
              <a:miter lim="800000"/>
              <a:headEnd/>
              <a:tailEnd/>
            </a:ln>
          </p:spPr>
          <p:txBody>
            <a:bodyPr/>
            <a:lstStyle/>
            <a:p>
              <a:endParaRPr lang="en-US"/>
            </a:p>
          </p:txBody>
        </p:sp>
        <p:sp>
          <p:nvSpPr>
            <p:cNvPr id="105631" name="Freeform 158"/>
            <p:cNvSpPr>
              <a:spLocks noChangeArrowheads="1"/>
            </p:cNvSpPr>
            <p:nvPr/>
          </p:nvSpPr>
          <p:spPr bwMode="auto">
            <a:xfrm>
              <a:off x="2921" y="3423"/>
              <a:ext cx="49" cy="34"/>
            </a:xfrm>
            <a:custGeom>
              <a:avLst/>
              <a:gdLst>
                <a:gd name="T0" fmla="*/ 0 w 34"/>
                <a:gd name="T1" fmla="*/ 0 h 23"/>
                <a:gd name="T2" fmla="*/ 441 w 34"/>
                <a:gd name="T3" fmla="*/ 169 h 23"/>
                <a:gd name="T4" fmla="*/ 0 w 34"/>
                <a:gd name="T5" fmla="*/ 352 h 23"/>
                <a:gd name="T6" fmla="*/ 0 w 34"/>
                <a:gd name="T7" fmla="*/ 0 h 23"/>
                <a:gd name="T8" fmla="*/ 0 60000 65536"/>
                <a:gd name="T9" fmla="*/ 0 60000 65536"/>
                <a:gd name="T10" fmla="*/ 0 60000 65536"/>
                <a:gd name="T11" fmla="*/ 0 60000 65536"/>
                <a:gd name="T12" fmla="*/ 0 w 34"/>
                <a:gd name="T13" fmla="*/ 0 h 23"/>
                <a:gd name="T14" fmla="*/ 34 w 34"/>
                <a:gd name="T15" fmla="*/ 23 h 23"/>
              </a:gdLst>
              <a:ahLst/>
              <a:cxnLst>
                <a:cxn ang="T8">
                  <a:pos x="T0" y="T1"/>
                </a:cxn>
                <a:cxn ang="T9">
                  <a:pos x="T2" y="T3"/>
                </a:cxn>
                <a:cxn ang="T10">
                  <a:pos x="T4" y="T5"/>
                </a:cxn>
                <a:cxn ang="T11">
                  <a:pos x="T6" y="T7"/>
                </a:cxn>
              </a:cxnLst>
              <a:rect l="T12" t="T13" r="T14" b="T15"/>
              <a:pathLst>
                <a:path w="34" h="23">
                  <a:moveTo>
                    <a:pt x="0" y="0"/>
                  </a:moveTo>
                  <a:lnTo>
                    <a:pt x="34" y="11"/>
                  </a:lnTo>
                  <a:lnTo>
                    <a:pt x="0" y="23"/>
                  </a:lnTo>
                  <a:lnTo>
                    <a:pt x="0" y="0"/>
                  </a:lnTo>
                  <a:close/>
                </a:path>
              </a:pathLst>
            </a:custGeom>
            <a:solidFill>
              <a:srgbClr val="000000"/>
            </a:solidFill>
            <a:ln w="9525">
              <a:noFill/>
              <a:round/>
              <a:headEnd/>
              <a:tailEnd/>
            </a:ln>
          </p:spPr>
          <p:txBody>
            <a:bodyPr wrap="none" anchor="ctr"/>
            <a:lstStyle/>
            <a:p>
              <a:endParaRPr lang="en-US"/>
            </a:p>
          </p:txBody>
        </p:sp>
        <p:sp>
          <p:nvSpPr>
            <p:cNvPr id="105632" name="Rectangle 159"/>
            <p:cNvSpPr>
              <a:spLocks noChangeArrowheads="1"/>
            </p:cNvSpPr>
            <p:nvPr/>
          </p:nvSpPr>
          <p:spPr bwMode="auto">
            <a:xfrm>
              <a:off x="3745" y="1979"/>
              <a:ext cx="172" cy="172"/>
            </a:xfrm>
            <a:prstGeom prst="rect">
              <a:avLst/>
            </a:prstGeom>
            <a:solidFill>
              <a:srgbClr val="CCFFCC"/>
            </a:solidFill>
            <a:ln w="9525">
              <a:noFill/>
              <a:round/>
              <a:headEnd/>
              <a:tailEnd/>
            </a:ln>
          </p:spPr>
          <p:txBody>
            <a:bodyPr wrap="none" anchor="ctr"/>
            <a:lstStyle/>
            <a:p>
              <a:endParaRPr lang="en-US"/>
            </a:p>
          </p:txBody>
        </p:sp>
        <p:sp>
          <p:nvSpPr>
            <p:cNvPr id="105633" name="Rectangle 160"/>
            <p:cNvSpPr>
              <a:spLocks noChangeArrowheads="1"/>
            </p:cNvSpPr>
            <p:nvPr/>
          </p:nvSpPr>
          <p:spPr bwMode="auto">
            <a:xfrm>
              <a:off x="3745" y="1979"/>
              <a:ext cx="172" cy="172"/>
            </a:xfrm>
            <a:prstGeom prst="rect">
              <a:avLst/>
            </a:prstGeom>
            <a:noFill/>
            <a:ln w="20880">
              <a:solidFill>
                <a:srgbClr val="339966"/>
              </a:solidFill>
              <a:round/>
              <a:headEnd/>
              <a:tailEnd/>
            </a:ln>
          </p:spPr>
          <p:txBody>
            <a:bodyPr wrap="none" anchor="ctr"/>
            <a:lstStyle/>
            <a:p>
              <a:endParaRPr lang="en-US"/>
            </a:p>
          </p:txBody>
        </p:sp>
        <p:sp>
          <p:nvSpPr>
            <p:cNvPr id="105634" name="Text Box 161"/>
            <p:cNvSpPr txBox="1">
              <a:spLocks noChangeArrowheads="1"/>
            </p:cNvSpPr>
            <p:nvPr/>
          </p:nvSpPr>
          <p:spPr bwMode="auto">
            <a:xfrm>
              <a:off x="3789" y="1975"/>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2</a:t>
              </a:r>
            </a:p>
          </p:txBody>
        </p:sp>
        <p:sp>
          <p:nvSpPr>
            <p:cNvPr id="105635" name="Freeform 162"/>
            <p:cNvSpPr>
              <a:spLocks noChangeArrowheads="1"/>
            </p:cNvSpPr>
            <p:nvPr/>
          </p:nvSpPr>
          <p:spPr bwMode="auto">
            <a:xfrm>
              <a:off x="1684" y="3353"/>
              <a:ext cx="172" cy="172"/>
            </a:xfrm>
            <a:custGeom>
              <a:avLst/>
              <a:gdLst>
                <a:gd name="T0" fmla="*/ 0 w 605"/>
                <a:gd name="T1" fmla="*/ 0 h 605"/>
                <a:gd name="T2" fmla="*/ 0 w 605"/>
                <a:gd name="T3" fmla="*/ 0 h 605"/>
                <a:gd name="T4" fmla="*/ 0 w 605"/>
                <a:gd name="T5" fmla="*/ 0 h 605"/>
                <a:gd name="T6" fmla="*/ 0 w 605"/>
                <a:gd name="T7" fmla="*/ 0 h 605"/>
                <a:gd name="T8" fmla="*/ 0 w 605"/>
                <a:gd name="T9" fmla="*/ 0 h 605"/>
                <a:gd name="T10" fmla="*/ 0 w 605"/>
                <a:gd name="T11" fmla="*/ 0 h 605"/>
                <a:gd name="T12" fmla="*/ 0 60000 65536"/>
                <a:gd name="T13" fmla="*/ 0 60000 65536"/>
                <a:gd name="T14" fmla="*/ 0 60000 65536"/>
                <a:gd name="T15" fmla="*/ 0 60000 65536"/>
                <a:gd name="T16" fmla="*/ 0 60000 65536"/>
                <a:gd name="T17" fmla="*/ 0 60000 65536"/>
                <a:gd name="T18" fmla="*/ 0 w 605"/>
                <a:gd name="T19" fmla="*/ 0 h 605"/>
                <a:gd name="T20" fmla="*/ 605 w 605"/>
                <a:gd name="T21" fmla="*/ 605 h 605"/>
              </a:gdLst>
              <a:ahLst/>
              <a:cxnLst>
                <a:cxn ang="T12">
                  <a:pos x="T0" y="T1"/>
                </a:cxn>
                <a:cxn ang="T13">
                  <a:pos x="T2" y="T3"/>
                </a:cxn>
                <a:cxn ang="T14">
                  <a:pos x="T4" y="T5"/>
                </a:cxn>
                <a:cxn ang="T15">
                  <a:pos x="T6" y="T7"/>
                </a:cxn>
                <a:cxn ang="T16">
                  <a:pos x="T8" y="T9"/>
                </a:cxn>
                <a:cxn ang="T17">
                  <a:pos x="T10" y="T11"/>
                </a:cxn>
              </a:cxnLst>
              <a:rect l="T18" t="T19" r="T20" b="T21"/>
              <a:pathLst>
                <a:path w="605" h="605">
                  <a:moveTo>
                    <a:pt x="0" y="303"/>
                  </a:moveTo>
                  <a:cubicBezTo>
                    <a:pt x="0" y="136"/>
                    <a:pt x="135" y="0"/>
                    <a:pt x="302" y="0"/>
                  </a:cubicBezTo>
                  <a:cubicBezTo>
                    <a:pt x="469" y="0"/>
                    <a:pt x="605" y="136"/>
                    <a:pt x="605" y="303"/>
                  </a:cubicBezTo>
                  <a:cubicBezTo>
                    <a:pt x="605" y="303"/>
                    <a:pt x="605" y="303"/>
                    <a:pt x="605" y="303"/>
                  </a:cubicBezTo>
                  <a:cubicBezTo>
                    <a:pt x="605" y="470"/>
                    <a:pt x="469" y="605"/>
                    <a:pt x="302" y="605"/>
                  </a:cubicBezTo>
                  <a:cubicBezTo>
                    <a:pt x="135" y="605"/>
                    <a:pt x="0" y="470"/>
                    <a:pt x="0" y="303"/>
                  </a:cubicBezTo>
                </a:path>
              </a:pathLst>
            </a:custGeom>
            <a:solidFill>
              <a:srgbClr val="99CCFF"/>
            </a:solidFill>
            <a:ln w="9360">
              <a:solidFill>
                <a:srgbClr val="000000"/>
              </a:solidFill>
              <a:round/>
              <a:headEnd/>
              <a:tailEnd/>
            </a:ln>
          </p:spPr>
          <p:txBody>
            <a:bodyPr wrap="none" anchor="ctr"/>
            <a:lstStyle/>
            <a:p>
              <a:endParaRPr lang="en-US"/>
            </a:p>
          </p:txBody>
        </p:sp>
        <p:sp>
          <p:nvSpPr>
            <p:cNvPr id="105636" name="Freeform 163"/>
            <p:cNvSpPr>
              <a:spLocks noChangeArrowheads="1"/>
            </p:cNvSpPr>
            <p:nvPr/>
          </p:nvSpPr>
          <p:spPr bwMode="auto">
            <a:xfrm>
              <a:off x="1684" y="3353"/>
              <a:ext cx="172" cy="172"/>
            </a:xfrm>
            <a:custGeom>
              <a:avLst/>
              <a:gdLst>
                <a:gd name="T0" fmla="*/ 0 w 117"/>
                <a:gd name="T1" fmla="*/ 859 h 117"/>
                <a:gd name="T2" fmla="*/ 859 w 117"/>
                <a:gd name="T3" fmla="*/ 0 h 117"/>
                <a:gd name="T4" fmla="*/ 1738 w 117"/>
                <a:gd name="T5" fmla="*/ 859 h 117"/>
                <a:gd name="T6" fmla="*/ 1738 w 117"/>
                <a:gd name="T7" fmla="*/ 859 h 117"/>
                <a:gd name="T8" fmla="*/ 859 w 117"/>
                <a:gd name="T9" fmla="*/ 1738 h 117"/>
                <a:gd name="T10" fmla="*/ 0 w 117"/>
                <a:gd name="T11" fmla="*/ 859 h 117"/>
                <a:gd name="T12" fmla="*/ 0 60000 65536"/>
                <a:gd name="T13" fmla="*/ 0 60000 65536"/>
                <a:gd name="T14" fmla="*/ 0 60000 65536"/>
                <a:gd name="T15" fmla="*/ 0 60000 65536"/>
                <a:gd name="T16" fmla="*/ 0 60000 65536"/>
                <a:gd name="T17" fmla="*/ 0 60000 65536"/>
                <a:gd name="T18" fmla="*/ 0 w 117"/>
                <a:gd name="T19" fmla="*/ 0 h 117"/>
                <a:gd name="T20" fmla="*/ 117 w 117"/>
                <a:gd name="T21" fmla="*/ 117 h 117"/>
              </a:gdLst>
              <a:ahLst/>
              <a:cxnLst>
                <a:cxn ang="T12">
                  <a:pos x="T0" y="T1"/>
                </a:cxn>
                <a:cxn ang="T13">
                  <a:pos x="T2" y="T3"/>
                </a:cxn>
                <a:cxn ang="T14">
                  <a:pos x="T4" y="T5"/>
                </a:cxn>
                <a:cxn ang="T15">
                  <a:pos x="T6" y="T7"/>
                </a:cxn>
                <a:cxn ang="T16">
                  <a:pos x="T8" y="T9"/>
                </a:cxn>
                <a:cxn ang="T17">
                  <a:pos x="T10" y="T11"/>
                </a:cxn>
              </a:cxnLst>
              <a:rect l="T18" t="T19" r="T20" b="T21"/>
              <a:pathLst>
                <a:path w="117" h="117">
                  <a:moveTo>
                    <a:pt x="0" y="58"/>
                  </a:moveTo>
                  <a:cubicBezTo>
                    <a:pt x="0" y="26"/>
                    <a:pt x="26" y="0"/>
                    <a:pt x="58" y="0"/>
                  </a:cubicBezTo>
                  <a:cubicBezTo>
                    <a:pt x="90" y="0"/>
                    <a:pt x="117" y="26"/>
                    <a:pt x="117" y="58"/>
                  </a:cubicBezTo>
                  <a:cubicBezTo>
                    <a:pt x="117" y="58"/>
                    <a:pt x="117" y="58"/>
                    <a:pt x="117" y="58"/>
                  </a:cubicBezTo>
                  <a:cubicBezTo>
                    <a:pt x="117" y="91"/>
                    <a:pt x="90" y="117"/>
                    <a:pt x="58" y="117"/>
                  </a:cubicBezTo>
                  <a:cubicBezTo>
                    <a:pt x="26" y="117"/>
                    <a:pt x="0" y="91"/>
                    <a:pt x="0" y="58"/>
                  </a:cubicBezTo>
                </a:path>
              </a:pathLst>
            </a:custGeom>
            <a:noFill/>
            <a:ln w="20880">
              <a:solidFill>
                <a:srgbClr val="3366FF"/>
              </a:solidFill>
              <a:round/>
              <a:headEnd/>
              <a:tailEnd/>
            </a:ln>
          </p:spPr>
          <p:txBody>
            <a:bodyPr wrap="none" anchor="ctr"/>
            <a:lstStyle/>
            <a:p>
              <a:endParaRPr lang="en-US"/>
            </a:p>
          </p:txBody>
        </p:sp>
        <p:sp>
          <p:nvSpPr>
            <p:cNvPr id="105637" name="Text Box 164"/>
            <p:cNvSpPr txBox="1">
              <a:spLocks noChangeArrowheads="1"/>
            </p:cNvSpPr>
            <p:nvPr/>
          </p:nvSpPr>
          <p:spPr bwMode="auto">
            <a:xfrm>
              <a:off x="1725" y="3352"/>
              <a:ext cx="163"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F</a:t>
              </a:r>
            </a:p>
          </p:txBody>
        </p:sp>
        <p:sp>
          <p:nvSpPr>
            <p:cNvPr id="105638" name="Line 165"/>
            <p:cNvSpPr>
              <a:spLocks noChangeShapeType="1"/>
            </p:cNvSpPr>
            <p:nvPr/>
          </p:nvSpPr>
          <p:spPr bwMode="auto">
            <a:xfrm flipH="1">
              <a:off x="1422" y="3439"/>
              <a:ext cx="186" cy="1"/>
            </a:xfrm>
            <a:prstGeom prst="line">
              <a:avLst/>
            </a:prstGeom>
            <a:noFill/>
            <a:ln w="14760">
              <a:solidFill>
                <a:srgbClr val="000000"/>
              </a:solidFill>
              <a:miter lim="800000"/>
              <a:headEnd/>
              <a:tailEnd/>
            </a:ln>
          </p:spPr>
          <p:txBody>
            <a:bodyPr/>
            <a:lstStyle/>
            <a:p>
              <a:endParaRPr lang="en-US"/>
            </a:p>
          </p:txBody>
        </p:sp>
        <p:sp>
          <p:nvSpPr>
            <p:cNvPr id="105639" name="Freeform 166"/>
            <p:cNvSpPr>
              <a:spLocks noChangeArrowheads="1"/>
            </p:cNvSpPr>
            <p:nvPr/>
          </p:nvSpPr>
          <p:spPr bwMode="auto">
            <a:xfrm>
              <a:off x="1599" y="3411"/>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640" name="Rectangle 167"/>
            <p:cNvSpPr>
              <a:spLocks noChangeArrowheads="1"/>
            </p:cNvSpPr>
            <p:nvPr/>
          </p:nvSpPr>
          <p:spPr bwMode="auto">
            <a:xfrm>
              <a:off x="395" y="1979"/>
              <a:ext cx="859" cy="343"/>
            </a:xfrm>
            <a:prstGeom prst="rect">
              <a:avLst/>
            </a:prstGeom>
            <a:solidFill>
              <a:srgbClr val="FFFFFF"/>
            </a:solidFill>
            <a:ln w="9525">
              <a:noFill/>
              <a:round/>
              <a:headEnd/>
              <a:tailEnd/>
            </a:ln>
          </p:spPr>
          <p:txBody>
            <a:bodyPr wrap="none" anchor="ctr"/>
            <a:lstStyle/>
            <a:p>
              <a:endParaRPr lang="en-US"/>
            </a:p>
          </p:txBody>
        </p:sp>
        <p:sp>
          <p:nvSpPr>
            <p:cNvPr id="105641" name="Rectangle 168"/>
            <p:cNvSpPr>
              <a:spLocks noChangeArrowheads="1"/>
            </p:cNvSpPr>
            <p:nvPr/>
          </p:nvSpPr>
          <p:spPr bwMode="auto">
            <a:xfrm>
              <a:off x="395" y="1979"/>
              <a:ext cx="859" cy="343"/>
            </a:xfrm>
            <a:prstGeom prst="rect">
              <a:avLst/>
            </a:prstGeom>
            <a:noFill/>
            <a:ln w="1800">
              <a:solidFill>
                <a:srgbClr val="000000"/>
              </a:solidFill>
              <a:round/>
              <a:headEnd/>
              <a:tailEnd/>
            </a:ln>
          </p:spPr>
          <p:txBody>
            <a:bodyPr wrap="none" anchor="ctr"/>
            <a:lstStyle/>
            <a:p>
              <a:endParaRPr lang="en-US"/>
            </a:p>
          </p:txBody>
        </p:sp>
        <p:sp>
          <p:nvSpPr>
            <p:cNvPr id="105642" name="Text Box 169"/>
            <p:cNvSpPr txBox="1">
              <a:spLocks noChangeArrowheads="1"/>
            </p:cNvSpPr>
            <p:nvPr/>
          </p:nvSpPr>
          <p:spPr bwMode="auto">
            <a:xfrm>
              <a:off x="489" y="2035"/>
              <a:ext cx="768"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Content Source</a:t>
              </a:r>
            </a:p>
          </p:txBody>
        </p:sp>
        <p:sp>
          <p:nvSpPr>
            <p:cNvPr id="105643" name="Text Box 170"/>
            <p:cNvSpPr txBox="1">
              <a:spLocks noChangeArrowheads="1"/>
            </p:cNvSpPr>
            <p:nvPr/>
          </p:nvSpPr>
          <p:spPr bwMode="auto">
            <a:xfrm>
              <a:off x="685" y="2152"/>
              <a:ext cx="18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Off</a:t>
              </a:r>
            </a:p>
          </p:txBody>
        </p:sp>
        <p:sp>
          <p:nvSpPr>
            <p:cNvPr id="105644" name="Text Box 171"/>
            <p:cNvSpPr txBox="1">
              <a:spLocks noChangeArrowheads="1"/>
            </p:cNvSpPr>
            <p:nvPr/>
          </p:nvSpPr>
          <p:spPr bwMode="auto">
            <a:xfrm>
              <a:off x="812" y="2152"/>
              <a:ext cx="82"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a:t>
              </a:r>
            </a:p>
          </p:txBody>
        </p:sp>
        <p:sp>
          <p:nvSpPr>
            <p:cNvPr id="105645" name="Text Box 172"/>
            <p:cNvSpPr txBox="1">
              <a:spLocks noChangeArrowheads="1"/>
            </p:cNvSpPr>
            <p:nvPr/>
          </p:nvSpPr>
          <p:spPr bwMode="auto">
            <a:xfrm>
              <a:off x="844" y="2152"/>
              <a:ext cx="173"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i="1">
                  <a:solidFill>
                    <a:srgbClr val="000000"/>
                  </a:solidFill>
                  <a:ea typeface="Arial Unicode MS" pitchFamily="34" charset="-128"/>
                  <a:cs typeface="Times New Roman" pitchFamily="18" charset="0"/>
                </a:rPr>
                <a:t>Air</a:t>
              </a:r>
            </a:p>
          </p:txBody>
        </p:sp>
        <p:sp>
          <p:nvSpPr>
            <p:cNvPr id="105646" name="Line 173"/>
            <p:cNvSpPr>
              <a:spLocks noChangeShapeType="1"/>
            </p:cNvSpPr>
            <p:nvPr/>
          </p:nvSpPr>
          <p:spPr bwMode="auto">
            <a:xfrm>
              <a:off x="1255" y="2151"/>
              <a:ext cx="395" cy="1"/>
            </a:xfrm>
            <a:prstGeom prst="line">
              <a:avLst/>
            </a:prstGeom>
            <a:noFill/>
            <a:ln w="14760">
              <a:solidFill>
                <a:srgbClr val="000000"/>
              </a:solidFill>
              <a:miter lim="800000"/>
              <a:headEnd/>
              <a:tailEnd/>
            </a:ln>
          </p:spPr>
          <p:txBody>
            <a:bodyPr/>
            <a:lstStyle/>
            <a:p>
              <a:endParaRPr lang="en-US"/>
            </a:p>
          </p:txBody>
        </p:sp>
        <p:sp>
          <p:nvSpPr>
            <p:cNvPr id="105647" name="Freeform 174"/>
            <p:cNvSpPr>
              <a:spLocks noChangeArrowheads="1"/>
            </p:cNvSpPr>
            <p:nvPr/>
          </p:nvSpPr>
          <p:spPr bwMode="auto">
            <a:xfrm>
              <a:off x="1643" y="2123"/>
              <a:ext cx="85" cy="56"/>
            </a:xfrm>
            <a:custGeom>
              <a:avLst/>
              <a:gdLst>
                <a:gd name="T0" fmla="*/ 0 w 58"/>
                <a:gd name="T1" fmla="*/ 0 h 38"/>
                <a:gd name="T2" fmla="*/ 844 w 58"/>
                <a:gd name="T3" fmla="*/ 283 h 38"/>
                <a:gd name="T4" fmla="*/ 0 w 58"/>
                <a:gd name="T5" fmla="*/ 576 h 38"/>
                <a:gd name="T6" fmla="*/ 0 w 58"/>
                <a:gd name="T7" fmla="*/ 0 h 38"/>
                <a:gd name="T8" fmla="*/ 0 60000 65536"/>
                <a:gd name="T9" fmla="*/ 0 60000 65536"/>
                <a:gd name="T10" fmla="*/ 0 60000 65536"/>
                <a:gd name="T11" fmla="*/ 0 60000 65536"/>
                <a:gd name="T12" fmla="*/ 0 w 58"/>
                <a:gd name="T13" fmla="*/ 0 h 38"/>
                <a:gd name="T14" fmla="*/ 58 w 58"/>
                <a:gd name="T15" fmla="*/ 38 h 38"/>
              </a:gdLst>
              <a:ahLst/>
              <a:cxnLst>
                <a:cxn ang="T8">
                  <a:pos x="T0" y="T1"/>
                </a:cxn>
                <a:cxn ang="T9">
                  <a:pos x="T2" y="T3"/>
                </a:cxn>
                <a:cxn ang="T10">
                  <a:pos x="T4" y="T5"/>
                </a:cxn>
                <a:cxn ang="T11">
                  <a:pos x="T6" y="T7"/>
                </a:cxn>
              </a:cxnLst>
              <a:rect l="T12" t="T13" r="T14" b="T15"/>
              <a:pathLst>
                <a:path w="58" h="38">
                  <a:moveTo>
                    <a:pt x="0" y="0"/>
                  </a:moveTo>
                  <a:lnTo>
                    <a:pt x="58" y="19"/>
                  </a:lnTo>
                  <a:lnTo>
                    <a:pt x="0" y="38"/>
                  </a:lnTo>
                  <a:lnTo>
                    <a:pt x="0" y="0"/>
                  </a:lnTo>
                  <a:close/>
                </a:path>
              </a:pathLst>
            </a:custGeom>
            <a:solidFill>
              <a:srgbClr val="000000"/>
            </a:solidFill>
            <a:ln w="9525">
              <a:noFill/>
              <a:round/>
              <a:headEnd/>
              <a:tailEnd/>
            </a:ln>
          </p:spPr>
          <p:txBody>
            <a:bodyPr wrap="none" anchor="ctr"/>
            <a:lstStyle/>
            <a:p>
              <a:endParaRPr lang="en-US"/>
            </a:p>
          </p:txBody>
        </p:sp>
        <p:sp>
          <p:nvSpPr>
            <p:cNvPr id="105648" name="Rectangle 175"/>
            <p:cNvSpPr>
              <a:spLocks noChangeArrowheads="1"/>
            </p:cNvSpPr>
            <p:nvPr/>
          </p:nvSpPr>
          <p:spPr bwMode="auto">
            <a:xfrm>
              <a:off x="2886" y="2066"/>
              <a:ext cx="172" cy="172"/>
            </a:xfrm>
            <a:prstGeom prst="rect">
              <a:avLst/>
            </a:prstGeom>
            <a:solidFill>
              <a:srgbClr val="CCFFCC"/>
            </a:solidFill>
            <a:ln w="9525">
              <a:noFill/>
              <a:round/>
              <a:headEnd/>
              <a:tailEnd/>
            </a:ln>
          </p:spPr>
          <p:txBody>
            <a:bodyPr wrap="none" anchor="ctr"/>
            <a:lstStyle/>
            <a:p>
              <a:endParaRPr lang="en-US"/>
            </a:p>
          </p:txBody>
        </p:sp>
        <p:sp>
          <p:nvSpPr>
            <p:cNvPr id="105649" name="Rectangle 176"/>
            <p:cNvSpPr>
              <a:spLocks noChangeArrowheads="1"/>
            </p:cNvSpPr>
            <p:nvPr/>
          </p:nvSpPr>
          <p:spPr bwMode="auto">
            <a:xfrm>
              <a:off x="2886" y="2066"/>
              <a:ext cx="172" cy="172"/>
            </a:xfrm>
            <a:prstGeom prst="rect">
              <a:avLst/>
            </a:prstGeom>
            <a:noFill/>
            <a:ln w="20880">
              <a:solidFill>
                <a:srgbClr val="339966"/>
              </a:solidFill>
              <a:round/>
              <a:headEnd/>
              <a:tailEnd/>
            </a:ln>
          </p:spPr>
          <p:txBody>
            <a:bodyPr wrap="none" anchor="ctr"/>
            <a:lstStyle/>
            <a:p>
              <a:endParaRPr lang="en-US"/>
            </a:p>
          </p:txBody>
        </p:sp>
        <p:sp>
          <p:nvSpPr>
            <p:cNvPr id="105650" name="Text Box 177"/>
            <p:cNvSpPr txBox="1">
              <a:spLocks noChangeArrowheads="1"/>
            </p:cNvSpPr>
            <p:nvPr/>
          </p:nvSpPr>
          <p:spPr bwMode="auto">
            <a:xfrm>
              <a:off x="2930" y="2062"/>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1</a:t>
              </a:r>
            </a:p>
          </p:txBody>
        </p:sp>
        <p:sp>
          <p:nvSpPr>
            <p:cNvPr id="105651" name="Freeform 178"/>
            <p:cNvSpPr>
              <a:spLocks noChangeArrowheads="1"/>
            </p:cNvSpPr>
            <p:nvPr/>
          </p:nvSpPr>
          <p:spPr bwMode="auto">
            <a:xfrm>
              <a:off x="3831" y="1122"/>
              <a:ext cx="437" cy="1030"/>
            </a:xfrm>
            <a:custGeom>
              <a:avLst/>
              <a:gdLst>
                <a:gd name="T0" fmla="*/ 0 w 1540"/>
                <a:gd name="T1" fmla="*/ 1 h 3628"/>
                <a:gd name="T2" fmla="*/ 0 w 1540"/>
                <a:gd name="T3" fmla="*/ 1 h 3628"/>
                <a:gd name="T4" fmla="*/ 0 w 1540"/>
                <a:gd name="T5" fmla="*/ 1 h 3628"/>
                <a:gd name="T6" fmla="*/ 0 w 1540"/>
                <a:gd name="T7" fmla="*/ 1 h 3628"/>
                <a:gd name="T8" fmla="*/ 0 w 1540"/>
                <a:gd name="T9" fmla="*/ 0 h 3628"/>
                <a:gd name="T10" fmla="*/ 0 w 1540"/>
                <a:gd name="T11" fmla="*/ 0 h 3628"/>
                <a:gd name="T12" fmla="*/ 0 w 1540"/>
                <a:gd name="T13" fmla="*/ 0 h 3628"/>
                <a:gd name="T14" fmla="*/ 0 w 1540"/>
                <a:gd name="T15" fmla="*/ 0 h 3628"/>
                <a:gd name="T16" fmla="*/ 0 60000 65536"/>
                <a:gd name="T17" fmla="*/ 0 60000 65536"/>
                <a:gd name="T18" fmla="*/ 0 60000 65536"/>
                <a:gd name="T19" fmla="*/ 0 60000 65536"/>
                <a:gd name="T20" fmla="*/ 0 60000 65536"/>
                <a:gd name="T21" fmla="*/ 0 60000 65536"/>
                <a:gd name="T22" fmla="*/ 0 60000 65536"/>
                <a:gd name="T23" fmla="*/ 0 60000 65536"/>
                <a:gd name="T24" fmla="*/ 0 w 1540"/>
                <a:gd name="T25" fmla="*/ 0 h 3628"/>
                <a:gd name="T26" fmla="*/ 1540 w 1540"/>
                <a:gd name="T27" fmla="*/ 3628 h 36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40" h="3628">
                  <a:moveTo>
                    <a:pt x="0" y="3628"/>
                  </a:moveTo>
                  <a:lnTo>
                    <a:pt x="968" y="3628"/>
                  </a:lnTo>
                  <a:cubicBezTo>
                    <a:pt x="1101" y="3628"/>
                    <a:pt x="1210" y="3520"/>
                    <a:pt x="1210" y="3386"/>
                  </a:cubicBezTo>
                  <a:cubicBezTo>
                    <a:pt x="1210" y="3386"/>
                    <a:pt x="1210" y="3386"/>
                    <a:pt x="1210" y="3386"/>
                  </a:cubicBezTo>
                  <a:lnTo>
                    <a:pt x="1210" y="242"/>
                  </a:lnTo>
                  <a:cubicBezTo>
                    <a:pt x="1210" y="108"/>
                    <a:pt x="1318" y="0"/>
                    <a:pt x="1451" y="0"/>
                  </a:cubicBezTo>
                  <a:lnTo>
                    <a:pt x="1540" y="0"/>
                  </a:lnTo>
                </a:path>
              </a:pathLst>
            </a:custGeom>
            <a:noFill/>
            <a:ln w="14760">
              <a:solidFill>
                <a:srgbClr val="000000"/>
              </a:solidFill>
              <a:round/>
              <a:headEnd/>
              <a:tailEnd/>
            </a:ln>
          </p:spPr>
          <p:txBody>
            <a:bodyPr wrap="none" anchor="ctr"/>
            <a:lstStyle/>
            <a:p>
              <a:endParaRPr lang="en-US"/>
            </a:p>
          </p:txBody>
        </p:sp>
        <p:sp>
          <p:nvSpPr>
            <p:cNvPr id="105652" name="Freeform 179"/>
            <p:cNvSpPr>
              <a:spLocks noChangeArrowheads="1"/>
            </p:cNvSpPr>
            <p:nvPr/>
          </p:nvSpPr>
          <p:spPr bwMode="auto">
            <a:xfrm>
              <a:off x="4262" y="1093"/>
              <a:ext cx="85" cy="57"/>
            </a:xfrm>
            <a:custGeom>
              <a:avLst/>
              <a:gdLst>
                <a:gd name="T0" fmla="*/ 0 w 58"/>
                <a:gd name="T1" fmla="*/ 0 h 39"/>
                <a:gd name="T2" fmla="*/ 844 w 58"/>
                <a:gd name="T3" fmla="*/ 276 h 39"/>
                <a:gd name="T4" fmla="*/ 0 w 58"/>
                <a:gd name="T5" fmla="*/ 554 h 39"/>
                <a:gd name="T6" fmla="*/ 0 w 58"/>
                <a:gd name="T7" fmla="*/ 0 h 39"/>
                <a:gd name="T8" fmla="*/ 0 60000 65536"/>
                <a:gd name="T9" fmla="*/ 0 60000 65536"/>
                <a:gd name="T10" fmla="*/ 0 60000 65536"/>
                <a:gd name="T11" fmla="*/ 0 60000 65536"/>
                <a:gd name="T12" fmla="*/ 0 w 58"/>
                <a:gd name="T13" fmla="*/ 0 h 39"/>
                <a:gd name="T14" fmla="*/ 58 w 58"/>
                <a:gd name="T15" fmla="*/ 39 h 39"/>
              </a:gdLst>
              <a:ahLst/>
              <a:cxnLst>
                <a:cxn ang="T8">
                  <a:pos x="T0" y="T1"/>
                </a:cxn>
                <a:cxn ang="T9">
                  <a:pos x="T2" y="T3"/>
                </a:cxn>
                <a:cxn ang="T10">
                  <a:pos x="T4" y="T5"/>
                </a:cxn>
                <a:cxn ang="T11">
                  <a:pos x="T6" y="T7"/>
                </a:cxn>
              </a:cxnLst>
              <a:rect l="T12" t="T13" r="T14" b="T15"/>
              <a:pathLst>
                <a:path w="58" h="39">
                  <a:moveTo>
                    <a:pt x="0" y="0"/>
                  </a:moveTo>
                  <a:lnTo>
                    <a:pt x="58" y="19"/>
                  </a:lnTo>
                  <a:lnTo>
                    <a:pt x="0" y="39"/>
                  </a:lnTo>
                  <a:lnTo>
                    <a:pt x="0" y="0"/>
                  </a:lnTo>
                  <a:close/>
                </a:path>
              </a:pathLst>
            </a:custGeom>
            <a:solidFill>
              <a:srgbClr val="000000"/>
            </a:solidFill>
            <a:ln w="9525">
              <a:noFill/>
              <a:round/>
              <a:headEnd/>
              <a:tailEnd/>
            </a:ln>
          </p:spPr>
          <p:txBody>
            <a:bodyPr wrap="none" anchor="ctr"/>
            <a:lstStyle/>
            <a:p>
              <a:endParaRPr lang="en-US"/>
            </a:p>
          </p:txBody>
        </p:sp>
        <p:sp>
          <p:nvSpPr>
            <p:cNvPr id="105653" name="Freeform 180"/>
            <p:cNvSpPr>
              <a:spLocks noChangeArrowheads="1"/>
            </p:cNvSpPr>
            <p:nvPr/>
          </p:nvSpPr>
          <p:spPr bwMode="auto">
            <a:xfrm>
              <a:off x="1672" y="3182"/>
              <a:ext cx="198" cy="172"/>
            </a:xfrm>
            <a:custGeom>
              <a:avLst/>
              <a:gdLst>
                <a:gd name="T0" fmla="*/ 1967 w 135"/>
                <a:gd name="T1" fmla="*/ 1738 h 117"/>
                <a:gd name="T2" fmla="*/ 974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7" y="0"/>
                  </a:lnTo>
                  <a:lnTo>
                    <a:pt x="0" y="117"/>
                  </a:lnTo>
                  <a:lnTo>
                    <a:pt x="135" y="117"/>
                  </a:lnTo>
                  <a:close/>
                </a:path>
              </a:pathLst>
            </a:custGeom>
            <a:solidFill>
              <a:srgbClr val="FFFF99"/>
            </a:solidFill>
            <a:ln w="9525">
              <a:noFill/>
              <a:round/>
              <a:headEnd/>
              <a:tailEnd/>
            </a:ln>
          </p:spPr>
          <p:txBody>
            <a:bodyPr wrap="none" anchor="ctr"/>
            <a:lstStyle/>
            <a:p>
              <a:endParaRPr lang="en-US"/>
            </a:p>
          </p:txBody>
        </p:sp>
        <p:sp>
          <p:nvSpPr>
            <p:cNvPr id="105654" name="Freeform 181"/>
            <p:cNvSpPr>
              <a:spLocks noChangeArrowheads="1"/>
            </p:cNvSpPr>
            <p:nvPr/>
          </p:nvSpPr>
          <p:spPr bwMode="auto">
            <a:xfrm>
              <a:off x="1672" y="3182"/>
              <a:ext cx="198" cy="172"/>
            </a:xfrm>
            <a:custGeom>
              <a:avLst/>
              <a:gdLst>
                <a:gd name="T0" fmla="*/ 1967 w 135"/>
                <a:gd name="T1" fmla="*/ 1738 h 117"/>
                <a:gd name="T2" fmla="*/ 974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7" y="0"/>
                  </a:lnTo>
                  <a:lnTo>
                    <a:pt x="0" y="117"/>
                  </a:lnTo>
                  <a:lnTo>
                    <a:pt x="135" y="117"/>
                  </a:lnTo>
                  <a:close/>
                </a:path>
              </a:pathLst>
            </a:custGeom>
            <a:noFill/>
            <a:ln w="20880">
              <a:solidFill>
                <a:srgbClr val="FF9900"/>
              </a:solidFill>
              <a:round/>
              <a:headEnd/>
              <a:tailEnd/>
            </a:ln>
          </p:spPr>
          <p:txBody>
            <a:bodyPr wrap="none" anchor="ctr"/>
            <a:lstStyle/>
            <a:p>
              <a:endParaRPr lang="en-US"/>
            </a:p>
          </p:txBody>
        </p:sp>
        <p:sp>
          <p:nvSpPr>
            <p:cNvPr id="105655" name="Text Box 182"/>
            <p:cNvSpPr txBox="1">
              <a:spLocks noChangeArrowheads="1"/>
            </p:cNvSpPr>
            <p:nvPr/>
          </p:nvSpPr>
          <p:spPr bwMode="auto">
            <a:xfrm>
              <a:off x="1726" y="3206"/>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a:t>
              </a:r>
            </a:p>
          </p:txBody>
        </p:sp>
        <p:sp>
          <p:nvSpPr>
            <p:cNvPr id="105656" name="Rectangle 183"/>
            <p:cNvSpPr>
              <a:spLocks noChangeArrowheads="1"/>
            </p:cNvSpPr>
            <p:nvPr/>
          </p:nvSpPr>
          <p:spPr bwMode="auto">
            <a:xfrm>
              <a:off x="2971" y="2452"/>
              <a:ext cx="860" cy="343"/>
            </a:xfrm>
            <a:prstGeom prst="rect">
              <a:avLst/>
            </a:prstGeom>
            <a:solidFill>
              <a:srgbClr val="FFFFFF"/>
            </a:solidFill>
            <a:ln w="9525">
              <a:noFill/>
              <a:round/>
              <a:headEnd/>
              <a:tailEnd/>
            </a:ln>
          </p:spPr>
          <p:txBody>
            <a:bodyPr wrap="none" anchor="ctr"/>
            <a:lstStyle/>
            <a:p>
              <a:endParaRPr lang="en-US"/>
            </a:p>
          </p:txBody>
        </p:sp>
        <p:sp>
          <p:nvSpPr>
            <p:cNvPr id="105657" name="Rectangle 184"/>
            <p:cNvSpPr>
              <a:spLocks noChangeArrowheads="1"/>
            </p:cNvSpPr>
            <p:nvPr/>
          </p:nvSpPr>
          <p:spPr bwMode="auto">
            <a:xfrm>
              <a:off x="2971" y="2452"/>
              <a:ext cx="860" cy="343"/>
            </a:xfrm>
            <a:prstGeom prst="rect">
              <a:avLst/>
            </a:prstGeom>
            <a:noFill/>
            <a:ln w="1800">
              <a:solidFill>
                <a:srgbClr val="000000"/>
              </a:solidFill>
              <a:round/>
              <a:headEnd/>
              <a:tailEnd/>
            </a:ln>
          </p:spPr>
          <p:txBody>
            <a:bodyPr wrap="none" anchor="ctr"/>
            <a:lstStyle/>
            <a:p>
              <a:endParaRPr lang="en-US"/>
            </a:p>
          </p:txBody>
        </p:sp>
        <p:sp>
          <p:nvSpPr>
            <p:cNvPr id="105658" name="Text Box 185"/>
            <p:cNvSpPr txBox="1">
              <a:spLocks noChangeArrowheads="1"/>
            </p:cNvSpPr>
            <p:nvPr/>
          </p:nvSpPr>
          <p:spPr bwMode="auto">
            <a:xfrm>
              <a:off x="3171" y="2506"/>
              <a:ext cx="536" cy="140"/>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Tranaction</a:t>
              </a:r>
            </a:p>
          </p:txBody>
        </p:sp>
        <p:sp>
          <p:nvSpPr>
            <p:cNvPr id="105659" name="Text Box 186"/>
            <p:cNvSpPr txBox="1">
              <a:spLocks noChangeArrowheads="1"/>
            </p:cNvSpPr>
            <p:nvPr/>
          </p:nvSpPr>
          <p:spPr bwMode="auto">
            <a:xfrm>
              <a:off x="3258" y="2625"/>
              <a:ext cx="349" cy="141"/>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
                  <a:solidFill>
                    <a:srgbClr val="000000"/>
                  </a:solidFill>
                  <a:ea typeface="Arial Unicode MS" pitchFamily="34" charset="-128"/>
                  <a:cs typeface="Times New Roman" pitchFamily="18" charset="0"/>
                </a:rPr>
                <a:t>Server</a:t>
              </a:r>
            </a:p>
          </p:txBody>
        </p:sp>
        <p:sp>
          <p:nvSpPr>
            <p:cNvPr id="105660" name="Freeform 187"/>
            <p:cNvSpPr>
              <a:spLocks noChangeArrowheads="1"/>
            </p:cNvSpPr>
            <p:nvPr/>
          </p:nvSpPr>
          <p:spPr bwMode="auto">
            <a:xfrm>
              <a:off x="3732" y="2537"/>
              <a:ext cx="198" cy="172"/>
            </a:xfrm>
            <a:custGeom>
              <a:avLst/>
              <a:gdLst>
                <a:gd name="T0" fmla="*/ 1967 w 135"/>
                <a:gd name="T1" fmla="*/ 1738 h 117"/>
                <a:gd name="T2" fmla="*/ 1000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8" y="0"/>
                  </a:lnTo>
                  <a:lnTo>
                    <a:pt x="0" y="117"/>
                  </a:lnTo>
                  <a:lnTo>
                    <a:pt x="135" y="117"/>
                  </a:lnTo>
                  <a:close/>
                </a:path>
              </a:pathLst>
            </a:custGeom>
            <a:solidFill>
              <a:srgbClr val="FFFF99"/>
            </a:solidFill>
            <a:ln w="9525">
              <a:noFill/>
              <a:round/>
              <a:headEnd/>
              <a:tailEnd/>
            </a:ln>
          </p:spPr>
          <p:txBody>
            <a:bodyPr wrap="none" anchor="ctr"/>
            <a:lstStyle/>
            <a:p>
              <a:endParaRPr lang="en-US"/>
            </a:p>
          </p:txBody>
        </p:sp>
        <p:sp>
          <p:nvSpPr>
            <p:cNvPr id="105661" name="Freeform 188"/>
            <p:cNvSpPr>
              <a:spLocks noChangeArrowheads="1"/>
            </p:cNvSpPr>
            <p:nvPr/>
          </p:nvSpPr>
          <p:spPr bwMode="auto">
            <a:xfrm>
              <a:off x="3732" y="2537"/>
              <a:ext cx="198" cy="172"/>
            </a:xfrm>
            <a:custGeom>
              <a:avLst/>
              <a:gdLst>
                <a:gd name="T0" fmla="*/ 1967 w 135"/>
                <a:gd name="T1" fmla="*/ 1738 h 117"/>
                <a:gd name="T2" fmla="*/ 1000 w 135"/>
                <a:gd name="T3" fmla="*/ 0 h 117"/>
                <a:gd name="T4" fmla="*/ 0 w 135"/>
                <a:gd name="T5" fmla="*/ 1738 h 117"/>
                <a:gd name="T6" fmla="*/ 1967 w 135"/>
                <a:gd name="T7" fmla="*/ 1738 h 117"/>
                <a:gd name="T8" fmla="*/ 0 60000 65536"/>
                <a:gd name="T9" fmla="*/ 0 60000 65536"/>
                <a:gd name="T10" fmla="*/ 0 60000 65536"/>
                <a:gd name="T11" fmla="*/ 0 60000 65536"/>
                <a:gd name="T12" fmla="*/ 0 w 135"/>
                <a:gd name="T13" fmla="*/ 0 h 117"/>
                <a:gd name="T14" fmla="*/ 135 w 135"/>
                <a:gd name="T15" fmla="*/ 117 h 117"/>
              </a:gdLst>
              <a:ahLst/>
              <a:cxnLst>
                <a:cxn ang="T8">
                  <a:pos x="T0" y="T1"/>
                </a:cxn>
                <a:cxn ang="T9">
                  <a:pos x="T2" y="T3"/>
                </a:cxn>
                <a:cxn ang="T10">
                  <a:pos x="T4" y="T5"/>
                </a:cxn>
                <a:cxn ang="T11">
                  <a:pos x="T6" y="T7"/>
                </a:cxn>
              </a:cxnLst>
              <a:rect l="T12" t="T13" r="T14" b="T15"/>
              <a:pathLst>
                <a:path w="135" h="117">
                  <a:moveTo>
                    <a:pt x="135" y="117"/>
                  </a:moveTo>
                  <a:lnTo>
                    <a:pt x="68" y="0"/>
                  </a:lnTo>
                  <a:lnTo>
                    <a:pt x="0" y="117"/>
                  </a:lnTo>
                  <a:lnTo>
                    <a:pt x="135" y="117"/>
                  </a:lnTo>
                  <a:close/>
                </a:path>
              </a:pathLst>
            </a:custGeom>
            <a:noFill/>
            <a:ln w="20880">
              <a:solidFill>
                <a:srgbClr val="FF9900"/>
              </a:solidFill>
              <a:round/>
              <a:headEnd/>
              <a:tailEnd/>
            </a:ln>
          </p:spPr>
          <p:txBody>
            <a:bodyPr wrap="none" anchor="ctr"/>
            <a:lstStyle/>
            <a:p>
              <a:endParaRPr lang="en-US"/>
            </a:p>
          </p:txBody>
        </p:sp>
        <p:sp>
          <p:nvSpPr>
            <p:cNvPr id="105662" name="Text Box 189"/>
            <p:cNvSpPr txBox="1">
              <a:spLocks noChangeArrowheads="1"/>
            </p:cNvSpPr>
            <p:nvPr/>
          </p:nvSpPr>
          <p:spPr bwMode="auto">
            <a:xfrm>
              <a:off x="3789" y="2561"/>
              <a:ext cx="154" cy="208"/>
            </a:xfrm>
            <a:prstGeom prst="rect">
              <a:avLst/>
            </a:prstGeom>
            <a:noFill/>
            <a:ln w="9525">
              <a:noFill/>
              <a:round/>
              <a:headEnd/>
              <a:tailEnd/>
            </a:ln>
          </p:spPr>
          <p:txBody>
            <a:bodyPr lIns="0" tIns="0" rIns="0" bIns="0" anchor="ctr"/>
            <a:lstStyle/>
            <a:p>
              <a:pP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000000"/>
                  </a:solidFill>
                  <a:ea typeface="Arial Unicode MS" pitchFamily="34" charset="-128"/>
                  <a:cs typeface="Times New Roman" pitchFamily="18" charset="0"/>
                </a:rPr>
                <a:t>?</a:t>
              </a:r>
            </a:p>
          </p:txBody>
        </p:sp>
        <p:sp>
          <p:nvSpPr>
            <p:cNvPr id="105663" name="Freeform 190"/>
            <p:cNvSpPr>
              <a:spLocks noChangeArrowheads="1"/>
            </p:cNvSpPr>
            <p:nvPr/>
          </p:nvSpPr>
          <p:spPr bwMode="auto">
            <a:xfrm>
              <a:off x="3829" y="2195"/>
              <a:ext cx="349" cy="430"/>
            </a:xfrm>
            <a:custGeom>
              <a:avLst/>
              <a:gdLst>
                <a:gd name="T0" fmla="*/ 0 w 1227"/>
                <a:gd name="T1" fmla="*/ 0 h 1517"/>
                <a:gd name="T2" fmla="*/ 0 w 1227"/>
                <a:gd name="T3" fmla="*/ 0 h 1517"/>
                <a:gd name="T4" fmla="*/ 0 w 1227"/>
                <a:gd name="T5" fmla="*/ 0 h 1517"/>
                <a:gd name="T6" fmla="*/ 0 w 1227"/>
                <a:gd name="T7" fmla="*/ 0 h 1517"/>
                <a:gd name="T8" fmla="*/ 0 w 1227"/>
                <a:gd name="T9" fmla="*/ 0 h 1517"/>
                <a:gd name="T10" fmla="*/ 0 w 1227"/>
                <a:gd name="T11" fmla="*/ 0 h 1517"/>
                <a:gd name="T12" fmla="*/ 0 w 1227"/>
                <a:gd name="T13" fmla="*/ 0 h 1517"/>
                <a:gd name="T14" fmla="*/ 0 w 1227"/>
                <a:gd name="T15" fmla="*/ 0 h 1517"/>
                <a:gd name="T16" fmla="*/ 0 w 1227"/>
                <a:gd name="T17" fmla="*/ 0 h 1517"/>
                <a:gd name="T18" fmla="*/ 0 w 1227"/>
                <a:gd name="T19" fmla="*/ 0 h 1517"/>
                <a:gd name="T20" fmla="*/ 0 w 1227"/>
                <a:gd name="T21" fmla="*/ 0 h 1517"/>
                <a:gd name="T22" fmla="*/ 0 w 1227"/>
                <a:gd name="T23" fmla="*/ 0 h 1517"/>
                <a:gd name="T24" fmla="*/ 0 w 1227"/>
                <a:gd name="T25" fmla="*/ 0 h 1517"/>
                <a:gd name="T26" fmla="*/ 0 w 1227"/>
                <a:gd name="T27" fmla="*/ 0 h 1517"/>
                <a:gd name="T28" fmla="*/ 0 w 1227"/>
                <a:gd name="T29" fmla="*/ 0 h 1517"/>
                <a:gd name="T30" fmla="*/ 0 w 1227"/>
                <a:gd name="T31" fmla="*/ 0 h 1517"/>
                <a:gd name="T32" fmla="*/ 0 w 1227"/>
                <a:gd name="T33" fmla="*/ 0 h 1517"/>
                <a:gd name="T34" fmla="*/ 0 w 1227"/>
                <a:gd name="T35" fmla="*/ 0 h 1517"/>
                <a:gd name="T36" fmla="*/ 0 w 1227"/>
                <a:gd name="T37" fmla="*/ 0 h 1517"/>
                <a:gd name="T38" fmla="*/ 0 w 1227"/>
                <a:gd name="T39" fmla="*/ 0 h 1517"/>
                <a:gd name="T40" fmla="*/ 0 w 1227"/>
                <a:gd name="T41" fmla="*/ 0 h 1517"/>
                <a:gd name="T42" fmla="*/ 0 w 1227"/>
                <a:gd name="T43" fmla="*/ 0 h 1517"/>
                <a:gd name="T44" fmla="*/ 0 w 1227"/>
                <a:gd name="T45" fmla="*/ 0 h 1517"/>
                <a:gd name="T46" fmla="*/ 0 w 1227"/>
                <a:gd name="T47" fmla="*/ 0 h 1517"/>
                <a:gd name="T48" fmla="*/ 0 w 1227"/>
                <a:gd name="T49" fmla="*/ 0 h 1517"/>
                <a:gd name="T50" fmla="*/ 0 w 1227"/>
                <a:gd name="T51" fmla="*/ 0 h 1517"/>
                <a:gd name="T52" fmla="*/ 0 w 1227"/>
                <a:gd name="T53" fmla="*/ 0 h 1517"/>
                <a:gd name="T54" fmla="*/ 0 w 1227"/>
                <a:gd name="T55" fmla="*/ 0 h 1517"/>
                <a:gd name="T56" fmla="*/ 0 w 1227"/>
                <a:gd name="T57" fmla="*/ 0 h 1517"/>
                <a:gd name="T58" fmla="*/ 0 w 1227"/>
                <a:gd name="T59" fmla="*/ 0 h 1517"/>
                <a:gd name="T60" fmla="*/ 0 w 1227"/>
                <a:gd name="T61" fmla="*/ 0 h 1517"/>
                <a:gd name="T62" fmla="*/ 0 w 1227"/>
                <a:gd name="T63" fmla="*/ 0 h 1517"/>
                <a:gd name="T64" fmla="*/ 0 w 1227"/>
                <a:gd name="T65" fmla="*/ 0 h 1517"/>
                <a:gd name="T66" fmla="*/ 0 w 1227"/>
                <a:gd name="T67" fmla="*/ 0 h 1517"/>
                <a:gd name="T68" fmla="*/ 0 w 1227"/>
                <a:gd name="T69" fmla="*/ 0 h 1517"/>
                <a:gd name="T70" fmla="*/ 0 w 1227"/>
                <a:gd name="T71" fmla="*/ 0 h 1517"/>
                <a:gd name="T72" fmla="*/ 0 w 1227"/>
                <a:gd name="T73" fmla="*/ 0 h 1517"/>
                <a:gd name="T74" fmla="*/ 0 w 1227"/>
                <a:gd name="T75" fmla="*/ 0 h 1517"/>
                <a:gd name="T76" fmla="*/ 0 w 1227"/>
                <a:gd name="T77" fmla="*/ 0 h 1517"/>
                <a:gd name="T78" fmla="*/ 0 w 1227"/>
                <a:gd name="T79" fmla="*/ 0 h 1517"/>
                <a:gd name="T80" fmla="*/ 0 w 1227"/>
                <a:gd name="T81" fmla="*/ 0 h 1517"/>
                <a:gd name="T82" fmla="*/ 0 w 1227"/>
                <a:gd name="T83" fmla="*/ 0 h 1517"/>
                <a:gd name="T84" fmla="*/ 0 w 1227"/>
                <a:gd name="T85" fmla="*/ 0 h 1517"/>
                <a:gd name="T86" fmla="*/ 0 w 1227"/>
                <a:gd name="T87" fmla="*/ 0 h 1517"/>
                <a:gd name="T88" fmla="*/ 0 w 1227"/>
                <a:gd name="T89" fmla="*/ 0 h 1517"/>
                <a:gd name="T90" fmla="*/ 0 w 1227"/>
                <a:gd name="T91" fmla="*/ 0 h 1517"/>
                <a:gd name="T92" fmla="*/ 0 w 1227"/>
                <a:gd name="T93" fmla="*/ 0 h 1517"/>
                <a:gd name="T94" fmla="*/ 0 w 1227"/>
                <a:gd name="T95" fmla="*/ 0 h 1517"/>
                <a:gd name="T96" fmla="*/ 0 w 1227"/>
                <a:gd name="T97" fmla="*/ 0 h 1517"/>
                <a:gd name="T98" fmla="*/ 0 w 1227"/>
                <a:gd name="T99" fmla="*/ 0 h 1517"/>
                <a:gd name="T100" fmla="*/ 0 w 1227"/>
                <a:gd name="T101" fmla="*/ 0 h 1517"/>
                <a:gd name="T102" fmla="*/ 0 w 1227"/>
                <a:gd name="T103" fmla="*/ 0 h 1517"/>
                <a:gd name="T104" fmla="*/ 0 w 1227"/>
                <a:gd name="T105" fmla="*/ 0 h 1517"/>
                <a:gd name="T106" fmla="*/ 0 w 1227"/>
                <a:gd name="T107" fmla="*/ 0 h 1517"/>
                <a:gd name="T108" fmla="*/ 0 w 1227"/>
                <a:gd name="T109" fmla="*/ 0 h 1517"/>
                <a:gd name="T110" fmla="*/ 0 w 1227"/>
                <a:gd name="T111" fmla="*/ 0 h 1517"/>
                <a:gd name="T112" fmla="*/ 0 w 1227"/>
                <a:gd name="T113" fmla="*/ 0 h 1517"/>
                <a:gd name="T114" fmla="*/ 0 w 1227"/>
                <a:gd name="T115" fmla="*/ 0 h 1517"/>
                <a:gd name="T116" fmla="*/ 0 w 1227"/>
                <a:gd name="T117" fmla="*/ 0 h 1517"/>
                <a:gd name="T118" fmla="*/ 0 w 1227"/>
                <a:gd name="T119" fmla="*/ 0 h 151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27"/>
                <a:gd name="T181" fmla="*/ 0 h 1517"/>
                <a:gd name="T182" fmla="*/ 1227 w 1227"/>
                <a:gd name="T183" fmla="*/ 1517 h 151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27" h="1517">
                  <a:moveTo>
                    <a:pt x="8" y="1501"/>
                  </a:moveTo>
                  <a:lnTo>
                    <a:pt x="120" y="1501"/>
                  </a:lnTo>
                  <a:cubicBezTo>
                    <a:pt x="125" y="1501"/>
                    <a:pt x="128" y="1505"/>
                    <a:pt x="128" y="1509"/>
                  </a:cubicBezTo>
                  <a:cubicBezTo>
                    <a:pt x="128" y="1514"/>
                    <a:pt x="125" y="1517"/>
                    <a:pt x="120" y="1517"/>
                  </a:cubicBezTo>
                  <a:lnTo>
                    <a:pt x="8" y="1517"/>
                  </a:lnTo>
                  <a:cubicBezTo>
                    <a:pt x="4" y="1517"/>
                    <a:pt x="0" y="1514"/>
                    <a:pt x="0" y="1509"/>
                  </a:cubicBezTo>
                  <a:cubicBezTo>
                    <a:pt x="0" y="1505"/>
                    <a:pt x="4" y="1501"/>
                    <a:pt x="8" y="1501"/>
                  </a:cubicBezTo>
                  <a:close/>
                  <a:moveTo>
                    <a:pt x="200" y="1501"/>
                  </a:moveTo>
                  <a:lnTo>
                    <a:pt x="312" y="1501"/>
                  </a:lnTo>
                  <a:cubicBezTo>
                    <a:pt x="317" y="1501"/>
                    <a:pt x="320" y="1505"/>
                    <a:pt x="320" y="1509"/>
                  </a:cubicBezTo>
                  <a:cubicBezTo>
                    <a:pt x="320" y="1514"/>
                    <a:pt x="317" y="1517"/>
                    <a:pt x="312" y="1517"/>
                  </a:cubicBezTo>
                  <a:lnTo>
                    <a:pt x="200" y="1517"/>
                  </a:lnTo>
                  <a:cubicBezTo>
                    <a:pt x="196" y="1517"/>
                    <a:pt x="192" y="1514"/>
                    <a:pt x="192" y="1509"/>
                  </a:cubicBezTo>
                  <a:cubicBezTo>
                    <a:pt x="192" y="1505"/>
                    <a:pt x="196" y="1501"/>
                    <a:pt x="200" y="1501"/>
                  </a:cubicBezTo>
                  <a:close/>
                  <a:moveTo>
                    <a:pt x="392" y="1501"/>
                  </a:moveTo>
                  <a:lnTo>
                    <a:pt x="504" y="1501"/>
                  </a:lnTo>
                  <a:cubicBezTo>
                    <a:pt x="509" y="1501"/>
                    <a:pt x="512" y="1505"/>
                    <a:pt x="512" y="1509"/>
                  </a:cubicBezTo>
                  <a:cubicBezTo>
                    <a:pt x="512" y="1514"/>
                    <a:pt x="509" y="1517"/>
                    <a:pt x="504" y="1517"/>
                  </a:cubicBezTo>
                  <a:lnTo>
                    <a:pt x="392" y="1517"/>
                  </a:lnTo>
                  <a:cubicBezTo>
                    <a:pt x="388" y="1517"/>
                    <a:pt x="384" y="1514"/>
                    <a:pt x="384" y="1509"/>
                  </a:cubicBezTo>
                  <a:cubicBezTo>
                    <a:pt x="384" y="1505"/>
                    <a:pt x="388" y="1501"/>
                    <a:pt x="392" y="1501"/>
                  </a:cubicBezTo>
                  <a:close/>
                  <a:moveTo>
                    <a:pt x="584" y="1501"/>
                  </a:moveTo>
                  <a:lnTo>
                    <a:pt x="696" y="1501"/>
                  </a:lnTo>
                  <a:cubicBezTo>
                    <a:pt x="701" y="1501"/>
                    <a:pt x="704" y="1505"/>
                    <a:pt x="704" y="1509"/>
                  </a:cubicBezTo>
                  <a:cubicBezTo>
                    <a:pt x="704" y="1514"/>
                    <a:pt x="701" y="1517"/>
                    <a:pt x="696" y="1517"/>
                  </a:cubicBezTo>
                  <a:lnTo>
                    <a:pt x="584" y="1517"/>
                  </a:lnTo>
                  <a:cubicBezTo>
                    <a:pt x="580" y="1517"/>
                    <a:pt x="576" y="1514"/>
                    <a:pt x="576" y="1509"/>
                  </a:cubicBezTo>
                  <a:cubicBezTo>
                    <a:pt x="576" y="1505"/>
                    <a:pt x="580" y="1501"/>
                    <a:pt x="584" y="1501"/>
                  </a:cubicBezTo>
                  <a:close/>
                  <a:moveTo>
                    <a:pt x="776" y="1501"/>
                  </a:moveTo>
                  <a:lnTo>
                    <a:pt x="888" y="1501"/>
                  </a:lnTo>
                  <a:cubicBezTo>
                    <a:pt x="893" y="1501"/>
                    <a:pt x="896" y="1505"/>
                    <a:pt x="896" y="1509"/>
                  </a:cubicBezTo>
                  <a:cubicBezTo>
                    <a:pt x="896" y="1514"/>
                    <a:pt x="893" y="1517"/>
                    <a:pt x="888" y="1517"/>
                  </a:cubicBezTo>
                  <a:lnTo>
                    <a:pt x="776" y="1517"/>
                  </a:lnTo>
                  <a:cubicBezTo>
                    <a:pt x="772" y="1517"/>
                    <a:pt x="768" y="1514"/>
                    <a:pt x="768" y="1509"/>
                  </a:cubicBezTo>
                  <a:cubicBezTo>
                    <a:pt x="768" y="1505"/>
                    <a:pt x="772" y="1501"/>
                    <a:pt x="776" y="1501"/>
                  </a:cubicBezTo>
                  <a:close/>
                  <a:moveTo>
                    <a:pt x="967" y="1496"/>
                  </a:moveTo>
                  <a:lnTo>
                    <a:pt x="976" y="1496"/>
                  </a:lnTo>
                  <a:lnTo>
                    <a:pt x="974" y="1496"/>
                  </a:lnTo>
                  <a:lnTo>
                    <a:pt x="1031" y="1478"/>
                  </a:lnTo>
                  <a:lnTo>
                    <a:pt x="1030" y="1478"/>
                  </a:lnTo>
                  <a:lnTo>
                    <a:pt x="1068" y="1457"/>
                  </a:lnTo>
                  <a:cubicBezTo>
                    <a:pt x="1072" y="1455"/>
                    <a:pt x="1077" y="1457"/>
                    <a:pt x="1079" y="1460"/>
                  </a:cubicBezTo>
                  <a:cubicBezTo>
                    <a:pt x="1081" y="1464"/>
                    <a:pt x="1080" y="1469"/>
                    <a:pt x="1076" y="1471"/>
                  </a:cubicBezTo>
                  <a:lnTo>
                    <a:pt x="1037" y="1492"/>
                  </a:lnTo>
                  <a:cubicBezTo>
                    <a:pt x="1037" y="1493"/>
                    <a:pt x="1036" y="1493"/>
                    <a:pt x="1036" y="1493"/>
                  </a:cubicBezTo>
                  <a:lnTo>
                    <a:pt x="979" y="1511"/>
                  </a:lnTo>
                  <a:cubicBezTo>
                    <a:pt x="978" y="1511"/>
                    <a:pt x="978" y="1511"/>
                    <a:pt x="977" y="1511"/>
                  </a:cubicBezTo>
                  <a:lnTo>
                    <a:pt x="969" y="1512"/>
                  </a:lnTo>
                  <a:cubicBezTo>
                    <a:pt x="965" y="1513"/>
                    <a:pt x="961" y="1509"/>
                    <a:pt x="960" y="1505"/>
                  </a:cubicBezTo>
                  <a:cubicBezTo>
                    <a:pt x="960" y="1501"/>
                    <a:pt x="963" y="1497"/>
                    <a:pt x="967" y="1496"/>
                  </a:cubicBezTo>
                  <a:close/>
                  <a:moveTo>
                    <a:pt x="1128" y="1410"/>
                  </a:moveTo>
                  <a:lnTo>
                    <a:pt x="1160" y="1371"/>
                  </a:lnTo>
                  <a:lnTo>
                    <a:pt x="1159" y="1373"/>
                  </a:lnTo>
                  <a:lnTo>
                    <a:pt x="1187" y="1322"/>
                  </a:lnTo>
                  <a:lnTo>
                    <a:pt x="1187" y="1323"/>
                  </a:lnTo>
                  <a:lnTo>
                    <a:pt x="1188" y="1320"/>
                  </a:lnTo>
                  <a:cubicBezTo>
                    <a:pt x="1189" y="1315"/>
                    <a:pt x="1194" y="1313"/>
                    <a:pt x="1198" y="1314"/>
                  </a:cubicBezTo>
                  <a:cubicBezTo>
                    <a:pt x="1202" y="1316"/>
                    <a:pt x="1205" y="1320"/>
                    <a:pt x="1203" y="1324"/>
                  </a:cubicBezTo>
                  <a:lnTo>
                    <a:pt x="1202" y="1328"/>
                  </a:lnTo>
                  <a:cubicBezTo>
                    <a:pt x="1202" y="1328"/>
                    <a:pt x="1202" y="1329"/>
                    <a:pt x="1201" y="1329"/>
                  </a:cubicBezTo>
                  <a:lnTo>
                    <a:pt x="1173" y="1380"/>
                  </a:lnTo>
                  <a:cubicBezTo>
                    <a:pt x="1173" y="1381"/>
                    <a:pt x="1173" y="1381"/>
                    <a:pt x="1173" y="1382"/>
                  </a:cubicBezTo>
                  <a:lnTo>
                    <a:pt x="1141" y="1420"/>
                  </a:lnTo>
                  <a:cubicBezTo>
                    <a:pt x="1138" y="1424"/>
                    <a:pt x="1133" y="1424"/>
                    <a:pt x="1130" y="1421"/>
                  </a:cubicBezTo>
                  <a:cubicBezTo>
                    <a:pt x="1126" y="1419"/>
                    <a:pt x="1126" y="1414"/>
                    <a:pt x="1128" y="1410"/>
                  </a:cubicBezTo>
                  <a:close/>
                  <a:moveTo>
                    <a:pt x="1207" y="1244"/>
                  </a:moveTo>
                  <a:lnTo>
                    <a:pt x="1211" y="1207"/>
                  </a:lnTo>
                  <a:cubicBezTo>
                    <a:pt x="1211" y="1202"/>
                    <a:pt x="1215" y="1199"/>
                    <a:pt x="1219" y="1200"/>
                  </a:cubicBezTo>
                  <a:cubicBezTo>
                    <a:pt x="1224" y="1200"/>
                    <a:pt x="1227" y="1204"/>
                    <a:pt x="1226" y="1208"/>
                  </a:cubicBezTo>
                  <a:lnTo>
                    <a:pt x="1223" y="1245"/>
                  </a:lnTo>
                  <a:cubicBezTo>
                    <a:pt x="1222" y="1250"/>
                    <a:pt x="1218" y="1253"/>
                    <a:pt x="1214" y="1253"/>
                  </a:cubicBezTo>
                  <a:cubicBezTo>
                    <a:pt x="1210" y="1252"/>
                    <a:pt x="1206" y="1248"/>
                    <a:pt x="1207" y="1244"/>
                  </a:cubicBezTo>
                  <a:close/>
                  <a:moveTo>
                    <a:pt x="1210" y="1207"/>
                  </a:moveTo>
                  <a:lnTo>
                    <a:pt x="1210" y="1133"/>
                  </a:lnTo>
                  <a:cubicBezTo>
                    <a:pt x="1210" y="1128"/>
                    <a:pt x="1214" y="1125"/>
                    <a:pt x="1218" y="1125"/>
                  </a:cubicBezTo>
                  <a:cubicBezTo>
                    <a:pt x="1223" y="1125"/>
                    <a:pt x="1226" y="1128"/>
                    <a:pt x="1226" y="1133"/>
                  </a:cubicBezTo>
                  <a:lnTo>
                    <a:pt x="1226" y="1207"/>
                  </a:lnTo>
                  <a:cubicBezTo>
                    <a:pt x="1226" y="1212"/>
                    <a:pt x="1223" y="1215"/>
                    <a:pt x="1218" y="1215"/>
                  </a:cubicBezTo>
                  <a:cubicBezTo>
                    <a:pt x="1214" y="1215"/>
                    <a:pt x="1210" y="1212"/>
                    <a:pt x="1210" y="1207"/>
                  </a:cubicBezTo>
                  <a:close/>
                  <a:moveTo>
                    <a:pt x="1210" y="1053"/>
                  </a:moveTo>
                  <a:lnTo>
                    <a:pt x="1210" y="941"/>
                  </a:lnTo>
                  <a:cubicBezTo>
                    <a:pt x="1210" y="936"/>
                    <a:pt x="1214" y="933"/>
                    <a:pt x="1218" y="933"/>
                  </a:cubicBezTo>
                  <a:cubicBezTo>
                    <a:pt x="1223" y="933"/>
                    <a:pt x="1226" y="936"/>
                    <a:pt x="1226" y="941"/>
                  </a:cubicBezTo>
                  <a:lnTo>
                    <a:pt x="1226" y="1053"/>
                  </a:lnTo>
                  <a:cubicBezTo>
                    <a:pt x="1226" y="1057"/>
                    <a:pt x="1223" y="1061"/>
                    <a:pt x="1218" y="1061"/>
                  </a:cubicBezTo>
                  <a:cubicBezTo>
                    <a:pt x="1214" y="1061"/>
                    <a:pt x="1210" y="1057"/>
                    <a:pt x="1210" y="1053"/>
                  </a:cubicBezTo>
                  <a:close/>
                  <a:moveTo>
                    <a:pt x="1210" y="861"/>
                  </a:moveTo>
                  <a:lnTo>
                    <a:pt x="1210" y="749"/>
                  </a:lnTo>
                  <a:cubicBezTo>
                    <a:pt x="1210" y="744"/>
                    <a:pt x="1214" y="741"/>
                    <a:pt x="1218" y="741"/>
                  </a:cubicBezTo>
                  <a:cubicBezTo>
                    <a:pt x="1223" y="741"/>
                    <a:pt x="1226" y="744"/>
                    <a:pt x="1226" y="749"/>
                  </a:cubicBezTo>
                  <a:lnTo>
                    <a:pt x="1226" y="861"/>
                  </a:lnTo>
                  <a:cubicBezTo>
                    <a:pt x="1226" y="865"/>
                    <a:pt x="1223" y="869"/>
                    <a:pt x="1218" y="869"/>
                  </a:cubicBezTo>
                  <a:cubicBezTo>
                    <a:pt x="1214" y="869"/>
                    <a:pt x="1210" y="865"/>
                    <a:pt x="1210" y="861"/>
                  </a:cubicBezTo>
                  <a:close/>
                  <a:moveTo>
                    <a:pt x="1210" y="669"/>
                  </a:moveTo>
                  <a:lnTo>
                    <a:pt x="1210" y="557"/>
                  </a:lnTo>
                  <a:cubicBezTo>
                    <a:pt x="1210" y="552"/>
                    <a:pt x="1214" y="549"/>
                    <a:pt x="1218" y="549"/>
                  </a:cubicBezTo>
                  <a:cubicBezTo>
                    <a:pt x="1223" y="549"/>
                    <a:pt x="1226" y="552"/>
                    <a:pt x="1226" y="557"/>
                  </a:cubicBezTo>
                  <a:lnTo>
                    <a:pt x="1226" y="669"/>
                  </a:lnTo>
                  <a:cubicBezTo>
                    <a:pt x="1226" y="673"/>
                    <a:pt x="1223" y="677"/>
                    <a:pt x="1218" y="677"/>
                  </a:cubicBezTo>
                  <a:cubicBezTo>
                    <a:pt x="1214" y="677"/>
                    <a:pt x="1210" y="673"/>
                    <a:pt x="1210" y="669"/>
                  </a:cubicBezTo>
                  <a:close/>
                  <a:moveTo>
                    <a:pt x="1210" y="477"/>
                  </a:moveTo>
                  <a:lnTo>
                    <a:pt x="1210" y="365"/>
                  </a:lnTo>
                  <a:cubicBezTo>
                    <a:pt x="1210" y="360"/>
                    <a:pt x="1214" y="357"/>
                    <a:pt x="1218" y="357"/>
                  </a:cubicBezTo>
                  <a:cubicBezTo>
                    <a:pt x="1223" y="357"/>
                    <a:pt x="1226" y="360"/>
                    <a:pt x="1226" y="365"/>
                  </a:cubicBezTo>
                  <a:lnTo>
                    <a:pt x="1226" y="477"/>
                  </a:lnTo>
                  <a:cubicBezTo>
                    <a:pt x="1226" y="481"/>
                    <a:pt x="1223" y="485"/>
                    <a:pt x="1218" y="485"/>
                  </a:cubicBezTo>
                  <a:cubicBezTo>
                    <a:pt x="1214" y="485"/>
                    <a:pt x="1210" y="481"/>
                    <a:pt x="1210" y="477"/>
                  </a:cubicBezTo>
                  <a:close/>
                  <a:moveTo>
                    <a:pt x="1210" y="285"/>
                  </a:moveTo>
                  <a:lnTo>
                    <a:pt x="1210" y="173"/>
                  </a:lnTo>
                  <a:cubicBezTo>
                    <a:pt x="1210" y="168"/>
                    <a:pt x="1214" y="165"/>
                    <a:pt x="1218" y="165"/>
                  </a:cubicBezTo>
                  <a:cubicBezTo>
                    <a:pt x="1223" y="165"/>
                    <a:pt x="1226" y="168"/>
                    <a:pt x="1226" y="173"/>
                  </a:cubicBezTo>
                  <a:lnTo>
                    <a:pt x="1226" y="285"/>
                  </a:lnTo>
                  <a:cubicBezTo>
                    <a:pt x="1226" y="289"/>
                    <a:pt x="1223" y="293"/>
                    <a:pt x="1218" y="293"/>
                  </a:cubicBezTo>
                  <a:cubicBezTo>
                    <a:pt x="1214" y="293"/>
                    <a:pt x="1210" y="289"/>
                    <a:pt x="1210" y="285"/>
                  </a:cubicBezTo>
                  <a:close/>
                  <a:moveTo>
                    <a:pt x="1210" y="93"/>
                  </a:moveTo>
                  <a:lnTo>
                    <a:pt x="1210" y="8"/>
                  </a:lnTo>
                  <a:cubicBezTo>
                    <a:pt x="1210" y="4"/>
                    <a:pt x="1214" y="0"/>
                    <a:pt x="1218" y="0"/>
                  </a:cubicBezTo>
                  <a:cubicBezTo>
                    <a:pt x="1223" y="0"/>
                    <a:pt x="1226" y="4"/>
                    <a:pt x="1226" y="8"/>
                  </a:cubicBezTo>
                  <a:lnTo>
                    <a:pt x="1226" y="93"/>
                  </a:lnTo>
                  <a:cubicBezTo>
                    <a:pt x="1226" y="97"/>
                    <a:pt x="1223" y="101"/>
                    <a:pt x="1218" y="101"/>
                  </a:cubicBezTo>
                  <a:cubicBezTo>
                    <a:pt x="1214" y="101"/>
                    <a:pt x="1210" y="97"/>
                    <a:pt x="1210" y="93"/>
                  </a:cubicBezTo>
                  <a:close/>
                </a:path>
              </a:pathLst>
            </a:custGeom>
            <a:solidFill>
              <a:srgbClr val="000000"/>
            </a:solidFill>
            <a:ln w="5040">
              <a:solidFill>
                <a:srgbClr val="000000"/>
              </a:solidFill>
              <a:bevel/>
              <a:headEnd/>
              <a:tailEnd/>
            </a:ln>
          </p:spPr>
          <p:txBody>
            <a:bodyPr wrap="none" anchor="ctr"/>
            <a:lstStyle/>
            <a:p>
              <a:endParaRPr lang="en-US"/>
            </a:p>
          </p:txBody>
        </p:sp>
        <p:sp>
          <p:nvSpPr>
            <p:cNvPr id="105664" name="Freeform 191"/>
            <p:cNvSpPr>
              <a:spLocks noChangeArrowheads="1"/>
            </p:cNvSpPr>
            <p:nvPr/>
          </p:nvSpPr>
          <p:spPr bwMode="auto">
            <a:xfrm>
              <a:off x="4157" y="2151"/>
              <a:ext cx="34" cy="49"/>
            </a:xfrm>
            <a:custGeom>
              <a:avLst/>
              <a:gdLst>
                <a:gd name="T0" fmla="*/ 0 w 23"/>
                <a:gd name="T1" fmla="*/ 441 h 34"/>
                <a:gd name="T2" fmla="*/ 191 w 23"/>
                <a:gd name="T3" fmla="*/ 0 h 34"/>
                <a:gd name="T4" fmla="*/ 352 w 23"/>
                <a:gd name="T5" fmla="*/ 441 h 34"/>
                <a:gd name="T6" fmla="*/ 0 w 23"/>
                <a:gd name="T7" fmla="*/ 441 h 34"/>
                <a:gd name="T8" fmla="*/ 0 60000 65536"/>
                <a:gd name="T9" fmla="*/ 0 60000 65536"/>
                <a:gd name="T10" fmla="*/ 0 60000 65536"/>
                <a:gd name="T11" fmla="*/ 0 60000 65536"/>
                <a:gd name="T12" fmla="*/ 0 w 23"/>
                <a:gd name="T13" fmla="*/ 0 h 34"/>
                <a:gd name="T14" fmla="*/ 23 w 23"/>
                <a:gd name="T15" fmla="*/ 34 h 34"/>
              </a:gdLst>
              <a:ahLst/>
              <a:cxnLst>
                <a:cxn ang="T8">
                  <a:pos x="T0" y="T1"/>
                </a:cxn>
                <a:cxn ang="T9">
                  <a:pos x="T2" y="T3"/>
                </a:cxn>
                <a:cxn ang="T10">
                  <a:pos x="T4" y="T5"/>
                </a:cxn>
                <a:cxn ang="T11">
                  <a:pos x="T6" y="T7"/>
                </a:cxn>
              </a:cxnLst>
              <a:rect l="T12" t="T13" r="T14" b="T15"/>
              <a:pathLst>
                <a:path w="23" h="34">
                  <a:moveTo>
                    <a:pt x="0" y="34"/>
                  </a:moveTo>
                  <a:lnTo>
                    <a:pt x="12" y="0"/>
                  </a:lnTo>
                  <a:lnTo>
                    <a:pt x="23" y="34"/>
                  </a:lnTo>
                  <a:lnTo>
                    <a:pt x="0" y="34"/>
                  </a:lnTo>
                  <a:close/>
                </a:path>
              </a:pathLst>
            </a:custGeom>
            <a:solidFill>
              <a:srgbClr val="000000"/>
            </a:solidFill>
            <a:ln w="9525">
              <a:noFill/>
              <a:round/>
              <a:headEnd/>
              <a:tailEnd/>
            </a:ln>
          </p:spPr>
          <p:txBody>
            <a:bodyPr wrap="none" anchor="ctr"/>
            <a:lstStyle/>
            <a:p>
              <a:endParaRPr lang="en-US"/>
            </a:p>
          </p:txBody>
        </p:sp>
      </p:grpSp>
    </p:spTree>
    <p:extLst>
      <p:ext uri="{BB962C8B-B14F-4D97-AF65-F5344CB8AC3E}">
        <p14:creationId xmlns:p14="http://schemas.microsoft.com/office/powerpoint/2010/main" val="364656680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a:t>
            </a:r>
            <a:r>
              <a:rPr lang="en-US" dirty="0" smtClean="0"/>
              <a:t>Direction</a:t>
            </a:r>
            <a:endParaRPr lang="en-US" dirty="0"/>
          </a:p>
        </p:txBody>
      </p:sp>
      <p:sp>
        <p:nvSpPr>
          <p:cNvPr id="8194" name="Rectangle 3"/>
          <p:cNvSpPr>
            <a:spLocks noGrp="1" noRot="1" noChangeArrowheads="1"/>
          </p:cNvSpPr>
          <p:nvPr>
            <p:ph idx="1"/>
          </p:nvPr>
        </p:nvSpPr>
        <p:spPr>
          <a:xfrm>
            <a:off x="468313" y="1219200"/>
            <a:ext cx="8229600" cy="4525962"/>
          </a:xfrm>
        </p:spPr>
        <p:txBody>
          <a:bodyPr>
            <a:normAutofit/>
          </a:bodyPr>
          <a:lstStyle/>
          <a:p>
            <a:pPr>
              <a:lnSpc>
                <a:spcPct val="80000"/>
              </a:lnSpc>
              <a:spcBef>
                <a:spcPts val="1375"/>
              </a:spcBef>
            </a:pPr>
            <a:r>
              <a:rPr lang="en-US" sz="2400" dirty="0">
                <a:ea typeface="宋体"/>
                <a:cs typeface="宋体"/>
              </a:rPr>
              <a:t>IIF coordinated and collaborated with other SDOs, including the ITU-T, DVB, CEA, Broadband Forum, and ETSI, ISO/MPEG.</a:t>
            </a:r>
          </a:p>
          <a:p>
            <a:pPr lvl="1">
              <a:lnSpc>
                <a:spcPct val="80000"/>
              </a:lnSpc>
              <a:spcBef>
                <a:spcPts val="1375"/>
              </a:spcBef>
            </a:pPr>
            <a:r>
              <a:rPr lang="en-US" sz="2000" dirty="0">
                <a:ea typeface="宋体"/>
                <a:cs typeface="宋体"/>
              </a:rPr>
              <a:t>Established important relationships with all of the leading organizations working in the IPTV realm to share our end-to-end view of the standards being developed.</a:t>
            </a:r>
          </a:p>
          <a:p>
            <a:pPr>
              <a:lnSpc>
                <a:spcPct val="80000"/>
              </a:lnSpc>
              <a:spcBef>
                <a:spcPts val="1375"/>
              </a:spcBef>
            </a:pPr>
            <a:r>
              <a:rPr lang="en-GB" sz="2400" dirty="0" smtClean="0">
                <a:ea typeface="宋体"/>
                <a:cs typeface="宋体"/>
              </a:rPr>
              <a:t>ATIS IIF developed standards within and across all of the domains.</a:t>
            </a:r>
          </a:p>
          <a:p>
            <a:pPr>
              <a:lnSpc>
                <a:spcPct val="80000"/>
              </a:lnSpc>
              <a:spcBef>
                <a:spcPts val="1375"/>
              </a:spcBef>
              <a:buFont typeface="Wingdings" pitchFamily="2" charset="2"/>
              <a:buNone/>
            </a:pPr>
            <a:endParaRPr lang="en-GB" sz="2400" dirty="0" smtClean="0">
              <a:ea typeface="宋体"/>
              <a:cs typeface="宋体"/>
            </a:endParaRPr>
          </a:p>
          <a:p>
            <a:pPr>
              <a:lnSpc>
                <a:spcPct val="80000"/>
              </a:lnSpc>
              <a:spcBef>
                <a:spcPts val="1375"/>
              </a:spcBef>
              <a:buFont typeface="Wingdings" pitchFamily="2" charset="2"/>
              <a:buNone/>
            </a:pPr>
            <a:endParaRPr lang="en-GB" sz="2400" dirty="0" smtClean="0">
              <a:ea typeface="宋体"/>
              <a:cs typeface="宋体"/>
            </a:endParaRPr>
          </a:p>
          <a:p>
            <a:pPr>
              <a:lnSpc>
                <a:spcPct val="80000"/>
              </a:lnSpc>
            </a:pPr>
            <a:endParaRPr lang="en-US" sz="2400" dirty="0" smtClean="0"/>
          </a:p>
        </p:txBody>
      </p:sp>
      <p:sp>
        <p:nvSpPr>
          <p:cNvPr id="19" name="Rectangle 6"/>
          <p:cNvSpPr>
            <a:spLocks noGrp="1" noChangeArrowheads="1"/>
          </p:cNvSpPr>
          <p:nvPr>
            <p:ph type="sldNum" sz="quarter" idx="10"/>
          </p:nvPr>
        </p:nvSpPr>
        <p:spPr/>
        <p:txBody>
          <a:bodyPr/>
          <a:lstStyle/>
          <a:p>
            <a:pPr>
              <a:defRPr/>
            </a:pPr>
            <a:fld id="{A38D1643-3292-42F5-A0C5-C422857EE115}" type="slidenum">
              <a:rPr lang="en-US" altLang="zh-CN"/>
              <a:pPr>
                <a:defRPr/>
              </a:pPr>
              <a:t>6</a:t>
            </a:fld>
            <a:endParaRPr lang="en-US" altLang="zh-CN"/>
          </a:p>
        </p:txBody>
      </p:sp>
      <p:grpSp>
        <p:nvGrpSpPr>
          <p:cNvPr id="8195" name="Group 20"/>
          <p:cNvGrpSpPr>
            <a:grpSpLocks/>
          </p:cNvGrpSpPr>
          <p:nvPr/>
        </p:nvGrpSpPr>
        <p:grpSpPr bwMode="auto">
          <a:xfrm>
            <a:off x="1831975" y="4038600"/>
            <a:ext cx="5559425" cy="1044575"/>
            <a:chOff x="1056" y="1094"/>
            <a:chExt cx="3502" cy="658"/>
          </a:xfrm>
        </p:grpSpPr>
        <p:sp>
          <p:nvSpPr>
            <p:cNvPr id="8197" name="Text Box 4"/>
            <p:cNvSpPr txBox="1">
              <a:spLocks noChangeArrowheads="1"/>
            </p:cNvSpPr>
            <p:nvPr/>
          </p:nvSpPr>
          <p:spPr bwMode="auto">
            <a:xfrm>
              <a:off x="1294" y="1597"/>
              <a:ext cx="3264" cy="155"/>
            </a:xfrm>
            <a:prstGeom prst="rect">
              <a:avLst/>
            </a:prstGeom>
            <a:noFill/>
            <a:ln w="9525">
              <a:noFill/>
              <a:round/>
              <a:headEnd/>
              <a:tailEnd/>
            </a:ln>
          </p:spPr>
          <p:txBody>
            <a:bodyPr lIns="90000" tIns="46800" rIns="90000" bIns="46800">
              <a:spAutoFit/>
            </a:bodyPr>
            <a:lstStyle/>
            <a:p>
              <a:pPr defTabSz="457200" eaLnBrk="0" hangingPunct="0">
                <a:spcBef>
                  <a:spcPts val="625"/>
                </a:spcBef>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000" b="1">
                  <a:solidFill>
                    <a:srgbClr val="000000"/>
                  </a:solidFill>
                  <a:ea typeface="Arial Unicode MS" pitchFamily="34" charset="-128"/>
                  <a:cs typeface="Arial Unicode MS" pitchFamily="34" charset="-128"/>
                </a:rPr>
                <a:t>Source: “IPTV Architecture Requirements,” ATIS-0800002, May 2006</a:t>
              </a:r>
            </a:p>
          </p:txBody>
        </p:sp>
        <p:grpSp>
          <p:nvGrpSpPr>
            <p:cNvPr id="8198" name="Group 5"/>
            <p:cNvGrpSpPr>
              <a:grpSpLocks/>
            </p:cNvGrpSpPr>
            <p:nvPr/>
          </p:nvGrpSpPr>
          <p:grpSpPr bwMode="auto">
            <a:xfrm>
              <a:off x="1056" y="1094"/>
              <a:ext cx="3359" cy="431"/>
              <a:chOff x="1056" y="1152"/>
              <a:chExt cx="3359" cy="431"/>
            </a:xfrm>
          </p:grpSpPr>
          <p:sp>
            <p:nvSpPr>
              <p:cNvPr id="8199" name="Line 6"/>
              <p:cNvSpPr>
                <a:spLocks noChangeShapeType="1"/>
              </p:cNvSpPr>
              <p:nvPr/>
            </p:nvSpPr>
            <p:spPr bwMode="auto">
              <a:xfrm>
                <a:off x="1710" y="1376"/>
                <a:ext cx="2021" cy="1"/>
              </a:xfrm>
              <a:prstGeom prst="line">
                <a:avLst/>
              </a:prstGeom>
              <a:noFill/>
              <a:ln w="38160">
                <a:solidFill>
                  <a:srgbClr val="000000"/>
                </a:solidFill>
                <a:miter lim="800000"/>
                <a:headEnd/>
                <a:tailEnd/>
              </a:ln>
            </p:spPr>
            <p:txBody>
              <a:bodyPr/>
              <a:lstStyle/>
              <a:p>
                <a:endParaRPr lang="en-US"/>
              </a:p>
            </p:txBody>
          </p:sp>
          <p:sp>
            <p:nvSpPr>
              <p:cNvPr id="8200" name="Oval 7"/>
              <p:cNvSpPr>
                <a:spLocks noChangeArrowheads="1"/>
              </p:cNvSpPr>
              <p:nvPr/>
            </p:nvSpPr>
            <p:spPr bwMode="auto">
              <a:xfrm>
                <a:off x="1056" y="1218"/>
                <a:ext cx="773" cy="334"/>
              </a:xfrm>
              <a:prstGeom prst="ellipse">
                <a:avLst/>
              </a:prstGeom>
              <a:solidFill>
                <a:srgbClr val="FFFF99"/>
              </a:solidFill>
              <a:ln w="28440">
                <a:solidFill>
                  <a:srgbClr val="000000"/>
                </a:solidFill>
                <a:miter lim="800000"/>
                <a:headEnd/>
                <a:tailEnd/>
              </a:ln>
            </p:spPr>
            <p:txBody>
              <a:bodyPr wrap="none" anchor="ctr"/>
              <a:lstStyle/>
              <a:p>
                <a:endParaRPr lang="en-US"/>
              </a:p>
            </p:txBody>
          </p:sp>
          <p:sp>
            <p:nvSpPr>
              <p:cNvPr id="8201" name="Oval 8"/>
              <p:cNvSpPr>
                <a:spLocks noChangeArrowheads="1"/>
              </p:cNvSpPr>
              <p:nvPr/>
            </p:nvSpPr>
            <p:spPr bwMode="auto">
              <a:xfrm>
                <a:off x="1918" y="1218"/>
                <a:ext cx="773" cy="334"/>
              </a:xfrm>
              <a:prstGeom prst="ellipse">
                <a:avLst/>
              </a:prstGeom>
              <a:solidFill>
                <a:srgbClr val="99FF99"/>
              </a:solidFill>
              <a:ln w="28440">
                <a:solidFill>
                  <a:srgbClr val="000000"/>
                </a:solidFill>
                <a:miter lim="800000"/>
                <a:headEnd/>
                <a:tailEnd/>
              </a:ln>
            </p:spPr>
            <p:txBody>
              <a:bodyPr wrap="none" anchor="ctr"/>
              <a:lstStyle/>
              <a:p>
                <a:endParaRPr lang="en-US"/>
              </a:p>
            </p:txBody>
          </p:sp>
          <p:sp>
            <p:nvSpPr>
              <p:cNvPr id="8202" name="Oval 9"/>
              <p:cNvSpPr>
                <a:spLocks noChangeArrowheads="1"/>
              </p:cNvSpPr>
              <p:nvPr/>
            </p:nvSpPr>
            <p:spPr bwMode="auto">
              <a:xfrm>
                <a:off x="2780" y="1218"/>
                <a:ext cx="773" cy="334"/>
              </a:xfrm>
              <a:prstGeom prst="ellipse">
                <a:avLst/>
              </a:prstGeom>
              <a:solidFill>
                <a:srgbClr val="BBE0E3"/>
              </a:solidFill>
              <a:ln w="28440">
                <a:solidFill>
                  <a:srgbClr val="000000"/>
                </a:solidFill>
                <a:miter lim="800000"/>
                <a:headEnd/>
                <a:tailEnd/>
              </a:ln>
            </p:spPr>
            <p:txBody>
              <a:bodyPr wrap="none" anchor="ctr"/>
              <a:lstStyle/>
              <a:p>
                <a:endParaRPr lang="en-US"/>
              </a:p>
            </p:txBody>
          </p:sp>
          <p:sp>
            <p:nvSpPr>
              <p:cNvPr id="8203" name="Oval 10"/>
              <p:cNvSpPr>
                <a:spLocks noChangeArrowheads="1"/>
              </p:cNvSpPr>
              <p:nvPr/>
            </p:nvSpPr>
            <p:spPr bwMode="auto">
              <a:xfrm>
                <a:off x="3642" y="1218"/>
                <a:ext cx="773" cy="334"/>
              </a:xfrm>
              <a:prstGeom prst="ellipse">
                <a:avLst/>
              </a:prstGeom>
              <a:solidFill>
                <a:srgbClr val="FFCCCC"/>
              </a:solidFill>
              <a:ln w="28440">
                <a:solidFill>
                  <a:srgbClr val="000000"/>
                </a:solidFill>
                <a:miter lim="800000"/>
                <a:headEnd/>
                <a:tailEnd/>
              </a:ln>
            </p:spPr>
            <p:txBody>
              <a:bodyPr wrap="none" anchor="ctr"/>
              <a:lstStyle/>
              <a:p>
                <a:endParaRPr lang="en-US"/>
              </a:p>
            </p:txBody>
          </p:sp>
          <p:sp>
            <p:nvSpPr>
              <p:cNvPr id="8204" name="Text Box 11"/>
              <p:cNvSpPr txBox="1">
                <a:spLocks noChangeArrowheads="1"/>
              </p:cNvSpPr>
              <p:nvPr/>
            </p:nvSpPr>
            <p:spPr bwMode="auto">
              <a:xfrm>
                <a:off x="1200" y="1248"/>
                <a:ext cx="503" cy="289"/>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dirty="0">
                    <a:solidFill>
                      <a:srgbClr val="000000"/>
                    </a:solidFill>
                    <a:ea typeface="Arial Unicode MS" pitchFamily="34" charset="-128"/>
                    <a:cs typeface="Arial Unicode MS" pitchFamily="34" charset="-128"/>
                  </a:rPr>
                  <a:t>Content </a:t>
                </a:r>
              </a:p>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dirty="0">
                    <a:solidFill>
                      <a:srgbClr val="000000"/>
                    </a:solidFill>
                    <a:ea typeface="Arial Unicode MS" pitchFamily="34" charset="-128"/>
                    <a:cs typeface="Arial Unicode MS" pitchFamily="34" charset="-128"/>
                  </a:rPr>
                  <a:t>Provider</a:t>
                </a:r>
              </a:p>
            </p:txBody>
          </p:sp>
          <p:sp>
            <p:nvSpPr>
              <p:cNvPr id="8205" name="Text Box 12"/>
              <p:cNvSpPr txBox="1">
                <a:spLocks noChangeArrowheads="1"/>
              </p:cNvSpPr>
              <p:nvPr/>
            </p:nvSpPr>
            <p:spPr bwMode="auto">
              <a:xfrm>
                <a:off x="2062" y="1248"/>
                <a:ext cx="503" cy="289"/>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Service </a:t>
                </a:r>
              </a:p>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Provider</a:t>
                </a:r>
              </a:p>
            </p:txBody>
          </p:sp>
          <p:sp>
            <p:nvSpPr>
              <p:cNvPr id="8206" name="Text Box 13"/>
              <p:cNvSpPr txBox="1">
                <a:spLocks noChangeArrowheads="1"/>
              </p:cNvSpPr>
              <p:nvPr/>
            </p:nvSpPr>
            <p:spPr bwMode="auto">
              <a:xfrm>
                <a:off x="2892" y="1248"/>
                <a:ext cx="519" cy="288"/>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Network </a:t>
                </a:r>
              </a:p>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Provider</a:t>
                </a:r>
              </a:p>
            </p:txBody>
          </p:sp>
          <p:sp>
            <p:nvSpPr>
              <p:cNvPr id="8207" name="Text Box 14"/>
              <p:cNvSpPr txBox="1">
                <a:spLocks noChangeArrowheads="1"/>
              </p:cNvSpPr>
              <p:nvPr/>
            </p:nvSpPr>
            <p:spPr bwMode="auto">
              <a:xfrm>
                <a:off x="3752" y="1315"/>
                <a:ext cx="589" cy="174"/>
              </a:xfrm>
              <a:prstGeom prst="rect">
                <a:avLst/>
              </a:prstGeom>
              <a:noFill/>
              <a:ln w="9525">
                <a:noFill/>
                <a:round/>
                <a:headEnd/>
                <a:tailEnd/>
              </a:ln>
            </p:spPr>
            <p:txBody>
              <a:bodyPr wrap="none" lIns="90000" tIns="46800" rIns="90000" bIns="46800">
                <a:spAutoFit/>
              </a:bodyPr>
              <a:lstStyle/>
              <a:p>
                <a:pPr algn="ctr" defTabSz="457200">
                  <a:buClr>
                    <a:srgbClr val="00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b="1">
                    <a:solidFill>
                      <a:srgbClr val="000000"/>
                    </a:solidFill>
                    <a:ea typeface="Arial Unicode MS" pitchFamily="34" charset="-128"/>
                    <a:cs typeface="Arial Unicode MS" pitchFamily="34" charset="-128"/>
                  </a:rPr>
                  <a:t>Consumer</a:t>
                </a:r>
              </a:p>
            </p:txBody>
          </p:sp>
          <p:sp>
            <p:nvSpPr>
              <p:cNvPr id="8208" name="Line 15"/>
              <p:cNvSpPr>
                <a:spLocks noChangeShapeType="1"/>
              </p:cNvSpPr>
              <p:nvPr/>
            </p:nvSpPr>
            <p:spPr bwMode="auto">
              <a:xfrm>
                <a:off x="1881" y="1161"/>
                <a:ext cx="1" cy="422"/>
              </a:xfrm>
              <a:prstGeom prst="line">
                <a:avLst/>
              </a:prstGeom>
              <a:noFill/>
              <a:ln w="28440">
                <a:solidFill>
                  <a:srgbClr val="000000"/>
                </a:solidFill>
                <a:prstDash val="sysDot"/>
                <a:miter lim="800000"/>
                <a:headEnd/>
                <a:tailEnd/>
              </a:ln>
            </p:spPr>
            <p:txBody>
              <a:bodyPr/>
              <a:lstStyle/>
              <a:p>
                <a:endParaRPr lang="en-US"/>
              </a:p>
            </p:txBody>
          </p:sp>
          <p:sp>
            <p:nvSpPr>
              <p:cNvPr id="8209" name="Line 16"/>
              <p:cNvSpPr>
                <a:spLocks noChangeShapeType="1"/>
              </p:cNvSpPr>
              <p:nvPr/>
            </p:nvSpPr>
            <p:spPr bwMode="auto">
              <a:xfrm>
                <a:off x="3604" y="1152"/>
                <a:ext cx="1" cy="422"/>
              </a:xfrm>
              <a:prstGeom prst="line">
                <a:avLst/>
              </a:prstGeom>
              <a:noFill/>
              <a:ln w="28440">
                <a:solidFill>
                  <a:srgbClr val="000000"/>
                </a:solidFill>
                <a:prstDash val="sysDot"/>
                <a:miter lim="800000"/>
                <a:headEnd/>
                <a:tailEnd/>
              </a:ln>
            </p:spPr>
            <p:txBody>
              <a:bodyPr/>
              <a:lstStyle/>
              <a:p>
                <a:endParaRPr lang="en-US"/>
              </a:p>
            </p:txBody>
          </p:sp>
          <p:sp>
            <p:nvSpPr>
              <p:cNvPr id="8210" name="Line 17"/>
              <p:cNvSpPr>
                <a:spLocks noChangeShapeType="1"/>
              </p:cNvSpPr>
              <p:nvPr/>
            </p:nvSpPr>
            <p:spPr bwMode="auto">
              <a:xfrm>
                <a:off x="2736" y="1161"/>
                <a:ext cx="1" cy="422"/>
              </a:xfrm>
              <a:prstGeom prst="line">
                <a:avLst/>
              </a:prstGeom>
              <a:noFill/>
              <a:ln w="28440">
                <a:solidFill>
                  <a:srgbClr val="000000"/>
                </a:solidFill>
                <a:prstDash val="sysDot"/>
                <a:miter lim="800000"/>
                <a:headEnd/>
                <a:tailEnd/>
              </a:ln>
            </p:spPr>
            <p:txBody>
              <a:bodyPr/>
              <a:lstStyle/>
              <a:p>
                <a:endParaRPr lang="en-US"/>
              </a:p>
            </p:txBody>
          </p:sp>
        </p:grpSp>
      </p:grpSp>
    </p:spTree>
    <p:extLst>
      <p:ext uri="{BB962C8B-B14F-4D97-AF65-F5344CB8AC3E}">
        <p14:creationId xmlns:p14="http://schemas.microsoft.com/office/powerpoint/2010/main" val="3732550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smtClean="0"/>
              <a:t>Steps/Actions</a:t>
            </a:r>
            <a:endParaRPr lang="en-US" dirty="0"/>
          </a:p>
        </p:txBody>
      </p:sp>
      <p:sp>
        <p:nvSpPr>
          <p:cNvPr id="9218" name="Rectangle 2"/>
          <p:cNvSpPr>
            <a:spLocks noGrp="1" noRot="1" noChangeArrowheads="1"/>
          </p:cNvSpPr>
          <p:nvPr>
            <p:ph idx="1"/>
          </p:nvPr>
        </p:nvSpPr>
        <p:spPr>
          <a:xfrm>
            <a:off x="468313" y="1295400"/>
            <a:ext cx="8229600" cy="4525962"/>
          </a:xfrm>
        </p:spPr>
        <p:txBody>
          <a:bodyPr>
            <a:normAutofit/>
          </a:bodyPr>
          <a:lstStyle/>
          <a:p>
            <a:pPr>
              <a:lnSpc>
                <a:spcPct val="90000"/>
              </a:lnSpc>
            </a:pPr>
            <a:r>
              <a:rPr lang="en-GB" sz="2600" dirty="0" smtClean="0">
                <a:ea typeface="宋体"/>
                <a:cs typeface="宋体"/>
              </a:rPr>
              <a:t>IIF is nearing completion of its currently-defined work program.</a:t>
            </a:r>
          </a:p>
          <a:p>
            <a:pPr>
              <a:lnSpc>
                <a:spcPct val="90000"/>
              </a:lnSpc>
            </a:pPr>
            <a:r>
              <a:rPr lang="en-GB" sz="2600" dirty="0" smtClean="0">
                <a:ea typeface="宋体"/>
                <a:cs typeface="宋体"/>
              </a:rPr>
              <a:t>ATIS will continue to work cooperatively with external organizations, such as VSF, and align efforts and work products (e.g., related to </a:t>
            </a:r>
            <a:r>
              <a:rPr lang="en-GB" sz="2600" dirty="0" err="1" smtClean="0">
                <a:ea typeface="宋体"/>
                <a:cs typeface="宋体"/>
              </a:rPr>
              <a:t>QoS</a:t>
            </a:r>
            <a:r>
              <a:rPr lang="en-GB" sz="2600" dirty="0" smtClean="0">
                <a:ea typeface="宋体"/>
                <a:cs typeface="宋体"/>
              </a:rPr>
              <a:t> and </a:t>
            </a:r>
            <a:r>
              <a:rPr lang="en-GB" sz="2600" dirty="0" err="1" smtClean="0">
                <a:ea typeface="宋体"/>
                <a:cs typeface="宋体"/>
              </a:rPr>
              <a:t>QoE</a:t>
            </a:r>
            <a:r>
              <a:rPr lang="en-GB" sz="2600" dirty="0" smtClean="0">
                <a:ea typeface="宋体"/>
                <a:cs typeface="宋体"/>
              </a:rPr>
              <a:t>).</a:t>
            </a:r>
          </a:p>
        </p:txBody>
      </p:sp>
      <p:sp>
        <p:nvSpPr>
          <p:cNvPr id="4" name="Rectangle 6"/>
          <p:cNvSpPr>
            <a:spLocks noGrp="1" noChangeArrowheads="1"/>
          </p:cNvSpPr>
          <p:nvPr>
            <p:ph type="sldNum" sz="quarter" idx="10"/>
          </p:nvPr>
        </p:nvSpPr>
        <p:spPr/>
        <p:txBody>
          <a:bodyPr/>
          <a:lstStyle/>
          <a:p>
            <a:pPr>
              <a:defRPr/>
            </a:pPr>
            <a:fld id="{DDB628C3-880E-4E8B-B13C-9891EFBE5143}" type="slidenum">
              <a:rPr lang="en-US" altLang="zh-CN"/>
              <a:pPr>
                <a:defRPr/>
              </a:pPr>
              <a:t>7</a:t>
            </a:fld>
            <a:endParaRPr lang="en-US" altLang="zh-CN"/>
          </a:p>
        </p:txBody>
      </p:sp>
    </p:spTree>
    <p:extLst>
      <p:ext uri="{BB962C8B-B14F-4D97-AF65-F5344CB8AC3E}">
        <p14:creationId xmlns:p14="http://schemas.microsoft.com/office/powerpoint/2010/main" val="2424027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Resolution</a:t>
            </a:r>
            <a:endParaRPr lang="en-US" dirty="0"/>
          </a:p>
        </p:txBody>
      </p:sp>
      <p:sp>
        <p:nvSpPr>
          <p:cNvPr id="10242" name="Rectangle 2"/>
          <p:cNvSpPr>
            <a:spLocks noGrp="1" noRot="1" noChangeArrowheads="1"/>
          </p:cNvSpPr>
          <p:nvPr>
            <p:ph idx="1"/>
          </p:nvPr>
        </p:nvSpPr>
        <p:spPr>
          <a:xfrm>
            <a:off x="468313" y="1295400"/>
            <a:ext cx="8229600" cy="4525962"/>
          </a:xfrm>
        </p:spPr>
        <p:txBody>
          <a:bodyPr/>
          <a:lstStyle/>
          <a:p>
            <a:r>
              <a:rPr lang="en-US" sz="2600" dirty="0" smtClean="0">
                <a:ea typeface="宋体"/>
                <a:cs typeface="宋体"/>
              </a:rPr>
              <a:t>No proposed changes at this time.</a:t>
            </a:r>
            <a:endParaRPr lang="en-US" sz="2600" dirty="0">
              <a:ea typeface="宋体"/>
              <a:cs typeface="宋体"/>
            </a:endParaRPr>
          </a:p>
        </p:txBody>
      </p:sp>
      <p:sp>
        <p:nvSpPr>
          <p:cNvPr id="4" name="Rectangle 6"/>
          <p:cNvSpPr>
            <a:spLocks noGrp="1" noChangeArrowheads="1"/>
          </p:cNvSpPr>
          <p:nvPr>
            <p:ph type="sldNum" sz="quarter" idx="10"/>
          </p:nvPr>
        </p:nvSpPr>
        <p:spPr/>
        <p:txBody>
          <a:bodyPr/>
          <a:lstStyle/>
          <a:p>
            <a:pPr>
              <a:defRPr/>
            </a:pPr>
            <a:fld id="{4F23307C-58D9-4253-AD99-F8AA450DE66F}" type="slidenum">
              <a:rPr lang="en-US" altLang="zh-CN"/>
              <a:pPr>
                <a:defRPr/>
              </a:pPr>
              <a:t>8</a:t>
            </a:fld>
            <a:endParaRPr lang="en-US" altLang="zh-CN"/>
          </a:p>
        </p:txBody>
      </p:sp>
    </p:spTree>
    <p:extLst>
      <p:ext uri="{BB962C8B-B14F-4D97-AF65-F5344CB8AC3E}">
        <p14:creationId xmlns:p14="http://schemas.microsoft.com/office/powerpoint/2010/main" val="4103997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Supplementary </a:t>
            </a:r>
            <a:r>
              <a:rPr lang="en-US" dirty="0" smtClean="0"/>
              <a:t>Slides</a:t>
            </a:r>
            <a:endParaRPr lang="en-US" dirty="0"/>
          </a:p>
        </p:txBody>
      </p:sp>
      <p:sp>
        <p:nvSpPr>
          <p:cNvPr id="3" name="Rectangle 6"/>
          <p:cNvSpPr>
            <a:spLocks noGrp="1" noChangeArrowheads="1"/>
          </p:cNvSpPr>
          <p:nvPr>
            <p:ph type="sldNum" sz="quarter" idx="10"/>
          </p:nvPr>
        </p:nvSpPr>
        <p:spPr/>
        <p:txBody>
          <a:bodyPr/>
          <a:lstStyle/>
          <a:p>
            <a:pPr>
              <a:defRPr/>
            </a:pPr>
            <a:fld id="{F5CC2A4D-2FCE-4CDB-AE0E-02A525CC4A8C}" type="slidenum">
              <a:rPr lang="en-US" altLang="zh-CN"/>
              <a:pPr>
                <a:defRPr/>
              </a:pPr>
              <a:t>9</a:t>
            </a:fld>
            <a:endParaRPr lang="en-US" altLang="zh-CN"/>
          </a:p>
        </p:txBody>
      </p:sp>
    </p:spTree>
    <p:extLst>
      <p:ext uri="{BB962C8B-B14F-4D97-AF65-F5344CB8AC3E}">
        <p14:creationId xmlns:p14="http://schemas.microsoft.com/office/powerpoint/2010/main" val="1564432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A13F613-C0CE-4502-9DF5-2997A8196568}"/>
</file>

<file path=customXml/itemProps2.xml><?xml version="1.0" encoding="utf-8"?>
<ds:datastoreItem xmlns:ds="http://schemas.openxmlformats.org/officeDocument/2006/customXml" ds:itemID="{9F07DAB9-8C9C-4A2E-BCFB-756D1A386549}"/>
</file>

<file path=customXml/itemProps3.xml><?xml version="1.0" encoding="utf-8"?>
<ds:datastoreItem xmlns:ds="http://schemas.openxmlformats.org/officeDocument/2006/customXml" ds:itemID="{D694F455-D57C-4804-9207-FE6B8F6469BC}"/>
</file>

<file path=docProps/app.xml><?xml version="1.0" encoding="utf-8"?>
<Properties xmlns="http://schemas.openxmlformats.org/officeDocument/2006/extended-properties" xmlns:vt="http://schemas.openxmlformats.org/officeDocument/2006/docPropsVTypes">
  <Template/>
  <TotalTime>607</TotalTime>
  <Words>4386</Words>
  <Application>Microsoft Office PowerPoint</Application>
  <PresentationFormat>On-screen Show (4:3)</PresentationFormat>
  <Paragraphs>512</Paragraphs>
  <Slides>58</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0" baseType="lpstr">
      <vt:lpstr>Default Design</vt:lpstr>
      <vt:lpstr>Microsoft PowerPoint 97-2003 Slide</vt:lpstr>
      <vt:lpstr>ATIS IPTV Standards</vt:lpstr>
      <vt:lpstr>Highlight of Current Activities</vt:lpstr>
      <vt:lpstr>Highlight of Current Activities</vt:lpstr>
      <vt:lpstr>Highlight of Current Activities</vt:lpstr>
      <vt:lpstr>Highlight of Current Activities</vt:lpstr>
      <vt:lpstr>Strategic Direction</vt:lpstr>
      <vt:lpstr>Next Steps/Actions</vt:lpstr>
      <vt:lpstr>Proposed Resolution</vt:lpstr>
      <vt:lpstr>Supplementary Slides</vt:lpstr>
      <vt:lpstr>IIF Committees</vt:lpstr>
      <vt:lpstr>IIF Committees (cont’d)</vt:lpstr>
      <vt:lpstr>IIF Committees (cont’d)</vt:lpstr>
      <vt:lpstr>IIF Committees (cont’d)</vt:lpstr>
      <vt:lpstr>ATIS Committee Involvement</vt:lpstr>
      <vt:lpstr>IIF Mission</vt:lpstr>
      <vt:lpstr>IIF Scope</vt:lpstr>
      <vt:lpstr>IIF Publications</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IIF Publications (cont’d)</vt:lpstr>
      <vt:lpstr>IPTV Sub-Domains</vt:lpstr>
      <vt:lpstr>IIF DRM Components</vt:lpstr>
      <vt:lpstr>IPTV OSS/BSS HLA</vt:lpstr>
      <vt:lpstr>IPTV OSS/BSS HLA (cont’d)</vt:lpstr>
      <vt:lpstr>Service Network View</vt:lpstr>
      <vt:lpstr>Connecting to an IPTV Network</vt:lpstr>
      <vt:lpstr>Video Service Flows</vt:lpstr>
      <vt:lpstr>IIF Certificate Authority (CA) Hierarchy</vt:lpstr>
      <vt:lpstr>IIF Security Profiles</vt:lpstr>
      <vt:lpstr>High Level QOS Measurement Model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IPTV Standards Development via ATIS’ IPTV Interoperability Forum (IIF)‏</dc:title>
  <dc:creator>Steve Barclay</dc:creator>
  <dc:description>v.2 - 22 August 2011</dc:description>
  <cp:lastModifiedBy>Steve Barclay</cp:lastModifiedBy>
  <cp:revision>106</cp:revision>
  <dcterms:created xsi:type="dcterms:W3CDTF">2011-09-30T16:59:00Z</dcterms:created>
  <dcterms:modified xsi:type="dcterms:W3CDTF">2013-05-13T05:09:22Z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