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4.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15.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5.xml" ContentType="application/vnd.openxmlformats-officedocument.presentationml.slideLayout+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notesSlides/notesSlide2.xml" ContentType="application/vnd.openxmlformats-officedocument.presentationml.notesSlide+xml"/>
  <Override PartName="/ppt/slideLayouts/slideLayout3.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2.xml" ContentType="application/vnd.openxmlformats-officedocument.theme+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7"/>
  </p:notesMasterIdLst>
  <p:handoutMasterIdLst>
    <p:handoutMasterId r:id="rId18"/>
  </p:handoutMasterIdLst>
  <p:sldIdLst>
    <p:sldId id="256" r:id="rId2"/>
    <p:sldId id="259" r:id="rId3"/>
    <p:sldId id="271" r:id="rId4"/>
    <p:sldId id="272" r:id="rId5"/>
    <p:sldId id="274" r:id="rId6"/>
    <p:sldId id="260" r:id="rId7"/>
    <p:sldId id="261" r:id="rId8"/>
    <p:sldId id="262" r:id="rId9"/>
    <p:sldId id="263" r:id="rId10"/>
    <p:sldId id="264" r:id="rId11"/>
    <p:sldId id="265" r:id="rId12"/>
    <p:sldId id="267" r:id="rId13"/>
    <p:sldId id="268" r:id="rId14"/>
    <p:sldId id="270" r:id="rId15"/>
    <p:sldId id="273" r:id="rId16"/>
  </p:sldIdLst>
  <p:sldSz cx="9144000" cy="6858000" type="screen4x3"/>
  <p:notesSz cx="6858000" cy="9144000"/>
  <p:defaultTextStyle>
    <a:defPPr>
      <a:defRPr lang="en-CA"/>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244D"/>
    <a:srgbClr val="C6880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720" y="-25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B52B434-2A16-40F9-AD0E-509D97601C31}" type="datetimeFigureOut">
              <a:rPr lang="en-US" smtClean="0"/>
              <a:t>5/9/2013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CA29EE9-2A29-4F04-AD3C-CB33D2D26D62}" type="slidenum">
              <a:rPr lang="en-US" smtClean="0"/>
              <a:t>‹#›</a:t>
            </a:fld>
            <a:endParaRPr lang="en-US"/>
          </a:p>
        </p:txBody>
      </p:sp>
    </p:spTree>
    <p:extLst>
      <p:ext uri="{BB962C8B-B14F-4D97-AF65-F5344CB8AC3E}">
        <p14:creationId xmlns:p14="http://schemas.microsoft.com/office/powerpoint/2010/main" val="13536038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CA"/>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CA"/>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CA"/>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5475B335-F0EB-407F-99A9-145F54997BC0}" type="slidenum">
              <a:rPr lang="en-CA"/>
              <a:pPr/>
              <a:t>‹#›</a:t>
            </a:fld>
            <a:endParaRPr lang="en-CA"/>
          </a:p>
        </p:txBody>
      </p:sp>
    </p:spTree>
    <p:extLst>
      <p:ext uri="{BB962C8B-B14F-4D97-AF65-F5344CB8AC3E}">
        <p14:creationId xmlns:p14="http://schemas.microsoft.com/office/powerpoint/2010/main" val="162315683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noTextEdit="1"/>
          </p:cNvSpPr>
          <p:nvPr>
            <p:ph type="sldImg"/>
          </p:nvPr>
        </p:nvSpPr>
        <p:spPr bwMode="auto">
          <a:noFill/>
          <a:ln>
            <a:solidFill>
              <a:srgbClr val="000000"/>
            </a:solidFill>
            <a:miter lim="800000"/>
            <a:headEnd/>
            <a:tailEnd/>
          </a:ln>
        </p:spPr>
      </p:sp>
      <p:sp>
        <p:nvSpPr>
          <p:cNvPr id="2355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ea typeface="宋体"/>
            </a:endParaRPr>
          </a:p>
        </p:txBody>
      </p:sp>
      <p:sp>
        <p:nvSpPr>
          <p:cNvPr id="23555"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8E95276D-B806-4FFF-B64D-D80F3ABCFCDC}" type="slidenum">
              <a:rPr lang="en-US" sz="1200"/>
              <a:pPr algn="r"/>
              <a:t>10</a:t>
            </a:fld>
            <a:endParaRPr 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1FB1DB26-3AD7-4AA2-A82F-9103E566E6FE}" type="slidenum">
              <a:rPr lang="en-US" smtClean="0">
                <a:ea typeface="宋体"/>
                <a:cs typeface="宋体"/>
              </a:rPr>
              <a:pPr/>
              <a:t>11</a:t>
            </a:fld>
            <a:endParaRPr lang="en-US" smtClean="0">
              <a:ea typeface="宋体"/>
              <a:cs typeface="宋体"/>
            </a:endParaRPr>
          </a:p>
        </p:txBody>
      </p:sp>
      <p:sp>
        <p:nvSpPr>
          <p:cNvPr id="2560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560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ea typeface="宋体"/>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제목 슬라이드">
    <p:spTree>
      <p:nvGrpSpPr>
        <p:cNvPr id="1" name=""/>
        <p:cNvGrpSpPr/>
        <p:nvPr/>
      </p:nvGrpSpPr>
      <p:grpSpPr>
        <a:xfrm>
          <a:off x="0" y="0"/>
          <a:ext cx="0" cy="0"/>
          <a:chOff x="0" y="0"/>
          <a:chExt cx="0" cy="0"/>
        </a:xfrm>
      </p:grpSpPr>
      <p:pic>
        <p:nvPicPr>
          <p:cNvPr id="4" name="그림 6" descr="엠블럼2.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4463" y="134938"/>
            <a:ext cx="2914650" cy="192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2"/>
          <p:cNvSpPr txBox="1">
            <a:spLocks noChangeArrowheads="1"/>
          </p:cNvSpPr>
          <p:nvPr userDrawn="1"/>
        </p:nvSpPr>
        <p:spPr bwMode="auto">
          <a:xfrm>
            <a:off x="179388" y="6381750"/>
            <a:ext cx="2305050" cy="276225"/>
          </a:xfrm>
          <a:prstGeom prst="rect">
            <a:avLst/>
          </a:prstGeom>
          <a:noFill/>
          <a:ln w="9525">
            <a:noFill/>
            <a:miter lim="800000"/>
            <a:headEnd/>
            <a:tailEnd/>
          </a:ln>
          <a:effec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CA" altLang="ko-KR" sz="1200" b="1" smtClean="0">
                <a:solidFill>
                  <a:srgbClr val="09244D"/>
                </a:solidFill>
                <a:ea typeface="굴림" pitchFamily="50" charset="-127"/>
              </a:rPr>
              <a:t>Jeju, 13 – 16 May 2013</a:t>
            </a:r>
            <a:endParaRPr lang="en-CA" altLang="ko-KR" sz="1200" b="1" smtClean="0">
              <a:ea typeface="굴림" pitchFamily="50" charset="-127"/>
            </a:endParaRPr>
          </a:p>
        </p:txBody>
      </p:sp>
      <p:sp>
        <p:nvSpPr>
          <p:cNvPr id="6" name="Rectangle 13"/>
          <p:cNvSpPr>
            <a:spLocks noChangeArrowheads="1"/>
          </p:cNvSpPr>
          <p:nvPr userDrawn="1"/>
        </p:nvSpPr>
        <p:spPr bwMode="auto">
          <a:xfrm>
            <a:off x="3028950" y="6381750"/>
            <a:ext cx="3068638" cy="33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n-CA" altLang="ko-KR" sz="1200" b="1">
                <a:solidFill>
                  <a:srgbClr val="09244D"/>
                </a:solidFill>
                <a:ea typeface="굴림" pitchFamily="50" charset="-127"/>
              </a:rPr>
              <a:t>TBD</a:t>
            </a:r>
          </a:p>
        </p:txBody>
      </p:sp>
      <p:sp>
        <p:nvSpPr>
          <p:cNvPr id="6146" name="Rectangle 2"/>
          <p:cNvSpPr>
            <a:spLocks noGrp="1" noChangeArrowheads="1"/>
          </p:cNvSpPr>
          <p:nvPr>
            <p:ph type="ctrTitle"/>
          </p:nvPr>
        </p:nvSpPr>
        <p:spPr>
          <a:xfrm>
            <a:off x="685800" y="2130425"/>
            <a:ext cx="7772400" cy="1470025"/>
          </a:xfrm>
        </p:spPr>
        <p:txBody>
          <a:bodyPr/>
          <a:lstStyle>
            <a:lvl1pPr>
              <a:defRPr b="0"/>
            </a:lvl1pPr>
          </a:lstStyle>
          <a:p>
            <a:r>
              <a:rPr lang="en-CA" altLang="ko-KR"/>
              <a:t>TITLE OF </a:t>
            </a:r>
            <a:br>
              <a:rPr lang="en-CA" altLang="ko-KR"/>
            </a:br>
            <a:r>
              <a:rPr lang="en-CA" altLang="ko-KR"/>
              <a:t>PRESENTATION</a:t>
            </a:r>
          </a:p>
        </p:txBody>
      </p:sp>
      <p:sp>
        <p:nvSpPr>
          <p:cNvPr id="6147" name="Rectangle 3"/>
          <p:cNvSpPr>
            <a:spLocks noGrp="1" noChangeArrowheads="1"/>
          </p:cNvSpPr>
          <p:nvPr>
            <p:ph type="subTitle" idx="1"/>
          </p:nvPr>
        </p:nvSpPr>
        <p:spPr>
          <a:xfrm>
            <a:off x="1371600" y="3886200"/>
            <a:ext cx="6400800" cy="1752600"/>
          </a:xfrm>
        </p:spPr>
        <p:txBody>
          <a:bodyPr/>
          <a:lstStyle>
            <a:lvl1pPr marL="0" indent="0" algn="ctr">
              <a:buFontTx/>
              <a:buNone/>
              <a:defRPr b="1">
                <a:effectLst>
                  <a:outerShdw blurRad="38100" dist="38100" dir="2700000" algn="tl">
                    <a:srgbClr val="C0C0C0"/>
                  </a:outerShdw>
                </a:effectLst>
              </a:defRPr>
            </a:lvl1pPr>
          </a:lstStyle>
          <a:p>
            <a:r>
              <a:rPr lang="en-GB"/>
              <a:t>Name of Speaker,</a:t>
            </a:r>
          </a:p>
          <a:p>
            <a:r>
              <a:rPr lang="en-GB"/>
              <a:t>Title and Organization</a:t>
            </a:r>
            <a:endParaRPr lang="en-CA" altLang="ko-KR"/>
          </a:p>
        </p:txBody>
      </p:sp>
      <p:sp>
        <p:nvSpPr>
          <p:cNvPr id="7" name="Rectangle 6"/>
          <p:cNvSpPr>
            <a:spLocks noGrp="1" noChangeArrowheads="1"/>
          </p:cNvSpPr>
          <p:nvPr>
            <p:ph type="sldNum" sz="quarter" idx="10"/>
          </p:nvPr>
        </p:nvSpPr>
        <p:spPr>
          <a:xfrm>
            <a:off x="7766050" y="6337300"/>
            <a:ext cx="909638" cy="404813"/>
          </a:xfrm>
        </p:spPr>
        <p:txBody>
          <a:bodyPr/>
          <a:lstStyle>
            <a:lvl1pPr>
              <a:defRPr>
                <a:solidFill>
                  <a:srgbClr val="09244D"/>
                </a:solidFill>
              </a:defRPr>
            </a:lvl1pPr>
          </a:lstStyle>
          <a:p>
            <a:pPr>
              <a:defRPr/>
            </a:pPr>
            <a:fld id="{6E33E29E-D5F5-410E-9BF1-C2C02F1F79A0}" type="slidenum">
              <a:rPr lang="en-CA" altLang="ko-KR"/>
              <a:pPr>
                <a:defRPr/>
              </a:pPr>
              <a:t>‹#›</a:t>
            </a:fld>
            <a:endParaRPr lang="en-CA" altLang="ko-KR"/>
          </a:p>
        </p:txBody>
      </p:sp>
    </p:spTree>
    <p:extLst>
      <p:ext uri="{BB962C8B-B14F-4D97-AF65-F5344CB8AC3E}">
        <p14:creationId xmlns:p14="http://schemas.microsoft.com/office/powerpoint/2010/main" val="19210341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fld id="{48FC9957-100F-4D5B-96FE-7DF80AF36F36}" type="slidenum">
              <a:rPr lang="en-CA" altLang="ko-KR"/>
              <a:pPr>
                <a:defRPr/>
              </a:pPr>
              <a:t>‹#›</a:t>
            </a:fld>
            <a:endParaRPr lang="en-CA" altLang="ko-KR"/>
          </a:p>
        </p:txBody>
      </p:sp>
      <p:sp>
        <p:nvSpPr>
          <p:cNvPr id="5" name="Rectangle 13"/>
          <p:cNvSpPr>
            <a:spLocks noChangeArrowheads="1"/>
          </p:cNvSpPr>
          <p:nvPr userDrawn="1"/>
        </p:nvSpPr>
        <p:spPr bwMode="auto">
          <a:xfrm>
            <a:off x="5867400" y="6383965"/>
            <a:ext cx="3068638" cy="33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CA" altLang="ko-KR" sz="1200" b="1" i="0" dirty="0" smtClean="0">
                <a:solidFill>
                  <a:srgbClr val="09244D"/>
                </a:solidFill>
                <a:ea typeface="굴림" pitchFamily="50" charset="-127"/>
              </a:rPr>
              <a:t>Standards for Shared ICT</a:t>
            </a:r>
            <a:endParaRPr lang="en-CA" altLang="ko-KR" sz="1200" b="1" i="0" dirty="0">
              <a:solidFill>
                <a:srgbClr val="09244D"/>
              </a:solidFill>
              <a:ea typeface="굴림" pitchFamily="50" charset="-127"/>
            </a:endParaRPr>
          </a:p>
        </p:txBody>
      </p:sp>
    </p:spTree>
    <p:extLst>
      <p:ext uri="{BB962C8B-B14F-4D97-AF65-F5344CB8AC3E}">
        <p14:creationId xmlns:p14="http://schemas.microsoft.com/office/powerpoint/2010/main" val="3988704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38925" y="274638"/>
            <a:ext cx="2058988" cy="5808662"/>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29325" cy="5808662"/>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fld id="{CF9EC9C5-1FB8-4073-9996-1B0B5C3688BD}" type="slidenum">
              <a:rPr lang="en-CA" altLang="ko-KR"/>
              <a:pPr>
                <a:defRPr/>
              </a:pPr>
              <a:t>‹#›</a:t>
            </a:fld>
            <a:endParaRPr lang="en-CA" altLang="ko-KR"/>
          </a:p>
        </p:txBody>
      </p:sp>
      <p:sp>
        <p:nvSpPr>
          <p:cNvPr id="5" name="Rectangle 13"/>
          <p:cNvSpPr>
            <a:spLocks noChangeArrowheads="1"/>
          </p:cNvSpPr>
          <p:nvPr userDrawn="1"/>
        </p:nvSpPr>
        <p:spPr bwMode="auto">
          <a:xfrm>
            <a:off x="5867400" y="6383965"/>
            <a:ext cx="3068638" cy="33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CA" altLang="ko-KR" sz="1200" b="1" i="0" dirty="0" smtClean="0">
                <a:solidFill>
                  <a:srgbClr val="09244D"/>
                </a:solidFill>
                <a:ea typeface="굴림" pitchFamily="50" charset="-127"/>
              </a:rPr>
              <a:t>Standards for Shared ICT</a:t>
            </a:r>
            <a:endParaRPr lang="en-CA" altLang="ko-KR" sz="1200" b="1" i="0" dirty="0">
              <a:solidFill>
                <a:srgbClr val="09244D"/>
              </a:solidFill>
              <a:ea typeface="굴림" pitchFamily="50" charset="-127"/>
            </a:endParaRPr>
          </a:p>
        </p:txBody>
      </p:sp>
    </p:spTree>
    <p:extLst>
      <p:ext uri="{BB962C8B-B14F-4D97-AF65-F5344CB8AC3E}">
        <p14:creationId xmlns:p14="http://schemas.microsoft.com/office/powerpoint/2010/main" val="34160976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Title Slide">
    <p:spTree>
      <p:nvGrpSpPr>
        <p:cNvPr id="1" name=""/>
        <p:cNvGrpSpPr/>
        <p:nvPr/>
      </p:nvGrpSpPr>
      <p:grpSpPr>
        <a:xfrm>
          <a:off x="0" y="0"/>
          <a:ext cx="0" cy="0"/>
          <a:chOff x="0" y="0"/>
          <a:chExt cx="0" cy="0"/>
        </a:xfrm>
      </p:grpSpPr>
      <p:pic>
        <p:nvPicPr>
          <p:cNvPr id="8" name="그림 6" descr="엠블럼2.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4463" y="134938"/>
            <a:ext cx="2914650" cy="192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12"/>
          <p:cNvSpPr txBox="1">
            <a:spLocks noChangeArrowheads="1"/>
          </p:cNvSpPr>
          <p:nvPr userDrawn="1"/>
        </p:nvSpPr>
        <p:spPr bwMode="auto">
          <a:xfrm>
            <a:off x="179388" y="6381750"/>
            <a:ext cx="2305050" cy="276225"/>
          </a:xfrm>
          <a:prstGeom prst="rect">
            <a:avLst/>
          </a:prstGeom>
          <a:noFill/>
          <a:ln w="9525">
            <a:noFill/>
            <a:miter lim="800000"/>
            <a:headEnd/>
            <a:tailEnd/>
          </a:ln>
          <a:effec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CA" altLang="ko-KR" sz="1200" b="1" smtClean="0">
                <a:solidFill>
                  <a:srgbClr val="09244D"/>
                </a:solidFill>
                <a:ea typeface="굴림" pitchFamily="50" charset="-127"/>
              </a:rPr>
              <a:t>Jeju, 13 – 16 May 2013</a:t>
            </a:r>
            <a:endParaRPr lang="en-CA" altLang="ko-KR" sz="1200" b="1" smtClean="0">
              <a:ea typeface="굴림" pitchFamily="50" charset="-127"/>
            </a:endParaRPr>
          </a:p>
        </p:txBody>
      </p:sp>
      <p:sp>
        <p:nvSpPr>
          <p:cNvPr id="10" name="Rectangle 13"/>
          <p:cNvSpPr>
            <a:spLocks noChangeArrowheads="1"/>
          </p:cNvSpPr>
          <p:nvPr userDrawn="1"/>
        </p:nvSpPr>
        <p:spPr bwMode="auto">
          <a:xfrm>
            <a:off x="3028950" y="6381750"/>
            <a:ext cx="3068638" cy="33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n-CA" altLang="ko-KR" sz="1200" b="1" i="0" dirty="0" smtClean="0">
                <a:solidFill>
                  <a:srgbClr val="09244D"/>
                </a:solidFill>
                <a:ea typeface="굴림" pitchFamily="50" charset="-127"/>
              </a:rPr>
              <a:t>Standards for Shared ICT</a:t>
            </a:r>
            <a:endParaRPr lang="en-CA" altLang="ko-KR" sz="1200" b="1" i="0" dirty="0">
              <a:solidFill>
                <a:srgbClr val="09244D"/>
              </a:solidFill>
              <a:ea typeface="굴림" pitchFamily="50" charset="-127"/>
            </a:endParaRPr>
          </a:p>
        </p:txBody>
      </p:sp>
      <p:sp>
        <p:nvSpPr>
          <p:cNvPr id="11" name="Rectangle 2"/>
          <p:cNvSpPr>
            <a:spLocks noGrp="1" noChangeArrowheads="1"/>
          </p:cNvSpPr>
          <p:nvPr>
            <p:ph type="ctrTitle"/>
          </p:nvPr>
        </p:nvSpPr>
        <p:spPr>
          <a:xfrm>
            <a:off x="685800" y="2130425"/>
            <a:ext cx="7772400" cy="1470025"/>
          </a:xfrm>
        </p:spPr>
        <p:txBody>
          <a:bodyPr/>
          <a:lstStyle>
            <a:lvl1pPr>
              <a:defRPr b="0"/>
            </a:lvl1pPr>
          </a:lstStyle>
          <a:p>
            <a:r>
              <a:rPr lang="en-CA" altLang="ko-KR"/>
              <a:t>TITLE OF </a:t>
            </a:r>
            <a:br>
              <a:rPr lang="en-CA" altLang="ko-KR"/>
            </a:br>
            <a:r>
              <a:rPr lang="en-CA" altLang="ko-KR"/>
              <a:t>PRESENTATION</a:t>
            </a:r>
          </a:p>
        </p:txBody>
      </p:sp>
      <p:sp>
        <p:nvSpPr>
          <p:cNvPr id="12" name="Rectangle 3"/>
          <p:cNvSpPr>
            <a:spLocks noGrp="1" noChangeArrowheads="1"/>
          </p:cNvSpPr>
          <p:nvPr>
            <p:ph type="subTitle" idx="1"/>
          </p:nvPr>
        </p:nvSpPr>
        <p:spPr>
          <a:xfrm>
            <a:off x="1371600" y="3886200"/>
            <a:ext cx="6400800" cy="1752600"/>
          </a:xfrm>
        </p:spPr>
        <p:txBody>
          <a:bodyPr/>
          <a:lstStyle>
            <a:lvl1pPr marL="0" indent="0" algn="ctr">
              <a:buFontTx/>
              <a:buNone/>
              <a:defRPr b="1">
                <a:effectLst>
                  <a:outerShdw blurRad="38100" dist="38100" dir="2700000" algn="tl">
                    <a:srgbClr val="C0C0C0"/>
                  </a:outerShdw>
                </a:effectLst>
              </a:defRPr>
            </a:lvl1pPr>
          </a:lstStyle>
          <a:p>
            <a:r>
              <a:rPr lang="en-GB"/>
              <a:t>Name of Speaker,</a:t>
            </a:r>
          </a:p>
          <a:p>
            <a:r>
              <a:rPr lang="en-GB"/>
              <a:t>Title and Organization</a:t>
            </a:r>
            <a:endParaRPr lang="en-CA" altLang="ko-KR"/>
          </a:p>
        </p:txBody>
      </p:sp>
      <p:sp>
        <p:nvSpPr>
          <p:cNvPr id="13" name="Rectangle 6"/>
          <p:cNvSpPr>
            <a:spLocks noGrp="1" noChangeArrowheads="1"/>
          </p:cNvSpPr>
          <p:nvPr>
            <p:ph type="sldNum" sz="quarter" idx="10"/>
          </p:nvPr>
        </p:nvSpPr>
        <p:spPr>
          <a:xfrm>
            <a:off x="7766050" y="6337300"/>
            <a:ext cx="909638" cy="404813"/>
          </a:xfrm>
        </p:spPr>
        <p:txBody>
          <a:bodyPr/>
          <a:lstStyle>
            <a:lvl1pPr>
              <a:defRPr>
                <a:solidFill>
                  <a:srgbClr val="09244D"/>
                </a:solidFill>
              </a:defRPr>
            </a:lvl1pPr>
          </a:lstStyle>
          <a:p>
            <a:pPr>
              <a:defRPr/>
            </a:pPr>
            <a:fld id="{6E33E29E-D5F5-410E-9BF1-C2C02F1F79A0}" type="slidenum">
              <a:rPr lang="en-CA" altLang="ko-KR"/>
              <a:pPr>
                <a:defRPr/>
              </a:pPr>
              <a:t>‹#›</a:t>
            </a:fld>
            <a:endParaRPr lang="en-CA"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4" name="Text Box 12"/>
          <p:cNvSpPr txBox="1">
            <a:spLocks noChangeArrowheads="1"/>
          </p:cNvSpPr>
          <p:nvPr userDrawn="1"/>
        </p:nvSpPr>
        <p:spPr bwMode="auto">
          <a:xfrm>
            <a:off x="52388" y="6357938"/>
            <a:ext cx="2305050" cy="277812"/>
          </a:xfrm>
          <a:prstGeom prst="rect">
            <a:avLst/>
          </a:prstGeom>
          <a:noFill/>
          <a:ln w="9525">
            <a:noFill/>
            <a:miter lim="800000"/>
            <a:headEnd/>
            <a:tailEnd/>
          </a:ln>
          <a:effec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CA" altLang="ko-KR" sz="1200" b="1" smtClean="0">
                <a:solidFill>
                  <a:srgbClr val="09244D"/>
                </a:solidFill>
                <a:ea typeface="굴림" pitchFamily="50" charset="-127"/>
              </a:rPr>
              <a:t>GSC-17, Jeju / Korea</a:t>
            </a:r>
            <a:endParaRPr lang="en-CA" altLang="ko-KR" sz="1200" b="1" smtClean="0">
              <a:ea typeface="굴림" pitchFamily="50" charset="-127"/>
            </a:endParaRPr>
          </a:p>
        </p:txBody>
      </p:sp>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6"/>
          <p:cNvSpPr>
            <a:spLocks noGrp="1" noChangeArrowheads="1"/>
          </p:cNvSpPr>
          <p:nvPr>
            <p:ph type="sldNum" sz="quarter" idx="10"/>
          </p:nvPr>
        </p:nvSpPr>
        <p:spPr>
          <a:xfrm>
            <a:off x="3446463" y="6337300"/>
            <a:ext cx="2133600" cy="476250"/>
          </a:xfrm>
        </p:spPr>
        <p:txBody>
          <a:bodyPr/>
          <a:lstStyle>
            <a:lvl1pPr>
              <a:defRPr/>
            </a:lvl1pPr>
          </a:lstStyle>
          <a:p>
            <a:pPr>
              <a:defRPr/>
            </a:pPr>
            <a:fld id="{93ECDA13-2034-4859-B81E-CFBB2EFEE9C8}" type="slidenum">
              <a:rPr lang="en-CA" altLang="ko-KR"/>
              <a:pPr>
                <a:defRPr/>
              </a:pPr>
              <a:t>‹#›</a:t>
            </a:fld>
            <a:endParaRPr lang="en-CA" altLang="ko-KR"/>
          </a:p>
        </p:txBody>
      </p:sp>
      <p:sp>
        <p:nvSpPr>
          <p:cNvPr id="6" name="Rectangle 13"/>
          <p:cNvSpPr>
            <a:spLocks noChangeArrowheads="1"/>
          </p:cNvSpPr>
          <p:nvPr userDrawn="1"/>
        </p:nvSpPr>
        <p:spPr bwMode="auto">
          <a:xfrm>
            <a:off x="5867400" y="6383965"/>
            <a:ext cx="3068638" cy="33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CA" altLang="ko-KR" sz="1200" b="1" i="0" dirty="0" smtClean="0">
                <a:solidFill>
                  <a:srgbClr val="09244D"/>
                </a:solidFill>
                <a:ea typeface="굴림" pitchFamily="50" charset="-127"/>
              </a:rPr>
              <a:t>Standards for Shared ICT</a:t>
            </a:r>
            <a:endParaRPr lang="en-CA" altLang="ko-KR" sz="1200" b="1" i="0" dirty="0">
              <a:solidFill>
                <a:srgbClr val="09244D"/>
              </a:solidFill>
              <a:ea typeface="굴림" pitchFamily="50" charset="-127"/>
            </a:endParaRPr>
          </a:p>
        </p:txBody>
      </p:sp>
    </p:spTree>
    <p:extLst>
      <p:ext uri="{BB962C8B-B14F-4D97-AF65-F5344CB8AC3E}">
        <p14:creationId xmlns:p14="http://schemas.microsoft.com/office/powerpoint/2010/main" val="2874377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6"/>
          <p:cNvSpPr>
            <a:spLocks noGrp="1" noChangeArrowheads="1"/>
          </p:cNvSpPr>
          <p:nvPr>
            <p:ph type="sldNum" sz="quarter" idx="10"/>
          </p:nvPr>
        </p:nvSpPr>
        <p:spPr>
          <a:ln/>
        </p:spPr>
        <p:txBody>
          <a:bodyPr/>
          <a:lstStyle>
            <a:lvl1pPr>
              <a:defRPr/>
            </a:lvl1pPr>
          </a:lstStyle>
          <a:p>
            <a:pPr>
              <a:defRPr/>
            </a:pPr>
            <a:fld id="{801163F9-9AFF-4D62-9F2F-605F100E2E1D}" type="slidenum">
              <a:rPr lang="en-CA" altLang="ko-KR"/>
              <a:pPr>
                <a:defRPr/>
              </a:pPr>
              <a:t>‹#›</a:t>
            </a:fld>
            <a:endParaRPr lang="en-CA" altLang="ko-KR"/>
          </a:p>
        </p:txBody>
      </p:sp>
      <p:sp>
        <p:nvSpPr>
          <p:cNvPr id="5" name="Rectangle 13"/>
          <p:cNvSpPr>
            <a:spLocks noChangeArrowheads="1"/>
          </p:cNvSpPr>
          <p:nvPr userDrawn="1"/>
        </p:nvSpPr>
        <p:spPr bwMode="auto">
          <a:xfrm>
            <a:off x="5867400" y="6383965"/>
            <a:ext cx="3068638" cy="33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CA" altLang="ko-KR" sz="1200" b="1" i="0" dirty="0" smtClean="0">
                <a:solidFill>
                  <a:srgbClr val="09244D"/>
                </a:solidFill>
                <a:ea typeface="굴림" pitchFamily="50" charset="-127"/>
              </a:rPr>
              <a:t>Standards for Shared ICT</a:t>
            </a:r>
            <a:endParaRPr lang="en-CA" altLang="ko-KR" sz="1200" b="1" i="0" dirty="0">
              <a:solidFill>
                <a:srgbClr val="09244D"/>
              </a:solidFill>
              <a:ea typeface="굴림" pitchFamily="50" charset="-127"/>
            </a:endParaRPr>
          </a:p>
        </p:txBody>
      </p:sp>
    </p:spTree>
    <p:extLst>
      <p:ext uri="{BB962C8B-B14F-4D97-AF65-F5344CB8AC3E}">
        <p14:creationId xmlns:p14="http://schemas.microsoft.com/office/powerpoint/2010/main" val="3223129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68313" y="15573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59313" y="15573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6"/>
          <p:cNvSpPr>
            <a:spLocks noGrp="1" noChangeArrowheads="1"/>
          </p:cNvSpPr>
          <p:nvPr>
            <p:ph type="sldNum" sz="quarter" idx="10"/>
          </p:nvPr>
        </p:nvSpPr>
        <p:spPr>
          <a:ln/>
        </p:spPr>
        <p:txBody>
          <a:bodyPr/>
          <a:lstStyle>
            <a:lvl1pPr>
              <a:defRPr/>
            </a:lvl1pPr>
          </a:lstStyle>
          <a:p>
            <a:pPr>
              <a:defRPr/>
            </a:pPr>
            <a:fld id="{19566905-99AF-4F84-A484-409C5D042032}" type="slidenum">
              <a:rPr lang="en-CA" altLang="ko-KR"/>
              <a:pPr>
                <a:defRPr/>
              </a:pPr>
              <a:t>‹#›</a:t>
            </a:fld>
            <a:endParaRPr lang="en-CA" altLang="ko-KR"/>
          </a:p>
        </p:txBody>
      </p:sp>
      <p:sp>
        <p:nvSpPr>
          <p:cNvPr id="6" name="Rectangle 13"/>
          <p:cNvSpPr>
            <a:spLocks noChangeArrowheads="1"/>
          </p:cNvSpPr>
          <p:nvPr userDrawn="1"/>
        </p:nvSpPr>
        <p:spPr bwMode="auto">
          <a:xfrm>
            <a:off x="5867400" y="6383965"/>
            <a:ext cx="3068638" cy="33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CA" altLang="ko-KR" sz="1200" b="1" i="0" dirty="0" smtClean="0">
                <a:solidFill>
                  <a:srgbClr val="09244D"/>
                </a:solidFill>
                <a:ea typeface="굴림" pitchFamily="50" charset="-127"/>
              </a:rPr>
              <a:t>Standards for Shared ICT</a:t>
            </a:r>
            <a:endParaRPr lang="en-CA" altLang="ko-KR" sz="1200" b="1" i="0" dirty="0">
              <a:solidFill>
                <a:srgbClr val="09244D"/>
              </a:solidFill>
              <a:ea typeface="굴림" pitchFamily="50" charset="-127"/>
            </a:endParaRPr>
          </a:p>
        </p:txBody>
      </p:sp>
    </p:spTree>
    <p:extLst>
      <p:ext uri="{BB962C8B-B14F-4D97-AF65-F5344CB8AC3E}">
        <p14:creationId xmlns:p14="http://schemas.microsoft.com/office/powerpoint/2010/main" val="1510923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6"/>
          <p:cNvSpPr>
            <a:spLocks noGrp="1" noChangeArrowheads="1"/>
          </p:cNvSpPr>
          <p:nvPr>
            <p:ph type="sldNum" sz="quarter" idx="10"/>
          </p:nvPr>
        </p:nvSpPr>
        <p:spPr>
          <a:ln/>
        </p:spPr>
        <p:txBody>
          <a:bodyPr/>
          <a:lstStyle>
            <a:lvl1pPr>
              <a:defRPr/>
            </a:lvl1pPr>
          </a:lstStyle>
          <a:p>
            <a:pPr>
              <a:defRPr/>
            </a:pPr>
            <a:fld id="{DDC291EA-16AE-4B36-9C68-C58DFC094F59}" type="slidenum">
              <a:rPr lang="en-CA" altLang="ko-KR"/>
              <a:pPr>
                <a:defRPr/>
              </a:pPr>
              <a:t>‹#›</a:t>
            </a:fld>
            <a:endParaRPr lang="en-CA" altLang="ko-KR"/>
          </a:p>
        </p:txBody>
      </p:sp>
      <p:sp>
        <p:nvSpPr>
          <p:cNvPr id="8" name="Rectangle 13"/>
          <p:cNvSpPr>
            <a:spLocks noChangeArrowheads="1"/>
          </p:cNvSpPr>
          <p:nvPr userDrawn="1"/>
        </p:nvSpPr>
        <p:spPr bwMode="auto">
          <a:xfrm>
            <a:off x="5867400" y="6383965"/>
            <a:ext cx="3068638" cy="33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CA" altLang="ko-KR" sz="1200" b="1" i="0" dirty="0" smtClean="0">
                <a:solidFill>
                  <a:srgbClr val="09244D"/>
                </a:solidFill>
                <a:ea typeface="굴림" pitchFamily="50" charset="-127"/>
              </a:rPr>
              <a:t>Standards for Shared ICT</a:t>
            </a:r>
            <a:endParaRPr lang="en-CA" altLang="ko-KR" sz="1200" b="1" i="0" dirty="0">
              <a:solidFill>
                <a:srgbClr val="09244D"/>
              </a:solidFill>
              <a:ea typeface="굴림" pitchFamily="50" charset="-127"/>
            </a:endParaRPr>
          </a:p>
        </p:txBody>
      </p:sp>
    </p:spTree>
    <p:extLst>
      <p:ext uri="{BB962C8B-B14F-4D97-AF65-F5344CB8AC3E}">
        <p14:creationId xmlns:p14="http://schemas.microsoft.com/office/powerpoint/2010/main" val="3168032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6"/>
          <p:cNvSpPr>
            <a:spLocks noGrp="1" noChangeArrowheads="1"/>
          </p:cNvSpPr>
          <p:nvPr>
            <p:ph type="sldNum" sz="quarter" idx="10"/>
          </p:nvPr>
        </p:nvSpPr>
        <p:spPr>
          <a:ln/>
        </p:spPr>
        <p:txBody>
          <a:bodyPr/>
          <a:lstStyle>
            <a:lvl1pPr>
              <a:defRPr/>
            </a:lvl1pPr>
          </a:lstStyle>
          <a:p>
            <a:pPr>
              <a:defRPr/>
            </a:pPr>
            <a:fld id="{AAE0D4AA-789F-43F2-ABC2-E6EE1379B379}" type="slidenum">
              <a:rPr lang="en-CA" altLang="ko-KR"/>
              <a:pPr>
                <a:defRPr/>
              </a:pPr>
              <a:t>‹#›</a:t>
            </a:fld>
            <a:endParaRPr lang="en-CA" altLang="ko-KR"/>
          </a:p>
        </p:txBody>
      </p:sp>
      <p:sp>
        <p:nvSpPr>
          <p:cNvPr id="4" name="Rectangle 13"/>
          <p:cNvSpPr>
            <a:spLocks noChangeArrowheads="1"/>
          </p:cNvSpPr>
          <p:nvPr userDrawn="1"/>
        </p:nvSpPr>
        <p:spPr bwMode="auto">
          <a:xfrm>
            <a:off x="5867400" y="6383965"/>
            <a:ext cx="3068638" cy="33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CA" altLang="ko-KR" sz="1200" b="1" i="0" dirty="0" smtClean="0">
                <a:solidFill>
                  <a:srgbClr val="09244D"/>
                </a:solidFill>
                <a:ea typeface="굴림" pitchFamily="50" charset="-127"/>
              </a:rPr>
              <a:t>Standards for Shared ICT</a:t>
            </a:r>
            <a:endParaRPr lang="en-CA" altLang="ko-KR" sz="1200" b="1" i="0" dirty="0">
              <a:solidFill>
                <a:srgbClr val="09244D"/>
              </a:solidFill>
              <a:ea typeface="굴림" pitchFamily="50" charset="-127"/>
            </a:endParaRPr>
          </a:p>
        </p:txBody>
      </p:sp>
    </p:spTree>
    <p:extLst>
      <p:ext uri="{BB962C8B-B14F-4D97-AF65-F5344CB8AC3E}">
        <p14:creationId xmlns:p14="http://schemas.microsoft.com/office/powerpoint/2010/main" val="1408740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93C0700C-8DFD-487C-B005-428C1A3F2146}" type="slidenum">
              <a:rPr lang="en-CA" altLang="ko-KR"/>
              <a:pPr>
                <a:defRPr/>
              </a:pPr>
              <a:t>‹#›</a:t>
            </a:fld>
            <a:endParaRPr lang="en-CA" altLang="ko-KR"/>
          </a:p>
        </p:txBody>
      </p:sp>
      <p:sp>
        <p:nvSpPr>
          <p:cNvPr id="3" name="Rectangle 13"/>
          <p:cNvSpPr>
            <a:spLocks noChangeArrowheads="1"/>
          </p:cNvSpPr>
          <p:nvPr userDrawn="1"/>
        </p:nvSpPr>
        <p:spPr bwMode="auto">
          <a:xfrm>
            <a:off x="5867400" y="6383965"/>
            <a:ext cx="3068638" cy="33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CA" altLang="ko-KR" sz="1200" b="1" i="0" dirty="0" smtClean="0">
                <a:solidFill>
                  <a:srgbClr val="09244D"/>
                </a:solidFill>
                <a:ea typeface="굴림" pitchFamily="50" charset="-127"/>
              </a:rPr>
              <a:t>Standards for Shared ICT</a:t>
            </a:r>
            <a:endParaRPr lang="en-CA" altLang="ko-KR" sz="1200" b="1" i="0" dirty="0">
              <a:solidFill>
                <a:srgbClr val="09244D"/>
              </a:solidFill>
              <a:ea typeface="굴림" pitchFamily="50" charset="-127"/>
            </a:endParaRPr>
          </a:p>
        </p:txBody>
      </p:sp>
    </p:spTree>
    <p:extLst>
      <p:ext uri="{BB962C8B-B14F-4D97-AF65-F5344CB8AC3E}">
        <p14:creationId xmlns:p14="http://schemas.microsoft.com/office/powerpoint/2010/main" val="3524238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fld id="{64118465-84D0-47DE-90BF-2A4143A5E135}" type="slidenum">
              <a:rPr lang="en-CA" altLang="ko-KR"/>
              <a:pPr>
                <a:defRPr/>
              </a:pPr>
              <a:t>‹#›</a:t>
            </a:fld>
            <a:endParaRPr lang="en-CA" altLang="ko-KR"/>
          </a:p>
        </p:txBody>
      </p:sp>
      <p:sp>
        <p:nvSpPr>
          <p:cNvPr id="6" name="Rectangle 13"/>
          <p:cNvSpPr>
            <a:spLocks noChangeArrowheads="1"/>
          </p:cNvSpPr>
          <p:nvPr userDrawn="1"/>
        </p:nvSpPr>
        <p:spPr bwMode="auto">
          <a:xfrm>
            <a:off x="5867400" y="6383965"/>
            <a:ext cx="3068638" cy="33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CA" altLang="ko-KR" sz="1200" b="1" i="0" dirty="0" smtClean="0">
                <a:solidFill>
                  <a:srgbClr val="09244D"/>
                </a:solidFill>
                <a:ea typeface="굴림" pitchFamily="50" charset="-127"/>
              </a:rPr>
              <a:t>Standards for Shared ICT</a:t>
            </a:r>
            <a:endParaRPr lang="en-CA" altLang="ko-KR" sz="1200" b="1" i="0" dirty="0">
              <a:solidFill>
                <a:srgbClr val="09244D"/>
              </a:solidFill>
              <a:ea typeface="굴림" pitchFamily="50" charset="-127"/>
            </a:endParaRPr>
          </a:p>
        </p:txBody>
      </p:sp>
    </p:spTree>
    <p:extLst>
      <p:ext uri="{BB962C8B-B14F-4D97-AF65-F5344CB8AC3E}">
        <p14:creationId xmlns:p14="http://schemas.microsoft.com/office/powerpoint/2010/main" val="2464941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fld id="{B9D1BCD3-9E00-4A4E-B39D-C0B6192C2B6B}" type="slidenum">
              <a:rPr lang="en-CA" altLang="ko-KR"/>
              <a:pPr>
                <a:defRPr/>
              </a:pPr>
              <a:t>‹#›</a:t>
            </a:fld>
            <a:endParaRPr lang="en-CA" altLang="ko-KR"/>
          </a:p>
        </p:txBody>
      </p:sp>
      <p:sp>
        <p:nvSpPr>
          <p:cNvPr id="6" name="Rectangle 13"/>
          <p:cNvSpPr>
            <a:spLocks noChangeArrowheads="1"/>
          </p:cNvSpPr>
          <p:nvPr userDrawn="1"/>
        </p:nvSpPr>
        <p:spPr bwMode="auto">
          <a:xfrm>
            <a:off x="5867400" y="6383965"/>
            <a:ext cx="3068638" cy="33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CA" altLang="ko-KR" sz="1200" b="1" i="0" dirty="0" smtClean="0">
                <a:solidFill>
                  <a:srgbClr val="09244D"/>
                </a:solidFill>
                <a:ea typeface="굴림" pitchFamily="50" charset="-127"/>
              </a:rPr>
              <a:t>Standards for Shared ICT</a:t>
            </a:r>
            <a:endParaRPr lang="en-CA" altLang="ko-KR" sz="1200" b="1" i="0" dirty="0">
              <a:solidFill>
                <a:srgbClr val="09244D"/>
              </a:solidFill>
              <a:ea typeface="굴림" pitchFamily="50" charset="-127"/>
            </a:endParaRPr>
          </a:p>
        </p:txBody>
      </p:sp>
    </p:spTree>
    <p:extLst>
      <p:ext uri="{BB962C8B-B14F-4D97-AF65-F5344CB8AC3E}">
        <p14:creationId xmlns:p14="http://schemas.microsoft.com/office/powerpoint/2010/main" val="11807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그림 12" descr="2-1.jpg"/>
          <p:cNvPicPr>
            <a:picLocks noChangeAspect="1"/>
          </p:cNvPicPr>
          <p:nvPr/>
        </p:nvPicPr>
        <p:blipFill>
          <a:blip r:embed="rId14">
            <a:extLst>
              <a:ext uri="{28A0092B-C50C-407E-A947-70E740481C1C}">
                <a14:useLocalDpi xmlns:a14="http://schemas.microsoft.com/office/drawing/2010/main" val="0"/>
              </a:ext>
            </a:extLst>
          </a:blip>
          <a:srcRect l="78127" t="73959"/>
          <a:stretch>
            <a:fillRect/>
          </a:stretch>
        </p:blipFill>
        <p:spPr bwMode="auto">
          <a:xfrm>
            <a:off x="7143750" y="5072063"/>
            <a:ext cx="2000250" cy="178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CA" altLang="ko-KR" smtClean="0"/>
              <a:t>Click to edit Master title style</a:t>
            </a:r>
          </a:p>
        </p:txBody>
      </p:sp>
      <p:sp>
        <p:nvSpPr>
          <p:cNvPr id="1028" name="Rectangle 3"/>
          <p:cNvSpPr>
            <a:spLocks noGrp="1" noChangeArrowheads="1"/>
          </p:cNvSpPr>
          <p:nvPr>
            <p:ph type="body" idx="1"/>
          </p:nvPr>
        </p:nvSpPr>
        <p:spPr bwMode="auto">
          <a:xfrm>
            <a:off x="468313" y="15573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altLang="ko-KR" smtClean="0"/>
              <a:t>Click to edit Master text styles</a:t>
            </a:r>
          </a:p>
          <a:p>
            <a:pPr lvl="1"/>
            <a:r>
              <a:rPr lang="en-CA" altLang="ko-KR" smtClean="0"/>
              <a:t>Second level</a:t>
            </a:r>
          </a:p>
          <a:p>
            <a:pPr lvl="2"/>
            <a:r>
              <a:rPr lang="en-CA" altLang="ko-KR" smtClean="0"/>
              <a:t>Third level</a:t>
            </a:r>
          </a:p>
          <a:p>
            <a:pPr lvl="3"/>
            <a:r>
              <a:rPr lang="en-CA" altLang="ko-KR" smtClean="0"/>
              <a:t>Fourth level</a:t>
            </a:r>
          </a:p>
          <a:p>
            <a:pPr lvl="4"/>
            <a:r>
              <a:rPr lang="en-CA" altLang="ko-KR" smtClean="0"/>
              <a:t>Fifth level </a:t>
            </a:r>
            <a:r>
              <a:rPr lang="en-US" altLang="ja-JP" smtClean="0"/>
              <a:t>GSC16-[session]-XX</a:t>
            </a:r>
            <a:endParaRPr lang="en-CA" altLang="ko-KR" smtClean="0"/>
          </a:p>
        </p:txBody>
      </p:sp>
      <p:sp>
        <p:nvSpPr>
          <p:cNvPr id="1030" name="Rectangle 6"/>
          <p:cNvSpPr>
            <a:spLocks noGrp="1" noChangeArrowheads="1"/>
          </p:cNvSpPr>
          <p:nvPr>
            <p:ph type="sldNum" sz="quarter" idx="4"/>
          </p:nvPr>
        </p:nvSpPr>
        <p:spPr bwMode="auto">
          <a:xfrm>
            <a:off x="3276600" y="633730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latin typeface="Trebuchet MS" pitchFamily="34" charset="0"/>
                <a:ea typeface="굴림" pitchFamily="50" charset="-127"/>
              </a:defRPr>
            </a:lvl1pPr>
          </a:lstStyle>
          <a:p>
            <a:pPr>
              <a:defRPr/>
            </a:pPr>
            <a:fld id="{972BC618-C4BC-45A4-A22F-C64B9060470F}" type="slidenum">
              <a:rPr lang="en-CA" altLang="ko-KR"/>
              <a:pPr>
                <a:defRPr/>
              </a:pPr>
              <a:t>‹#›</a:t>
            </a:fld>
            <a:endParaRPr lang="en-CA" altLang="ko-KR"/>
          </a:p>
        </p:txBody>
      </p:sp>
      <p:sp>
        <p:nvSpPr>
          <p:cNvPr id="3" name="Rectangle 24"/>
          <p:cNvSpPr>
            <a:spLocks noChangeArrowheads="1"/>
          </p:cNvSpPr>
          <p:nvPr/>
        </p:nvSpPr>
        <p:spPr bwMode="auto">
          <a:xfrm>
            <a:off x="7387443" y="260350"/>
            <a:ext cx="136127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r"/>
            <a:r>
              <a:rPr lang="en-CA" altLang="ko-KR" sz="1200" dirty="0" smtClean="0">
                <a:solidFill>
                  <a:srgbClr val="09244D"/>
                </a:solidFill>
                <a:ea typeface="굴림" pitchFamily="50" charset="-127"/>
              </a:rPr>
              <a:t>GSC17-</a:t>
            </a:r>
            <a:r>
              <a:rPr lang="en-US" altLang="ko-KR" sz="1200" dirty="0" smtClean="0">
                <a:solidFill>
                  <a:srgbClr val="09244D"/>
                </a:solidFill>
                <a:ea typeface="굴림" pitchFamily="50" charset="-127"/>
              </a:rPr>
              <a:t>PLEN-61</a:t>
            </a:r>
            <a:endParaRPr lang="en-CA" altLang="ko-KR" sz="1200" dirty="0">
              <a:solidFill>
                <a:srgbClr val="09244D"/>
              </a:solidFill>
              <a:ea typeface="굴림" pitchFamily="50" charset="-127"/>
            </a:endParaRPr>
          </a:p>
        </p:txBody>
      </p:sp>
      <p:sp>
        <p:nvSpPr>
          <p:cNvPr id="7" name="Rectangle 13"/>
          <p:cNvSpPr>
            <a:spLocks noChangeArrowheads="1"/>
          </p:cNvSpPr>
          <p:nvPr userDrawn="1"/>
        </p:nvSpPr>
        <p:spPr bwMode="auto">
          <a:xfrm>
            <a:off x="5867400" y="6383965"/>
            <a:ext cx="3068638" cy="33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CA" altLang="ko-KR" sz="1200" b="1" i="0" dirty="0" smtClean="0">
                <a:solidFill>
                  <a:srgbClr val="09244D"/>
                </a:solidFill>
                <a:ea typeface="굴림" pitchFamily="50" charset="-127"/>
              </a:rPr>
              <a:t>Standards for Shared ICT</a:t>
            </a:r>
            <a:endParaRPr lang="en-CA" altLang="ko-KR" sz="1200" b="1" i="0" dirty="0">
              <a:solidFill>
                <a:srgbClr val="09244D"/>
              </a:solidFill>
              <a:ea typeface="굴림" pitchFamily="50" charset="-127"/>
            </a:endParaRPr>
          </a:p>
        </p:txBody>
      </p:sp>
      <p:sp>
        <p:nvSpPr>
          <p:cNvPr id="8" name="Text Box 12"/>
          <p:cNvSpPr txBox="1">
            <a:spLocks noChangeArrowheads="1"/>
          </p:cNvSpPr>
          <p:nvPr userDrawn="1"/>
        </p:nvSpPr>
        <p:spPr bwMode="auto">
          <a:xfrm>
            <a:off x="52388" y="6357938"/>
            <a:ext cx="2305050" cy="277812"/>
          </a:xfrm>
          <a:prstGeom prst="rect">
            <a:avLst/>
          </a:prstGeom>
          <a:noFill/>
          <a:ln w="9525">
            <a:noFill/>
            <a:miter lim="800000"/>
            <a:headEnd/>
            <a:tailEnd/>
          </a:ln>
          <a:effec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CA" altLang="ko-KR" sz="1200" b="1" smtClean="0">
                <a:solidFill>
                  <a:srgbClr val="09244D"/>
                </a:solidFill>
                <a:ea typeface="굴림" pitchFamily="50" charset="-127"/>
              </a:rPr>
              <a:t>GSC-17, Jeju / Korea</a:t>
            </a:r>
            <a:endParaRPr lang="en-CA" altLang="ko-KR" sz="1200" b="1" smtClean="0">
              <a:ea typeface="굴림" pitchFamily="50" charset="-127"/>
            </a:endParaRPr>
          </a:p>
        </p:txBody>
      </p:sp>
    </p:spTree>
    <p:extLst>
      <p:ext uri="{BB962C8B-B14F-4D97-AF65-F5344CB8AC3E}">
        <p14:creationId xmlns:p14="http://schemas.microsoft.com/office/powerpoint/2010/main" val="15304967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Arial" charset="0"/>
        </a:defRPr>
      </a:lvl2pPr>
      <a:lvl3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Arial" charset="0"/>
        </a:defRPr>
      </a:lvl3pPr>
      <a:lvl4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Arial" charset="0"/>
        </a:defRPr>
      </a:lvl4pPr>
      <a:lvl5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Arial" charset="0"/>
        </a:defRPr>
      </a:lvl5pPr>
      <a:lvl6pPr marL="4572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6pPr>
      <a:lvl7pPr marL="9144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7pPr>
      <a:lvl8pPr marL="13716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8pPr>
      <a:lvl9pPr marL="18288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9pPr>
    </p:titleStyle>
    <p:bodyStyle>
      <a:lvl1pPr marL="342900" indent="-342900" algn="l" rtl="0" eaLnBrk="0" fontAlgn="base" hangingPunct="0">
        <a:spcBef>
          <a:spcPct val="20000"/>
        </a:spcBef>
        <a:spcAft>
          <a:spcPct val="0"/>
        </a:spcAft>
        <a:buChar char="•"/>
        <a:defRPr sz="3200">
          <a:solidFill>
            <a:srgbClr val="09244D"/>
          </a:solidFill>
          <a:latin typeface="+mn-lt"/>
          <a:ea typeface="+mn-ea"/>
          <a:cs typeface="+mn-cs"/>
        </a:defRPr>
      </a:lvl1pPr>
      <a:lvl2pPr marL="742950" indent="-285750" algn="l" rtl="0" eaLnBrk="0" fontAlgn="base" hangingPunct="0">
        <a:spcBef>
          <a:spcPct val="20000"/>
        </a:spcBef>
        <a:spcAft>
          <a:spcPct val="0"/>
        </a:spcAft>
        <a:buChar char="–"/>
        <a:defRPr sz="2800">
          <a:solidFill>
            <a:srgbClr val="09244D"/>
          </a:solidFill>
          <a:latin typeface="+mn-lt"/>
        </a:defRPr>
      </a:lvl2pPr>
      <a:lvl3pPr marL="1143000" indent="-228600" algn="l" rtl="0" eaLnBrk="0" fontAlgn="base" hangingPunct="0">
        <a:spcBef>
          <a:spcPct val="20000"/>
        </a:spcBef>
        <a:spcAft>
          <a:spcPct val="0"/>
        </a:spcAft>
        <a:buChar char="•"/>
        <a:defRPr sz="2400">
          <a:solidFill>
            <a:srgbClr val="09244D"/>
          </a:solidFill>
          <a:latin typeface="+mn-lt"/>
        </a:defRPr>
      </a:lvl3pPr>
      <a:lvl4pPr marL="1600200" indent="-228600" algn="l" rtl="0" eaLnBrk="0" fontAlgn="base" hangingPunct="0">
        <a:spcBef>
          <a:spcPct val="20000"/>
        </a:spcBef>
        <a:spcAft>
          <a:spcPct val="0"/>
        </a:spcAft>
        <a:buChar char="–"/>
        <a:defRPr sz="2000">
          <a:solidFill>
            <a:srgbClr val="09244D"/>
          </a:solidFill>
          <a:latin typeface="+mn-lt"/>
        </a:defRPr>
      </a:lvl4pPr>
      <a:lvl5pPr marL="2057400" indent="-228600" algn="l" rtl="0" eaLnBrk="0" fontAlgn="base" hangingPunct="0">
        <a:spcBef>
          <a:spcPct val="20000"/>
        </a:spcBef>
        <a:spcAft>
          <a:spcPct val="0"/>
        </a:spcAft>
        <a:buChar char="»"/>
        <a:defRPr sz="2000">
          <a:solidFill>
            <a:srgbClr val="09244D"/>
          </a:solidFill>
          <a:latin typeface="+mn-lt"/>
        </a:defRPr>
      </a:lvl5pPr>
      <a:lvl6pPr marL="2514600" indent="-228600" algn="l" rtl="0" fontAlgn="base">
        <a:spcBef>
          <a:spcPct val="20000"/>
        </a:spcBef>
        <a:spcAft>
          <a:spcPct val="0"/>
        </a:spcAft>
        <a:buChar char="»"/>
        <a:defRPr sz="2000">
          <a:solidFill>
            <a:srgbClr val="09244D"/>
          </a:solidFill>
          <a:latin typeface="+mn-lt"/>
        </a:defRPr>
      </a:lvl6pPr>
      <a:lvl7pPr marL="2971800" indent="-228600" algn="l" rtl="0" fontAlgn="base">
        <a:spcBef>
          <a:spcPct val="20000"/>
        </a:spcBef>
        <a:spcAft>
          <a:spcPct val="0"/>
        </a:spcAft>
        <a:buChar char="»"/>
        <a:defRPr sz="2000">
          <a:solidFill>
            <a:srgbClr val="09244D"/>
          </a:solidFill>
          <a:latin typeface="+mn-lt"/>
        </a:defRPr>
      </a:lvl7pPr>
      <a:lvl8pPr marL="3429000" indent="-228600" algn="l" rtl="0" fontAlgn="base">
        <a:spcBef>
          <a:spcPct val="20000"/>
        </a:spcBef>
        <a:spcAft>
          <a:spcPct val="0"/>
        </a:spcAft>
        <a:buChar char="»"/>
        <a:defRPr sz="2000">
          <a:solidFill>
            <a:srgbClr val="09244D"/>
          </a:solidFill>
          <a:latin typeface="+mn-lt"/>
        </a:defRPr>
      </a:lvl8pPr>
      <a:lvl9pPr marL="3886200" indent="-228600" algn="l" rtl="0" fontAlgn="base">
        <a:spcBef>
          <a:spcPct val="20000"/>
        </a:spcBef>
        <a:spcAft>
          <a:spcPct val="0"/>
        </a:spcAft>
        <a:buChar char="»"/>
        <a:defRPr sz="2000">
          <a:solidFill>
            <a:srgbClr val="09244D"/>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andrew.white@nsn.com" TargetMode="Externa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4294967295"/>
          </p:nvPr>
        </p:nvSpPr>
        <p:spPr>
          <a:xfrm>
            <a:off x="1371600" y="3886200"/>
            <a:ext cx="6400800" cy="1752600"/>
          </a:xfrm>
        </p:spPr>
        <p:txBody>
          <a:bodyPr/>
          <a:lstStyle/>
          <a:p>
            <a:pPr marL="0" indent="0" algn="ctr">
              <a:buNone/>
            </a:pPr>
            <a:r>
              <a:rPr lang="en-GB" altLang="zh-CN" b="1" dirty="0">
                <a:effectLst>
                  <a:outerShdw blurRad="38100" dist="38100" dir="2700000" algn="tl">
                    <a:srgbClr val="000000">
                      <a:alpha val="43137"/>
                    </a:srgbClr>
                  </a:outerShdw>
                </a:effectLst>
              </a:rPr>
              <a:t>Andrew White</a:t>
            </a:r>
          </a:p>
          <a:p>
            <a:pPr marL="0" indent="0" algn="ctr">
              <a:buNone/>
            </a:pPr>
            <a:r>
              <a:rPr lang="en-GB" altLang="zh-CN" b="1" dirty="0">
                <a:effectLst>
                  <a:outerShdw blurRad="38100" dist="38100" dir="2700000" algn="tl">
                    <a:srgbClr val="000000">
                      <a:alpha val="43137"/>
                    </a:srgbClr>
                  </a:outerShdw>
                </a:effectLst>
              </a:rPr>
              <a:t>Principal Consultant</a:t>
            </a:r>
          </a:p>
          <a:p>
            <a:pPr marL="0" indent="0" algn="ctr">
              <a:buNone/>
            </a:pPr>
            <a:r>
              <a:rPr lang="en-GB" altLang="zh-CN" b="1" dirty="0">
                <a:effectLst>
                  <a:outerShdw blurRad="38100" dist="38100" dir="2700000" algn="tl">
                    <a:srgbClr val="000000">
                      <a:alpha val="43137"/>
                    </a:srgbClr>
                  </a:outerShdw>
                </a:effectLst>
              </a:rPr>
              <a:t>Nokia Siemens Networks</a:t>
            </a:r>
          </a:p>
        </p:txBody>
      </p:sp>
      <p:sp>
        <p:nvSpPr>
          <p:cNvPr id="3" name="Title 2"/>
          <p:cNvSpPr>
            <a:spLocks noGrp="1"/>
          </p:cNvSpPr>
          <p:nvPr>
            <p:ph type="ctrTitle"/>
          </p:nvPr>
        </p:nvSpPr>
        <p:spPr>
          <a:xfrm>
            <a:off x="685800" y="2130425"/>
            <a:ext cx="7772400" cy="1470025"/>
          </a:xfrm>
        </p:spPr>
        <p:txBody>
          <a:bodyPr/>
          <a:lstStyle/>
          <a:p>
            <a:r>
              <a:rPr lang="en-US" b="1" dirty="0" smtClean="0"/>
              <a:t>ATIS Interoperability</a:t>
            </a:r>
            <a:endParaRPr lang="en-US" b="1" dirty="0"/>
          </a:p>
        </p:txBody>
      </p:sp>
      <p:graphicFrame>
        <p:nvGraphicFramePr>
          <p:cNvPr id="4" name="Group 40"/>
          <p:cNvGraphicFramePr>
            <a:graphicFrameLocks noGrp="1"/>
          </p:cNvGraphicFramePr>
          <p:nvPr>
            <p:extLst>
              <p:ext uri="{D42A27DB-BD31-4B8C-83A1-F6EECF244321}">
                <p14:modId xmlns:p14="http://schemas.microsoft.com/office/powerpoint/2010/main" val="2099568570"/>
              </p:ext>
            </p:extLst>
          </p:nvPr>
        </p:nvGraphicFramePr>
        <p:xfrm>
          <a:off x="3587750" y="288925"/>
          <a:ext cx="5064125" cy="1310640"/>
        </p:xfrm>
        <a:graphic>
          <a:graphicData uri="http://schemas.openxmlformats.org/drawingml/2006/table">
            <a:tbl>
              <a:tblPr/>
              <a:tblGrid>
                <a:gridCol w="1081088"/>
                <a:gridCol w="3983037"/>
              </a:tblGrid>
              <a:tr h="2444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dirty="0" smtClean="0">
                          <a:ln>
                            <a:noFill/>
                          </a:ln>
                          <a:solidFill>
                            <a:srgbClr val="09244D"/>
                          </a:solidFill>
                          <a:effectLst/>
                          <a:latin typeface="Trebuchet MS" pitchFamily="34" charset="0"/>
                        </a:rPr>
                        <a:t>Document No:</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905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200" b="1" i="0" u="none" strike="noStrike" cap="none" normalizeH="0" baseline="0" dirty="0" smtClean="0">
                          <a:ln>
                            <a:noFill/>
                          </a:ln>
                          <a:solidFill>
                            <a:srgbClr val="09244D"/>
                          </a:solidFill>
                          <a:effectLst/>
                          <a:latin typeface="Arial" charset="0"/>
                          <a:ea typeface="ＭＳ Ｐゴシック" charset="-128"/>
                        </a:rPr>
                        <a:t>GSC17-PLEN-61</a:t>
                      </a:r>
                      <a:endParaRPr kumimoji="0" lang="en-CA" sz="1200" b="1" i="0" u="none" strike="noStrike" cap="none" normalizeH="0" baseline="0" dirty="0" smtClean="0">
                        <a:ln>
                          <a:noFill/>
                        </a:ln>
                        <a:solidFill>
                          <a:srgbClr val="09244D"/>
                        </a:solidFill>
                        <a:effectLst/>
                        <a:latin typeface="Arial" charset="0"/>
                        <a:ea typeface="ＭＳ Ｐゴシック" charset="-128"/>
                      </a:endParaRP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905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dirty="0" smtClean="0">
                          <a:ln>
                            <a:noFill/>
                          </a:ln>
                          <a:solidFill>
                            <a:srgbClr val="09244D"/>
                          </a:solidFill>
                          <a:effectLst/>
                          <a:latin typeface="Trebuchet MS" pitchFamily="34" charset="0"/>
                        </a:rPr>
                        <a:t>Source:</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000" b="0" i="0" u="none" strike="noStrike" cap="none" normalizeH="0" baseline="0" dirty="0" smtClean="0">
                          <a:ln>
                            <a:noFill/>
                          </a:ln>
                          <a:solidFill>
                            <a:srgbClr val="09244D"/>
                          </a:solidFill>
                          <a:effectLst/>
                          <a:latin typeface="Arial" charset="0"/>
                        </a:rPr>
                        <a:t>ATIS</a:t>
                      </a: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dirty="0" smtClean="0">
                          <a:ln>
                            <a:noFill/>
                          </a:ln>
                          <a:solidFill>
                            <a:srgbClr val="09244D"/>
                          </a:solidFill>
                          <a:effectLst/>
                          <a:latin typeface="Trebuchet MS" pitchFamily="34" charset="0"/>
                        </a:rPr>
                        <a:t>Contact:</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000" b="0" i="0" u="none" strike="noStrike" cap="none" normalizeH="0" baseline="0" dirty="0" smtClean="0">
                          <a:ln>
                            <a:noFill/>
                          </a:ln>
                          <a:solidFill>
                            <a:srgbClr val="09244D"/>
                          </a:solidFill>
                          <a:effectLst/>
                          <a:latin typeface="Arial" charset="0"/>
                        </a:rPr>
                        <a:t>Andrew White, </a:t>
                      </a:r>
                      <a:r>
                        <a:rPr kumimoji="0" lang="en-US" altLang="ja-JP" sz="1000" b="0" i="0" u="none" strike="noStrike" cap="none" normalizeH="0" baseline="0" smtClean="0">
                          <a:ln>
                            <a:noFill/>
                          </a:ln>
                          <a:solidFill>
                            <a:schemeClr val="tx1"/>
                          </a:solidFill>
                          <a:effectLst/>
                          <a:latin typeface="Arial" charset="0"/>
                          <a:ea typeface="MS PGothic"/>
                          <a:cs typeface="MS PGothic"/>
                          <a:hlinkClick r:id="rId2"/>
                        </a:rPr>
                        <a:t>andrew.white@nsn.com</a:t>
                      </a:r>
                      <a:endParaRPr kumimoji="0" lang="en-CA" sz="1000" b="0" i="0" u="none" strike="noStrike" cap="none" normalizeH="0" baseline="0" dirty="0" smtClean="0">
                        <a:ln>
                          <a:noFill/>
                        </a:ln>
                        <a:solidFill>
                          <a:srgbClr val="09244D"/>
                        </a:solidFill>
                        <a:effectLst/>
                        <a:latin typeface="Arial" charset="0"/>
                      </a:endParaRP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222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dirty="0" smtClean="0">
                          <a:ln>
                            <a:noFill/>
                          </a:ln>
                          <a:solidFill>
                            <a:srgbClr val="09244D"/>
                          </a:solidFill>
                          <a:effectLst/>
                          <a:latin typeface="Trebuchet MS" pitchFamily="34" charset="0"/>
                        </a:rPr>
                        <a:t>GSC Session:</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000" b="0" i="0" u="none" strike="noStrike" cap="none" normalizeH="0" baseline="0" dirty="0" smtClean="0">
                          <a:ln>
                            <a:noFill/>
                          </a:ln>
                          <a:solidFill>
                            <a:srgbClr val="09244D"/>
                          </a:solidFill>
                          <a:effectLst/>
                          <a:latin typeface="Arial" charset="0"/>
                        </a:rPr>
                        <a:t>PLEN</a:t>
                      </a: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222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dirty="0" smtClean="0">
                          <a:ln>
                            <a:noFill/>
                          </a:ln>
                          <a:solidFill>
                            <a:srgbClr val="09244D"/>
                          </a:solidFill>
                          <a:effectLst/>
                          <a:latin typeface="Trebuchet MS" pitchFamily="34" charset="0"/>
                        </a:rPr>
                        <a:t>Agenda Item:</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905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000" b="0" i="0" u="none" strike="noStrike" cap="none" normalizeH="0" baseline="0" smtClean="0">
                          <a:ln>
                            <a:noFill/>
                          </a:ln>
                          <a:solidFill>
                            <a:srgbClr val="09244D"/>
                          </a:solidFill>
                          <a:effectLst/>
                          <a:latin typeface="Arial" charset="0"/>
                        </a:rPr>
                        <a:t>6.7</a:t>
                      </a:r>
                      <a:endParaRPr kumimoji="0" lang="en-CA" sz="1000" b="0" i="0" u="none" strike="noStrike" cap="none" normalizeH="0" baseline="0" dirty="0" smtClean="0">
                        <a:ln>
                          <a:noFill/>
                        </a:ln>
                        <a:solidFill>
                          <a:srgbClr val="09244D"/>
                        </a:solidFill>
                        <a:effectLst/>
                        <a:latin typeface="Arial" charset="0"/>
                      </a:endParaRP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9050" cap="flat" cmpd="sng" algn="ctr">
                      <a:solidFill>
                        <a:srgbClr val="09244D"/>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1482314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Resolution</a:t>
            </a:r>
          </a:p>
        </p:txBody>
      </p:sp>
      <p:sp>
        <p:nvSpPr>
          <p:cNvPr id="22531" name="Rectangle 3"/>
          <p:cNvSpPr>
            <a:spLocks noGrp="1" noChangeArrowheads="1"/>
          </p:cNvSpPr>
          <p:nvPr>
            <p:ph idx="1"/>
          </p:nvPr>
        </p:nvSpPr>
        <p:spPr>
          <a:xfrm>
            <a:off x="468313" y="1295400"/>
            <a:ext cx="8229600" cy="4525962"/>
          </a:xfrm>
        </p:spPr>
        <p:txBody>
          <a:bodyPr/>
          <a:lstStyle/>
          <a:p>
            <a:pPr eaLnBrk="1" hangingPunct="1"/>
            <a:r>
              <a:rPr lang="en-US" sz="2600" dirty="0" smtClean="0"/>
              <a:t>ATIS supports the reaffirmation of the existing Resolution (GSC-16/28) at this time.</a:t>
            </a:r>
          </a:p>
        </p:txBody>
      </p:sp>
      <p:sp>
        <p:nvSpPr>
          <p:cNvPr id="4" name="Rectangle 6"/>
          <p:cNvSpPr>
            <a:spLocks noGrp="1" noChangeArrowheads="1"/>
          </p:cNvSpPr>
          <p:nvPr>
            <p:ph type="sldNum" sz="quarter" idx="10"/>
          </p:nvPr>
        </p:nvSpPr>
        <p:spPr>
          <a:prstGeom prst="rect">
            <a:avLst/>
          </a:prstGeom>
        </p:spPr>
        <p:txBody>
          <a:bodyPr/>
          <a:lstStyle/>
          <a:p>
            <a:pPr>
              <a:defRPr/>
            </a:pPr>
            <a:fld id="{01EA1C2E-6CBE-4757-90C6-1778BC98703D}" type="slidenum">
              <a:rPr lang="en-US" altLang="zh-CN"/>
              <a:pPr>
                <a:defRPr/>
              </a:pPr>
              <a:t>10</a:t>
            </a:fld>
            <a:endParaRPr lang="en-US" altLang="zh-CN"/>
          </a:p>
        </p:txBody>
      </p:sp>
    </p:spTree>
    <p:extLst>
      <p:ext uri="{BB962C8B-B14F-4D97-AF65-F5344CB8AC3E}">
        <p14:creationId xmlns:p14="http://schemas.microsoft.com/office/powerpoint/2010/main" val="16952763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Supplemental </a:t>
            </a:r>
            <a:r>
              <a:rPr lang="en-US" dirty="0" smtClean="0"/>
              <a:t>Slides</a:t>
            </a:r>
            <a:endParaRPr lang="en-US" dirty="0"/>
          </a:p>
        </p:txBody>
      </p:sp>
      <p:sp>
        <p:nvSpPr>
          <p:cNvPr id="4" name="Content Placeholder 3"/>
          <p:cNvSpPr>
            <a:spLocks noGrp="1"/>
          </p:cNvSpPr>
          <p:nvPr>
            <p:ph idx="1"/>
          </p:nvPr>
        </p:nvSpPr>
        <p:spPr/>
        <p:txBody>
          <a:bodyPr/>
          <a:lstStyle/>
          <a:p>
            <a:endParaRPr lang="en-US"/>
          </a:p>
        </p:txBody>
      </p:sp>
      <p:sp>
        <p:nvSpPr>
          <p:cNvPr id="3" name="Rectangle 6"/>
          <p:cNvSpPr>
            <a:spLocks noGrp="1" noChangeArrowheads="1"/>
          </p:cNvSpPr>
          <p:nvPr>
            <p:ph type="sldNum" sz="quarter" idx="10"/>
          </p:nvPr>
        </p:nvSpPr>
        <p:spPr>
          <a:prstGeom prst="rect">
            <a:avLst/>
          </a:prstGeom>
        </p:spPr>
        <p:txBody>
          <a:bodyPr/>
          <a:lstStyle/>
          <a:p>
            <a:pPr>
              <a:defRPr/>
            </a:pPr>
            <a:fld id="{D6E227EB-ED79-4869-A4DE-2FE2CC20DBA7}" type="slidenum">
              <a:rPr lang="en-US" altLang="zh-CN"/>
              <a:pPr>
                <a:defRPr/>
              </a:pPr>
              <a:t>11</a:t>
            </a:fld>
            <a:endParaRPr lang="en-US" altLang="zh-CN"/>
          </a:p>
        </p:txBody>
      </p:sp>
    </p:spTree>
    <p:extLst>
      <p:ext uri="{BB962C8B-B14F-4D97-AF65-F5344CB8AC3E}">
        <p14:creationId xmlns:p14="http://schemas.microsoft.com/office/powerpoint/2010/main" val="33782071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Current </a:t>
            </a:r>
            <a:r>
              <a:rPr lang="en-US" dirty="0" smtClean="0"/>
              <a:t>Activities</a:t>
            </a:r>
            <a:endParaRPr lang="en-US" dirty="0"/>
          </a:p>
        </p:txBody>
      </p:sp>
      <p:sp>
        <p:nvSpPr>
          <p:cNvPr id="3" name="Content Placeholder 2"/>
          <p:cNvSpPr>
            <a:spLocks noGrp="1"/>
          </p:cNvSpPr>
          <p:nvPr>
            <p:ph idx="1"/>
          </p:nvPr>
        </p:nvSpPr>
        <p:spPr>
          <a:xfrm>
            <a:off x="468313" y="1295400"/>
            <a:ext cx="8229600" cy="4525962"/>
          </a:xfrm>
        </p:spPr>
        <p:txBody>
          <a:bodyPr/>
          <a:lstStyle/>
          <a:p>
            <a:pPr lvl="0">
              <a:lnSpc>
                <a:spcPct val="90000"/>
              </a:lnSpc>
              <a:buFont typeface="Arial" pitchFamily="34" charset="0"/>
              <a:buChar char="•"/>
            </a:pPr>
            <a:r>
              <a:rPr lang="en-US" sz="2400" kern="1200" dirty="0">
                <a:latin typeface="Arial" charset="0"/>
              </a:rPr>
              <a:t>ATIS members continue to work with colleagues around the world to progress NGN interoperability through the development of interface and performance standards including in the ITU-T and 3GPP.</a:t>
            </a:r>
          </a:p>
          <a:p>
            <a:pPr lvl="0">
              <a:lnSpc>
                <a:spcPct val="90000"/>
              </a:lnSpc>
              <a:buFont typeface="Arial" pitchFamily="34" charset="0"/>
              <a:buChar char="•"/>
            </a:pPr>
            <a:r>
              <a:rPr lang="en-US" sz="2400" kern="1200" dirty="0">
                <a:latin typeface="Arial" charset="0"/>
              </a:rPr>
              <a:t>The focus is on specifications on topics such as:</a:t>
            </a:r>
          </a:p>
          <a:p>
            <a:pPr lvl="1">
              <a:lnSpc>
                <a:spcPct val="90000"/>
              </a:lnSpc>
              <a:buFont typeface="Arial" pitchFamily="34" charset="0"/>
              <a:buChar char="•"/>
            </a:pPr>
            <a:r>
              <a:rPr lang="en-US" sz="2200" kern="1200" dirty="0">
                <a:latin typeface="Arial" charset="0"/>
                <a:ea typeface="+mn-ea"/>
                <a:cs typeface="+mn-cs"/>
              </a:rPr>
              <a:t>Services</a:t>
            </a:r>
          </a:p>
          <a:p>
            <a:pPr lvl="1">
              <a:lnSpc>
                <a:spcPct val="90000"/>
              </a:lnSpc>
              <a:buFont typeface="Arial" pitchFamily="34" charset="0"/>
              <a:buChar char="•"/>
            </a:pPr>
            <a:r>
              <a:rPr lang="en-US" sz="2200" kern="1200" dirty="0">
                <a:latin typeface="Arial" charset="0"/>
                <a:ea typeface="+mn-ea"/>
                <a:cs typeface="+mn-cs"/>
              </a:rPr>
              <a:t>Architecture</a:t>
            </a:r>
          </a:p>
          <a:p>
            <a:pPr lvl="1">
              <a:lnSpc>
                <a:spcPct val="90000"/>
              </a:lnSpc>
              <a:buFont typeface="Arial" pitchFamily="34" charset="0"/>
              <a:buChar char="•"/>
            </a:pPr>
            <a:r>
              <a:rPr lang="en-US" sz="2200" kern="1200" dirty="0">
                <a:latin typeface="Arial" charset="0"/>
                <a:ea typeface="+mn-ea"/>
                <a:cs typeface="+mn-cs"/>
              </a:rPr>
              <a:t>Signaling</a:t>
            </a:r>
          </a:p>
          <a:p>
            <a:pPr lvl="1">
              <a:lnSpc>
                <a:spcPct val="90000"/>
              </a:lnSpc>
              <a:buFont typeface="Arial" pitchFamily="34" charset="0"/>
              <a:buChar char="•"/>
            </a:pPr>
            <a:r>
              <a:rPr lang="en-US" sz="2200" kern="1200" dirty="0">
                <a:latin typeface="Arial" charset="0"/>
                <a:ea typeface="+mn-ea"/>
                <a:cs typeface="+mn-cs"/>
              </a:rPr>
              <a:t>Quality of Service</a:t>
            </a:r>
          </a:p>
          <a:p>
            <a:pPr lvl="1">
              <a:lnSpc>
                <a:spcPct val="90000"/>
              </a:lnSpc>
              <a:buFont typeface="Arial" pitchFamily="34" charset="0"/>
              <a:buChar char="•"/>
            </a:pPr>
            <a:r>
              <a:rPr lang="en-US" sz="2200" kern="1200" dirty="0">
                <a:latin typeface="Arial" charset="0"/>
                <a:ea typeface="+mn-ea"/>
                <a:cs typeface="+mn-cs"/>
              </a:rPr>
              <a:t>Security</a:t>
            </a:r>
          </a:p>
          <a:p>
            <a:pPr lvl="1">
              <a:lnSpc>
                <a:spcPct val="90000"/>
              </a:lnSpc>
              <a:buFont typeface="Arial" pitchFamily="34" charset="0"/>
              <a:buChar char="•"/>
            </a:pPr>
            <a:r>
              <a:rPr lang="en-US" sz="2200" kern="1200" dirty="0">
                <a:latin typeface="Arial" charset="0"/>
                <a:ea typeface="+mn-ea"/>
                <a:cs typeface="+mn-cs"/>
              </a:rPr>
              <a:t>Network Management</a:t>
            </a:r>
          </a:p>
          <a:p>
            <a:pPr lvl="1">
              <a:lnSpc>
                <a:spcPct val="90000"/>
              </a:lnSpc>
              <a:buFont typeface="Arial" pitchFamily="34" charset="0"/>
              <a:buChar char="•"/>
            </a:pPr>
            <a:r>
              <a:rPr lang="en-US" sz="2200" kern="1200" dirty="0">
                <a:latin typeface="Arial" charset="0"/>
                <a:ea typeface="+mn-ea"/>
                <a:cs typeface="+mn-cs"/>
              </a:rPr>
              <a:t>Emergency Communications</a:t>
            </a:r>
          </a:p>
          <a:p>
            <a:pPr lvl="1">
              <a:lnSpc>
                <a:spcPct val="90000"/>
              </a:lnSpc>
              <a:buFont typeface="Arial" pitchFamily="34" charset="0"/>
              <a:buChar char="•"/>
            </a:pPr>
            <a:r>
              <a:rPr lang="en-US" sz="2200" kern="1200" dirty="0">
                <a:latin typeface="Arial" charset="0"/>
                <a:ea typeface="+mn-ea"/>
                <a:cs typeface="+mn-cs"/>
              </a:rPr>
              <a:t>Identity Management</a:t>
            </a:r>
          </a:p>
          <a:p>
            <a:pPr>
              <a:buFont typeface="Arial" pitchFamily="34" charset="0"/>
              <a:buChar char="•"/>
            </a:pPr>
            <a:endParaRPr lang="en-US" dirty="0"/>
          </a:p>
        </p:txBody>
      </p:sp>
      <p:sp>
        <p:nvSpPr>
          <p:cNvPr id="4" name="Rectangle 6"/>
          <p:cNvSpPr>
            <a:spLocks noGrp="1" noChangeArrowheads="1"/>
          </p:cNvSpPr>
          <p:nvPr>
            <p:ph type="sldNum" sz="quarter" idx="10"/>
          </p:nvPr>
        </p:nvSpPr>
        <p:spPr>
          <a:prstGeom prst="rect">
            <a:avLst/>
          </a:prstGeom>
        </p:spPr>
        <p:txBody>
          <a:bodyPr/>
          <a:lstStyle/>
          <a:p>
            <a:pPr>
              <a:defRPr/>
            </a:pPr>
            <a:fld id="{0B9C1A4D-BDBD-400A-A252-2354804AA1DB}" type="slidenum">
              <a:rPr lang="en-US" altLang="zh-CN"/>
              <a:pPr>
                <a:defRPr/>
              </a:pPr>
              <a:t>12</a:t>
            </a:fld>
            <a:endParaRPr lang="en-US" altLang="zh-CN"/>
          </a:p>
        </p:txBody>
      </p:sp>
    </p:spTree>
    <p:extLst>
      <p:ext uri="{BB962C8B-B14F-4D97-AF65-F5344CB8AC3E}">
        <p14:creationId xmlns:p14="http://schemas.microsoft.com/office/powerpoint/2010/main" val="12653360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Current </a:t>
            </a:r>
            <a:r>
              <a:rPr lang="en-US" dirty="0" smtClean="0"/>
              <a:t>Activities</a:t>
            </a:r>
            <a:endParaRPr lang="en-US" dirty="0"/>
          </a:p>
        </p:txBody>
      </p:sp>
      <p:sp>
        <p:nvSpPr>
          <p:cNvPr id="3" name="Content Placeholder 2"/>
          <p:cNvSpPr>
            <a:spLocks noGrp="1"/>
          </p:cNvSpPr>
          <p:nvPr>
            <p:ph idx="1"/>
          </p:nvPr>
        </p:nvSpPr>
        <p:spPr>
          <a:xfrm>
            <a:off x="468313" y="1295400"/>
            <a:ext cx="8229600" cy="4525962"/>
          </a:xfrm>
        </p:spPr>
        <p:txBody>
          <a:bodyPr/>
          <a:lstStyle/>
          <a:p>
            <a:pPr lvl="0">
              <a:lnSpc>
                <a:spcPct val="95000"/>
              </a:lnSpc>
              <a:buFont typeface="Arial" pitchFamily="34" charset="0"/>
              <a:buChar char="•"/>
            </a:pPr>
            <a:r>
              <a:rPr lang="en-US" sz="2400" b="1" kern="1200" dirty="0">
                <a:latin typeface="Arial" charset="0"/>
              </a:rPr>
              <a:t>ATIS’ Next Generation Interconnection Interoperability Forum (NGIIF)</a:t>
            </a:r>
            <a:r>
              <a:rPr lang="en-US" sz="2400" kern="1200" dirty="0">
                <a:latin typeface="Arial" charset="0"/>
              </a:rPr>
              <a:t> </a:t>
            </a:r>
          </a:p>
          <a:p>
            <a:pPr lvl="1">
              <a:lnSpc>
                <a:spcPct val="95000"/>
              </a:lnSpc>
              <a:buFont typeface="Arial" pitchFamily="34" charset="0"/>
              <a:buChar char="•"/>
            </a:pPr>
            <a:r>
              <a:rPr lang="en-US" sz="2200" kern="1200" dirty="0">
                <a:latin typeface="Arial" charset="0"/>
                <a:ea typeface="+mn-ea"/>
                <a:cs typeface="+mn-cs"/>
              </a:rPr>
              <a:t>addresses next-generation network interconnection and interoperability issues associated with emerging technologies. Specifically, it develops operational procedures which involve the network aspects of architecture, disaster preparedness, installation, maintenance, management, reliability, routing, security, and testing between network operators. </a:t>
            </a:r>
          </a:p>
          <a:p>
            <a:pPr lvl="1">
              <a:lnSpc>
                <a:spcPct val="95000"/>
              </a:lnSpc>
              <a:buFont typeface="Arial" pitchFamily="34" charset="0"/>
              <a:buChar char="•"/>
            </a:pPr>
            <a:r>
              <a:rPr lang="en-US" sz="2200" kern="1200" dirty="0">
                <a:latin typeface="Arial" charset="0"/>
                <a:ea typeface="+mn-ea"/>
                <a:cs typeface="+mn-cs"/>
              </a:rPr>
              <a:t>addresses issues which impact the interconnection of existing and next generation networks and facilitate the transition to emerging technologies.</a:t>
            </a:r>
          </a:p>
          <a:p>
            <a:pPr>
              <a:buFont typeface="Arial" pitchFamily="34" charset="0"/>
              <a:buChar char="•"/>
            </a:pPr>
            <a:endParaRPr lang="en-US" dirty="0"/>
          </a:p>
        </p:txBody>
      </p:sp>
      <p:sp>
        <p:nvSpPr>
          <p:cNvPr id="4" name="Rectangle 6"/>
          <p:cNvSpPr>
            <a:spLocks noGrp="1" noChangeArrowheads="1"/>
          </p:cNvSpPr>
          <p:nvPr>
            <p:ph type="sldNum" sz="quarter" idx="10"/>
          </p:nvPr>
        </p:nvSpPr>
        <p:spPr>
          <a:prstGeom prst="rect">
            <a:avLst/>
          </a:prstGeom>
        </p:spPr>
        <p:txBody>
          <a:bodyPr/>
          <a:lstStyle/>
          <a:p>
            <a:pPr>
              <a:defRPr/>
            </a:pPr>
            <a:fld id="{16813218-1FB4-4B07-A980-B1A1A51347B6}" type="slidenum">
              <a:rPr lang="en-US" altLang="zh-CN"/>
              <a:pPr>
                <a:defRPr/>
              </a:pPr>
              <a:t>13</a:t>
            </a:fld>
            <a:endParaRPr lang="en-US" altLang="zh-CN"/>
          </a:p>
        </p:txBody>
      </p:sp>
    </p:spTree>
    <p:extLst>
      <p:ext uri="{BB962C8B-B14F-4D97-AF65-F5344CB8AC3E}">
        <p14:creationId xmlns:p14="http://schemas.microsoft.com/office/powerpoint/2010/main" val="21716399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Current </a:t>
            </a:r>
            <a:r>
              <a:rPr lang="en-US" dirty="0" smtClean="0"/>
              <a:t>Activities</a:t>
            </a:r>
            <a:endParaRPr lang="en-US" dirty="0"/>
          </a:p>
        </p:txBody>
      </p:sp>
      <p:sp>
        <p:nvSpPr>
          <p:cNvPr id="30722" name="Rectangle 2"/>
          <p:cNvSpPr>
            <a:spLocks noGrp="1" noChangeArrowheads="1"/>
          </p:cNvSpPr>
          <p:nvPr>
            <p:ph idx="1"/>
          </p:nvPr>
        </p:nvSpPr>
        <p:spPr>
          <a:xfrm>
            <a:off x="468313" y="1295400"/>
            <a:ext cx="8229600" cy="5029200"/>
          </a:xfrm>
        </p:spPr>
        <p:txBody>
          <a:bodyPr>
            <a:normAutofit fontScale="92500"/>
          </a:bodyPr>
          <a:lstStyle/>
          <a:p>
            <a:r>
              <a:rPr lang="en-US" sz="2500" b="1" dirty="0" smtClean="0"/>
              <a:t>ATIS’ PTSC IP Interconnection (IPI) Subcommittee</a:t>
            </a:r>
          </a:p>
          <a:p>
            <a:pPr lvl="1"/>
            <a:r>
              <a:rPr lang="en-US" sz="2100" dirty="0"/>
              <a:t>Similar to Circuit Switched networks, IP networks will interconnect using Network-to-Network Interfaces. In addition, IP networks will communicate with 3rd party Service Providers via either Application-to-Network Interfaces (ANIs) or Service-to-Network Interfaces (SNIs). The difference between ANI and SNI is that the SNI allows for the passage of media (e.g., content delivery, Interactive Voice Response (IVR)) in addition to signaling. In addition, there are User Network Interface (UNI) and other reference points in the ATIS architecture that will need to be validated.</a:t>
            </a:r>
          </a:p>
          <a:p>
            <a:pPr lvl="1"/>
            <a:r>
              <a:rPr lang="en-US" sz="2100" dirty="0"/>
              <a:t>The PTSC </a:t>
            </a:r>
            <a:r>
              <a:rPr lang="en-US" sz="2100" dirty="0" smtClean="0"/>
              <a:t>IPI will </a:t>
            </a:r>
            <a:r>
              <a:rPr lang="en-US" sz="2100" dirty="0"/>
              <a:t>lead and coordinate with other committees where appropriate on the following tasks:</a:t>
            </a:r>
          </a:p>
          <a:p>
            <a:pPr lvl="2"/>
            <a:r>
              <a:rPr lang="en-US" sz="1700" dirty="0"/>
              <a:t>Define Standard Protocol Profiles for the NNI, ANI, SNI, UNI and other reference points.</a:t>
            </a:r>
          </a:p>
          <a:p>
            <a:pPr lvl="2"/>
            <a:r>
              <a:rPr lang="en-US" sz="1700" dirty="0"/>
              <a:t>Define Interconnection Guidelines.</a:t>
            </a:r>
          </a:p>
          <a:p>
            <a:pPr lvl="2"/>
            <a:r>
              <a:rPr lang="en-US" sz="1700" dirty="0"/>
              <a:t>Define </a:t>
            </a:r>
            <a:r>
              <a:rPr lang="en-US" sz="1700" dirty="0" smtClean="0"/>
              <a:t>Interoperability Test </a:t>
            </a:r>
            <a:r>
              <a:rPr lang="en-US" sz="1700" dirty="0"/>
              <a:t>Suites.</a:t>
            </a:r>
          </a:p>
          <a:p>
            <a:pPr lvl="2"/>
            <a:endParaRPr lang="en-US" sz="1700" b="1" dirty="0"/>
          </a:p>
          <a:p>
            <a:pPr lvl="2"/>
            <a:endParaRPr lang="en-US" sz="1700" b="1" dirty="0"/>
          </a:p>
          <a:p>
            <a:pPr lvl="2"/>
            <a:endParaRPr lang="en-US" sz="1700" b="1" dirty="0" smtClean="0"/>
          </a:p>
        </p:txBody>
      </p:sp>
      <p:sp>
        <p:nvSpPr>
          <p:cNvPr id="4" name="Rectangle 6"/>
          <p:cNvSpPr>
            <a:spLocks noGrp="1" noChangeArrowheads="1"/>
          </p:cNvSpPr>
          <p:nvPr>
            <p:ph type="sldNum" sz="quarter" idx="10"/>
          </p:nvPr>
        </p:nvSpPr>
        <p:spPr>
          <a:prstGeom prst="rect">
            <a:avLst/>
          </a:prstGeom>
        </p:spPr>
        <p:txBody>
          <a:bodyPr/>
          <a:lstStyle/>
          <a:p>
            <a:pPr>
              <a:defRPr/>
            </a:pPr>
            <a:fld id="{B428F7B8-4998-4D49-BD32-E93014C48A11}" type="slidenum">
              <a:rPr lang="en-US" altLang="zh-CN"/>
              <a:pPr>
                <a:defRPr/>
              </a:pPr>
              <a:t>14</a:t>
            </a:fld>
            <a:endParaRPr lang="en-US" altLang="zh-CN"/>
          </a:p>
        </p:txBody>
      </p:sp>
    </p:spTree>
    <p:extLst>
      <p:ext uri="{BB962C8B-B14F-4D97-AF65-F5344CB8AC3E}">
        <p14:creationId xmlns:p14="http://schemas.microsoft.com/office/powerpoint/2010/main" val="23819231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Current </a:t>
            </a:r>
            <a:r>
              <a:rPr lang="en-US" dirty="0" smtClean="0"/>
              <a:t>Activities</a:t>
            </a:r>
            <a:endParaRPr lang="en-US" dirty="0"/>
          </a:p>
        </p:txBody>
      </p:sp>
      <p:sp>
        <p:nvSpPr>
          <p:cNvPr id="30722" name="Rectangle 2"/>
          <p:cNvSpPr>
            <a:spLocks noGrp="1" noChangeArrowheads="1"/>
          </p:cNvSpPr>
          <p:nvPr>
            <p:ph idx="1"/>
          </p:nvPr>
        </p:nvSpPr>
        <p:spPr>
          <a:xfrm>
            <a:off x="468313" y="1295400"/>
            <a:ext cx="8229600" cy="5029200"/>
          </a:xfrm>
        </p:spPr>
        <p:txBody>
          <a:bodyPr>
            <a:normAutofit/>
          </a:bodyPr>
          <a:lstStyle/>
          <a:p>
            <a:r>
              <a:rPr lang="en-US" sz="2500" b="1" dirty="0" smtClean="0"/>
              <a:t>ATIS’ Cloud Services Forum (CSF)</a:t>
            </a:r>
          </a:p>
          <a:p>
            <a:pPr lvl="1"/>
            <a:r>
              <a:rPr lang="en-US" sz="2100" dirty="0" smtClean="0"/>
              <a:t>Promotes </a:t>
            </a:r>
            <a:r>
              <a:rPr lang="en-US" sz="2100" dirty="0"/>
              <a:t>the integration of cloud technologies and network infrastructure to realize the significant benefits of cloud, by:</a:t>
            </a:r>
          </a:p>
          <a:p>
            <a:pPr lvl="2"/>
            <a:r>
              <a:rPr lang="en-US" sz="1700" dirty="0" smtClean="0"/>
              <a:t>Developing </a:t>
            </a:r>
            <a:r>
              <a:rPr lang="en-US" sz="1700" dirty="0"/>
              <a:t>standards to enable the network to do more than it does today (e.g., expanding product offerings including services on demand, accelerating time-to-market, lowering costs, minimizing complexity, increasing scalability);</a:t>
            </a:r>
          </a:p>
          <a:p>
            <a:pPr lvl="2"/>
            <a:r>
              <a:rPr lang="en-US" sz="1700" dirty="0" smtClean="0"/>
              <a:t>Focusing </a:t>
            </a:r>
            <a:r>
              <a:rPr lang="en-US" sz="1700" dirty="0"/>
              <a:t>on the creation of reusable Service Enablers to progress each phase of work; and</a:t>
            </a:r>
          </a:p>
          <a:p>
            <a:pPr lvl="2"/>
            <a:r>
              <a:rPr lang="en-US" sz="1700" dirty="0" smtClean="0"/>
              <a:t>Creating </a:t>
            </a:r>
            <a:r>
              <a:rPr lang="en-US" sz="1700" dirty="0"/>
              <a:t>technical solutions in support of a global marketplace to help Service Providers realize cloud’s full potential.</a:t>
            </a:r>
          </a:p>
        </p:txBody>
      </p:sp>
      <p:sp>
        <p:nvSpPr>
          <p:cNvPr id="4" name="Rectangle 6"/>
          <p:cNvSpPr>
            <a:spLocks noGrp="1" noChangeArrowheads="1"/>
          </p:cNvSpPr>
          <p:nvPr>
            <p:ph type="sldNum" sz="quarter" idx="10"/>
          </p:nvPr>
        </p:nvSpPr>
        <p:spPr>
          <a:prstGeom prst="rect">
            <a:avLst/>
          </a:prstGeom>
        </p:spPr>
        <p:txBody>
          <a:bodyPr/>
          <a:lstStyle/>
          <a:p>
            <a:pPr>
              <a:defRPr/>
            </a:pPr>
            <a:fld id="{B428F7B8-4998-4D49-BD32-E93014C48A11}" type="slidenum">
              <a:rPr lang="en-US" altLang="zh-CN"/>
              <a:pPr>
                <a:defRPr/>
              </a:pPr>
              <a:t>15</a:t>
            </a:fld>
            <a:endParaRPr lang="en-US" altLang="zh-CN"/>
          </a:p>
        </p:txBody>
      </p:sp>
    </p:spTree>
    <p:extLst>
      <p:ext uri="{BB962C8B-B14F-4D97-AF65-F5344CB8AC3E}">
        <p14:creationId xmlns:p14="http://schemas.microsoft.com/office/powerpoint/2010/main" val="20874790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Highlight of Current </a:t>
            </a:r>
            <a:r>
              <a:rPr lang="en-US" dirty="0" smtClean="0"/>
              <a:t>Activities</a:t>
            </a:r>
            <a:endParaRPr lang="en-US" dirty="0"/>
          </a:p>
        </p:txBody>
      </p:sp>
      <p:sp>
        <p:nvSpPr>
          <p:cNvPr id="3" name="Content Placeholder 2"/>
          <p:cNvSpPr>
            <a:spLocks noGrp="1"/>
          </p:cNvSpPr>
          <p:nvPr>
            <p:ph idx="1"/>
          </p:nvPr>
        </p:nvSpPr>
        <p:spPr>
          <a:xfrm>
            <a:off x="468313" y="1295400"/>
            <a:ext cx="7989887" cy="4953000"/>
          </a:xfrm>
        </p:spPr>
        <p:txBody>
          <a:bodyPr>
            <a:normAutofit lnSpcReduction="10000"/>
          </a:bodyPr>
          <a:lstStyle/>
          <a:p>
            <a:r>
              <a:rPr lang="en-US" sz="2600" b="1" dirty="0"/>
              <a:t>ATIS’ </a:t>
            </a:r>
            <a:r>
              <a:rPr lang="en-US" sz="2600" b="1" dirty="0" smtClean="0"/>
              <a:t>Packet Technologies and Systems Committee (PTSC)</a:t>
            </a:r>
            <a:endParaRPr lang="en-US" sz="2600" b="1" dirty="0"/>
          </a:p>
          <a:p>
            <a:pPr lvl="1"/>
            <a:r>
              <a:rPr lang="en-US" sz="2400" dirty="0" smtClean="0"/>
              <a:t>Currently </a:t>
            </a:r>
            <a:r>
              <a:rPr lang="en-US" sz="2400" dirty="0"/>
              <a:t>working to complete Phase 2 IP </a:t>
            </a:r>
            <a:r>
              <a:rPr lang="en-US" sz="2400" dirty="0" smtClean="0"/>
              <a:t>network-to-network </a:t>
            </a:r>
            <a:r>
              <a:rPr lang="en-US" sz="2400" dirty="0"/>
              <a:t>interconnection </a:t>
            </a:r>
            <a:r>
              <a:rPr lang="en-US" sz="2400" dirty="0" smtClean="0"/>
              <a:t>(NNI) guidelines</a:t>
            </a:r>
            <a:r>
              <a:rPr lang="en-US" sz="2400" dirty="0"/>
              <a:t>, including defining approaches for validating these guidelines.</a:t>
            </a:r>
          </a:p>
          <a:p>
            <a:pPr lvl="1"/>
            <a:r>
              <a:rPr lang="en-US" sz="2400" dirty="0" smtClean="0"/>
              <a:t>Developed a </a:t>
            </a:r>
            <a:r>
              <a:rPr lang="en-US" sz="2400" dirty="0"/>
              <a:t>technical report </a:t>
            </a:r>
            <a:r>
              <a:rPr lang="en-US" sz="2400" dirty="0" smtClean="0"/>
              <a:t>(ATIS-1000053) that </a:t>
            </a:r>
            <a:r>
              <a:rPr lang="en-US" sz="2400" dirty="0"/>
              <a:t>specifies the protocol profile, test suites and questionnaire for supporting </a:t>
            </a:r>
            <a:r>
              <a:rPr lang="en-US" sz="2400" dirty="0" smtClean="0"/>
              <a:t>Emergency Telecommunication Service (ETS) </a:t>
            </a:r>
            <a:r>
              <a:rPr lang="en-US" sz="2400" dirty="0"/>
              <a:t>on IP-based </a:t>
            </a:r>
            <a:r>
              <a:rPr lang="en-US" sz="2400" dirty="0" smtClean="0"/>
              <a:t>NNIs.</a:t>
            </a:r>
            <a:endParaRPr lang="en-US" sz="2400" dirty="0"/>
          </a:p>
          <a:p>
            <a:pPr lvl="2"/>
            <a:r>
              <a:rPr lang="en-US" sz="2000" dirty="0" smtClean="0"/>
              <a:t>Testing occurred in January 2013.</a:t>
            </a:r>
          </a:p>
          <a:p>
            <a:pPr lvl="2"/>
            <a:r>
              <a:rPr lang="en-US" sz="2000" dirty="0" smtClean="0"/>
              <a:t>Results are being examined to determine if any modifications are necessary to ATIS deliverables.</a:t>
            </a:r>
            <a:endParaRPr lang="en-US" sz="2400" dirty="0"/>
          </a:p>
        </p:txBody>
      </p:sp>
      <p:sp>
        <p:nvSpPr>
          <p:cNvPr id="4" name="Rectangle 6"/>
          <p:cNvSpPr>
            <a:spLocks noGrp="1" noChangeArrowheads="1"/>
          </p:cNvSpPr>
          <p:nvPr>
            <p:ph type="sldNum" sz="quarter" idx="10"/>
          </p:nvPr>
        </p:nvSpPr>
        <p:spPr>
          <a:prstGeom prst="rect">
            <a:avLst/>
          </a:prstGeom>
        </p:spPr>
        <p:txBody>
          <a:bodyPr/>
          <a:lstStyle/>
          <a:p>
            <a:pPr>
              <a:defRPr/>
            </a:pPr>
            <a:fld id="{C9862947-9FAE-405A-BACA-9E2CD549C0B0}" type="slidenum">
              <a:rPr lang="en-US" altLang="zh-CN"/>
              <a:pPr>
                <a:defRPr/>
              </a:pPr>
              <a:t>2</a:t>
            </a:fld>
            <a:endParaRPr lang="en-US" altLang="zh-CN"/>
          </a:p>
        </p:txBody>
      </p:sp>
    </p:spTree>
    <p:extLst>
      <p:ext uri="{BB962C8B-B14F-4D97-AF65-F5344CB8AC3E}">
        <p14:creationId xmlns:p14="http://schemas.microsoft.com/office/powerpoint/2010/main" val="38333100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Highlight of Current </a:t>
            </a:r>
            <a:r>
              <a:rPr lang="en-US" dirty="0" smtClean="0"/>
              <a:t>Activities</a:t>
            </a:r>
            <a:endParaRPr lang="en-US" dirty="0"/>
          </a:p>
        </p:txBody>
      </p:sp>
      <p:sp>
        <p:nvSpPr>
          <p:cNvPr id="3" name="Content Placeholder 2"/>
          <p:cNvSpPr>
            <a:spLocks noGrp="1"/>
          </p:cNvSpPr>
          <p:nvPr>
            <p:ph idx="1"/>
          </p:nvPr>
        </p:nvSpPr>
        <p:spPr>
          <a:xfrm>
            <a:off x="468313" y="1295400"/>
            <a:ext cx="8229600" cy="4953000"/>
          </a:xfrm>
        </p:spPr>
        <p:txBody>
          <a:bodyPr>
            <a:normAutofit/>
          </a:bodyPr>
          <a:lstStyle/>
          <a:p>
            <a:r>
              <a:rPr lang="en-US" sz="2600" b="1" dirty="0"/>
              <a:t>ATIS’ Cloud Services Forum (CSF)</a:t>
            </a:r>
            <a:endParaRPr lang="en-US" sz="2600" dirty="0"/>
          </a:p>
          <a:p>
            <a:pPr lvl="1"/>
            <a:r>
              <a:rPr lang="en-US" sz="2000" dirty="0"/>
              <a:t>Significant value was realized from interoperability and interconnection testing of unified visual communications in the cloud in </a:t>
            </a:r>
            <a:r>
              <a:rPr lang="en-US" sz="2000" dirty="0" smtClean="0"/>
              <a:t>1Q </a:t>
            </a:r>
            <a:r>
              <a:rPr lang="en-US" sz="2000" dirty="0"/>
              <a:t>2013.</a:t>
            </a:r>
          </a:p>
          <a:p>
            <a:pPr lvl="2"/>
            <a:r>
              <a:rPr lang="en-US" sz="1900" dirty="0"/>
              <a:t>Although inter-provider interoperability testing has occurred in the past, this is the most comprehensive testing across an NNI between two providers to date. </a:t>
            </a:r>
          </a:p>
          <a:p>
            <a:pPr lvl="2"/>
            <a:r>
              <a:rPr lang="en-US" sz="1900" dirty="0"/>
              <a:t>Initial findings are key to accelerate and extend incremental system-to-system testing.</a:t>
            </a:r>
          </a:p>
          <a:p>
            <a:pPr lvl="2"/>
            <a:r>
              <a:rPr lang="en-US" sz="1900" dirty="0"/>
              <a:t>Opportunity to build on success of interworking of multiple providers/vendors by expanding participation.  </a:t>
            </a:r>
          </a:p>
          <a:p>
            <a:pPr lvl="2"/>
            <a:r>
              <a:rPr lang="en-US" sz="1900" dirty="0"/>
              <a:t>Proven results lead to broader adoption of IP services and promotion of IP-based interconnections.</a:t>
            </a:r>
          </a:p>
          <a:p>
            <a:pPr lvl="2"/>
            <a:r>
              <a:rPr lang="en-US" sz="1900" dirty="0"/>
              <a:t>Plans are underway to expand on findings to standardize service interconnect.</a:t>
            </a:r>
          </a:p>
        </p:txBody>
      </p:sp>
      <p:sp>
        <p:nvSpPr>
          <p:cNvPr id="4" name="Rectangle 6"/>
          <p:cNvSpPr>
            <a:spLocks noGrp="1" noChangeArrowheads="1"/>
          </p:cNvSpPr>
          <p:nvPr>
            <p:ph type="sldNum" sz="quarter" idx="10"/>
          </p:nvPr>
        </p:nvSpPr>
        <p:spPr>
          <a:prstGeom prst="rect">
            <a:avLst/>
          </a:prstGeom>
        </p:spPr>
        <p:txBody>
          <a:bodyPr/>
          <a:lstStyle/>
          <a:p>
            <a:pPr>
              <a:defRPr/>
            </a:pPr>
            <a:fld id="{C9862947-9FAE-405A-BACA-9E2CD549C0B0}" type="slidenum">
              <a:rPr lang="en-US" altLang="zh-CN"/>
              <a:pPr>
                <a:defRPr/>
              </a:pPr>
              <a:t>3</a:t>
            </a:fld>
            <a:endParaRPr lang="en-US" altLang="zh-CN"/>
          </a:p>
        </p:txBody>
      </p:sp>
    </p:spTree>
    <p:extLst>
      <p:ext uri="{BB962C8B-B14F-4D97-AF65-F5344CB8AC3E}">
        <p14:creationId xmlns:p14="http://schemas.microsoft.com/office/powerpoint/2010/main" val="7106674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Highlight of Current </a:t>
            </a:r>
            <a:r>
              <a:rPr lang="en-US" dirty="0" smtClean="0"/>
              <a:t>Activities</a:t>
            </a:r>
            <a:endParaRPr lang="en-US" dirty="0"/>
          </a:p>
        </p:txBody>
      </p:sp>
      <p:sp>
        <p:nvSpPr>
          <p:cNvPr id="3" name="Content Placeholder 2"/>
          <p:cNvSpPr>
            <a:spLocks noGrp="1"/>
          </p:cNvSpPr>
          <p:nvPr>
            <p:ph idx="1"/>
          </p:nvPr>
        </p:nvSpPr>
        <p:spPr>
          <a:xfrm>
            <a:off x="468313" y="1295400"/>
            <a:ext cx="8229600" cy="5105400"/>
          </a:xfrm>
        </p:spPr>
        <p:txBody>
          <a:bodyPr>
            <a:normAutofit fontScale="92500" lnSpcReduction="10000"/>
          </a:bodyPr>
          <a:lstStyle/>
          <a:p>
            <a:pPr lvl="0"/>
            <a:r>
              <a:rPr lang="en-US" sz="2600" b="1" dirty="0"/>
              <a:t>ATIS’ Next Generation Interconnection Interoperability Forum (NGIIF)</a:t>
            </a:r>
          </a:p>
          <a:p>
            <a:pPr lvl="1">
              <a:defRPr/>
            </a:pPr>
            <a:r>
              <a:rPr lang="en-US" sz="2400" dirty="0"/>
              <a:t>Led a major effort to find solutions to challenges rural consumers and businesses faced in receiving long distance calls. </a:t>
            </a:r>
          </a:p>
          <a:p>
            <a:pPr lvl="2">
              <a:defRPr/>
            </a:pPr>
            <a:r>
              <a:rPr lang="en-US" sz="2000" dirty="0"/>
              <a:t>Included participation from American rural telecommunications associations, rural carriers, major national service providers, state-level regulators, and the FCC.</a:t>
            </a:r>
          </a:p>
          <a:p>
            <a:pPr lvl="1">
              <a:defRPr/>
            </a:pPr>
            <a:r>
              <a:rPr lang="en-US" sz="2400" dirty="0"/>
              <a:t>Resulted in the publication of the ATIS </a:t>
            </a:r>
            <a:r>
              <a:rPr lang="en-US" sz="2400" i="1" dirty="0"/>
              <a:t>Intercarrier Call Completion/Call Termination Handbook</a:t>
            </a:r>
            <a:r>
              <a:rPr lang="en-US" sz="2400" dirty="0"/>
              <a:t>, which provides best practices for carriers to troubleshoot call termination issues.</a:t>
            </a:r>
          </a:p>
          <a:p>
            <a:pPr lvl="1">
              <a:defRPr/>
            </a:pPr>
            <a:r>
              <a:rPr lang="en-US" sz="2400" dirty="0"/>
              <a:t>ATIS currently participating in a joint national call completion task force to create a nationwide end-to-end test using pre-existing test tones</a:t>
            </a:r>
            <a:r>
              <a:rPr lang="en-US" sz="2400" dirty="0" smtClean="0"/>
              <a:t>.</a:t>
            </a:r>
            <a:endParaRPr lang="en-US" sz="2400" dirty="0"/>
          </a:p>
        </p:txBody>
      </p:sp>
      <p:sp>
        <p:nvSpPr>
          <p:cNvPr id="4" name="Rectangle 6"/>
          <p:cNvSpPr>
            <a:spLocks noGrp="1" noChangeArrowheads="1"/>
          </p:cNvSpPr>
          <p:nvPr>
            <p:ph type="sldNum" sz="quarter" idx="10"/>
          </p:nvPr>
        </p:nvSpPr>
        <p:spPr>
          <a:prstGeom prst="rect">
            <a:avLst/>
          </a:prstGeom>
        </p:spPr>
        <p:txBody>
          <a:bodyPr/>
          <a:lstStyle/>
          <a:p>
            <a:pPr>
              <a:defRPr/>
            </a:pPr>
            <a:fld id="{C9862947-9FAE-405A-BACA-9E2CD549C0B0}" type="slidenum">
              <a:rPr lang="en-US" altLang="zh-CN"/>
              <a:pPr>
                <a:defRPr/>
              </a:pPr>
              <a:t>4</a:t>
            </a:fld>
            <a:endParaRPr lang="en-US" altLang="zh-CN"/>
          </a:p>
        </p:txBody>
      </p:sp>
    </p:spTree>
    <p:extLst>
      <p:ext uri="{BB962C8B-B14F-4D97-AF65-F5344CB8AC3E}">
        <p14:creationId xmlns:p14="http://schemas.microsoft.com/office/powerpoint/2010/main" val="21278456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Highlight of Current </a:t>
            </a:r>
            <a:r>
              <a:rPr lang="en-US" dirty="0" smtClean="0"/>
              <a:t>Activities</a:t>
            </a:r>
            <a:endParaRPr lang="en-US" dirty="0"/>
          </a:p>
        </p:txBody>
      </p:sp>
      <p:sp>
        <p:nvSpPr>
          <p:cNvPr id="3" name="Content Placeholder 2"/>
          <p:cNvSpPr>
            <a:spLocks noGrp="1"/>
          </p:cNvSpPr>
          <p:nvPr>
            <p:ph idx="1"/>
          </p:nvPr>
        </p:nvSpPr>
        <p:spPr>
          <a:xfrm>
            <a:off x="468313" y="1295400"/>
            <a:ext cx="8229600" cy="5105400"/>
          </a:xfrm>
        </p:spPr>
        <p:txBody>
          <a:bodyPr>
            <a:normAutofit/>
          </a:bodyPr>
          <a:lstStyle/>
          <a:p>
            <a:pPr lvl="0"/>
            <a:r>
              <a:rPr lang="en-US" sz="2400" b="1" dirty="0" smtClean="0"/>
              <a:t>ATIS’ </a:t>
            </a:r>
            <a:r>
              <a:rPr lang="en-US" sz="2400" b="1" dirty="0"/>
              <a:t>Device </a:t>
            </a:r>
            <a:r>
              <a:rPr lang="en-US" sz="2400" b="1" dirty="0" smtClean="0"/>
              <a:t>Solutions Activities</a:t>
            </a:r>
          </a:p>
          <a:p>
            <a:pPr lvl="1"/>
            <a:r>
              <a:rPr lang="en-US" sz="2200" dirty="0" smtClean="0"/>
              <a:t>Open Real-Time Communications API (ORCA)</a:t>
            </a:r>
          </a:p>
          <a:p>
            <a:pPr lvl="2"/>
            <a:r>
              <a:rPr lang="en-US" sz="2000" dirty="0"/>
              <a:t>Open </a:t>
            </a:r>
            <a:r>
              <a:rPr lang="en-US" sz="2000" dirty="0" smtClean="0"/>
              <a:t>source project </a:t>
            </a:r>
            <a:r>
              <a:rPr lang="en-US" sz="2000" dirty="0"/>
              <a:t>in support of </a:t>
            </a:r>
            <a:r>
              <a:rPr lang="en-US" sz="2000" dirty="0" err="1" smtClean="0"/>
              <a:t>WebRTC</a:t>
            </a:r>
            <a:r>
              <a:rPr lang="en-US" sz="2000" dirty="0" smtClean="0"/>
              <a:t>-enabled browsers</a:t>
            </a:r>
            <a:endParaRPr lang="en-US" sz="2000" dirty="0"/>
          </a:p>
          <a:p>
            <a:pPr lvl="2"/>
            <a:r>
              <a:rPr lang="en-US" sz="2000" dirty="0" smtClean="0"/>
              <a:t>Software (</a:t>
            </a:r>
            <a:r>
              <a:rPr lang="en-US" sz="2000" dirty="0" err="1" smtClean="0"/>
              <a:t>javascript</a:t>
            </a:r>
            <a:r>
              <a:rPr lang="en-US" sz="2000" dirty="0" smtClean="0"/>
              <a:t>) was generated first</a:t>
            </a:r>
            <a:r>
              <a:rPr lang="en-US" sz="2000" smtClean="0"/>
              <a:t>; any needed </a:t>
            </a:r>
            <a:r>
              <a:rPr lang="en-US" sz="2000" dirty="0" smtClean="0"/>
              <a:t>standards work will follow</a:t>
            </a:r>
          </a:p>
          <a:p>
            <a:pPr lvl="2"/>
            <a:r>
              <a:rPr lang="en-US" sz="2000" dirty="0" smtClean="0"/>
              <a:t>Other device-facing projects will follow</a:t>
            </a:r>
          </a:p>
          <a:p>
            <a:pPr lvl="1"/>
            <a:r>
              <a:rPr lang="en-US" sz="2200" dirty="0" smtClean="0"/>
              <a:t>ATIS Device Solutions Initiative (DSI)</a:t>
            </a:r>
          </a:p>
          <a:p>
            <a:pPr lvl="2"/>
            <a:r>
              <a:rPr lang="en-US" sz="2000" dirty="0" smtClean="0"/>
              <a:t>ORCA is the first project being launched under DSI</a:t>
            </a:r>
          </a:p>
          <a:p>
            <a:pPr lvl="2"/>
            <a:r>
              <a:rPr lang="en-US" sz="2000" dirty="0" smtClean="0"/>
              <a:t>Comprised of companies that want to influence direction of ORCA and how networks will evolve in support of edge devices</a:t>
            </a:r>
          </a:p>
          <a:p>
            <a:pPr lvl="2"/>
            <a:r>
              <a:rPr lang="en-US" sz="2000" dirty="0" smtClean="0"/>
              <a:t>Objective is enhanced value (increased service provider revenue) through new “network-enabled” services</a:t>
            </a:r>
            <a:endParaRPr lang="en-US" sz="2000" dirty="0"/>
          </a:p>
        </p:txBody>
      </p:sp>
      <p:sp>
        <p:nvSpPr>
          <p:cNvPr id="4" name="Rectangle 6"/>
          <p:cNvSpPr>
            <a:spLocks noGrp="1" noChangeArrowheads="1"/>
          </p:cNvSpPr>
          <p:nvPr>
            <p:ph type="sldNum" sz="quarter" idx="10"/>
          </p:nvPr>
        </p:nvSpPr>
        <p:spPr>
          <a:prstGeom prst="rect">
            <a:avLst/>
          </a:prstGeom>
        </p:spPr>
        <p:txBody>
          <a:bodyPr/>
          <a:lstStyle/>
          <a:p>
            <a:pPr>
              <a:defRPr/>
            </a:pPr>
            <a:fld id="{C9862947-9FAE-405A-BACA-9E2CD549C0B0}" type="slidenum">
              <a:rPr lang="en-US" altLang="zh-CN"/>
              <a:pPr>
                <a:defRPr/>
              </a:pPr>
              <a:t>5</a:t>
            </a:fld>
            <a:endParaRPr lang="en-US" altLang="zh-CN"/>
          </a:p>
        </p:txBody>
      </p:sp>
    </p:spTree>
    <p:extLst>
      <p:ext uri="{BB962C8B-B14F-4D97-AF65-F5344CB8AC3E}">
        <p14:creationId xmlns:p14="http://schemas.microsoft.com/office/powerpoint/2010/main" val="32941711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Strategic </a:t>
            </a:r>
            <a:r>
              <a:rPr lang="en-US" dirty="0" smtClean="0"/>
              <a:t>Direction</a:t>
            </a:r>
            <a:endParaRPr lang="en-US" dirty="0"/>
          </a:p>
        </p:txBody>
      </p:sp>
      <p:sp>
        <p:nvSpPr>
          <p:cNvPr id="18434" name="Rectangle 3"/>
          <p:cNvSpPr>
            <a:spLocks noGrp="1" noChangeArrowheads="1"/>
          </p:cNvSpPr>
          <p:nvPr>
            <p:ph idx="1"/>
          </p:nvPr>
        </p:nvSpPr>
        <p:spPr>
          <a:xfrm>
            <a:off x="468313" y="1295400"/>
            <a:ext cx="8229600" cy="5029200"/>
          </a:xfrm>
        </p:spPr>
        <p:txBody>
          <a:bodyPr/>
          <a:lstStyle/>
          <a:p>
            <a:pPr eaLnBrk="1" hangingPunct="1">
              <a:lnSpc>
                <a:spcPct val="90000"/>
              </a:lnSpc>
              <a:spcBef>
                <a:spcPct val="30000"/>
              </a:spcBef>
              <a:spcAft>
                <a:spcPct val="10000"/>
              </a:spcAft>
            </a:pPr>
            <a:r>
              <a:rPr lang="en-US" sz="2400" dirty="0" smtClean="0"/>
              <a:t>ATIS will continue to promote interoperability via:</a:t>
            </a:r>
          </a:p>
          <a:p>
            <a:pPr lvl="1" eaLnBrk="1" hangingPunct="1">
              <a:lnSpc>
                <a:spcPct val="90000"/>
              </a:lnSpc>
              <a:spcBef>
                <a:spcPct val="30000"/>
              </a:spcBef>
              <a:spcAft>
                <a:spcPct val="10000"/>
              </a:spcAft>
            </a:pPr>
            <a:r>
              <a:rPr lang="en-US" sz="2200" dirty="0" smtClean="0"/>
              <a:t>Developing technical standards, and programs to inform industry about these standards</a:t>
            </a:r>
          </a:p>
          <a:p>
            <a:pPr lvl="1" eaLnBrk="1" hangingPunct="1">
              <a:lnSpc>
                <a:spcPct val="90000"/>
              </a:lnSpc>
              <a:spcBef>
                <a:spcPct val="30000"/>
              </a:spcBef>
              <a:spcAft>
                <a:spcPct val="10000"/>
              </a:spcAft>
            </a:pPr>
            <a:r>
              <a:rPr lang="en-US" sz="2200" dirty="0" smtClean="0"/>
              <a:t>Providing guidelines to facilitate interconnection</a:t>
            </a:r>
          </a:p>
          <a:p>
            <a:pPr lvl="1" eaLnBrk="1" hangingPunct="1">
              <a:lnSpc>
                <a:spcPct val="90000"/>
              </a:lnSpc>
              <a:spcBef>
                <a:spcPct val="30000"/>
              </a:spcBef>
              <a:spcAft>
                <a:spcPct val="10000"/>
              </a:spcAft>
            </a:pPr>
            <a:r>
              <a:rPr lang="en-US" sz="2200" dirty="0" smtClean="0"/>
              <a:t>Conducting interoperability tests</a:t>
            </a:r>
          </a:p>
          <a:p>
            <a:pPr lvl="1" eaLnBrk="1" hangingPunct="1">
              <a:lnSpc>
                <a:spcPct val="90000"/>
              </a:lnSpc>
              <a:spcBef>
                <a:spcPct val="30000"/>
              </a:spcBef>
              <a:spcAft>
                <a:spcPct val="10000"/>
              </a:spcAft>
            </a:pPr>
            <a:r>
              <a:rPr lang="en-US" sz="2200" dirty="0" smtClean="0"/>
              <a:t>Developing test suites</a:t>
            </a:r>
          </a:p>
          <a:p>
            <a:pPr eaLnBrk="1" hangingPunct="1">
              <a:lnSpc>
                <a:spcPct val="90000"/>
              </a:lnSpc>
              <a:spcBef>
                <a:spcPct val="30000"/>
              </a:spcBef>
              <a:spcAft>
                <a:spcPct val="10000"/>
              </a:spcAft>
            </a:pPr>
            <a:r>
              <a:rPr lang="en-US" sz="2400" dirty="0" smtClean="0"/>
              <a:t>Work with members to ensure:</a:t>
            </a:r>
          </a:p>
          <a:p>
            <a:pPr lvl="1" eaLnBrk="1" hangingPunct="1">
              <a:lnSpc>
                <a:spcPct val="90000"/>
              </a:lnSpc>
              <a:spcBef>
                <a:spcPct val="30000"/>
              </a:spcBef>
              <a:spcAft>
                <a:spcPct val="10000"/>
              </a:spcAft>
            </a:pPr>
            <a:r>
              <a:rPr lang="en-US" sz="2000" dirty="0" smtClean="0"/>
              <a:t>Device/</a:t>
            </a:r>
            <a:r>
              <a:rPr lang="en-US" sz="2000" dirty="0"/>
              <a:t>N</a:t>
            </a:r>
            <a:r>
              <a:rPr lang="en-US" sz="2000" dirty="0" smtClean="0"/>
              <a:t>etwork interoperability (e.g., via ORCA)</a:t>
            </a:r>
          </a:p>
          <a:p>
            <a:pPr lvl="1" eaLnBrk="1" hangingPunct="1">
              <a:lnSpc>
                <a:spcPct val="90000"/>
              </a:lnSpc>
              <a:spcBef>
                <a:spcPct val="30000"/>
              </a:spcBef>
              <a:spcAft>
                <a:spcPct val="10000"/>
              </a:spcAft>
            </a:pPr>
            <a:r>
              <a:rPr lang="en-US" sz="2000" dirty="0" smtClean="0"/>
              <a:t>Network/Network interoperability (e.g., via Content Delivery Network Interconnection)</a:t>
            </a:r>
          </a:p>
          <a:p>
            <a:pPr lvl="1" eaLnBrk="1" hangingPunct="1">
              <a:lnSpc>
                <a:spcPct val="90000"/>
              </a:lnSpc>
              <a:spcBef>
                <a:spcPct val="30000"/>
              </a:spcBef>
              <a:spcAft>
                <a:spcPct val="10000"/>
              </a:spcAft>
            </a:pPr>
            <a:r>
              <a:rPr lang="en-US" sz="2000" dirty="0" smtClean="0"/>
              <a:t>Network/Service interoperability (e.g., via Telepresence, Text to 9-1-1, Commercial Mobile Alert System)</a:t>
            </a:r>
          </a:p>
        </p:txBody>
      </p:sp>
      <p:sp>
        <p:nvSpPr>
          <p:cNvPr id="4" name="Rectangle 6"/>
          <p:cNvSpPr>
            <a:spLocks noGrp="1" noChangeArrowheads="1"/>
          </p:cNvSpPr>
          <p:nvPr>
            <p:ph type="sldNum" sz="quarter" idx="10"/>
          </p:nvPr>
        </p:nvSpPr>
        <p:spPr>
          <a:prstGeom prst="rect">
            <a:avLst/>
          </a:prstGeom>
        </p:spPr>
        <p:txBody>
          <a:bodyPr/>
          <a:lstStyle/>
          <a:p>
            <a:pPr>
              <a:defRPr/>
            </a:pPr>
            <a:fld id="{FEA87FD2-A05A-4201-9473-9216F3F87B1B}" type="slidenum">
              <a:rPr lang="en-US" altLang="zh-CN"/>
              <a:pPr>
                <a:defRPr/>
              </a:pPr>
              <a:t>6</a:t>
            </a:fld>
            <a:endParaRPr lang="en-US" altLang="zh-CN"/>
          </a:p>
        </p:txBody>
      </p:sp>
    </p:spTree>
    <p:extLst>
      <p:ext uri="{BB962C8B-B14F-4D97-AF65-F5344CB8AC3E}">
        <p14:creationId xmlns:p14="http://schemas.microsoft.com/office/powerpoint/2010/main" val="18141632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Strategic </a:t>
            </a:r>
            <a:r>
              <a:rPr lang="en-US" dirty="0" smtClean="0"/>
              <a:t>Direction</a:t>
            </a:r>
            <a:endParaRPr lang="en-US" dirty="0"/>
          </a:p>
        </p:txBody>
      </p:sp>
      <p:sp>
        <p:nvSpPr>
          <p:cNvPr id="19458" name="Rectangle 2"/>
          <p:cNvSpPr>
            <a:spLocks noGrp="1" noChangeArrowheads="1"/>
          </p:cNvSpPr>
          <p:nvPr>
            <p:ph idx="1"/>
          </p:nvPr>
        </p:nvSpPr>
        <p:spPr>
          <a:xfrm>
            <a:off x="468313" y="1295400"/>
            <a:ext cx="8229600" cy="4953000"/>
          </a:xfrm>
        </p:spPr>
        <p:txBody>
          <a:bodyPr>
            <a:normAutofit/>
          </a:bodyPr>
          <a:lstStyle/>
          <a:p>
            <a:pPr>
              <a:spcBef>
                <a:spcPct val="30000"/>
              </a:spcBef>
              <a:spcAft>
                <a:spcPct val="10000"/>
              </a:spcAft>
            </a:pPr>
            <a:r>
              <a:rPr lang="en-US" sz="2200" dirty="0" smtClean="0"/>
              <a:t>In parallel with its standards development activities, ATIS provides an open forum to facilitate discussion and resolution of the operational and interoperability issues necessary to effectively interconnect multiple service provider businesses.</a:t>
            </a:r>
          </a:p>
          <a:p>
            <a:pPr>
              <a:spcBef>
                <a:spcPct val="30000"/>
              </a:spcBef>
              <a:spcAft>
                <a:spcPct val="10000"/>
              </a:spcAft>
            </a:pPr>
            <a:r>
              <a:rPr lang="en-US" sz="2200" dirty="0" smtClean="0"/>
              <a:t>ATIS and its members have played, and will continue to play, a prominent role in FCC Advisory Committees on the topics of interoperability and interconnection.</a:t>
            </a:r>
          </a:p>
          <a:p>
            <a:pPr>
              <a:spcBef>
                <a:spcPct val="30000"/>
              </a:spcBef>
              <a:spcAft>
                <a:spcPct val="10000"/>
              </a:spcAft>
            </a:pPr>
            <a:r>
              <a:rPr lang="en-US" sz="2200" dirty="0" smtClean="0"/>
              <a:t>With the pace of change and the complexity of user needs and demands, ATIS will continue to actively evaluate how to best address interoperability, including:</a:t>
            </a:r>
          </a:p>
          <a:p>
            <a:pPr lvl="1">
              <a:spcBef>
                <a:spcPct val="30000"/>
              </a:spcBef>
              <a:spcAft>
                <a:spcPct val="10000"/>
              </a:spcAft>
            </a:pPr>
            <a:r>
              <a:rPr lang="en-US" sz="1800" dirty="0"/>
              <a:t>Device Integrity</a:t>
            </a:r>
          </a:p>
          <a:p>
            <a:pPr lvl="1">
              <a:spcBef>
                <a:spcPct val="30000"/>
              </a:spcBef>
              <a:spcAft>
                <a:spcPct val="10000"/>
              </a:spcAft>
            </a:pPr>
            <a:r>
              <a:rPr lang="en-US" sz="1800" dirty="0"/>
              <a:t>Cyber Security</a:t>
            </a:r>
          </a:p>
          <a:p>
            <a:pPr lvl="1">
              <a:spcBef>
                <a:spcPct val="30000"/>
              </a:spcBef>
              <a:spcAft>
                <a:spcPct val="10000"/>
              </a:spcAft>
            </a:pPr>
            <a:r>
              <a:rPr lang="en-US" sz="1800" dirty="0"/>
              <a:t>Software Defined </a:t>
            </a:r>
            <a:r>
              <a:rPr lang="en-US" sz="1800" dirty="0" smtClean="0"/>
              <a:t>Networks</a:t>
            </a:r>
            <a:endParaRPr lang="en-US" sz="1800" dirty="0"/>
          </a:p>
        </p:txBody>
      </p:sp>
      <p:sp>
        <p:nvSpPr>
          <p:cNvPr id="4" name="Rectangle 6"/>
          <p:cNvSpPr>
            <a:spLocks noGrp="1" noChangeArrowheads="1"/>
          </p:cNvSpPr>
          <p:nvPr>
            <p:ph type="sldNum" sz="quarter" idx="10"/>
          </p:nvPr>
        </p:nvSpPr>
        <p:spPr>
          <a:prstGeom prst="rect">
            <a:avLst/>
          </a:prstGeom>
        </p:spPr>
        <p:txBody>
          <a:bodyPr/>
          <a:lstStyle/>
          <a:p>
            <a:pPr>
              <a:defRPr/>
            </a:pPr>
            <a:fld id="{2E3BC673-8130-4F59-8AF4-6D1333A14405}" type="slidenum">
              <a:rPr lang="en-US" altLang="zh-CN"/>
              <a:pPr>
                <a:defRPr/>
              </a:pPr>
              <a:t>7</a:t>
            </a:fld>
            <a:endParaRPr lang="en-US" altLang="zh-CN"/>
          </a:p>
        </p:txBody>
      </p:sp>
    </p:spTree>
    <p:extLst>
      <p:ext uri="{BB962C8B-B14F-4D97-AF65-F5344CB8AC3E}">
        <p14:creationId xmlns:p14="http://schemas.microsoft.com/office/powerpoint/2010/main" val="37348801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a:t>
            </a:r>
            <a:endParaRPr lang="en-US" dirty="0"/>
          </a:p>
        </p:txBody>
      </p:sp>
      <p:sp>
        <p:nvSpPr>
          <p:cNvPr id="20482" name="Rectangle 3"/>
          <p:cNvSpPr>
            <a:spLocks noGrp="1" noChangeArrowheads="1"/>
          </p:cNvSpPr>
          <p:nvPr>
            <p:ph idx="1"/>
          </p:nvPr>
        </p:nvSpPr>
        <p:spPr>
          <a:xfrm>
            <a:off x="468313" y="1295400"/>
            <a:ext cx="8229600" cy="5029200"/>
          </a:xfrm>
        </p:spPr>
        <p:txBody>
          <a:bodyPr>
            <a:normAutofit fontScale="85000" lnSpcReduction="10000"/>
          </a:bodyPr>
          <a:lstStyle/>
          <a:p>
            <a:pPr eaLnBrk="1" hangingPunct="1">
              <a:lnSpc>
                <a:spcPct val="120000"/>
              </a:lnSpc>
              <a:spcBef>
                <a:spcPct val="30000"/>
              </a:spcBef>
              <a:spcAft>
                <a:spcPct val="10000"/>
              </a:spcAft>
            </a:pPr>
            <a:r>
              <a:rPr lang="en-US" sz="2400" dirty="0" smtClean="0"/>
              <a:t>Companies that are first to market often become “the standard.”</a:t>
            </a:r>
          </a:p>
          <a:p>
            <a:pPr lvl="1" eaLnBrk="1" hangingPunct="1">
              <a:lnSpc>
                <a:spcPct val="120000"/>
              </a:lnSpc>
              <a:spcBef>
                <a:spcPct val="30000"/>
              </a:spcBef>
              <a:spcAft>
                <a:spcPct val="10000"/>
              </a:spcAft>
            </a:pPr>
            <a:r>
              <a:rPr lang="en-US" sz="2200" dirty="0" smtClean="0"/>
              <a:t>Consider Apple HTTP Live Streaming, which was developed outside of the typical standards process by a single company, and </a:t>
            </a:r>
            <a:r>
              <a:rPr lang="en-US" sz="2200" i="1" dirty="0" smtClean="0"/>
              <a:t>subsequently</a:t>
            </a:r>
            <a:r>
              <a:rPr lang="en-US" sz="2200" dirty="0" smtClean="0"/>
              <a:t> was distributed to the IETF for comments.</a:t>
            </a:r>
          </a:p>
          <a:p>
            <a:pPr eaLnBrk="1" hangingPunct="1">
              <a:lnSpc>
                <a:spcPct val="120000"/>
              </a:lnSpc>
              <a:spcBef>
                <a:spcPct val="30000"/>
              </a:spcBef>
              <a:spcAft>
                <a:spcPct val="10000"/>
              </a:spcAft>
            </a:pPr>
            <a:r>
              <a:rPr lang="en-US" sz="2400" dirty="0" smtClean="0"/>
              <a:t>Standards processes, while promoting interoperability, should also foster innovation, competition and infrastructure development that address user needs on a timely and cost-effective basis.</a:t>
            </a:r>
          </a:p>
          <a:p>
            <a:pPr eaLnBrk="1" hangingPunct="1">
              <a:lnSpc>
                <a:spcPct val="120000"/>
              </a:lnSpc>
              <a:spcBef>
                <a:spcPct val="30000"/>
              </a:spcBef>
              <a:spcAft>
                <a:spcPct val="10000"/>
              </a:spcAft>
            </a:pPr>
            <a:r>
              <a:rPr lang="en-US" sz="2400" dirty="0" smtClean="0"/>
              <a:t>The inclusion of options, ambiguities, etc., in standards make interoperability more difficult, but reflect the realities of consensus-development and the need for users to decide what features and capabilities meet their needs.</a:t>
            </a:r>
          </a:p>
          <a:p>
            <a:pPr eaLnBrk="1" hangingPunct="1">
              <a:lnSpc>
                <a:spcPct val="120000"/>
              </a:lnSpc>
              <a:spcBef>
                <a:spcPct val="30000"/>
              </a:spcBef>
              <a:spcAft>
                <a:spcPct val="10000"/>
              </a:spcAft>
            </a:pPr>
            <a:r>
              <a:rPr lang="en-US" sz="2400" dirty="0" smtClean="0"/>
              <a:t>Compliance with technical standards does not guarantee interoperability.</a:t>
            </a:r>
          </a:p>
        </p:txBody>
      </p:sp>
      <p:sp>
        <p:nvSpPr>
          <p:cNvPr id="4" name="Rectangle 6"/>
          <p:cNvSpPr>
            <a:spLocks noGrp="1" noChangeArrowheads="1"/>
          </p:cNvSpPr>
          <p:nvPr>
            <p:ph type="sldNum" sz="quarter" idx="10"/>
          </p:nvPr>
        </p:nvSpPr>
        <p:spPr>
          <a:prstGeom prst="rect">
            <a:avLst/>
          </a:prstGeom>
        </p:spPr>
        <p:txBody>
          <a:bodyPr/>
          <a:lstStyle/>
          <a:p>
            <a:pPr>
              <a:defRPr/>
            </a:pPr>
            <a:fld id="{A46D4413-E2FE-4588-9F87-7370D1C9DE8E}" type="slidenum">
              <a:rPr lang="en-US" altLang="zh-CN"/>
              <a:pPr>
                <a:defRPr/>
              </a:pPr>
              <a:t>8</a:t>
            </a:fld>
            <a:endParaRPr lang="en-US" altLang="zh-CN"/>
          </a:p>
        </p:txBody>
      </p:sp>
    </p:spTree>
    <p:extLst>
      <p:ext uri="{BB962C8B-B14F-4D97-AF65-F5344CB8AC3E}">
        <p14:creationId xmlns:p14="http://schemas.microsoft.com/office/powerpoint/2010/main" val="25357535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a:t>
            </a:r>
            <a:r>
              <a:rPr lang="en-US" dirty="0" smtClean="0"/>
              <a:t>Steps/Actions</a:t>
            </a:r>
            <a:endParaRPr lang="en-US" dirty="0"/>
          </a:p>
        </p:txBody>
      </p:sp>
      <p:sp>
        <p:nvSpPr>
          <p:cNvPr id="21506" name="Rectangle 3"/>
          <p:cNvSpPr>
            <a:spLocks noGrp="1" noChangeArrowheads="1"/>
          </p:cNvSpPr>
          <p:nvPr>
            <p:ph idx="1"/>
          </p:nvPr>
        </p:nvSpPr>
        <p:spPr>
          <a:xfrm>
            <a:off x="468313" y="1295400"/>
            <a:ext cx="8229600" cy="4525962"/>
          </a:xfrm>
        </p:spPr>
        <p:txBody>
          <a:bodyPr>
            <a:normAutofit/>
          </a:bodyPr>
          <a:lstStyle/>
          <a:p>
            <a:pPr eaLnBrk="1" hangingPunct="1">
              <a:spcBef>
                <a:spcPct val="30000"/>
              </a:spcBef>
              <a:spcAft>
                <a:spcPct val="10000"/>
              </a:spcAft>
            </a:pPr>
            <a:r>
              <a:rPr lang="en-US" sz="2400" dirty="0" smtClean="0"/>
              <a:t>ATIS is continuing to develop needed standards and solutions, but are using market-driven techniques to do so.</a:t>
            </a:r>
          </a:p>
          <a:p>
            <a:pPr eaLnBrk="1" hangingPunct="1">
              <a:spcBef>
                <a:spcPct val="30000"/>
              </a:spcBef>
              <a:spcAft>
                <a:spcPct val="10000"/>
              </a:spcAft>
            </a:pPr>
            <a:r>
              <a:rPr lang="en-US" sz="2400" dirty="0" smtClean="0"/>
              <a:t>ATIS will continue to reach out to others to inform them regarding technologies, applications and their standards.</a:t>
            </a:r>
          </a:p>
          <a:p>
            <a:pPr eaLnBrk="1" hangingPunct="1">
              <a:spcBef>
                <a:spcPct val="30000"/>
              </a:spcBef>
              <a:spcAft>
                <a:spcPct val="10000"/>
              </a:spcAft>
            </a:pPr>
            <a:r>
              <a:rPr lang="en-US" sz="2400" dirty="0" smtClean="0"/>
              <a:t>ATIS will continue to partner with other PSOs and the ITU on efforts that effectively promote interoperability, innovation, competition, and cost-effective infrastructure deployment to address market needs on a timely basis.</a:t>
            </a:r>
          </a:p>
        </p:txBody>
      </p:sp>
      <p:sp>
        <p:nvSpPr>
          <p:cNvPr id="4" name="Rectangle 6"/>
          <p:cNvSpPr>
            <a:spLocks noGrp="1" noChangeArrowheads="1"/>
          </p:cNvSpPr>
          <p:nvPr>
            <p:ph type="sldNum" sz="quarter" idx="10"/>
          </p:nvPr>
        </p:nvSpPr>
        <p:spPr>
          <a:prstGeom prst="rect">
            <a:avLst/>
          </a:prstGeom>
        </p:spPr>
        <p:txBody>
          <a:bodyPr/>
          <a:lstStyle/>
          <a:p>
            <a:pPr>
              <a:defRPr/>
            </a:pPr>
            <a:fld id="{80785404-925A-483D-8AE7-9B8D8978C76F}" type="slidenum">
              <a:rPr lang="en-US" altLang="zh-CN"/>
              <a:pPr>
                <a:defRPr/>
              </a:pPr>
              <a:t>9</a:t>
            </a:fld>
            <a:endParaRPr lang="en-US" altLang="zh-CN"/>
          </a:p>
        </p:txBody>
      </p:sp>
    </p:spTree>
    <p:extLst>
      <p:ext uri="{BB962C8B-B14F-4D97-AF65-F5344CB8AC3E}">
        <p14:creationId xmlns:p14="http://schemas.microsoft.com/office/powerpoint/2010/main" val="2962676772"/>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CA"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CA"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BCC221E8A5C574B889E2CBB12A471FC" ma:contentTypeVersion="1" ma:contentTypeDescription="Create a new document." ma:contentTypeScope="" ma:versionID="99f44ad212ba6942fa1c339a891249a5">
  <xsd:schema xmlns:xsd="http://www.w3.org/2001/XMLSchema" xmlns:xs="http://www.w3.org/2001/XMLSchema" xmlns:p="http://schemas.microsoft.com/office/2006/metadata/properties" xmlns:ns1="http://schemas.microsoft.com/sharepoint/v3" targetNamespace="http://schemas.microsoft.com/office/2006/metadata/properties" ma:root="true" ma:fieldsID="ded79842d4747cc85621c7c303666abe"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E3171398-7164-468B-8D23-8EC062E9AF36}"/>
</file>

<file path=customXml/itemProps2.xml><?xml version="1.0" encoding="utf-8"?>
<ds:datastoreItem xmlns:ds="http://schemas.openxmlformats.org/officeDocument/2006/customXml" ds:itemID="{86CD7D23-11D7-488E-A8F4-90EAA1946259}"/>
</file>

<file path=customXml/itemProps3.xml><?xml version="1.0" encoding="utf-8"?>
<ds:datastoreItem xmlns:ds="http://schemas.openxmlformats.org/officeDocument/2006/customXml" ds:itemID="{CF9D83F2-4BE8-42BE-AEB1-2C303562AD2D}"/>
</file>

<file path=docProps/app.xml><?xml version="1.0" encoding="utf-8"?>
<Properties xmlns="http://schemas.openxmlformats.org/officeDocument/2006/extended-properties" xmlns:vt="http://schemas.openxmlformats.org/officeDocument/2006/docPropsVTypes">
  <Template/>
  <TotalTime>230</TotalTime>
  <Words>1213</Words>
  <Application>Microsoft Office PowerPoint</Application>
  <PresentationFormat>화면 슬라이드 쇼(4:3)</PresentationFormat>
  <Paragraphs>119</Paragraphs>
  <Slides>15</Slides>
  <Notes>2</Notes>
  <HiddenSlides>0</HiddenSlides>
  <MMClips>0</MMClips>
  <ScaleCrop>false</ScaleCrop>
  <HeadingPairs>
    <vt:vector size="4" baseType="variant">
      <vt:variant>
        <vt:lpstr>테마</vt:lpstr>
      </vt:variant>
      <vt:variant>
        <vt:i4>1</vt:i4>
      </vt:variant>
      <vt:variant>
        <vt:lpstr>슬라이드 제목</vt:lpstr>
      </vt:variant>
      <vt:variant>
        <vt:i4>15</vt:i4>
      </vt:variant>
    </vt:vector>
  </HeadingPairs>
  <TitlesOfParts>
    <vt:vector size="16" baseType="lpstr">
      <vt:lpstr>Default Design</vt:lpstr>
      <vt:lpstr>ATIS Interoperability</vt:lpstr>
      <vt:lpstr>Highlight of Current Activities</vt:lpstr>
      <vt:lpstr>Highlight of Current Activities</vt:lpstr>
      <vt:lpstr>Highlight of Current Activities</vt:lpstr>
      <vt:lpstr>Highlight of Current Activities</vt:lpstr>
      <vt:lpstr>Strategic Direction</vt:lpstr>
      <vt:lpstr>Strategic Direction</vt:lpstr>
      <vt:lpstr>Challenges</vt:lpstr>
      <vt:lpstr>Next Steps/Actions</vt:lpstr>
      <vt:lpstr>Proposed Resolution</vt:lpstr>
      <vt:lpstr>Supplemental Slides</vt:lpstr>
      <vt:lpstr>Additional Current Activities</vt:lpstr>
      <vt:lpstr>Additional Current Activities</vt:lpstr>
      <vt:lpstr>Additional Current Activities</vt:lpstr>
      <vt:lpstr>Additional Current Activities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Barclay</dc:creator>
  <dc:description>v.2 - 22 August 2011</dc:description>
  <cp:lastModifiedBy>ttA</cp:lastModifiedBy>
  <cp:revision>37</cp:revision>
  <cp:lastPrinted>2013-04-19T16:26:39Z</cp:lastPrinted>
  <dcterms:created xsi:type="dcterms:W3CDTF">2011-09-30T17:17:31Z</dcterms:created>
  <dcterms:modified xsi:type="dcterms:W3CDTF">2013-05-09T10:50:02Z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0x010100CBCC221E8A5C574B889E2CBB12A471FC</vt:lpwstr>
  </property>
</Properties>
</file>