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7.xml" ContentType="application/vnd.openxmlformats-officedocument.presentationml.slide+xml"/>
  <Override PartName="/ppt/slides/slide13.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16.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5.xml" ContentType="application/vnd.openxmlformats-officedocument.presentationml.notesSlide+xml"/>
  <Override PartName="/ppt/notesSlides/notesSlide2.xml" ContentType="application/vnd.openxmlformats-officedocument.presentationml.notesSlide+xml"/>
  <Override PartName="/ppt/notesSlides/notesSlide7.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6.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1.xml" ContentType="application/vnd.openxmlformats-officedocument.presentationml.notesSlide+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8"/>
  </p:notesMasterIdLst>
  <p:sldIdLst>
    <p:sldId id="256" r:id="rId2"/>
    <p:sldId id="258" r:id="rId3"/>
    <p:sldId id="260" r:id="rId4"/>
    <p:sldId id="261" r:id="rId5"/>
    <p:sldId id="276" r:id="rId6"/>
    <p:sldId id="277" r:id="rId7"/>
    <p:sldId id="262" r:id="rId8"/>
    <p:sldId id="263" r:id="rId9"/>
    <p:sldId id="264" r:id="rId10"/>
    <p:sldId id="265" r:id="rId11"/>
    <p:sldId id="278" r:id="rId12"/>
    <p:sldId id="279" r:id="rId13"/>
    <p:sldId id="269" r:id="rId14"/>
    <p:sldId id="270" r:id="rId15"/>
    <p:sldId id="272" r:id="rId16"/>
    <p:sldId id="275" r:id="rId17"/>
  </p:sldIdLst>
  <p:sldSz cx="9144000" cy="6858000" type="screen4x3"/>
  <p:notesSz cx="6858000" cy="9144000"/>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8803"/>
    <a:srgbClr val="0924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2" autoAdjust="0"/>
    <p:restoredTop sz="94660"/>
  </p:normalViewPr>
  <p:slideViewPr>
    <p:cSldViewPr>
      <p:cViewPr varScale="1">
        <p:scale>
          <a:sx n="97" d="100"/>
          <a:sy n="97" d="100"/>
        </p:scale>
        <p:origin x="-51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CA"/>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CA"/>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CA"/>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475B335-F0EB-407F-99A9-145F54997BC0}" type="slidenum">
              <a:rPr lang="en-CA"/>
              <a:pPr/>
              <a:t>‹#›</a:t>
            </a:fld>
            <a:endParaRPr lang="en-CA"/>
          </a:p>
        </p:txBody>
      </p:sp>
    </p:spTree>
    <p:extLst>
      <p:ext uri="{BB962C8B-B14F-4D97-AF65-F5344CB8AC3E}">
        <p14:creationId xmlns:p14="http://schemas.microsoft.com/office/powerpoint/2010/main" val="162315683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475B335-F0EB-407F-99A9-145F54997BC0}" type="slidenum">
              <a:rPr lang="en-CA" smtClean="0"/>
              <a:pPr/>
              <a:t>1</a:t>
            </a:fld>
            <a:endParaRPr lang="en-CA"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10</a:t>
            </a:fld>
            <a:endParaRPr lang="en-C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11</a:t>
            </a:fld>
            <a:endParaRPr lang="en-C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475B335-F0EB-407F-99A9-145F54997BC0}" type="slidenum">
              <a:rPr lang="en-CA" smtClean="0"/>
              <a:pPr/>
              <a:t>12</a:t>
            </a:fld>
            <a:endParaRPr lang="en-CA"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475B335-F0EB-407F-99A9-145F54997BC0}" type="slidenum">
              <a:rPr lang="en-CA" smtClean="0"/>
              <a:pPr/>
              <a:t>13</a:t>
            </a:fld>
            <a:endParaRPr lang="en-CA"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475B335-F0EB-407F-99A9-145F54997BC0}" type="slidenum">
              <a:rPr lang="en-CA" smtClean="0"/>
              <a:pPr/>
              <a:t>14</a:t>
            </a:fld>
            <a:endParaRPr lang="en-CA"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15</a:t>
            </a:fld>
            <a:endParaRPr lang="en-CA"/>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16</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475B335-F0EB-407F-99A9-145F54997BC0}" type="slidenum">
              <a:rPr lang="en-CA" smtClean="0"/>
              <a:pPr/>
              <a:t>2</a:t>
            </a:fld>
            <a:endParaRPr lang="en-CA"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8</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pic>
        <p:nvPicPr>
          <p:cNvPr id="4" name="그림 6" descr="엠블럼2.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4463" y="134938"/>
            <a:ext cx="2914650" cy="192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2"/>
          <p:cNvSpPr txBox="1">
            <a:spLocks noChangeArrowheads="1"/>
          </p:cNvSpPr>
          <p:nvPr userDrawn="1"/>
        </p:nvSpPr>
        <p:spPr bwMode="auto">
          <a:xfrm>
            <a:off x="179388" y="6381750"/>
            <a:ext cx="2305050" cy="276225"/>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CA" altLang="ko-KR" sz="1200" b="1" smtClean="0">
                <a:solidFill>
                  <a:srgbClr val="09244D"/>
                </a:solidFill>
                <a:ea typeface="굴림" pitchFamily="50" charset="-127"/>
              </a:rPr>
              <a:t>Jeju, 13 – 16 May 2013</a:t>
            </a:r>
            <a:endParaRPr lang="en-CA" altLang="ko-KR" sz="1200" b="1" smtClean="0">
              <a:ea typeface="굴림" pitchFamily="50" charset="-127"/>
            </a:endParaRPr>
          </a:p>
        </p:txBody>
      </p:sp>
      <p:sp>
        <p:nvSpPr>
          <p:cNvPr id="6146" name="Rectangle 2"/>
          <p:cNvSpPr>
            <a:spLocks noGrp="1" noChangeArrowheads="1"/>
          </p:cNvSpPr>
          <p:nvPr>
            <p:ph type="ctrTitle"/>
          </p:nvPr>
        </p:nvSpPr>
        <p:spPr>
          <a:xfrm>
            <a:off x="685800" y="2130425"/>
            <a:ext cx="7772400" cy="1470025"/>
          </a:xfrm>
        </p:spPr>
        <p:txBody>
          <a:bodyPr/>
          <a:lstStyle>
            <a:lvl1pPr>
              <a:defRPr b="0"/>
            </a:lvl1pPr>
          </a:lstStyle>
          <a:p>
            <a:r>
              <a:rPr lang="en-CA" altLang="ko-KR" dirty="0"/>
              <a:t>TITLE OF </a:t>
            </a:r>
            <a:br>
              <a:rPr lang="en-CA" altLang="ko-KR" dirty="0"/>
            </a:br>
            <a:r>
              <a:rPr lang="en-CA" altLang="ko-KR" dirty="0"/>
              <a:t>PRESENTATION</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b="1">
                <a:effectLst>
                  <a:outerShdw blurRad="38100" dist="38100" dir="2700000" algn="tl">
                    <a:srgbClr val="C0C0C0"/>
                  </a:outerShdw>
                </a:effectLst>
              </a:defRPr>
            </a:lvl1pPr>
          </a:lstStyle>
          <a:p>
            <a:r>
              <a:rPr lang="en-GB"/>
              <a:t>Name of Speaker,</a:t>
            </a:r>
          </a:p>
          <a:p>
            <a:r>
              <a:rPr lang="en-GB"/>
              <a:t>Title and Organization</a:t>
            </a:r>
            <a:endParaRPr lang="en-CA" altLang="ko-KR"/>
          </a:p>
        </p:txBody>
      </p:sp>
      <p:sp>
        <p:nvSpPr>
          <p:cNvPr id="7" name="Rectangle 6"/>
          <p:cNvSpPr>
            <a:spLocks noGrp="1" noChangeArrowheads="1"/>
          </p:cNvSpPr>
          <p:nvPr>
            <p:ph type="sldNum" sz="quarter" idx="10"/>
          </p:nvPr>
        </p:nvSpPr>
        <p:spPr>
          <a:xfrm>
            <a:off x="7766050" y="6337300"/>
            <a:ext cx="909638" cy="404813"/>
          </a:xfrm>
        </p:spPr>
        <p:txBody>
          <a:bodyPr/>
          <a:lstStyle>
            <a:lvl1pPr>
              <a:defRPr smtClean="0">
                <a:solidFill>
                  <a:srgbClr val="09244D"/>
                </a:solidFill>
              </a:defRPr>
            </a:lvl1pPr>
          </a:lstStyle>
          <a:p>
            <a:pPr>
              <a:defRPr/>
            </a:pPr>
            <a:fld id="{864779EC-9899-4E89-8C02-38EB66C431F4}" type="slidenum">
              <a:rPr lang="en-CA" altLang="ko-KR"/>
              <a:pPr>
                <a:defRPr/>
              </a:pPr>
              <a:t>‹#›</a:t>
            </a:fld>
            <a:endParaRPr lang="en-CA" altLang="ko-KR"/>
          </a:p>
        </p:txBody>
      </p:sp>
    </p:spTree>
    <p:extLst>
      <p:ext uri="{BB962C8B-B14F-4D97-AF65-F5344CB8AC3E}">
        <p14:creationId xmlns:p14="http://schemas.microsoft.com/office/powerpoint/2010/main" val="2349815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fld id="{CB660AEB-1837-447A-A01E-1AFF02EBE401}" type="slidenum">
              <a:rPr lang="en-CA" altLang="ko-KR"/>
              <a:pPr>
                <a:defRPr/>
              </a:pPr>
              <a:t>‹#›</a:t>
            </a:fld>
            <a:endParaRPr lang="en-CA" altLang="ko-KR"/>
          </a:p>
        </p:txBody>
      </p:sp>
    </p:spTree>
    <p:extLst>
      <p:ext uri="{BB962C8B-B14F-4D97-AF65-F5344CB8AC3E}">
        <p14:creationId xmlns:p14="http://schemas.microsoft.com/office/powerpoint/2010/main" val="3423720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38925" y="274638"/>
            <a:ext cx="2058988" cy="5808662"/>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29325" cy="5808662"/>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fld id="{26E071C0-D896-4AFD-9E46-03860E6631CC}" type="slidenum">
              <a:rPr lang="en-CA" altLang="ko-KR"/>
              <a:pPr>
                <a:defRPr/>
              </a:pPr>
              <a:t>‹#›</a:t>
            </a:fld>
            <a:endParaRPr lang="en-CA" altLang="ko-KR"/>
          </a:p>
        </p:txBody>
      </p:sp>
    </p:spTree>
    <p:extLst>
      <p:ext uri="{BB962C8B-B14F-4D97-AF65-F5344CB8AC3E}">
        <p14:creationId xmlns:p14="http://schemas.microsoft.com/office/powerpoint/2010/main" val="41738440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le Slide">
    <p:spTree>
      <p:nvGrpSpPr>
        <p:cNvPr id="1" name=""/>
        <p:cNvGrpSpPr/>
        <p:nvPr/>
      </p:nvGrpSpPr>
      <p:grpSpPr>
        <a:xfrm>
          <a:off x="0" y="0"/>
          <a:ext cx="0" cy="0"/>
          <a:chOff x="0" y="0"/>
          <a:chExt cx="0" cy="0"/>
        </a:xfrm>
      </p:grpSpPr>
      <p:pic>
        <p:nvPicPr>
          <p:cNvPr id="8" name="그림 6" descr="엠블럼2.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4463" y="134938"/>
            <a:ext cx="2914650" cy="192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12"/>
          <p:cNvSpPr txBox="1">
            <a:spLocks noChangeArrowheads="1"/>
          </p:cNvSpPr>
          <p:nvPr userDrawn="1"/>
        </p:nvSpPr>
        <p:spPr bwMode="auto">
          <a:xfrm>
            <a:off x="179388" y="6381750"/>
            <a:ext cx="2305050" cy="276225"/>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CA" altLang="ko-KR" sz="1200" b="1" smtClean="0">
                <a:solidFill>
                  <a:srgbClr val="09244D"/>
                </a:solidFill>
                <a:ea typeface="굴림" pitchFamily="50" charset="-127"/>
              </a:rPr>
              <a:t>Jeju, 13 – 16 May 2013</a:t>
            </a:r>
            <a:endParaRPr lang="en-CA" altLang="ko-KR" sz="1200" b="1" smtClean="0">
              <a:ea typeface="굴림" pitchFamily="50" charset="-127"/>
            </a:endParaRPr>
          </a:p>
        </p:txBody>
      </p:sp>
      <p:sp>
        <p:nvSpPr>
          <p:cNvPr id="10" name="Rectangle 13"/>
          <p:cNvSpPr>
            <a:spLocks noChangeArrowheads="1"/>
          </p:cNvSpPr>
          <p:nvPr userDrawn="1"/>
        </p:nvSpPr>
        <p:spPr bwMode="auto">
          <a:xfrm>
            <a:off x="3028950" y="6381750"/>
            <a:ext cx="3068638"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ctr" defTabSz="914400" rtl="0" eaLnBrk="1" fontAlgn="base" latinLnBrk="0" hangingPunct="1">
              <a:lnSpc>
                <a:spcPct val="100000"/>
              </a:lnSpc>
              <a:spcBef>
                <a:spcPct val="0"/>
              </a:spcBef>
              <a:spcAft>
                <a:spcPct val="0"/>
              </a:spcAft>
              <a:buClrTx/>
              <a:buSzTx/>
              <a:buFontTx/>
              <a:buNone/>
              <a:tabLst/>
              <a:defRPr/>
            </a:pPr>
            <a:r>
              <a:rPr lang="en-CA" altLang="ko-KR" sz="1200" b="1" i="0" dirty="0" smtClean="0">
                <a:solidFill>
                  <a:srgbClr val="09244D"/>
                </a:solidFill>
                <a:ea typeface="굴림" pitchFamily="50" charset="-127"/>
              </a:rPr>
              <a:t>Standards for Shared ICT</a:t>
            </a:r>
          </a:p>
          <a:p>
            <a:pPr algn="ctr"/>
            <a:endParaRPr lang="en-CA" altLang="ko-KR" sz="1200" b="1" dirty="0">
              <a:solidFill>
                <a:srgbClr val="09244D"/>
              </a:solidFill>
              <a:ea typeface="굴림" pitchFamily="50" charset="-127"/>
            </a:endParaRPr>
          </a:p>
        </p:txBody>
      </p:sp>
      <p:sp>
        <p:nvSpPr>
          <p:cNvPr id="11" name="Rectangle 2"/>
          <p:cNvSpPr>
            <a:spLocks noGrp="1" noChangeArrowheads="1"/>
          </p:cNvSpPr>
          <p:nvPr>
            <p:ph type="ctrTitle"/>
          </p:nvPr>
        </p:nvSpPr>
        <p:spPr>
          <a:xfrm>
            <a:off x="685800" y="2130425"/>
            <a:ext cx="7772400" cy="1470025"/>
          </a:xfrm>
        </p:spPr>
        <p:txBody>
          <a:bodyPr/>
          <a:lstStyle>
            <a:lvl1pPr>
              <a:defRPr b="0"/>
            </a:lvl1pPr>
          </a:lstStyle>
          <a:p>
            <a:r>
              <a:rPr lang="en-CA" altLang="ko-KR" dirty="0"/>
              <a:t>TITLE OF </a:t>
            </a:r>
            <a:br>
              <a:rPr lang="en-CA" altLang="ko-KR" dirty="0"/>
            </a:br>
            <a:r>
              <a:rPr lang="en-CA" altLang="ko-KR" dirty="0"/>
              <a:t>PRESENTATION</a:t>
            </a:r>
          </a:p>
        </p:txBody>
      </p:sp>
      <p:sp>
        <p:nvSpPr>
          <p:cNvPr id="12" name="Rectangle 3"/>
          <p:cNvSpPr>
            <a:spLocks noGrp="1" noChangeArrowheads="1"/>
          </p:cNvSpPr>
          <p:nvPr>
            <p:ph type="subTitle" idx="1"/>
          </p:nvPr>
        </p:nvSpPr>
        <p:spPr>
          <a:xfrm>
            <a:off x="1371600" y="3886200"/>
            <a:ext cx="6400800" cy="1752600"/>
          </a:xfrm>
        </p:spPr>
        <p:txBody>
          <a:bodyPr/>
          <a:lstStyle>
            <a:lvl1pPr marL="0" indent="0" algn="ctr">
              <a:buFontTx/>
              <a:buNone/>
              <a:defRPr b="1">
                <a:effectLst>
                  <a:outerShdw blurRad="38100" dist="38100" dir="2700000" algn="tl">
                    <a:srgbClr val="C0C0C0"/>
                  </a:outerShdw>
                </a:effectLst>
              </a:defRPr>
            </a:lvl1pPr>
          </a:lstStyle>
          <a:p>
            <a:r>
              <a:rPr lang="en-GB"/>
              <a:t>Name of Speaker,</a:t>
            </a:r>
          </a:p>
          <a:p>
            <a:r>
              <a:rPr lang="en-GB"/>
              <a:t>Title and Organization</a:t>
            </a:r>
            <a:endParaRPr lang="en-CA" altLang="ko-KR"/>
          </a:p>
        </p:txBody>
      </p:sp>
      <p:sp>
        <p:nvSpPr>
          <p:cNvPr id="13" name="Rectangle 6"/>
          <p:cNvSpPr>
            <a:spLocks noGrp="1" noChangeArrowheads="1"/>
          </p:cNvSpPr>
          <p:nvPr>
            <p:ph type="sldNum" sz="quarter" idx="10"/>
          </p:nvPr>
        </p:nvSpPr>
        <p:spPr>
          <a:xfrm>
            <a:off x="7766050" y="6337300"/>
            <a:ext cx="909638" cy="404813"/>
          </a:xfrm>
        </p:spPr>
        <p:txBody>
          <a:bodyPr/>
          <a:lstStyle>
            <a:lvl1pPr>
              <a:defRPr smtClean="0">
                <a:solidFill>
                  <a:srgbClr val="09244D"/>
                </a:solidFill>
              </a:defRPr>
            </a:lvl1pPr>
          </a:lstStyle>
          <a:p>
            <a:pPr>
              <a:defRPr/>
            </a:pPr>
            <a:fld id="{864779EC-9899-4E89-8C02-38EB66C431F4}" type="slidenum">
              <a:rPr lang="en-CA" altLang="ko-KR"/>
              <a:pPr>
                <a:defRPr/>
              </a:pPr>
              <a:t>‹#›</a:t>
            </a:fld>
            <a:endParaRPr lang="en-CA" altLang="ko-K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4" name="Text Box 12"/>
          <p:cNvSpPr txBox="1">
            <a:spLocks noChangeArrowheads="1"/>
          </p:cNvSpPr>
          <p:nvPr userDrawn="1"/>
        </p:nvSpPr>
        <p:spPr bwMode="auto">
          <a:xfrm>
            <a:off x="52388" y="6357938"/>
            <a:ext cx="2305050" cy="277812"/>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CA" altLang="ko-KR" sz="1200" b="1" dirty="0" smtClean="0">
                <a:solidFill>
                  <a:srgbClr val="09244D"/>
                </a:solidFill>
                <a:ea typeface="굴림" pitchFamily="50" charset="-127"/>
              </a:rPr>
              <a:t>GSC-17, </a:t>
            </a:r>
            <a:r>
              <a:rPr lang="en-CA" altLang="ko-KR" sz="1200" b="1" dirty="0" err="1" smtClean="0">
                <a:solidFill>
                  <a:srgbClr val="09244D"/>
                </a:solidFill>
                <a:ea typeface="굴림" pitchFamily="50" charset="-127"/>
              </a:rPr>
              <a:t>Jeju</a:t>
            </a:r>
            <a:r>
              <a:rPr lang="en-CA" altLang="ko-KR" sz="1200" b="1" dirty="0" smtClean="0">
                <a:solidFill>
                  <a:srgbClr val="09244D"/>
                </a:solidFill>
                <a:ea typeface="굴림" pitchFamily="50" charset="-127"/>
              </a:rPr>
              <a:t> / Korea</a:t>
            </a:r>
            <a:endParaRPr lang="en-CA" altLang="ko-KR" sz="1200" b="1" dirty="0" smtClean="0">
              <a:ea typeface="굴림" pitchFamily="50" charset="-127"/>
            </a:endParaRPr>
          </a:p>
        </p:txBody>
      </p:sp>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Rectangle 6"/>
          <p:cNvSpPr>
            <a:spLocks noGrp="1" noChangeArrowheads="1"/>
          </p:cNvSpPr>
          <p:nvPr>
            <p:ph type="sldNum" sz="quarter" idx="10"/>
          </p:nvPr>
        </p:nvSpPr>
        <p:spPr>
          <a:xfrm>
            <a:off x="3446463" y="6337300"/>
            <a:ext cx="2133600" cy="476250"/>
          </a:xfrm>
        </p:spPr>
        <p:txBody>
          <a:bodyPr/>
          <a:lstStyle>
            <a:lvl1pPr>
              <a:defRPr smtClean="0"/>
            </a:lvl1pPr>
          </a:lstStyle>
          <a:p>
            <a:pPr>
              <a:defRPr/>
            </a:pPr>
            <a:fld id="{D2E95B9D-D9BB-4DBA-AF06-0D35FDF7B400}" type="slidenum">
              <a:rPr lang="en-CA" altLang="ko-KR"/>
              <a:pPr>
                <a:defRPr/>
              </a:pPr>
              <a:t>‹#›</a:t>
            </a:fld>
            <a:endParaRPr lang="en-CA" altLang="ko-KR"/>
          </a:p>
        </p:txBody>
      </p:sp>
    </p:spTree>
    <p:extLst>
      <p:ext uri="{BB962C8B-B14F-4D97-AF65-F5344CB8AC3E}">
        <p14:creationId xmlns:p14="http://schemas.microsoft.com/office/powerpoint/2010/main" val="2744996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pPr>
              <a:defRPr/>
            </a:pPr>
            <a:fld id="{045F41AB-0667-487D-A025-98A5ED8BB2F3}" type="slidenum">
              <a:rPr lang="en-CA" altLang="ko-KR"/>
              <a:pPr>
                <a:defRPr/>
              </a:pPr>
              <a:t>‹#›</a:t>
            </a:fld>
            <a:endParaRPr lang="en-CA" altLang="ko-KR"/>
          </a:p>
        </p:txBody>
      </p:sp>
    </p:spTree>
    <p:extLst>
      <p:ext uri="{BB962C8B-B14F-4D97-AF65-F5344CB8AC3E}">
        <p14:creationId xmlns:p14="http://schemas.microsoft.com/office/powerpoint/2010/main" val="3636128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68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내용 개체 틀 3"/>
          <p:cNvSpPr>
            <a:spLocks noGrp="1"/>
          </p:cNvSpPr>
          <p:nvPr>
            <p:ph sz="half" idx="2"/>
          </p:nvPr>
        </p:nvSpPr>
        <p:spPr>
          <a:xfrm>
            <a:off x="4659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fld id="{2C45D25F-D756-4467-8BD3-9D4062CDFB47}" type="slidenum">
              <a:rPr lang="en-CA" altLang="ko-KR"/>
              <a:pPr>
                <a:defRPr/>
              </a:pPr>
              <a:t>‹#›</a:t>
            </a:fld>
            <a:endParaRPr lang="en-CA" altLang="ko-KR"/>
          </a:p>
        </p:txBody>
      </p:sp>
    </p:spTree>
    <p:extLst>
      <p:ext uri="{BB962C8B-B14F-4D97-AF65-F5344CB8AC3E}">
        <p14:creationId xmlns:p14="http://schemas.microsoft.com/office/powerpoint/2010/main" val="1322803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pPr>
              <a:defRPr/>
            </a:pPr>
            <a:fld id="{31A64E13-2616-4A29-8802-16F050E839F7}" type="slidenum">
              <a:rPr lang="en-CA" altLang="ko-KR"/>
              <a:pPr>
                <a:defRPr/>
              </a:pPr>
              <a:t>‹#›</a:t>
            </a:fld>
            <a:endParaRPr lang="en-CA" altLang="ko-KR"/>
          </a:p>
        </p:txBody>
      </p:sp>
    </p:spTree>
    <p:extLst>
      <p:ext uri="{BB962C8B-B14F-4D97-AF65-F5344CB8AC3E}">
        <p14:creationId xmlns:p14="http://schemas.microsoft.com/office/powerpoint/2010/main" val="4112209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pPr>
              <a:defRPr/>
            </a:pPr>
            <a:fld id="{B2FBA344-E343-49BC-A801-A9CA2C67569A}" type="slidenum">
              <a:rPr lang="en-CA" altLang="ko-KR"/>
              <a:pPr>
                <a:defRPr/>
              </a:pPr>
              <a:t>‹#›</a:t>
            </a:fld>
            <a:endParaRPr lang="en-CA" altLang="ko-KR"/>
          </a:p>
        </p:txBody>
      </p:sp>
    </p:spTree>
    <p:extLst>
      <p:ext uri="{BB962C8B-B14F-4D97-AF65-F5344CB8AC3E}">
        <p14:creationId xmlns:p14="http://schemas.microsoft.com/office/powerpoint/2010/main" val="3458446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742F6DFA-7333-4730-B597-3CEEF470B031}" type="slidenum">
              <a:rPr lang="en-CA" altLang="ko-KR"/>
              <a:pPr>
                <a:defRPr/>
              </a:pPr>
              <a:t>‹#›</a:t>
            </a:fld>
            <a:endParaRPr lang="en-CA" altLang="ko-KR"/>
          </a:p>
        </p:txBody>
      </p:sp>
    </p:spTree>
    <p:extLst>
      <p:ext uri="{BB962C8B-B14F-4D97-AF65-F5344CB8AC3E}">
        <p14:creationId xmlns:p14="http://schemas.microsoft.com/office/powerpoint/2010/main" val="1447035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fld id="{4303C539-6732-4182-BC5E-59F4B3D78A44}" type="slidenum">
              <a:rPr lang="en-CA" altLang="ko-KR"/>
              <a:pPr>
                <a:defRPr/>
              </a:pPr>
              <a:t>‹#›</a:t>
            </a:fld>
            <a:endParaRPr lang="en-CA" altLang="ko-KR"/>
          </a:p>
        </p:txBody>
      </p:sp>
    </p:spTree>
    <p:extLst>
      <p:ext uri="{BB962C8B-B14F-4D97-AF65-F5344CB8AC3E}">
        <p14:creationId xmlns:p14="http://schemas.microsoft.com/office/powerpoint/2010/main" val="2198172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fld id="{890ED4B7-9E4B-440C-A65E-6562328A05FF}" type="slidenum">
              <a:rPr lang="en-CA" altLang="ko-KR"/>
              <a:pPr>
                <a:defRPr/>
              </a:pPr>
              <a:t>‹#›</a:t>
            </a:fld>
            <a:endParaRPr lang="en-CA" altLang="ko-KR"/>
          </a:p>
        </p:txBody>
      </p:sp>
    </p:spTree>
    <p:extLst>
      <p:ext uri="{BB962C8B-B14F-4D97-AF65-F5344CB8AC3E}">
        <p14:creationId xmlns:p14="http://schemas.microsoft.com/office/powerpoint/2010/main" val="610692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그림 12" descr="2-1.jpg"/>
          <p:cNvPicPr>
            <a:picLocks noChangeAspect="1"/>
          </p:cNvPicPr>
          <p:nvPr userDrawn="1"/>
        </p:nvPicPr>
        <p:blipFill>
          <a:blip r:embed="rId14">
            <a:extLst>
              <a:ext uri="{28A0092B-C50C-407E-A947-70E740481C1C}">
                <a14:useLocalDpi xmlns:a14="http://schemas.microsoft.com/office/drawing/2010/main" val="0"/>
              </a:ext>
            </a:extLst>
          </a:blip>
          <a:srcRect l="78127" t="73959"/>
          <a:stretch>
            <a:fillRect/>
          </a:stretch>
        </p:blipFill>
        <p:spPr bwMode="auto">
          <a:xfrm>
            <a:off x="7143750" y="5072063"/>
            <a:ext cx="2000250" cy="178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CA" altLang="ko-KR" dirty="0" smtClean="0"/>
              <a:t>Click to edit Master title style</a:t>
            </a:r>
          </a:p>
        </p:txBody>
      </p:sp>
      <p:sp>
        <p:nvSpPr>
          <p:cNvPr id="1028" name="Rectangle 3"/>
          <p:cNvSpPr>
            <a:spLocks noGrp="1" noChangeArrowheads="1"/>
          </p:cNvSpPr>
          <p:nvPr>
            <p:ph type="body" idx="1"/>
          </p:nvPr>
        </p:nvSpPr>
        <p:spPr bwMode="auto">
          <a:xfrm>
            <a:off x="468313" y="15573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ko-KR" dirty="0" smtClean="0"/>
              <a:t>Click to edit Master text styles</a:t>
            </a:r>
          </a:p>
          <a:p>
            <a:pPr lvl="1"/>
            <a:r>
              <a:rPr lang="en-CA" altLang="ko-KR" dirty="0" smtClean="0"/>
              <a:t>Second level</a:t>
            </a:r>
          </a:p>
          <a:p>
            <a:pPr lvl="2"/>
            <a:r>
              <a:rPr lang="en-CA" altLang="ko-KR" dirty="0" smtClean="0"/>
              <a:t>Third level</a:t>
            </a:r>
          </a:p>
          <a:p>
            <a:pPr lvl="3"/>
            <a:r>
              <a:rPr lang="en-CA" altLang="ko-KR" dirty="0" smtClean="0"/>
              <a:t>Fourth level</a:t>
            </a:r>
          </a:p>
          <a:p>
            <a:pPr lvl="4"/>
            <a:r>
              <a:rPr lang="en-CA" altLang="ko-KR" dirty="0" smtClean="0"/>
              <a:t>Fifth level </a:t>
            </a:r>
            <a:r>
              <a:rPr lang="en-US" altLang="ja-JP" dirty="0" smtClean="0"/>
              <a:t>GSC16-[session]-XX</a:t>
            </a:r>
            <a:endParaRPr lang="en-CA" altLang="ko-KR" dirty="0" smtClean="0"/>
          </a:p>
        </p:txBody>
      </p:sp>
      <p:sp>
        <p:nvSpPr>
          <p:cNvPr id="1030" name="Rectangle 6"/>
          <p:cNvSpPr>
            <a:spLocks noGrp="1" noChangeArrowheads="1"/>
          </p:cNvSpPr>
          <p:nvPr>
            <p:ph type="sldNum" sz="quarter" idx="4"/>
          </p:nvPr>
        </p:nvSpPr>
        <p:spPr bwMode="auto">
          <a:xfrm>
            <a:off x="3276600" y="63373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smtClean="0">
                <a:latin typeface="Trebuchet MS" pitchFamily="34" charset="0"/>
                <a:ea typeface="굴림" pitchFamily="50" charset="-127"/>
              </a:defRPr>
            </a:lvl1pPr>
          </a:lstStyle>
          <a:p>
            <a:pPr>
              <a:defRPr/>
            </a:pPr>
            <a:fld id="{5B7072E6-9146-4E6B-BDAC-A3F723273F8F}" type="slidenum">
              <a:rPr lang="en-CA" altLang="ko-KR"/>
              <a:pPr>
                <a:defRPr/>
              </a:pPr>
              <a:t>‹#›</a:t>
            </a:fld>
            <a:endParaRPr lang="en-CA" altLang="ko-KR"/>
          </a:p>
        </p:txBody>
      </p:sp>
      <p:sp>
        <p:nvSpPr>
          <p:cNvPr id="3" name="Rectangle 24"/>
          <p:cNvSpPr>
            <a:spLocks noChangeArrowheads="1"/>
          </p:cNvSpPr>
          <p:nvPr userDrawn="1"/>
        </p:nvSpPr>
        <p:spPr bwMode="auto">
          <a:xfrm>
            <a:off x="7387443" y="260350"/>
            <a:ext cx="13612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lang="en-CA" altLang="ko-KR" sz="1200" dirty="0" smtClean="0">
                <a:solidFill>
                  <a:srgbClr val="09244D"/>
                </a:solidFill>
                <a:ea typeface="굴림" pitchFamily="50" charset="-127"/>
              </a:rPr>
              <a:t>GSC17-</a:t>
            </a:r>
            <a:r>
              <a:rPr lang="en-US" altLang="ko-KR" sz="1200" dirty="0" smtClean="0">
                <a:solidFill>
                  <a:srgbClr val="09244D"/>
                </a:solidFill>
                <a:ea typeface="굴림" pitchFamily="50" charset="-127"/>
              </a:rPr>
              <a:t>PLEN-60</a:t>
            </a:r>
            <a:endParaRPr lang="en-CA" altLang="ko-KR" sz="1200" dirty="0">
              <a:solidFill>
                <a:srgbClr val="09244D"/>
              </a:solidFill>
              <a:ea typeface="굴림" pitchFamily="50" charset="-127"/>
            </a:endParaRPr>
          </a:p>
        </p:txBody>
      </p:sp>
      <p:sp>
        <p:nvSpPr>
          <p:cNvPr id="7" name="Rectangle 13"/>
          <p:cNvSpPr>
            <a:spLocks noChangeArrowheads="1"/>
          </p:cNvSpPr>
          <p:nvPr userDrawn="1"/>
        </p:nvSpPr>
        <p:spPr bwMode="auto">
          <a:xfrm>
            <a:off x="5698363" y="6381750"/>
            <a:ext cx="3068638"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r" defTabSz="914400" rtl="0" eaLnBrk="1" fontAlgn="base" latinLnBrk="0" hangingPunct="1">
              <a:lnSpc>
                <a:spcPct val="100000"/>
              </a:lnSpc>
              <a:spcBef>
                <a:spcPct val="0"/>
              </a:spcBef>
              <a:spcAft>
                <a:spcPct val="0"/>
              </a:spcAft>
              <a:buClrTx/>
              <a:buSzTx/>
              <a:buFontTx/>
              <a:buNone/>
              <a:tabLst/>
              <a:defRPr/>
            </a:pPr>
            <a:r>
              <a:rPr lang="en-CA" altLang="ko-KR" sz="1200" b="1" i="0" dirty="0" smtClean="0">
                <a:solidFill>
                  <a:srgbClr val="09244D"/>
                </a:solidFill>
                <a:ea typeface="굴림" pitchFamily="50" charset="-127"/>
              </a:rPr>
              <a:t>Standards for Shared ICT</a:t>
            </a:r>
          </a:p>
          <a:p>
            <a:pPr algn="r"/>
            <a:endParaRPr lang="en-CA" altLang="ko-KR" sz="1200" b="1" dirty="0">
              <a:solidFill>
                <a:srgbClr val="09244D"/>
              </a:solidFill>
              <a:ea typeface="굴림" pitchFamily="50" charset="-127"/>
            </a:endParaRPr>
          </a:p>
        </p:txBody>
      </p:sp>
      <p:sp>
        <p:nvSpPr>
          <p:cNvPr id="8" name="Text Box 12"/>
          <p:cNvSpPr txBox="1">
            <a:spLocks noChangeArrowheads="1"/>
          </p:cNvSpPr>
          <p:nvPr userDrawn="1"/>
        </p:nvSpPr>
        <p:spPr bwMode="auto">
          <a:xfrm>
            <a:off x="52388" y="6357938"/>
            <a:ext cx="2305050" cy="277812"/>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CA" altLang="ko-KR" sz="1200" b="1" dirty="0" smtClean="0">
                <a:solidFill>
                  <a:srgbClr val="09244D"/>
                </a:solidFill>
                <a:ea typeface="굴림" pitchFamily="50" charset="-127"/>
              </a:rPr>
              <a:t>GSC-17, </a:t>
            </a:r>
            <a:r>
              <a:rPr lang="en-CA" altLang="ko-KR" sz="1200" b="1" dirty="0" err="1" smtClean="0">
                <a:solidFill>
                  <a:srgbClr val="09244D"/>
                </a:solidFill>
                <a:ea typeface="굴림" pitchFamily="50" charset="-127"/>
              </a:rPr>
              <a:t>Jeju</a:t>
            </a:r>
            <a:r>
              <a:rPr lang="en-CA" altLang="ko-KR" sz="1200" b="1" dirty="0" smtClean="0">
                <a:solidFill>
                  <a:srgbClr val="09244D"/>
                </a:solidFill>
                <a:ea typeface="굴림" pitchFamily="50" charset="-127"/>
              </a:rPr>
              <a:t> / Korea</a:t>
            </a:r>
            <a:endParaRPr lang="en-CA" altLang="ko-KR" sz="1200" b="1" dirty="0" smtClean="0">
              <a:ea typeface="굴림" pitchFamily="50" charset="-127"/>
            </a:endParaRPr>
          </a:p>
        </p:txBody>
      </p:sp>
    </p:spTree>
    <p:extLst>
      <p:ext uri="{BB962C8B-B14F-4D97-AF65-F5344CB8AC3E}">
        <p14:creationId xmlns:p14="http://schemas.microsoft.com/office/powerpoint/2010/main" val="11534851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5pPr>
      <a:lvl6pPr marL="4572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6pPr>
      <a:lvl7pPr marL="9144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7pPr>
      <a:lvl8pPr marL="13716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8pPr>
      <a:lvl9pPr marL="18288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har char="•"/>
        <a:defRPr sz="3200">
          <a:solidFill>
            <a:srgbClr val="09244D"/>
          </a:solidFill>
          <a:latin typeface="+mn-lt"/>
          <a:ea typeface="+mn-ea"/>
          <a:cs typeface="+mn-cs"/>
        </a:defRPr>
      </a:lvl1pPr>
      <a:lvl2pPr marL="742950" indent="-285750" algn="l" rtl="0" eaLnBrk="0" fontAlgn="base" hangingPunct="0">
        <a:spcBef>
          <a:spcPct val="20000"/>
        </a:spcBef>
        <a:spcAft>
          <a:spcPct val="0"/>
        </a:spcAft>
        <a:buChar char="–"/>
        <a:defRPr sz="2800">
          <a:solidFill>
            <a:srgbClr val="09244D"/>
          </a:solidFill>
          <a:latin typeface="+mn-lt"/>
        </a:defRPr>
      </a:lvl2pPr>
      <a:lvl3pPr marL="1143000" indent="-228600" algn="l" rtl="0" eaLnBrk="0" fontAlgn="base" hangingPunct="0">
        <a:spcBef>
          <a:spcPct val="20000"/>
        </a:spcBef>
        <a:spcAft>
          <a:spcPct val="0"/>
        </a:spcAft>
        <a:buChar char="•"/>
        <a:defRPr sz="2400">
          <a:solidFill>
            <a:srgbClr val="09244D"/>
          </a:solidFill>
          <a:latin typeface="+mn-lt"/>
        </a:defRPr>
      </a:lvl3pPr>
      <a:lvl4pPr marL="1600200" indent="-228600" algn="l" rtl="0" eaLnBrk="0" fontAlgn="base" hangingPunct="0">
        <a:spcBef>
          <a:spcPct val="20000"/>
        </a:spcBef>
        <a:spcAft>
          <a:spcPct val="0"/>
        </a:spcAft>
        <a:buChar char="–"/>
        <a:defRPr sz="2000">
          <a:solidFill>
            <a:srgbClr val="09244D"/>
          </a:solidFill>
          <a:latin typeface="+mn-lt"/>
        </a:defRPr>
      </a:lvl4pPr>
      <a:lvl5pPr marL="2057400" indent="-228600" algn="l" rtl="0" eaLnBrk="0" fontAlgn="base" hangingPunct="0">
        <a:spcBef>
          <a:spcPct val="20000"/>
        </a:spcBef>
        <a:spcAft>
          <a:spcPct val="0"/>
        </a:spcAft>
        <a:buChar char="»"/>
        <a:defRPr sz="2000">
          <a:solidFill>
            <a:srgbClr val="09244D"/>
          </a:solidFill>
          <a:latin typeface="+mn-lt"/>
        </a:defRPr>
      </a:lvl5pPr>
      <a:lvl6pPr marL="2514600" indent="-228600" algn="l" rtl="0" fontAlgn="base">
        <a:spcBef>
          <a:spcPct val="20000"/>
        </a:spcBef>
        <a:spcAft>
          <a:spcPct val="0"/>
        </a:spcAft>
        <a:buChar char="»"/>
        <a:defRPr sz="2000">
          <a:solidFill>
            <a:srgbClr val="09244D"/>
          </a:solidFill>
          <a:latin typeface="+mn-lt"/>
        </a:defRPr>
      </a:lvl6pPr>
      <a:lvl7pPr marL="2971800" indent="-228600" algn="l" rtl="0" fontAlgn="base">
        <a:spcBef>
          <a:spcPct val="20000"/>
        </a:spcBef>
        <a:spcAft>
          <a:spcPct val="0"/>
        </a:spcAft>
        <a:buChar char="»"/>
        <a:defRPr sz="2000">
          <a:solidFill>
            <a:srgbClr val="09244D"/>
          </a:solidFill>
          <a:latin typeface="+mn-lt"/>
        </a:defRPr>
      </a:lvl7pPr>
      <a:lvl8pPr marL="3429000" indent="-228600" algn="l" rtl="0" fontAlgn="base">
        <a:spcBef>
          <a:spcPct val="20000"/>
        </a:spcBef>
        <a:spcAft>
          <a:spcPct val="0"/>
        </a:spcAft>
        <a:buChar char="»"/>
        <a:defRPr sz="2000">
          <a:solidFill>
            <a:srgbClr val="09244D"/>
          </a:solidFill>
          <a:latin typeface="+mn-lt"/>
        </a:defRPr>
      </a:lvl8pPr>
      <a:lvl9pPr marL="3886200" indent="-228600" algn="l" rtl="0" fontAlgn="base">
        <a:spcBef>
          <a:spcPct val="20000"/>
        </a:spcBef>
        <a:spcAft>
          <a:spcPct val="0"/>
        </a:spcAft>
        <a:buChar char="»"/>
        <a:defRPr sz="2000">
          <a:solidFill>
            <a:srgbClr val="09244D"/>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ightfg@cisco.com"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atis.org/step/issues.asp"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4294967295"/>
          </p:nvPr>
        </p:nvSpPr>
        <p:spPr>
          <a:xfrm>
            <a:off x="1371600" y="3886200"/>
            <a:ext cx="6400800" cy="1752600"/>
          </a:xfrm>
        </p:spPr>
        <p:txBody>
          <a:bodyPr/>
          <a:lstStyle/>
          <a:p>
            <a:pPr marL="0" indent="0" algn="ctr">
              <a:lnSpc>
                <a:spcPct val="90000"/>
              </a:lnSpc>
              <a:buNone/>
            </a:pPr>
            <a:r>
              <a:rPr lang="en-GB" altLang="zh-CN" b="1" dirty="0">
                <a:effectLst>
                  <a:outerShdw blurRad="38100" dist="38100" dir="2700000" algn="tl">
                    <a:srgbClr val="000000">
                      <a:alpha val="43137"/>
                    </a:srgbClr>
                  </a:outerShdw>
                </a:effectLst>
              </a:rPr>
              <a:t>Gale </a:t>
            </a:r>
            <a:r>
              <a:rPr lang="en-GB" altLang="zh-CN" b="1" dirty="0" smtClean="0">
                <a:effectLst>
                  <a:outerShdw blurRad="38100" dist="38100" dir="2700000" algn="tl">
                    <a:srgbClr val="000000">
                      <a:alpha val="43137"/>
                    </a:srgbClr>
                  </a:outerShdw>
                </a:effectLst>
              </a:rPr>
              <a:t>Lightfoot</a:t>
            </a:r>
          </a:p>
          <a:p>
            <a:pPr marL="0" indent="0" algn="ctr">
              <a:lnSpc>
                <a:spcPct val="90000"/>
              </a:lnSpc>
              <a:buNone/>
            </a:pPr>
            <a:r>
              <a:rPr lang="en-US" altLang="zh-CN" b="1" dirty="0">
                <a:effectLst>
                  <a:outerShdw blurRad="38100" dist="38100" dir="2700000" algn="tl">
                    <a:srgbClr val="000000">
                      <a:alpha val="43137"/>
                    </a:srgbClr>
                  </a:outerShdw>
                </a:effectLst>
              </a:rPr>
              <a:t>Senior Staff Program Manager, Office of the CTO, </a:t>
            </a:r>
            <a:r>
              <a:rPr lang="en-US" altLang="zh-CN" b="1" dirty="0" smtClean="0">
                <a:effectLst>
                  <a:outerShdw blurRad="38100" dist="38100" dir="2700000" algn="tl">
                    <a:srgbClr val="000000">
                      <a:alpha val="43137"/>
                    </a:srgbClr>
                  </a:outerShdw>
                </a:effectLst>
              </a:rPr>
              <a:t>SPB</a:t>
            </a:r>
          </a:p>
          <a:p>
            <a:pPr marL="0" indent="0" algn="ctr">
              <a:lnSpc>
                <a:spcPct val="90000"/>
              </a:lnSpc>
              <a:buNone/>
            </a:pPr>
            <a:r>
              <a:rPr lang="en-US" altLang="zh-CN" b="1" dirty="0" smtClean="0">
                <a:effectLst>
                  <a:outerShdw blurRad="38100" dist="38100" dir="2700000" algn="tl">
                    <a:srgbClr val="000000">
                      <a:alpha val="43137"/>
                    </a:srgbClr>
                  </a:outerShdw>
                </a:effectLst>
              </a:rPr>
              <a:t>Cisco</a:t>
            </a:r>
            <a:endParaRPr lang="en-GB" altLang="zh-CN" b="1" dirty="0">
              <a:effectLst>
                <a:outerShdw blurRad="38100" dist="38100" dir="2700000" algn="tl">
                  <a:srgbClr val="000000">
                    <a:alpha val="43137"/>
                  </a:srgbClr>
                </a:outerShdw>
              </a:effectLst>
            </a:endParaRPr>
          </a:p>
        </p:txBody>
      </p:sp>
      <p:sp>
        <p:nvSpPr>
          <p:cNvPr id="3" name="Title 2"/>
          <p:cNvSpPr>
            <a:spLocks noGrp="1"/>
          </p:cNvSpPr>
          <p:nvPr>
            <p:ph type="ctrTitle"/>
          </p:nvPr>
        </p:nvSpPr>
        <p:spPr>
          <a:xfrm>
            <a:off x="685800" y="2263775"/>
            <a:ext cx="7772400" cy="1470025"/>
          </a:xfrm>
        </p:spPr>
        <p:txBody>
          <a:bodyPr/>
          <a:lstStyle/>
          <a:p>
            <a:r>
              <a:rPr lang="en-US" altLang="en-US" b="1" dirty="0"/>
              <a:t>ATIS’ Sustainability </a:t>
            </a:r>
            <a:r>
              <a:rPr lang="en-US" altLang="en-US" b="1" dirty="0" smtClean="0"/>
              <a:t>Initiatives</a:t>
            </a:r>
            <a:endParaRPr lang="en-US" b="1" dirty="0"/>
          </a:p>
        </p:txBody>
      </p:sp>
      <p:graphicFrame>
        <p:nvGraphicFramePr>
          <p:cNvPr id="4" name="Group 40"/>
          <p:cNvGraphicFramePr>
            <a:graphicFrameLocks noGrp="1"/>
          </p:cNvGraphicFramePr>
          <p:nvPr>
            <p:extLst>
              <p:ext uri="{D42A27DB-BD31-4B8C-83A1-F6EECF244321}">
                <p14:modId xmlns:p14="http://schemas.microsoft.com/office/powerpoint/2010/main" val="3161237694"/>
              </p:ext>
            </p:extLst>
          </p:nvPr>
        </p:nvGraphicFramePr>
        <p:xfrm>
          <a:off x="3587750" y="288925"/>
          <a:ext cx="5064125" cy="1310640"/>
        </p:xfrm>
        <a:graphic>
          <a:graphicData uri="http://schemas.openxmlformats.org/drawingml/2006/table">
            <a:tbl>
              <a:tblPr/>
              <a:tblGrid>
                <a:gridCol w="1081088"/>
                <a:gridCol w="3983037"/>
              </a:tblGrid>
              <a:tr h="244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Document No:</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200" b="1" i="0" u="none" strike="noStrike" cap="none" normalizeH="0" baseline="0" dirty="0" smtClean="0">
                          <a:ln>
                            <a:noFill/>
                          </a:ln>
                          <a:solidFill>
                            <a:srgbClr val="09244D"/>
                          </a:solidFill>
                          <a:effectLst/>
                          <a:latin typeface="Arial" charset="0"/>
                          <a:ea typeface="ＭＳ Ｐゴシック" charset="-128"/>
                        </a:rPr>
                        <a:t>GSC17-PLEN-60</a:t>
                      </a:r>
                      <a:endParaRPr kumimoji="0" lang="en-CA" sz="1200" b="1" i="0" u="none" strike="noStrike" cap="none" normalizeH="0" baseline="0" dirty="0" smtClean="0">
                        <a:ln>
                          <a:noFill/>
                        </a:ln>
                        <a:solidFill>
                          <a:srgbClr val="09244D"/>
                        </a:solidFill>
                        <a:effectLst/>
                        <a:latin typeface="Arial" charset="0"/>
                        <a:ea typeface="ＭＳ Ｐゴシック" charset="-128"/>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Source:</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ATIS</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Contact:</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Gale Lightfoot, </a:t>
                      </a:r>
                      <a:r>
                        <a:rPr kumimoji="0" lang="en-CA" sz="1000" b="0" i="0" u="none" strike="noStrike" cap="none" normalizeH="0" baseline="0" dirty="0" smtClean="0">
                          <a:ln>
                            <a:noFill/>
                          </a:ln>
                          <a:solidFill>
                            <a:srgbClr val="09244D"/>
                          </a:solidFill>
                          <a:effectLst/>
                          <a:latin typeface="Arial" charset="0"/>
                          <a:hlinkClick r:id="rId3"/>
                        </a:rPr>
                        <a:t>lightfg@cisco.com</a:t>
                      </a:r>
                      <a:r>
                        <a:rPr kumimoji="0" lang="en-CA" sz="1000" b="0" i="0" u="none" strike="noStrike" cap="none" normalizeH="0" baseline="0" dirty="0" smtClean="0">
                          <a:ln>
                            <a:noFill/>
                          </a:ln>
                          <a:solidFill>
                            <a:srgbClr val="09244D"/>
                          </a:solidFill>
                          <a:effectLst/>
                          <a:latin typeface="Arial" charset="0"/>
                        </a:rPr>
                        <a:t> </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GSC Session:</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PLEN</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Agenda Item:</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smtClean="0">
                          <a:ln>
                            <a:noFill/>
                          </a:ln>
                          <a:solidFill>
                            <a:srgbClr val="09244D"/>
                          </a:solidFill>
                          <a:effectLst/>
                          <a:latin typeface="Arial" charset="0"/>
                        </a:rPr>
                        <a:t>6.6</a:t>
                      </a:r>
                      <a:endParaRPr kumimoji="0" lang="en-CA" sz="1000" b="0" i="0" u="none" strike="noStrike" cap="none" normalizeH="0" baseline="0" dirty="0" smtClean="0">
                        <a:ln>
                          <a:noFill/>
                        </a:ln>
                        <a:solidFill>
                          <a:srgbClr val="09244D"/>
                        </a:solidFill>
                        <a:effectLst/>
                        <a:latin typeface="Arial" charset="0"/>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2482172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zh-CN" b="1" dirty="0">
                <a:ea typeface="宋体" charset="-122"/>
              </a:rPr>
              <a:t>Supplementary </a:t>
            </a:r>
            <a:r>
              <a:rPr lang="en-US" altLang="zh-CN" b="1" dirty="0" smtClean="0">
                <a:ea typeface="宋体" charset="-122"/>
              </a:rPr>
              <a:t>Slides</a:t>
            </a:r>
            <a:endParaRPr lang="en-US" b="1" dirty="0"/>
          </a:p>
        </p:txBody>
      </p:sp>
      <p:sp>
        <p:nvSpPr>
          <p:cNvPr id="3" name="Rectangle 6"/>
          <p:cNvSpPr>
            <a:spLocks noGrp="1" noChangeArrowheads="1"/>
          </p:cNvSpPr>
          <p:nvPr>
            <p:ph type="sldNum" sz="quarter" idx="10"/>
          </p:nvPr>
        </p:nvSpPr>
        <p:spPr>
          <a:prstGeom prst="rect">
            <a:avLst/>
          </a:prstGeom>
          <a:ln/>
        </p:spPr>
        <p:txBody>
          <a:bodyPr/>
          <a:lstStyle/>
          <a:p>
            <a:pPr>
              <a:defRPr/>
            </a:pPr>
            <a:fld id="{C37BA73D-7FF2-446A-B2ED-E5A7E9DDAA5F}" type="slidenum">
              <a:rPr lang="en-US" altLang="zh-CN"/>
              <a:pPr>
                <a:defRPr/>
              </a:pPr>
              <a:t>10</a:t>
            </a:fld>
            <a:endParaRPr lang="en-US" altLang="zh-CN"/>
          </a:p>
        </p:txBody>
      </p:sp>
    </p:spTree>
    <p:extLst>
      <p:ext uri="{BB962C8B-B14F-4D97-AF65-F5344CB8AC3E}">
        <p14:creationId xmlns:p14="http://schemas.microsoft.com/office/powerpoint/2010/main" val="25220668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smtClean="0"/>
              <a:t>ATIS’ Sustainability in Telecom: Energy and Protection (STEP) </a:t>
            </a:r>
            <a:endParaRPr lang="en-US" dirty="0"/>
          </a:p>
        </p:txBody>
      </p:sp>
      <p:sp>
        <p:nvSpPr>
          <p:cNvPr id="17409" name="内容占位符 2"/>
          <p:cNvSpPr>
            <a:spLocks noGrp="1"/>
          </p:cNvSpPr>
          <p:nvPr>
            <p:ph idx="1"/>
          </p:nvPr>
        </p:nvSpPr>
        <p:spPr>
          <a:xfrm>
            <a:off x="468313" y="1557338"/>
            <a:ext cx="8229600" cy="4767262"/>
          </a:xfrm>
        </p:spPr>
        <p:txBody>
          <a:bodyPr>
            <a:normAutofit fontScale="62500" lnSpcReduction="20000"/>
          </a:bodyPr>
          <a:lstStyle/>
          <a:p>
            <a:pPr>
              <a:lnSpc>
                <a:spcPct val="120000"/>
              </a:lnSpc>
            </a:pPr>
            <a:r>
              <a:rPr lang="en-US" dirty="0"/>
              <a:t>ATIS’ Sustainability in Telecom: Energy and Protection (STEP) Telecommunications Energy Efficiency Subcommittee (TEE) is focused on developing standards and technical reports to define energy efficiency metrics (Telecommunication Equipment Energy Ratio (TEER</a:t>
            </a:r>
            <a:r>
              <a:rPr lang="en-US" dirty="0" smtClean="0"/>
              <a:t>), as well as operational practices for telecommunications components, systems and facilities. These measures allow for apples-to-apples energy efficiency comparisons of equipment/network-elements.</a:t>
            </a:r>
          </a:p>
          <a:p>
            <a:pPr>
              <a:lnSpc>
                <a:spcPct val="120000"/>
              </a:lnSpc>
            </a:pPr>
            <a:r>
              <a:rPr lang="en-US" dirty="0" smtClean="0"/>
              <a:t>The Network Physical Protection Subcommittee (NPP) is focused on physical protection and physical design of telecommunications network equipment and the facilities in which they are housed, as well as the use of lead or the restriction of lead in solder used in the manufacturing of telecommunications network equipment. </a:t>
            </a:r>
          </a:p>
        </p:txBody>
      </p:sp>
      <p:sp>
        <p:nvSpPr>
          <p:cNvPr id="4" name="Rectangle 6"/>
          <p:cNvSpPr>
            <a:spLocks noGrp="1" noChangeArrowheads="1"/>
          </p:cNvSpPr>
          <p:nvPr>
            <p:ph type="sldNum" sz="quarter" idx="10"/>
          </p:nvPr>
        </p:nvSpPr>
        <p:spPr/>
        <p:txBody>
          <a:bodyPr/>
          <a:lstStyle/>
          <a:p>
            <a:fld id="{A22EA702-CCE2-4A28-98D6-749DD311E1C3}" type="slidenum">
              <a:rPr lang="en-US" altLang="zh-CN" smtClean="0"/>
              <a:pPr/>
              <a:t>11</a:t>
            </a:fld>
            <a:endParaRPr lang="en-US" altLang="zh-CN"/>
          </a:p>
        </p:txBody>
      </p:sp>
    </p:spTree>
    <p:extLst>
      <p:ext uri="{BB962C8B-B14F-4D97-AF65-F5344CB8AC3E}">
        <p14:creationId xmlns:p14="http://schemas.microsoft.com/office/powerpoint/2010/main" val="13187548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smtClean="0"/>
              <a:t>ATIS’ Sustainability in Telecom: Energy and Protection (STEP) </a:t>
            </a:r>
            <a:endParaRPr lang="en-US" dirty="0"/>
          </a:p>
        </p:txBody>
      </p:sp>
      <p:sp>
        <p:nvSpPr>
          <p:cNvPr id="17409" name="内容占位符 2"/>
          <p:cNvSpPr>
            <a:spLocks noGrp="1"/>
          </p:cNvSpPr>
          <p:nvPr>
            <p:ph idx="1"/>
          </p:nvPr>
        </p:nvSpPr>
        <p:spPr>
          <a:xfrm>
            <a:off x="468313" y="1557338"/>
            <a:ext cx="8229600" cy="4691062"/>
          </a:xfrm>
        </p:spPr>
        <p:txBody>
          <a:bodyPr>
            <a:normAutofit/>
          </a:bodyPr>
          <a:lstStyle/>
          <a:p>
            <a:pPr>
              <a:lnSpc>
                <a:spcPct val="120000"/>
              </a:lnSpc>
            </a:pPr>
            <a:r>
              <a:rPr lang="en-US" sz="1600" dirty="0"/>
              <a:t>Network Power </a:t>
            </a:r>
            <a:r>
              <a:rPr lang="en-US" sz="1600" dirty="0" smtClean="0"/>
              <a:t>Systems (NPS) </a:t>
            </a:r>
            <a:r>
              <a:rPr lang="en-US" sz="1600" dirty="0"/>
              <a:t>develops standards and technical reports relating to power systems and power systems interfaces with telecommunications load equipment. In addition STEP-NPS recommends positions on matters within its scope of expertise, under consideration by other national, regional and international standards development organizations</a:t>
            </a:r>
            <a:r>
              <a:rPr lang="en-US" sz="1600" dirty="0" smtClean="0"/>
              <a:t>. </a:t>
            </a:r>
          </a:p>
          <a:p>
            <a:pPr>
              <a:lnSpc>
                <a:spcPct val="120000"/>
              </a:lnSpc>
            </a:pPr>
            <a:r>
              <a:rPr lang="en-US" sz="1600" dirty="0"/>
              <a:t>Network Electrical </a:t>
            </a:r>
            <a:r>
              <a:rPr lang="en-US" sz="1600" dirty="0" smtClean="0"/>
              <a:t>Protection (NEP) </a:t>
            </a:r>
            <a:r>
              <a:rPr lang="en-US" sz="1600" dirty="0"/>
              <a:t>develops system-level Standards and Technical Reports relating to the electrical protection of telecommunications networks. Electrical stresses may include system-level electrostatic discharge (ESD) criteria for central office equipment, lightning and ac power influences, electromagnetic interference (EMI), and electro-magnetic pulse (EMP). Electrical protection methods may include equipotential bonding, grounding, and the application of electrical protection devices. Network facilities covered include telecommunications central offices, switching centers and similar type facilities, outside plant such as aerial, buried and underground wire and cable, and network plant at entrances to customer structures or buildings.</a:t>
            </a:r>
            <a:endParaRPr lang="en-US" sz="1600" dirty="0" smtClean="0"/>
          </a:p>
        </p:txBody>
      </p:sp>
      <p:sp>
        <p:nvSpPr>
          <p:cNvPr id="4" name="Rectangle 6"/>
          <p:cNvSpPr>
            <a:spLocks noGrp="1" noChangeArrowheads="1"/>
          </p:cNvSpPr>
          <p:nvPr>
            <p:ph type="sldNum" sz="quarter" idx="10"/>
          </p:nvPr>
        </p:nvSpPr>
        <p:spPr/>
        <p:txBody>
          <a:bodyPr/>
          <a:lstStyle/>
          <a:p>
            <a:fld id="{A22EA702-CCE2-4A28-98D6-749DD311E1C3}" type="slidenum">
              <a:rPr lang="en-US" altLang="zh-CN" smtClean="0"/>
              <a:pPr/>
              <a:t>12</a:t>
            </a:fld>
            <a:endParaRPr lang="en-US" altLang="zh-CN" dirty="0"/>
          </a:p>
        </p:txBody>
      </p:sp>
    </p:spTree>
    <p:extLst>
      <p:ext uri="{BB962C8B-B14F-4D97-AF65-F5344CB8AC3E}">
        <p14:creationId xmlns:p14="http://schemas.microsoft.com/office/powerpoint/2010/main" val="23612837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ATIS Energy Efficiency Standards</a:t>
            </a:r>
          </a:p>
        </p:txBody>
      </p:sp>
      <p:sp>
        <p:nvSpPr>
          <p:cNvPr id="26626" name="内容占位符 2"/>
          <p:cNvSpPr>
            <a:spLocks noGrp="1"/>
          </p:cNvSpPr>
          <p:nvPr>
            <p:ph idx="1"/>
          </p:nvPr>
        </p:nvSpPr>
        <p:spPr>
          <a:xfrm>
            <a:off x="468313" y="1557338"/>
            <a:ext cx="8229600" cy="4767262"/>
          </a:xfrm>
        </p:spPr>
        <p:txBody>
          <a:bodyPr>
            <a:normAutofit fontScale="85000" lnSpcReduction="10000"/>
          </a:bodyPr>
          <a:lstStyle/>
          <a:p>
            <a:pPr>
              <a:lnSpc>
                <a:spcPct val="110000"/>
              </a:lnSpc>
            </a:pPr>
            <a:r>
              <a:rPr lang="en-US" sz="1800" dirty="0" smtClean="0"/>
              <a:t>ATIS’ STEP Telecommunications Energy Efficiency (STEP TEE) subcommittee was established to produce a document or suite of documents for use by Service Providers to assess the true energy needs of equipment at time of purchase such as:</a:t>
            </a:r>
          </a:p>
          <a:p>
            <a:pPr lvl="1">
              <a:lnSpc>
                <a:spcPct val="110000"/>
              </a:lnSpc>
            </a:pPr>
            <a:r>
              <a:rPr lang="en-US" sz="1600" dirty="0" smtClean="0"/>
              <a:t>Energy use as a function of traffic </a:t>
            </a:r>
          </a:p>
          <a:p>
            <a:pPr lvl="1">
              <a:lnSpc>
                <a:spcPct val="110000"/>
              </a:lnSpc>
            </a:pPr>
            <a:r>
              <a:rPr lang="en-US" sz="1600" dirty="0" smtClean="0"/>
              <a:t>Energy use as a function of environmental conditions</a:t>
            </a:r>
          </a:p>
          <a:p>
            <a:pPr lvl="1">
              <a:lnSpc>
                <a:spcPct val="110000"/>
              </a:lnSpc>
            </a:pPr>
            <a:r>
              <a:rPr lang="en-US" sz="1600" dirty="0" smtClean="0"/>
              <a:t>Cooling Requirements</a:t>
            </a:r>
          </a:p>
          <a:p>
            <a:pPr lvl="1">
              <a:lnSpc>
                <a:spcPct val="110000"/>
              </a:lnSpc>
            </a:pPr>
            <a:r>
              <a:rPr lang="en-US" sz="1600" dirty="0" smtClean="0"/>
              <a:t>Suitability of a product for use with renewable energy sources</a:t>
            </a:r>
          </a:p>
          <a:p>
            <a:pPr lvl="1">
              <a:lnSpc>
                <a:spcPct val="110000"/>
              </a:lnSpc>
            </a:pPr>
            <a:r>
              <a:rPr lang="en-US" sz="1600" dirty="0" smtClean="0"/>
              <a:t>Improvements in environmental footprint through Life Cycle Assessments </a:t>
            </a:r>
          </a:p>
          <a:p>
            <a:pPr lvl="1">
              <a:lnSpc>
                <a:spcPct val="110000"/>
              </a:lnSpc>
            </a:pPr>
            <a:r>
              <a:rPr lang="en-US" sz="1600" dirty="0" smtClean="0"/>
              <a:t>Energy Using Products horizontal implementing measures</a:t>
            </a:r>
          </a:p>
          <a:p>
            <a:pPr lvl="1">
              <a:lnSpc>
                <a:spcPct val="110000"/>
              </a:lnSpc>
            </a:pPr>
            <a:r>
              <a:rPr lang="en-US" sz="1600" dirty="0" smtClean="0"/>
              <a:t>Standby and off-mode definitions</a:t>
            </a:r>
          </a:p>
          <a:p>
            <a:pPr lvl="1">
              <a:lnSpc>
                <a:spcPct val="110000"/>
              </a:lnSpc>
            </a:pPr>
            <a:r>
              <a:rPr lang="en-US" sz="1600" dirty="0" smtClean="0"/>
              <a:t>Standby and off-mode losses</a:t>
            </a:r>
          </a:p>
          <a:p>
            <a:pPr>
              <a:lnSpc>
                <a:spcPct val="110000"/>
              </a:lnSpc>
            </a:pPr>
            <a:r>
              <a:rPr lang="en-US" sz="1800" dirty="0" smtClean="0"/>
              <a:t>Current work has focused on a uniform method for measuring telecommunication equipment energy consumption (power), as well as establishing efficiency metrics and reporting methods.</a:t>
            </a:r>
          </a:p>
          <a:p>
            <a:pPr>
              <a:lnSpc>
                <a:spcPct val="110000"/>
              </a:lnSpc>
            </a:pPr>
            <a:r>
              <a:rPr lang="en-US" sz="1800" dirty="0" smtClean="0"/>
              <a:t>Subsequent documents in the STEP’s series of documents, planned for release over time, will cover other network and consumer equipment and devices including, but not limited to, core network routers and switches, outside plant equipment, gateways, and other CE devices, and power systems.</a:t>
            </a:r>
          </a:p>
        </p:txBody>
      </p:sp>
      <p:sp>
        <p:nvSpPr>
          <p:cNvPr id="4" name="Rectangle 6"/>
          <p:cNvSpPr>
            <a:spLocks noGrp="1" noChangeArrowheads="1"/>
          </p:cNvSpPr>
          <p:nvPr>
            <p:ph type="sldNum" sz="quarter" idx="10"/>
          </p:nvPr>
        </p:nvSpPr>
        <p:spPr>
          <a:prstGeom prst="rect">
            <a:avLst/>
          </a:prstGeom>
          <a:ln/>
        </p:spPr>
        <p:txBody>
          <a:bodyPr/>
          <a:lstStyle/>
          <a:p>
            <a:pPr>
              <a:defRPr/>
            </a:pPr>
            <a:fld id="{2D7F46B4-D388-489E-9A68-999D149C3B4F}" type="slidenum">
              <a:rPr lang="en-US" altLang="zh-CN"/>
              <a:pPr>
                <a:defRPr/>
              </a:pPr>
              <a:t>13</a:t>
            </a:fld>
            <a:endParaRPr lang="en-US" altLang="zh-CN" dirty="0"/>
          </a:p>
        </p:txBody>
      </p:sp>
    </p:spTree>
    <p:extLst>
      <p:ext uri="{BB962C8B-B14F-4D97-AF65-F5344CB8AC3E}">
        <p14:creationId xmlns:p14="http://schemas.microsoft.com/office/powerpoint/2010/main" val="16179545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ATIS Energy Efficiency Standards</a:t>
            </a:r>
          </a:p>
        </p:txBody>
      </p:sp>
      <p:sp>
        <p:nvSpPr>
          <p:cNvPr id="27650" name="内容占位符 2"/>
          <p:cNvSpPr>
            <a:spLocks noGrp="1"/>
          </p:cNvSpPr>
          <p:nvPr>
            <p:ph idx="1"/>
          </p:nvPr>
        </p:nvSpPr>
        <p:spPr>
          <a:xfrm>
            <a:off x="468313" y="1557338"/>
            <a:ext cx="8229600" cy="4767262"/>
          </a:xfrm>
        </p:spPr>
        <p:txBody>
          <a:bodyPr>
            <a:normAutofit fontScale="85000" lnSpcReduction="20000"/>
          </a:bodyPr>
          <a:lstStyle/>
          <a:p>
            <a:pPr>
              <a:lnSpc>
                <a:spcPct val="120000"/>
              </a:lnSpc>
            </a:pPr>
            <a:r>
              <a:rPr lang="en-US" sz="2000" dirty="0" smtClean="0"/>
              <a:t>The STEP TEE has released the following TEER standards:</a:t>
            </a:r>
          </a:p>
          <a:p>
            <a:pPr lvl="1">
              <a:lnSpc>
                <a:spcPct val="120000"/>
              </a:lnSpc>
            </a:pPr>
            <a:r>
              <a:rPr lang="en-US" sz="1800" i="1" dirty="0" smtClean="0"/>
              <a:t>ATIS-0600015.2009</a:t>
            </a:r>
            <a:r>
              <a:rPr lang="en-US" sz="1800" dirty="0" smtClean="0"/>
              <a:t>, February 2009, Energy Efficiency for Telecommunication Equipment: Methodology for Measurement and Reporting – General Requirements</a:t>
            </a:r>
          </a:p>
          <a:p>
            <a:pPr lvl="1">
              <a:lnSpc>
                <a:spcPct val="120000"/>
              </a:lnSpc>
            </a:pPr>
            <a:r>
              <a:rPr lang="en-US" sz="1800" i="1" dirty="0" smtClean="0"/>
              <a:t>ATIS-0600015.01.2009</a:t>
            </a:r>
            <a:r>
              <a:rPr lang="en-US" sz="1800" dirty="0" smtClean="0"/>
              <a:t>, February 2009, Energy Efficiency for Telecommunication Equipment: Methodology for Measurement and Reporting -- Server Requirements</a:t>
            </a:r>
          </a:p>
          <a:p>
            <a:pPr lvl="1">
              <a:lnSpc>
                <a:spcPct val="120000"/>
              </a:lnSpc>
            </a:pPr>
            <a:r>
              <a:rPr lang="en-US" sz="1800" i="1" dirty="0" smtClean="0"/>
              <a:t>ATIS-0600015.02.2009</a:t>
            </a:r>
            <a:r>
              <a:rPr lang="en-US" sz="1800" dirty="0" smtClean="0"/>
              <a:t>, February 2009, Energy Efficiency for Telecommunication Equipment: Methodology for Measurement and Reporting – Transport Requirements</a:t>
            </a:r>
          </a:p>
          <a:p>
            <a:pPr lvl="1">
              <a:lnSpc>
                <a:spcPct val="120000"/>
              </a:lnSpc>
            </a:pPr>
            <a:r>
              <a:rPr lang="en-US" sz="1800" i="1" dirty="0" smtClean="0"/>
              <a:t>ATIS-0600015.03.2009</a:t>
            </a:r>
            <a:r>
              <a:rPr lang="en-US" sz="1800" dirty="0" smtClean="0"/>
              <a:t>, July 2009, Energy Efficiency for Telecommunications Equipment: Methodology for Measurement and Reporting for Router and Ethernet Switch Products</a:t>
            </a:r>
          </a:p>
          <a:p>
            <a:pPr lvl="1">
              <a:lnSpc>
                <a:spcPct val="120000"/>
              </a:lnSpc>
            </a:pPr>
            <a:r>
              <a:rPr lang="en-US" sz="1800" i="1" dirty="0" smtClean="0"/>
              <a:t>ATIS-0600015.04.2010</a:t>
            </a:r>
            <a:r>
              <a:rPr lang="en-US" sz="1800" dirty="0" smtClean="0"/>
              <a:t>, January 2010, Energy Efficiency for Telecommunication Equipment: Methodology for Measurement and Reporting DC Power Plant – Rectifier Requirements</a:t>
            </a:r>
          </a:p>
          <a:p>
            <a:pPr lvl="1">
              <a:lnSpc>
                <a:spcPct val="120000"/>
              </a:lnSpc>
            </a:pPr>
            <a:r>
              <a:rPr lang="en-US" sz="1800" i="1" dirty="0" smtClean="0"/>
              <a:t>ATIS-0600015.05</a:t>
            </a:r>
            <a:r>
              <a:rPr lang="en-US" sz="1800" dirty="0" smtClean="0"/>
              <a:t>, April 2010, Energy Efficiency for Telecommunication Equipment: Methodology for Measurement and Reporting Facility Energy Efficiency</a:t>
            </a:r>
          </a:p>
          <a:p>
            <a:pPr lvl="1">
              <a:lnSpc>
                <a:spcPct val="120000"/>
              </a:lnSpc>
            </a:pPr>
            <a:r>
              <a:rPr lang="en-US" sz="1800" dirty="0"/>
              <a:t>ATIS-0600015.06.2011, November 2011, Energy Efficiency for Telecommunication Equipment: Methodology for Measurement and Reporting of Radio Base Station Metrics</a:t>
            </a:r>
            <a:endParaRPr lang="en-US" sz="1800" dirty="0" smtClean="0"/>
          </a:p>
        </p:txBody>
      </p:sp>
      <p:sp>
        <p:nvSpPr>
          <p:cNvPr id="4" name="Rectangle 6"/>
          <p:cNvSpPr>
            <a:spLocks noGrp="1" noChangeArrowheads="1"/>
          </p:cNvSpPr>
          <p:nvPr>
            <p:ph type="sldNum" sz="quarter" idx="10"/>
          </p:nvPr>
        </p:nvSpPr>
        <p:spPr>
          <a:prstGeom prst="rect">
            <a:avLst/>
          </a:prstGeom>
          <a:ln/>
        </p:spPr>
        <p:txBody>
          <a:bodyPr/>
          <a:lstStyle/>
          <a:p>
            <a:pPr>
              <a:defRPr/>
            </a:pPr>
            <a:fld id="{813D8454-C824-499D-94C2-246CC863A791}" type="slidenum">
              <a:rPr lang="en-US" altLang="zh-CN"/>
              <a:pPr>
                <a:defRPr/>
              </a:pPr>
              <a:t>14</a:t>
            </a:fld>
            <a:endParaRPr lang="en-US" altLang="zh-CN" dirty="0"/>
          </a:p>
        </p:txBody>
      </p:sp>
    </p:spTree>
    <p:extLst>
      <p:ext uri="{BB962C8B-B14F-4D97-AF65-F5344CB8AC3E}">
        <p14:creationId xmlns:p14="http://schemas.microsoft.com/office/powerpoint/2010/main" val="13139739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ATIS Hazardous Waste Standards</a:t>
            </a:r>
          </a:p>
        </p:txBody>
      </p:sp>
      <p:sp>
        <p:nvSpPr>
          <p:cNvPr id="29698" name="内容占位符 2"/>
          <p:cNvSpPr>
            <a:spLocks noGrp="1"/>
          </p:cNvSpPr>
          <p:nvPr>
            <p:ph idx="1"/>
          </p:nvPr>
        </p:nvSpPr>
        <p:spPr/>
        <p:txBody>
          <a:bodyPr/>
          <a:lstStyle/>
          <a:p>
            <a:pPr>
              <a:lnSpc>
                <a:spcPct val="90000"/>
              </a:lnSpc>
            </a:pPr>
            <a:r>
              <a:rPr lang="en-US" sz="2000" dirty="0" smtClean="0"/>
              <a:t>With respect to hazardous waste reduction, the ATIS STEP NPP </a:t>
            </a:r>
            <a:r>
              <a:rPr lang="en-US" sz="2000" dirty="0" err="1" smtClean="0"/>
              <a:t>Pb</a:t>
            </a:r>
            <a:r>
              <a:rPr lang="en-US" sz="2000" dirty="0" smtClean="0"/>
              <a:t>-Free Working Group released the following documents.  </a:t>
            </a:r>
            <a:endParaRPr lang="en-US" sz="2000" i="1" dirty="0" smtClean="0"/>
          </a:p>
          <a:p>
            <a:pPr lvl="1">
              <a:lnSpc>
                <a:spcPct val="90000"/>
              </a:lnSpc>
            </a:pPr>
            <a:r>
              <a:rPr lang="en-US" sz="1800" dirty="0" err="1" smtClean="0"/>
              <a:t>Pb</a:t>
            </a:r>
            <a:r>
              <a:rPr lang="en-US" sz="1800" dirty="0" smtClean="0"/>
              <a:t>-Free Acceptance Criteria for Modules (ATIS-0600019.2009) was completed in January 2009, providing the test requirements for PB-free Subassembly Modules. This document exclusively focuses on those Restrictions of Hazardous Substances (</a:t>
            </a:r>
            <a:r>
              <a:rPr lang="en-US" sz="1800" dirty="0" err="1" smtClean="0"/>
              <a:t>RoHS</a:t>
            </a:r>
            <a:r>
              <a:rPr lang="en-US" sz="1800" dirty="0" smtClean="0"/>
              <a:t>) items specific to the introduction of </a:t>
            </a:r>
            <a:r>
              <a:rPr lang="en-US" sz="1800" dirty="0" err="1" smtClean="0"/>
              <a:t>Pb</a:t>
            </a:r>
            <a:r>
              <a:rPr lang="en-US" sz="1800" dirty="0" smtClean="0"/>
              <a:t>-free components and does not address requirements for device specific qualifications.</a:t>
            </a:r>
          </a:p>
          <a:p>
            <a:pPr lvl="1">
              <a:lnSpc>
                <a:spcPct val="90000"/>
              </a:lnSpc>
            </a:pPr>
            <a:r>
              <a:rPr lang="en-US" sz="1800" dirty="0" smtClean="0"/>
              <a:t>Test Requirements for </a:t>
            </a:r>
            <a:r>
              <a:rPr lang="en-US" sz="1800" dirty="0" err="1" smtClean="0"/>
              <a:t>Pb</a:t>
            </a:r>
            <a:r>
              <a:rPr lang="en-US" sz="1800" dirty="0" smtClean="0"/>
              <a:t>-Free Circuit Packs (ATIS-0600020.2010) was completed in January 2010, providing the acceptance and testing Requirements for </a:t>
            </a:r>
            <a:r>
              <a:rPr lang="en-US" sz="1800" dirty="0" err="1" smtClean="0"/>
              <a:t>Pb</a:t>
            </a:r>
            <a:r>
              <a:rPr lang="en-US" sz="1800" dirty="0" smtClean="0"/>
              <a:t>-free circuit packs. This document exclusively focuses on those issues specific to </a:t>
            </a:r>
            <a:r>
              <a:rPr lang="en-US" sz="1800" dirty="0" err="1" smtClean="0"/>
              <a:t>Pb</a:t>
            </a:r>
            <a:r>
              <a:rPr lang="en-US" sz="1800" dirty="0" smtClean="0"/>
              <a:t>-free assembly and the introduction of </a:t>
            </a:r>
            <a:r>
              <a:rPr lang="en-US" sz="1800" dirty="0" err="1" smtClean="0"/>
              <a:t>Pb</a:t>
            </a:r>
            <a:r>
              <a:rPr lang="en-US" sz="1800" dirty="0" smtClean="0"/>
              <a:t>-free components into circuit packs, and does not address requirements for product specific qualification.</a:t>
            </a:r>
          </a:p>
        </p:txBody>
      </p:sp>
      <p:sp>
        <p:nvSpPr>
          <p:cNvPr id="4" name="Rectangle 6"/>
          <p:cNvSpPr>
            <a:spLocks noGrp="1" noChangeArrowheads="1"/>
          </p:cNvSpPr>
          <p:nvPr>
            <p:ph type="sldNum" sz="quarter" idx="10"/>
          </p:nvPr>
        </p:nvSpPr>
        <p:spPr>
          <a:prstGeom prst="rect">
            <a:avLst/>
          </a:prstGeom>
          <a:ln/>
        </p:spPr>
        <p:txBody>
          <a:bodyPr/>
          <a:lstStyle/>
          <a:p>
            <a:pPr>
              <a:defRPr/>
            </a:pPr>
            <a:fld id="{8BA977B6-9646-463E-89BC-F2C76717D059}" type="slidenum">
              <a:rPr lang="en-US" altLang="zh-CN"/>
              <a:pPr>
                <a:defRPr/>
              </a:pPr>
              <a:t>15</a:t>
            </a:fld>
            <a:endParaRPr lang="en-US" altLang="zh-CN"/>
          </a:p>
        </p:txBody>
      </p:sp>
    </p:spTree>
    <p:extLst>
      <p:ext uri="{BB962C8B-B14F-4D97-AF65-F5344CB8AC3E}">
        <p14:creationId xmlns:p14="http://schemas.microsoft.com/office/powerpoint/2010/main" val="41846367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STEP Issues </a:t>
            </a:r>
            <a:r>
              <a:rPr lang="en-US" altLang="en-US" dirty="0"/>
              <a:t>(Work Items</a:t>
            </a:r>
            <a:r>
              <a:rPr lang="en-US" altLang="en-US" dirty="0" smtClean="0"/>
              <a:t>)</a:t>
            </a:r>
            <a:endParaRPr lang="en-US" dirty="0"/>
          </a:p>
        </p:txBody>
      </p:sp>
      <p:sp>
        <p:nvSpPr>
          <p:cNvPr id="29697" name="内容占位符 2"/>
          <p:cNvSpPr>
            <a:spLocks noGrp="1"/>
          </p:cNvSpPr>
          <p:nvPr>
            <p:ph idx="1"/>
          </p:nvPr>
        </p:nvSpPr>
        <p:spPr>
          <a:xfrm>
            <a:off x="468313" y="1219994"/>
            <a:ext cx="8229600" cy="5257006"/>
          </a:xfrm>
        </p:spPr>
        <p:txBody>
          <a:bodyPr>
            <a:normAutofit fontScale="55000" lnSpcReduction="20000"/>
          </a:bodyPr>
          <a:lstStyle/>
          <a:p>
            <a:r>
              <a:rPr lang="en-US" sz="2000" dirty="0" smtClean="0"/>
              <a:t>STEP Issue 76, Broadband </a:t>
            </a:r>
            <a:r>
              <a:rPr lang="en-US" sz="2000" dirty="0"/>
              <a:t>Protection </a:t>
            </a:r>
            <a:r>
              <a:rPr lang="en-US" sz="2000" dirty="0" smtClean="0"/>
              <a:t>Considerations</a:t>
            </a:r>
            <a:endParaRPr lang="en-US" sz="2000" dirty="0"/>
          </a:p>
          <a:p>
            <a:r>
              <a:rPr lang="en-US" sz="2000" dirty="0" smtClean="0"/>
              <a:t>STEP Issue 91, Telecommunications </a:t>
            </a:r>
            <a:r>
              <a:rPr lang="en-US" sz="2000" dirty="0"/>
              <a:t>Power </a:t>
            </a:r>
            <a:r>
              <a:rPr lang="en-US" sz="2000" dirty="0" smtClean="0"/>
              <a:t>Terminations </a:t>
            </a:r>
            <a:endParaRPr lang="en-US" sz="2000" dirty="0"/>
          </a:p>
          <a:p>
            <a:r>
              <a:rPr lang="en-US" sz="2000" dirty="0" smtClean="0"/>
              <a:t>STEP Issue 99, Airborne </a:t>
            </a:r>
            <a:r>
              <a:rPr lang="en-US" sz="2000" dirty="0"/>
              <a:t>Contamination (Mixed Flowing Gas and Hygroscopic Dust) Requirements for Network Telecommunications Equipment Utilized in Central Office and Outside Plant </a:t>
            </a:r>
            <a:r>
              <a:rPr lang="en-US" sz="2000" dirty="0" smtClean="0"/>
              <a:t>Environments</a:t>
            </a:r>
            <a:r>
              <a:rPr lang="en-US" sz="2000" dirty="0"/>
              <a:t>	 </a:t>
            </a:r>
          </a:p>
          <a:p>
            <a:r>
              <a:rPr lang="en-US" sz="2000" dirty="0" smtClean="0"/>
              <a:t>STEP Issue 102, Revision </a:t>
            </a:r>
            <a:r>
              <a:rPr lang="en-US" sz="2000" dirty="0"/>
              <a:t>to address the open issues in DC Power Systems – Telecommunications Environment Protection </a:t>
            </a:r>
            <a:endParaRPr lang="en-US" sz="2000" dirty="0" smtClean="0"/>
          </a:p>
          <a:p>
            <a:r>
              <a:rPr lang="en-US" sz="2000" dirty="0" smtClean="0"/>
              <a:t>STEP Issue 106, Revision </a:t>
            </a:r>
            <a:r>
              <a:rPr lang="en-US" sz="2000" dirty="0"/>
              <a:t>of ATIS-0600315.2007, Voltage Levels for DC-Powered Equipment Used in the Telecommunications Environment</a:t>
            </a:r>
          </a:p>
          <a:p>
            <a:r>
              <a:rPr lang="en-US" sz="2000" dirty="0" smtClean="0"/>
              <a:t>STEP Issue 107, Study </a:t>
            </a:r>
            <a:r>
              <a:rPr lang="en-US" sz="2000" dirty="0"/>
              <a:t>of Proposed Operating DC Voltage Levels for Line Powered Equipment</a:t>
            </a:r>
          </a:p>
          <a:p>
            <a:r>
              <a:rPr lang="en-US" sz="2000" dirty="0" smtClean="0"/>
              <a:t>STEP Issue 108R1, </a:t>
            </a:r>
            <a:r>
              <a:rPr lang="en-US" sz="2000" dirty="0" err="1" smtClean="0"/>
              <a:t>Wireline</a:t>
            </a:r>
            <a:r>
              <a:rPr lang="en-US" sz="2000" dirty="0" smtClean="0"/>
              <a:t> </a:t>
            </a:r>
            <a:r>
              <a:rPr lang="en-US" sz="2000" dirty="0"/>
              <a:t>Access Asymmetric Broadband Equipment Energy Efficiency Standard</a:t>
            </a:r>
          </a:p>
          <a:p>
            <a:r>
              <a:rPr lang="en-US" sz="2000" dirty="0" smtClean="0"/>
              <a:t>STEP Issue 109, Optical </a:t>
            </a:r>
            <a:r>
              <a:rPr lang="en-US" sz="2000" dirty="0"/>
              <a:t>Access Network Equipment Energy Efficiency Standard</a:t>
            </a:r>
          </a:p>
          <a:p>
            <a:r>
              <a:rPr lang="en-US" sz="2000" dirty="0" smtClean="0"/>
              <a:t>STEP Issue 110, NPP </a:t>
            </a:r>
            <a:r>
              <a:rPr lang="en-US" sz="2000" dirty="0"/>
              <a:t>Standards and their Contribution to Sustainability </a:t>
            </a:r>
            <a:r>
              <a:rPr lang="en-US" sz="2000" dirty="0" smtClean="0"/>
              <a:t>Initiatives</a:t>
            </a:r>
          </a:p>
          <a:p>
            <a:r>
              <a:rPr lang="en-US" sz="2000" dirty="0" smtClean="0"/>
              <a:t>STEP Issue 112, DC </a:t>
            </a:r>
            <a:r>
              <a:rPr lang="en-US" sz="2000" dirty="0"/>
              <a:t>Power System Architectures for Evolving </a:t>
            </a:r>
            <a:r>
              <a:rPr lang="en-US" sz="2000" dirty="0" smtClean="0"/>
              <a:t>Networks</a:t>
            </a:r>
            <a:r>
              <a:rPr lang="en-US" sz="2000" dirty="0"/>
              <a:t>	 </a:t>
            </a:r>
          </a:p>
          <a:p>
            <a:r>
              <a:rPr lang="en-US" sz="2000" dirty="0" smtClean="0"/>
              <a:t>STEP Issue 113, Distributed </a:t>
            </a:r>
            <a:r>
              <a:rPr lang="en-US" sz="2000" dirty="0"/>
              <a:t>Refrigerant Cooling </a:t>
            </a:r>
            <a:r>
              <a:rPr lang="en-US" sz="2000" dirty="0" smtClean="0"/>
              <a:t>Infrastructure</a:t>
            </a:r>
            <a:endParaRPr lang="en-US" sz="2000" dirty="0"/>
          </a:p>
          <a:p>
            <a:r>
              <a:rPr lang="en-US" sz="2000" dirty="0" smtClean="0"/>
              <a:t>STEP Issue 114, Updates </a:t>
            </a:r>
            <a:r>
              <a:rPr lang="en-US" sz="2000" dirty="0"/>
              <a:t>to ATIS-0600015.2009, February 2009, Energy Efficiency for Telecommunication Equipment: Methodology for Measurement and Reporting – General </a:t>
            </a:r>
            <a:r>
              <a:rPr lang="en-US" sz="2000" dirty="0" smtClean="0"/>
              <a:t>Requirements</a:t>
            </a:r>
            <a:endParaRPr lang="en-US" sz="2000" dirty="0"/>
          </a:p>
          <a:p>
            <a:r>
              <a:rPr lang="en-US" sz="2000" dirty="0" smtClean="0"/>
              <a:t>STEP Issue 115, Updates </a:t>
            </a:r>
            <a:r>
              <a:rPr lang="en-US" sz="2000" dirty="0"/>
              <a:t>to ATIS-0600015.03.2009, July 2009, Energy Efficiency for Telecommunications Equipment: Methodology for Measurement and Reporting for Router and Ethernet Switch </a:t>
            </a:r>
            <a:r>
              <a:rPr lang="en-US" sz="2000" dirty="0" smtClean="0"/>
              <a:t>Products</a:t>
            </a:r>
            <a:r>
              <a:rPr lang="en-US" sz="2000" dirty="0"/>
              <a:t>	 </a:t>
            </a:r>
          </a:p>
          <a:p>
            <a:r>
              <a:rPr lang="en-US" sz="2000" dirty="0" smtClean="0"/>
              <a:t>STEP Issue 116, Revision </a:t>
            </a:r>
            <a:r>
              <a:rPr lang="en-US" sz="2000" dirty="0"/>
              <a:t>for ATIS-0600307.2007 Fire Resistance Criteria – Ignitability Requirements for Equipment Assemblies, Ancillary Non-Metallic Apparatus, and Fire Spread Requirements for Wire and </a:t>
            </a:r>
            <a:r>
              <a:rPr lang="en-US" sz="2000" dirty="0" smtClean="0"/>
              <a:t>Cable</a:t>
            </a:r>
            <a:endParaRPr lang="en-US" sz="2000" dirty="0"/>
          </a:p>
          <a:p>
            <a:r>
              <a:rPr lang="en-US" sz="2000" dirty="0" smtClean="0"/>
              <a:t>STEP Issue 120, Revision </a:t>
            </a:r>
            <a:r>
              <a:rPr lang="en-US" sz="2000" dirty="0"/>
              <a:t>for ATIS-0600010.2007, Temperature, Humidity and Altitude </a:t>
            </a:r>
            <a:r>
              <a:rPr lang="en-US" sz="2000" dirty="0" smtClean="0"/>
              <a:t>Standards</a:t>
            </a:r>
            <a:endParaRPr lang="en-US" sz="2000" dirty="0"/>
          </a:p>
          <a:p>
            <a:r>
              <a:rPr lang="en-US" sz="2000" dirty="0" smtClean="0"/>
              <a:t>STEP Issue 121, Wireless </a:t>
            </a:r>
            <a:r>
              <a:rPr lang="en-US" sz="2000" dirty="0"/>
              <a:t>(Radio Base Station) Equipment Energy Efficiency Standard, Release </a:t>
            </a:r>
            <a:r>
              <a:rPr lang="en-US" sz="2000" dirty="0" smtClean="0"/>
              <a:t>2</a:t>
            </a:r>
            <a:endParaRPr lang="en-US" sz="2000" dirty="0"/>
          </a:p>
          <a:p>
            <a:r>
              <a:rPr lang="en-US" sz="2000" dirty="0" smtClean="0"/>
              <a:t>STEP Issue 122, Updates </a:t>
            </a:r>
            <a:r>
              <a:rPr lang="en-US" sz="2000" dirty="0"/>
              <a:t>to ATIS-0600015.01.2009, Energy Efficiency for Telecommunications Equipment: Methodology for Measurement and Reporting – Server Requirements	</a:t>
            </a:r>
          </a:p>
          <a:p>
            <a:r>
              <a:rPr lang="en-US" sz="2000" dirty="0" smtClean="0"/>
              <a:t>STEP Issue 123, New </a:t>
            </a:r>
            <a:r>
              <a:rPr lang="en-US" sz="2000" dirty="0"/>
              <a:t>TEER Supplemental Standard Energy Efficiency for Telecommunications Equipment: Methodology for Measurement and Reporting for Power Systems, DC/DC </a:t>
            </a:r>
            <a:r>
              <a:rPr lang="en-US" sz="2000" dirty="0" smtClean="0"/>
              <a:t>Converters</a:t>
            </a:r>
            <a:r>
              <a:rPr lang="en-US" sz="2000" dirty="0"/>
              <a:t>	 </a:t>
            </a:r>
          </a:p>
          <a:p>
            <a:r>
              <a:rPr lang="en-US" sz="2000" dirty="0" smtClean="0"/>
              <a:t>STEP Issue 124, New </a:t>
            </a:r>
            <a:r>
              <a:rPr lang="en-US" sz="2000" dirty="0"/>
              <a:t>TEER Supplemental Standard Energy Efficiency for Telecommunications Equipment: Methodology for Measurement and Reporting for Power Systems, DC/AC </a:t>
            </a:r>
            <a:r>
              <a:rPr lang="en-US" sz="2000" dirty="0" smtClean="0"/>
              <a:t>Inverters</a:t>
            </a:r>
            <a:endParaRPr lang="en-US" sz="2000" dirty="0"/>
          </a:p>
          <a:p>
            <a:r>
              <a:rPr lang="en-US" sz="2000" dirty="0" smtClean="0"/>
              <a:t>STEP Issue 125, New </a:t>
            </a:r>
            <a:r>
              <a:rPr lang="en-US" sz="2000" dirty="0"/>
              <a:t>TEER Supplemental Standard Energy Efficiency for Telecommunications Equipment: Methodology for Measurement and Reporting for Power Systems, </a:t>
            </a:r>
            <a:r>
              <a:rPr lang="en-US" sz="2000" dirty="0" smtClean="0"/>
              <a:t>UPS</a:t>
            </a:r>
            <a:endParaRPr lang="en-US" sz="2000" dirty="0"/>
          </a:p>
          <a:p>
            <a:r>
              <a:rPr lang="en-US" sz="2000" dirty="0" smtClean="0"/>
              <a:t>STEP Issue 126, ATIS-0600313.2008</a:t>
            </a:r>
            <a:r>
              <a:rPr lang="en-US" sz="2000" dirty="0"/>
              <a:t>, Electrical Protection of Telecommunications Central Offices and Similar Type Facilities</a:t>
            </a:r>
            <a:endParaRPr lang="en-US" sz="2000" dirty="0" smtClean="0"/>
          </a:p>
          <a:p>
            <a:pPr>
              <a:buFont typeface="Wingdings" pitchFamily="2" charset="2"/>
              <a:buNone/>
            </a:pPr>
            <a:r>
              <a:rPr lang="en-US" sz="2000" b="1" dirty="0" smtClean="0"/>
              <a:t>	STEP Issues page</a:t>
            </a:r>
            <a:r>
              <a:rPr lang="en-US" sz="2000" b="1" dirty="0"/>
              <a:t>: </a:t>
            </a:r>
            <a:r>
              <a:rPr lang="en-US" sz="2000" b="1" dirty="0">
                <a:hlinkClick r:id="rId3"/>
              </a:rPr>
              <a:t>http://</a:t>
            </a:r>
            <a:r>
              <a:rPr lang="en-US" sz="2000" b="1" dirty="0" smtClean="0">
                <a:hlinkClick r:id="rId3"/>
              </a:rPr>
              <a:t>www.atis.org/step/issues.asp</a:t>
            </a:r>
            <a:r>
              <a:rPr lang="en-US" sz="2000" b="1" dirty="0" smtClean="0"/>
              <a:t> </a:t>
            </a:r>
            <a:endParaRPr lang="en-US" sz="2000" dirty="0" smtClean="0"/>
          </a:p>
        </p:txBody>
      </p:sp>
      <p:sp>
        <p:nvSpPr>
          <p:cNvPr id="4" name="Rectangle 6"/>
          <p:cNvSpPr>
            <a:spLocks noGrp="1" noChangeArrowheads="1"/>
          </p:cNvSpPr>
          <p:nvPr>
            <p:ph type="sldNum" sz="quarter" idx="10"/>
          </p:nvPr>
        </p:nvSpPr>
        <p:spPr>
          <a:prstGeom prst="rect">
            <a:avLst/>
          </a:prstGeom>
          <a:ln/>
        </p:spPr>
        <p:txBody>
          <a:bodyPr/>
          <a:lstStyle/>
          <a:p>
            <a:pPr>
              <a:defRPr/>
            </a:pPr>
            <a:fld id="{7CB7DA71-AC34-4DBD-A9B5-9AE3CAB8EB3F}" type="slidenum">
              <a:rPr lang="en-US" altLang="zh-CN"/>
              <a:pPr>
                <a:defRPr/>
              </a:pPr>
              <a:t>16</a:t>
            </a:fld>
            <a:endParaRPr lang="en-US" altLang="zh-CN"/>
          </a:p>
        </p:txBody>
      </p:sp>
    </p:spTree>
    <p:extLst>
      <p:ext uri="{BB962C8B-B14F-4D97-AF65-F5344CB8AC3E}">
        <p14:creationId xmlns:p14="http://schemas.microsoft.com/office/powerpoint/2010/main" val="3233244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Highlight of Current Activities</a:t>
            </a:r>
            <a:endParaRPr lang="en-US" dirty="0"/>
          </a:p>
        </p:txBody>
      </p:sp>
      <p:sp>
        <p:nvSpPr>
          <p:cNvPr id="15362" name="内容占位符 2"/>
          <p:cNvSpPr>
            <a:spLocks noGrp="1"/>
          </p:cNvSpPr>
          <p:nvPr>
            <p:ph idx="1"/>
          </p:nvPr>
        </p:nvSpPr>
        <p:spPr>
          <a:xfrm>
            <a:off x="468313" y="1371600"/>
            <a:ext cx="8229600" cy="4525962"/>
          </a:xfrm>
        </p:spPr>
        <p:txBody>
          <a:bodyPr>
            <a:normAutofit/>
          </a:bodyPr>
          <a:lstStyle/>
          <a:p>
            <a:r>
              <a:rPr lang="en-US" altLang="ja-JP" sz="2400" dirty="0" smtClean="0">
                <a:ea typeface="MS PGothic"/>
                <a:cs typeface="MS PGothic"/>
              </a:rPr>
              <a:t>ATIS and its membership aim to: </a:t>
            </a:r>
          </a:p>
          <a:p>
            <a:pPr lvl="1"/>
            <a:r>
              <a:rPr lang="en-US" sz="2400" dirty="0" smtClean="0"/>
              <a:t>Demonstrate environmental leadership and awareness.</a:t>
            </a:r>
          </a:p>
          <a:p>
            <a:pPr lvl="1"/>
            <a:r>
              <a:rPr lang="en-US" sz="2400" dirty="0" smtClean="0"/>
              <a:t>Advance the ICT industry</a:t>
            </a:r>
            <a:r>
              <a:rPr lang="en-US" sz="2400" dirty="0" smtClean="0">
                <a:latin typeface="Verdana" pitchFamily="34" charset="0"/>
              </a:rPr>
              <a:t>’</a:t>
            </a:r>
            <a:r>
              <a:rPr lang="en-US" sz="2400" dirty="0" smtClean="0"/>
              <a:t>s ability to </a:t>
            </a:r>
            <a:r>
              <a:rPr lang="en-US" altLang="ja-JP" sz="2400" dirty="0" smtClean="0">
                <a:ea typeface="MS PGothic"/>
                <a:cs typeface="MS PGothic"/>
              </a:rPr>
              <a:t>develop solutions </a:t>
            </a:r>
            <a:r>
              <a:rPr lang="en-US" sz="2400" dirty="0" smtClean="0"/>
              <a:t>that improve energy efficiency and sustainability as ICT evolves.</a:t>
            </a:r>
          </a:p>
          <a:p>
            <a:pPr lvl="1"/>
            <a:r>
              <a:rPr lang="en-US" sz="2400" dirty="0" smtClean="0"/>
              <a:t>Promote standards and global awareness/acceptance of ATIS Sustainability in Telecom: Energy and Protection </a:t>
            </a:r>
            <a:r>
              <a:rPr lang="en-US" sz="2400" dirty="0"/>
              <a:t>Committee (</a:t>
            </a:r>
            <a:r>
              <a:rPr lang="en-US" sz="2400" dirty="0" smtClean="0"/>
              <a:t>STEP) Standards.</a:t>
            </a:r>
          </a:p>
        </p:txBody>
      </p:sp>
      <p:sp>
        <p:nvSpPr>
          <p:cNvPr id="4" name="Rectangle 6"/>
          <p:cNvSpPr>
            <a:spLocks noGrp="1" noChangeArrowheads="1"/>
          </p:cNvSpPr>
          <p:nvPr>
            <p:ph type="sldNum" sz="quarter" idx="10"/>
          </p:nvPr>
        </p:nvSpPr>
        <p:spPr>
          <a:prstGeom prst="rect">
            <a:avLst/>
          </a:prstGeom>
          <a:ln/>
        </p:spPr>
        <p:txBody>
          <a:bodyPr/>
          <a:lstStyle/>
          <a:p>
            <a:pPr>
              <a:defRPr/>
            </a:pPr>
            <a:fld id="{2F152057-489E-4FDD-BB72-5E41C968B899}" type="slidenum">
              <a:rPr lang="en-US" altLang="zh-CN"/>
              <a:pPr>
                <a:defRPr/>
              </a:pPr>
              <a:t>2</a:t>
            </a:fld>
            <a:endParaRPr lang="en-US" altLang="zh-CN" dirty="0"/>
          </a:p>
        </p:txBody>
      </p:sp>
    </p:spTree>
    <p:extLst>
      <p:ext uri="{BB962C8B-B14F-4D97-AF65-F5344CB8AC3E}">
        <p14:creationId xmlns:p14="http://schemas.microsoft.com/office/powerpoint/2010/main" val="1269616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内容占位符 2"/>
          <p:cNvSpPr>
            <a:spLocks noGrp="1"/>
          </p:cNvSpPr>
          <p:nvPr>
            <p:ph idx="1"/>
          </p:nvPr>
        </p:nvSpPr>
        <p:spPr>
          <a:xfrm>
            <a:off x="468313" y="1143000"/>
            <a:ext cx="8229600" cy="5181600"/>
          </a:xfrm>
        </p:spPr>
        <p:txBody>
          <a:bodyPr>
            <a:normAutofit fontScale="92500"/>
          </a:bodyPr>
          <a:lstStyle/>
          <a:p>
            <a:pPr algn="ctr">
              <a:buFont typeface="Wingdings" pitchFamily="2" charset="2"/>
              <a:buNone/>
            </a:pPr>
            <a:endParaRPr lang="en-US" sz="1200" dirty="0" smtClean="0"/>
          </a:p>
          <a:p>
            <a:r>
              <a:rPr lang="en-US" sz="2400" dirty="0" smtClean="0"/>
              <a:t>ATIS’ Sustainability in Telecom: Energy and Protection (STEP) Committee addresses sustainability projects in its Telecommunications </a:t>
            </a:r>
            <a:r>
              <a:rPr lang="en-US" sz="2400" dirty="0"/>
              <a:t>Energy Efficiency Subcommittee </a:t>
            </a:r>
            <a:r>
              <a:rPr lang="en-US" sz="2400" dirty="0" smtClean="0"/>
              <a:t>(TEE):</a:t>
            </a:r>
          </a:p>
          <a:p>
            <a:pPr lvl="1"/>
            <a:r>
              <a:rPr lang="en-US" sz="2200" dirty="0" smtClean="0"/>
              <a:t>Released </a:t>
            </a:r>
            <a:r>
              <a:rPr lang="en-US" sz="2200" dirty="0"/>
              <a:t>7 Standards outlining measurement methods for calculating telecommunication equipment energy ratio (TEER</a:t>
            </a:r>
            <a:r>
              <a:rPr lang="en-US" sz="2200" dirty="0" smtClean="0"/>
              <a:t>).</a:t>
            </a:r>
            <a:r>
              <a:rPr lang="en-US" sz="2200" dirty="0"/>
              <a:t> </a:t>
            </a:r>
            <a:endParaRPr lang="en-US" sz="2200" dirty="0" smtClean="0"/>
          </a:p>
          <a:p>
            <a:pPr lvl="1"/>
            <a:r>
              <a:rPr lang="en-US" sz="2200" dirty="0" smtClean="0"/>
              <a:t>Addressing TEER in DSL network </a:t>
            </a:r>
            <a:r>
              <a:rPr lang="en-US" sz="2200" dirty="0"/>
              <a:t>equipment (restricted to ADSL, ADSL2, ADSL2plus, VDSL2</a:t>
            </a:r>
            <a:r>
              <a:rPr lang="en-US" sz="2200" dirty="0" smtClean="0"/>
              <a:t>).</a:t>
            </a:r>
            <a:endParaRPr lang="en-US" sz="2200" dirty="0"/>
          </a:p>
          <a:p>
            <a:pPr lvl="1"/>
            <a:r>
              <a:rPr lang="en-US" sz="2200" dirty="0" smtClean="0"/>
              <a:t>Addressing Radio </a:t>
            </a:r>
            <a:r>
              <a:rPr lang="en-US" sz="2200" dirty="0"/>
              <a:t>Base Stations, which </a:t>
            </a:r>
            <a:r>
              <a:rPr lang="en-US" sz="2200" dirty="0" smtClean="0"/>
              <a:t>have the highest cumulative energy consumption because of the large number of RBSs in a network.  </a:t>
            </a:r>
            <a:r>
              <a:rPr lang="en-US" sz="2200" dirty="0"/>
              <a:t>Revisions are expected to include dynamic aspects of </a:t>
            </a:r>
            <a:r>
              <a:rPr lang="en-US" sz="2200" dirty="0" smtClean="0"/>
              <a:t>measurement.</a:t>
            </a:r>
          </a:p>
          <a:p>
            <a:pPr lvl="1"/>
            <a:r>
              <a:rPr lang="en-US" sz="2200" dirty="0"/>
              <a:t>Active exchange of information and harmonization with ETSI Environmental Engineering (EE), the Broadband Forum, and ITU-T SG5 on related work matters</a:t>
            </a:r>
            <a:r>
              <a:rPr lang="en-US" sz="2200" dirty="0" smtClean="0"/>
              <a:t>.</a:t>
            </a:r>
            <a:endParaRPr lang="en-US" sz="2200" dirty="0"/>
          </a:p>
        </p:txBody>
      </p:sp>
      <p:sp>
        <p:nvSpPr>
          <p:cNvPr id="4" name="Rectangle 6"/>
          <p:cNvSpPr>
            <a:spLocks noGrp="1" noChangeArrowheads="1"/>
          </p:cNvSpPr>
          <p:nvPr>
            <p:ph type="sldNum" sz="quarter" idx="10"/>
          </p:nvPr>
        </p:nvSpPr>
        <p:spPr>
          <a:prstGeom prst="rect">
            <a:avLst/>
          </a:prstGeom>
          <a:ln/>
        </p:spPr>
        <p:txBody>
          <a:bodyPr/>
          <a:lstStyle/>
          <a:p>
            <a:pPr>
              <a:defRPr/>
            </a:pPr>
            <a:fld id="{A22EA702-CCE2-4A28-98D6-749DD311E1C3}" type="slidenum">
              <a:rPr lang="en-US" altLang="zh-CN"/>
              <a:pPr>
                <a:defRPr/>
              </a:pPr>
              <a:t>3</a:t>
            </a:fld>
            <a:endParaRPr lang="en-US" altLang="zh-CN"/>
          </a:p>
        </p:txBody>
      </p:sp>
      <p:sp>
        <p:nvSpPr>
          <p:cNvPr id="6" name="Title 1"/>
          <p:cNvSpPr>
            <a:spLocks noGrp="1"/>
          </p:cNvSpPr>
          <p:nvPr>
            <p:ph type="title"/>
          </p:nvPr>
        </p:nvSpPr>
        <p:spPr>
          <a:xfrm>
            <a:off x="457200" y="274638"/>
            <a:ext cx="8229600" cy="1143000"/>
          </a:xfrm>
        </p:spPr>
        <p:txBody>
          <a:bodyPr/>
          <a:lstStyle/>
          <a:p>
            <a:r>
              <a:rPr lang="en-US" dirty="0" smtClean="0"/>
              <a:t>Highlight of Current Activities</a:t>
            </a:r>
            <a:endParaRPr lang="en-US" dirty="0"/>
          </a:p>
        </p:txBody>
      </p:sp>
    </p:spTree>
    <p:extLst>
      <p:ext uri="{BB962C8B-B14F-4D97-AF65-F5344CB8AC3E}">
        <p14:creationId xmlns:p14="http://schemas.microsoft.com/office/powerpoint/2010/main" val="20825618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Highlight of Current Activities</a:t>
            </a:r>
          </a:p>
        </p:txBody>
      </p:sp>
      <p:sp>
        <p:nvSpPr>
          <p:cNvPr id="18433" name="内容占位符 2"/>
          <p:cNvSpPr>
            <a:spLocks noGrp="1"/>
          </p:cNvSpPr>
          <p:nvPr>
            <p:ph idx="1"/>
          </p:nvPr>
        </p:nvSpPr>
        <p:spPr>
          <a:xfrm>
            <a:off x="468313" y="1905000"/>
            <a:ext cx="8229600" cy="4178300"/>
          </a:xfrm>
        </p:spPr>
        <p:txBody>
          <a:bodyPr numCol="2">
            <a:normAutofit/>
          </a:bodyPr>
          <a:lstStyle/>
          <a:p>
            <a:pPr lvl="1">
              <a:lnSpc>
                <a:spcPct val="90000"/>
              </a:lnSpc>
            </a:pPr>
            <a:r>
              <a:rPr lang="en-US" altLang="ja-JP" sz="2000" dirty="0" smtClean="0">
                <a:ea typeface="MS PGothic"/>
                <a:cs typeface="MS PGothic"/>
              </a:rPr>
              <a:t>Optical </a:t>
            </a:r>
            <a:r>
              <a:rPr lang="en-US" altLang="ja-JP" sz="2000" dirty="0">
                <a:ea typeface="MS PGothic"/>
                <a:cs typeface="MS PGothic"/>
              </a:rPr>
              <a:t>Access Network </a:t>
            </a:r>
            <a:r>
              <a:rPr lang="en-US" altLang="ja-JP" sz="2000" dirty="0" smtClean="0">
                <a:ea typeface="MS PGothic"/>
                <a:cs typeface="MS PGothic"/>
              </a:rPr>
              <a:t>Equipment</a:t>
            </a:r>
          </a:p>
          <a:p>
            <a:pPr lvl="1">
              <a:lnSpc>
                <a:spcPct val="90000"/>
              </a:lnSpc>
            </a:pPr>
            <a:r>
              <a:rPr lang="en-US" altLang="ja-JP" sz="2000" dirty="0" smtClean="0">
                <a:ea typeface="MS PGothic"/>
                <a:cs typeface="MS PGothic"/>
              </a:rPr>
              <a:t>Wireless </a:t>
            </a:r>
            <a:r>
              <a:rPr lang="en-US" altLang="ja-JP" sz="2000" dirty="0">
                <a:ea typeface="MS PGothic"/>
                <a:cs typeface="MS PGothic"/>
              </a:rPr>
              <a:t>Core </a:t>
            </a:r>
            <a:r>
              <a:rPr lang="en-US" altLang="ja-JP" sz="2000" dirty="0" smtClean="0">
                <a:ea typeface="MS PGothic"/>
                <a:cs typeface="MS PGothic"/>
              </a:rPr>
              <a:t>– </a:t>
            </a:r>
            <a:r>
              <a:rPr lang="en-US" altLang="ja-JP" sz="2000" dirty="0" err="1" smtClean="0">
                <a:ea typeface="MS PGothic"/>
                <a:cs typeface="MS PGothic"/>
              </a:rPr>
              <a:t>xGSN</a:t>
            </a:r>
            <a:endParaRPr lang="en-US" altLang="ja-JP" sz="2000" dirty="0" smtClean="0">
              <a:ea typeface="MS PGothic"/>
              <a:cs typeface="MS PGothic"/>
            </a:endParaRPr>
          </a:p>
          <a:p>
            <a:pPr lvl="1">
              <a:lnSpc>
                <a:spcPct val="90000"/>
              </a:lnSpc>
            </a:pPr>
            <a:r>
              <a:rPr lang="en-US" altLang="ja-JP" sz="2000" dirty="0" smtClean="0">
                <a:ea typeface="MS PGothic"/>
                <a:cs typeface="MS PGothic"/>
              </a:rPr>
              <a:t>Firewalls</a:t>
            </a:r>
          </a:p>
          <a:p>
            <a:pPr lvl="1">
              <a:lnSpc>
                <a:spcPct val="90000"/>
              </a:lnSpc>
            </a:pPr>
            <a:r>
              <a:rPr lang="en-US" altLang="ja-JP" sz="2000" dirty="0" smtClean="0">
                <a:ea typeface="MS PGothic"/>
                <a:cs typeface="MS PGothic"/>
              </a:rPr>
              <a:t>Network </a:t>
            </a:r>
            <a:r>
              <a:rPr lang="en-US" altLang="ja-JP" sz="2000" dirty="0">
                <a:ea typeface="MS PGothic"/>
                <a:cs typeface="MS PGothic"/>
              </a:rPr>
              <a:t>Level Energy </a:t>
            </a:r>
            <a:r>
              <a:rPr lang="en-US" altLang="ja-JP" sz="2000" dirty="0" smtClean="0">
                <a:ea typeface="MS PGothic"/>
                <a:cs typeface="MS PGothic"/>
              </a:rPr>
              <a:t>Efficiency</a:t>
            </a:r>
          </a:p>
          <a:p>
            <a:pPr lvl="1">
              <a:lnSpc>
                <a:spcPct val="90000"/>
              </a:lnSpc>
            </a:pPr>
            <a:r>
              <a:rPr lang="en-US" altLang="ja-JP" sz="2000" dirty="0" smtClean="0">
                <a:ea typeface="MS PGothic"/>
                <a:cs typeface="MS PGothic"/>
              </a:rPr>
              <a:t>Integrated </a:t>
            </a:r>
            <a:r>
              <a:rPr lang="en-US" altLang="ja-JP" sz="2000" dirty="0">
                <a:ea typeface="MS PGothic"/>
                <a:cs typeface="MS PGothic"/>
              </a:rPr>
              <a:t>Devices (e.g., </a:t>
            </a:r>
            <a:r>
              <a:rPr lang="en-US" altLang="ja-JP" sz="2000" dirty="0" smtClean="0">
                <a:ea typeface="MS PGothic"/>
                <a:cs typeface="MS PGothic"/>
              </a:rPr>
              <a:t>router/firewall)</a:t>
            </a:r>
          </a:p>
          <a:p>
            <a:pPr lvl="1">
              <a:lnSpc>
                <a:spcPct val="90000"/>
              </a:lnSpc>
            </a:pPr>
            <a:r>
              <a:rPr lang="en-US" altLang="ja-JP" sz="2000" dirty="0" smtClean="0">
                <a:ea typeface="MS PGothic"/>
                <a:cs typeface="MS PGothic"/>
              </a:rPr>
              <a:t>Power Systems</a:t>
            </a:r>
          </a:p>
          <a:p>
            <a:pPr lvl="1">
              <a:lnSpc>
                <a:spcPct val="90000"/>
              </a:lnSpc>
            </a:pPr>
            <a:r>
              <a:rPr lang="en-US" altLang="ja-JP" sz="2000" dirty="0" smtClean="0">
                <a:ea typeface="MS PGothic"/>
                <a:cs typeface="MS PGothic"/>
              </a:rPr>
              <a:t>Small cells</a:t>
            </a:r>
          </a:p>
          <a:p>
            <a:pPr lvl="1">
              <a:lnSpc>
                <a:spcPct val="90000"/>
              </a:lnSpc>
            </a:pPr>
            <a:r>
              <a:rPr lang="en-US" altLang="ja-JP" sz="2000" dirty="0" smtClean="0">
                <a:ea typeface="MS PGothic"/>
                <a:cs typeface="MS PGothic"/>
              </a:rPr>
              <a:t>Storage Devices</a:t>
            </a:r>
          </a:p>
          <a:p>
            <a:pPr lvl="1">
              <a:lnSpc>
                <a:spcPct val="90000"/>
              </a:lnSpc>
            </a:pPr>
            <a:r>
              <a:rPr lang="en-US" altLang="ja-JP" sz="2000" dirty="0" smtClean="0">
                <a:ea typeface="MS PGothic"/>
                <a:cs typeface="MS PGothic"/>
              </a:rPr>
              <a:t>IPTV </a:t>
            </a:r>
            <a:r>
              <a:rPr lang="en-US" altLang="ja-JP" sz="2000" dirty="0">
                <a:ea typeface="MS PGothic"/>
                <a:cs typeface="MS PGothic"/>
              </a:rPr>
              <a:t>(Components/IPTV </a:t>
            </a:r>
            <a:r>
              <a:rPr lang="en-US" altLang="ja-JP" sz="2000" dirty="0" smtClean="0">
                <a:ea typeface="MS PGothic"/>
                <a:cs typeface="MS PGothic"/>
              </a:rPr>
              <a:t>Forum)</a:t>
            </a:r>
          </a:p>
          <a:p>
            <a:pPr lvl="1">
              <a:lnSpc>
                <a:spcPct val="90000"/>
              </a:lnSpc>
            </a:pPr>
            <a:r>
              <a:rPr lang="en-US" altLang="ja-JP" sz="2000" dirty="0" smtClean="0">
                <a:ea typeface="MS PGothic"/>
                <a:cs typeface="MS PGothic"/>
              </a:rPr>
              <a:t>Microwave Backhaul</a:t>
            </a:r>
          </a:p>
          <a:p>
            <a:pPr lvl="1">
              <a:lnSpc>
                <a:spcPct val="90000"/>
              </a:lnSpc>
            </a:pPr>
            <a:r>
              <a:rPr lang="en-US" altLang="ja-JP" sz="2000" dirty="0" smtClean="0">
                <a:ea typeface="MS PGothic"/>
                <a:cs typeface="MS PGothic"/>
              </a:rPr>
              <a:t>Multi-vendor </a:t>
            </a:r>
            <a:r>
              <a:rPr lang="en-US" altLang="ja-JP" sz="2000" dirty="0">
                <a:ea typeface="MS PGothic"/>
                <a:cs typeface="MS PGothic"/>
              </a:rPr>
              <a:t>Modular </a:t>
            </a:r>
            <a:r>
              <a:rPr lang="en-US" altLang="ja-JP" sz="2000" dirty="0" smtClean="0">
                <a:ea typeface="MS PGothic"/>
                <a:cs typeface="MS PGothic"/>
              </a:rPr>
              <a:t>Products</a:t>
            </a:r>
          </a:p>
          <a:p>
            <a:pPr lvl="1">
              <a:lnSpc>
                <a:spcPct val="90000"/>
              </a:lnSpc>
            </a:pPr>
            <a:r>
              <a:rPr lang="en-US" altLang="ja-JP" sz="2000" dirty="0" smtClean="0">
                <a:ea typeface="MS PGothic"/>
                <a:cs typeface="MS PGothic"/>
              </a:rPr>
              <a:t>NCTE</a:t>
            </a:r>
          </a:p>
          <a:p>
            <a:pPr lvl="1">
              <a:lnSpc>
                <a:spcPct val="90000"/>
              </a:lnSpc>
            </a:pPr>
            <a:r>
              <a:rPr lang="en-US" altLang="ja-JP" sz="2000" dirty="0" err="1" smtClean="0">
                <a:ea typeface="MS PGothic"/>
                <a:cs typeface="MS PGothic"/>
              </a:rPr>
              <a:t>iNID</a:t>
            </a:r>
            <a:endParaRPr lang="en-US" altLang="ja-JP" sz="2000" dirty="0" smtClean="0">
              <a:ea typeface="MS PGothic"/>
              <a:cs typeface="MS PGothic"/>
            </a:endParaRPr>
          </a:p>
          <a:p>
            <a:pPr lvl="1">
              <a:lnSpc>
                <a:spcPct val="90000"/>
              </a:lnSpc>
            </a:pPr>
            <a:r>
              <a:rPr lang="en-US" altLang="ja-JP" sz="2000" dirty="0" smtClean="0">
                <a:ea typeface="MS PGothic"/>
                <a:cs typeface="MS PGothic"/>
              </a:rPr>
              <a:t>ONT</a:t>
            </a:r>
          </a:p>
          <a:p>
            <a:pPr lvl="1">
              <a:lnSpc>
                <a:spcPct val="90000"/>
              </a:lnSpc>
            </a:pPr>
            <a:r>
              <a:rPr lang="en-US" altLang="ja-JP" sz="2000" dirty="0" smtClean="0">
                <a:ea typeface="MS PGothic"/>
                <a:cs typeface="MS PGothic"/>
              </a:rPr>
              <a:t>General CPE</a:t>
            </a:r>
          </a:p>
          <a:p>
            <a:pPr lvl="1">
              <a:lnSpc>
                <a:spcPct val="90000"/>
              </a:lnSpc>
            </a:pPr>
            <a:r>
              <a:rPr lang="en-US" altLang="ja-JP" sz="2000" dirty="0" smtClean="0">
                <a:ea typeface="MS PGothic"/>
                <a:cs typeface="MS PGothic"/>
              </a:rPr>
              <a:t>Gateways</a:t>
            </a:r>
          </a:p>
          <a:p>
            <a:pPr lvl="1">
              <a:lnSpc>
                <a:spcPct val="90000"/>
              </a:lnSpc>
            </a:pPr>
            <a:r>
              <a:rPr lang="en-US" altLang="ja-JP" sz="2000" dirty="0" smtClean="0">
                <a:ea typeface="MS PGothic"/>
                <a:cs typeface="MS PGothic"/>
              </a:rPr>
              <a:t>IMS Products</a:t>
            </a:r>
          </a:p>
          <a:p>
            <a:pPr lvl="1">
              <a:lnSpc>
                <a:spcPct val="90000"/>
              </a:lnSpc>
            </a:pPr>
            <a:r>
              <a:rPr lang="en-US" altLang="ja-JP" sz="2000" dirty="0" smtClean="0">
                <a:ea typeface="MS PGothic"/>
                <a:cs typeface="MS PGothic"/>
              </a:rPr>
              <a:t>DPI </a:t>
            </a:r>
            <a:r>
              <a:rPr lang="en-US" altLang="ja-JP" sz="2000" dirty="0">
                <a:ea typeface="MS PGothic"/>
                <a:cs typeface="MS PGothic"/>
              </a:rPr>
              <a:t>Deep Packet </a:t>
            </a:r>
            <a:r>
              <a:rPr lang="en-US" altLang="ja-JP" sz="2000" dirty="0" smtClean="0">
                <a:ea typeface="MS PGothic"/>
                <a:cs typeface="MS PGothic"/>
              </a:rPr>
              <a:t>Inspection.</a:t>
            </a:r>
            <a:endParaRPr lang="en-US" altLang="ja-JP" sz="2000" dirty="0">
              <a:ea typeface="MS PGothic"/>
              <a:cs typeface="MS PGothic"/>
            </a:endParaRPr>
          </a:p>
          <a:p>
            <a:pPr lvl="1">
              <a:lnSpc>
                <a:spcPct val="90000"/>
              </a:lnSpc>
            </a:pPr>
            <a:endParaRPr lang="en-US" altLang="ja-JP" sz="2000" dirty="0">
              <a:ea typeface="MS PGothic"/>
              <a:cs typeface="MS PGothic"/>
            </a:endParaRPr>
          </a:p>
          <a:p>
            <a:pPr lvl="1">
              <a:lnSpc>
                <a:spcPct val="90000"/>
              </a:lnSpc>
            </a:pPr>
            <a:endParaRPr lang="en-US" altLang="ja-JP" sz="2000" dirty="0">
              <a:ea typeface="MS PGothic"/>
              <a:cs typeface="MS PGothic"/>
            </a:endParaRPr>
          </a:p>
        </p:txBody>
      </p:sp>
      <p:sp>
        <p:nvSpPr>
          <p:cNvPr id="4" name="Rectangle 6"/>
          <p:cNvSpPr>
            <a:spLocks noGrp="1" noChangeArrowheads="1"/>
          </p:cNvSpPr>
          <p:nvPr>
            <p:ph type="sldNum" sz="quarter" idx="10"/>
          </p:nvPr>
        </p:nvSpPr>
        <p:spPr>
          <a:prstGeom prst="rect">
            <a:avLst/>
          </a:prstGeom>
          <a:ln/>
        </p:spPr>
        <p:txBody>
          <a:bodyPr/>
          <a:lstStyle/>
          <a:p>
            <a:pPr>
              <a:defRPr/>
            </a:pPr>
            <a:fld id="{DB6E3027-9DFA-4F63-BE62-78DBA0CEE3AC}" type="slidenum">
              <a:rPr lang="en-US" altLang="zh-CN"/>
              <a:pPr>
                <a:defRPr/>
              </a:pPr>
              <a:t>4</a:t>
            </a:fld>
            <a:endParaRPr lang="en-US" altLang="zh-CN"/>
          </a:p>
        </p:txBody>
      </p:sp>
      <p:sp>
        <p:nvSpPr>
          <p:cNvPr id="10" name="内容占位符 2"/>
          <p:cNvSpPr txBox="1">
            <a:spLocks/>
          </p:cNvSpPr>
          <p:nvPr/>
        </p:nvSpPr>
        <p:spPr bwMode="auto">
          <a:xfrm>
            <a:off x="457200" y="137160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3200">
                <a:solidFill>
                  <a:srgbClr val="09244D"/>
                </a:solidFill>
                <a:latin typeface="+mn-lt"/>
                <a:ea typeface="+mn-ea"/>
                <a:cs typeface="+mn-cs"/>
              </a:defRPr>
            </a:lvl1pPr>
            <a:lvl2pPr marL="742950" indent="-285750" algn="l" rtl="0" eaLnBrk="0" fontAlgn="base" hangingPunct="0">
              <a:spcBef>
                <a:spcPct val="20000"/>
              </a:spcBef>
              <a:spcAft>
                <a:spcPct val="0"/>
              </a:spcAft>
              <a:buChar char="–"/>
              <a:defRPr sz="2800">
                <a:solidFill>
                  <a:srgbClr val="09244D"/>
                </a:solidFill>
                <a:latin typeface="+mn-lt"/>
              </a:defRPr>
            </a:lvl2pPr>
            <a:lvl3pPr marL="1143000" indent="-228600" algn="l" rtl="0" eaLnBrk="0" fontAlgn="base" hangingPunct="0">
              <a:spcBef>
                <a:spcPct val="20000"/>
              </a:spcBef>
              <a:spcAft>
                <a:spcPct val="0"/>
              </a:spcAft>
              <a:buChar char="•"/>
              <a:defRPr sz="2400">
                <a:solidFill>
                  <a:srgbClr val="09244D"/>
                </a:solidFill>
                <a:latin typeface="+mn-lt"/>
              </a:defRPr>
            </a:lvl3pPr>
            <a:lvl4pPr marL="1600200" indent="-228600" algn="l" rtl="0" eaLnBrk="0" fontAlgn="base" hangingPunct="0">
              <a:spcBef>
                <a:spcPct val="20000"/>
              </a:spcBef>
              <a:spcAft>
                <a:spcPct val="0"/>
              </a:spcAft>
              <a:buChar char="–"/>
              <a:defRPr sz="2000">
                <a:solidFill>
                  <a:srgbClr val="09244D"/>
                </a:solidFill>
                <a:latin typeface="+mn-lt"/>
              </a:defRPr>
            </a:lvl4pPr>
            <a:lvl5pPr marL="2057400" indent="-228600" algn="l" rtl="0" eaLnBrk="0" fontAlgn="base" hangingPunct="0">
              <a:spcBef>
                <a:spcPct val="20000"/>
              </a:spcBef>
              <a:spcAft>
                <a:spcPct val="0"/>
              </a:spcAft>
              <a:buChar char="»"/>
              <a:defRPr sz="2000">
                <a:solidFill>
                  <a:srgbClr val="09244D"/>
                </a:solidFill>
                <a:latin typeface="+mn-lt"/>
              </a:defRPr>
            </a:lvl5pPr>
            <a:lvl6pPr marL="2514600" indent="-228600" algn="l" rtl="0" fontAlgn="base">
              <a:spcBef>
                <a:spcPct val="20000"/>
              </a:spcBef>
              <a:spcAft>
                <a:spcPct val="0"/>
              </a:spcAft>
              <a:buChar char="»"/>
              <a:defRPr sz="2000">
                <a:solidFill>
                  <a:srgbClr val="09244D"/>
                </a:solidFill>
                <a:latin typeface="+mn-lt"/>
              </a:defRPr>
            </a:lvl6pPr>
            <a:lvl7pPr marL="2971800" indent="-228600" algn="l" rtl="0" fontAlgn="base">
              <a:spcBef>
                <a:spcPct val="20000"/>
              </a:spcBef>
              <a:spcAft>
                <a:spcPct val="0"/>
              </a:spcAft>
              <a:buChar char="»"/>
              <a:defRPr sz="2000">
                <a:solidFill>
                  <a:srgbClr val="09244D"/>
                </a:solidFill>
                <a:latin typeface="+mn-lt"/>
              </a:defRPr>
            </a:lvl7pPr>
            <a:lvl8pPr marL="3429000" indent="-228600" algn="l" rtl="0" fontAlgn="base">
              <a:spcBef>
                <a:spcPct val="20000"/>
              </a:spcBef>
              <a:spcAft>
                <a:spcPct val="0"/>
              </a:spcAft>
              <a:buChar char="»"/>
              <a:defRPr sz="2000">
                <a:solidFill>
                  <a:srgbClr val="09244D"/>
                </a:solidFill>
                <a:latin typeface="+mn-lt"/>
              </a:defRPr>
            </a:lvl8pPr>
            <a:lvl9pPr marL="3886200" indent="-228600" algn="l" rtl="0" fontAlgn="base">
              <a:spcBef>
                <a:spcPct val="20000"/>
              </a:spcBef>
              <a:spcAft>
                <a:spcPct val="0"/>
              </a:spcAft>
              <a:buChar char="»"/>
              <a:defRPr sz="2000">
                <a:solidFill>
                  <a:srgbClr val="09244D"/>
                </a:solidFill>
                <a:latin typeface="+mn-lt"/>
              </a:defRPr>
            </a:lvl9pPr>
          </a:lstStyle>
          <a:p>
            <a:pPr>
              <a:lnSpc>
                <a:spcPct val="90000"/>
              </a:lnSpc>
            </a:pPr>
            <a:r>
              <a:rPr lang="en-US" altLang="ja-JP" sz="2200" dirty="0" smtClean="0">
                <a:ea typeface="MS PGothic"/>
                <a:cs typeface="MS PGothic"/>
              </a:rPr>
              <a:t>Upcoming Work Items in STEP TEE:</a:t>
            </a:r>
          </a:p>
          <a:p>
            <a:pPr lvl="1">
              <a:lnSpc>
                <a:spcPct val="90000"/>
              </a:lnSpc>
            </a:pPr>
            <a:endParaRPr lang="en-US" altLang="ja-JP" sz="2000" dirty="0" smtClean="0">
              <a:ea typeface="MS PGothic"/>
              <a:cs typeface="MS PGothic"/>
            </a:endParaRPr>
          </a:p>
        </p:txBody>
      </p:sp>
    </p:spTree>
    <p:extLst>
      <p:ext uri="{BB962C8B-B14F-4D97-AF65-F5344CB8AC3E}">
        <p14:creationId xmlns:p14="http://schemas.microsoft.com/office/powerpoint/2010/main" val="6712081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Highlight of Current Activities</a:t>
            </a:r>
            <a:endParaRPr lang="en-US" dirty="0"/>
          </a:p>
        </p:txBody>
      </p:sp>
      <p:sp>
        <p:nvSpPr>
          <p:cNvPr id="17409" name="内容占位符 2"/>
          <p:cNvSpPr>
            <a:spLocks noGrp="1"/>
          </p:cNvSpPr>
          <p:nvPr>
            <p:ph idx="1"/>
          </p:nvPr>
        </p:nvSpPr>
        <p:spPr>
          <a:xfrm>
            <a:off x="468313" y="1371600"/>
            <a:ext cx="8229600" cy="4876800"/>
          </a:xfrm>
        </p:spPr>
        <p:txBody>
          <a:bodyPr>
            <a:normAutofit fontScale="62500" lnSpcReduction="20000"/>
          </a:bodyPr>
          <a:lstStyle/>
          <a:p>
            <a:pPr>
              <a:lnSpc>
                <a:spcPct val="120000"/>
              </a:lnSpc>
            </a:pPr>
            <a:r>
              <a:rPr lang="en-US" dirty="0" smtClean="0"/>
              <a:t>STEP Network Physical Protection Subcommittee (NPP) is addressing a new Standard on distributed refrigerant-based cooling of telecom equipment, which will increase facility energy efficiency where adopted, and the most efficient means of airflow into and out of equipment to enable the most efficient cooling of that equipment.</a:t>
            </a:r>
          </a:p>
          <a:p>
            <a:pPr>
              <a:lnSpc>
                <a:spcPct val="120000"/>
              </a:lnSpc>
            </a:pPr>
            <a:r>
              <a:rPr lang="en-US" dirty="0" smtClean="0"/>
              <a:t>STEP NPP recently published </a:t>
            </a:r>
            <a:r>
              <a:rPr lang="en-US" dirty="0"/>
              <a:t>a standard addressing heat dissipation, airflow management, and power consumption requirements for network equipment in central office and outside plant environments. </a:t>
            </a:r>
            <a:r>
              <a:rPr lang="en-US" dirty="0" smtClean="0"/>
              <a:t> </a:t>
            </a:r>
          </a:p>
          <a:p>
            <a:pPr lvl="1">
              <a:lnSpc>
                <a:spcPct val="120000"/>
              </a:lnSpc>
            </a:pPr>
            <a:r>
              <a:rPr lang="en-US" dirty="0" smtClean="0"/>
              <a:t>Heat </a:t>
            </a:r>
            <a:r>
              <a:rPr lang="en-US" dirty="0"/>
              <a:t>dissipation and airflow data can be used to assure equipment reliability and sustainability through adequate cooling. </a:t>
            </a:r>
            <a:endParaRPr lang="en-US" dirty="0" smtClean="0"/>
          </a:p>
          <a:p>
            <a:pPr>
              <a:lnSpc>
                <a:spcPct val="120000"/>
              </a:lnSpc>
            </a:pPr>
            <a:r>
              <a:rPr lang="en-US" dirty="0" smtClean="0"/>
              <a:t>STEP Network Power System Subcommittee (NPS) is addressing direct current (DC) in data centers for purposes of improving overall facility energy conversion efficiency, and DC power system architectures for evolving networks.</a:t>
            </a:r>
          </a:p>
        </p:txBody>
      </p:sp>
      <p:sp>
        <p:nvSpPr>
          <p:cNvPr id="4" name="Rectangle 6"/>
          <p:cNvSpPr>
            <a:spLocks noGrp="1" noChangeArrowheads="1"/>
          </p:cNvSpPr>
          <p:nvPr>
            <p:ph type="sldNum" sz="quarter" idx="10"/>
          </p:nvPr>
        </p:nvSpPr>
        <p:spPr/>
        <p:txBody>
          <a:bodyPr/>
          <a:lstStyle/>
          <a:p>
            <a:fld id="{A22EA702-CCE2-4A28-98D6-749DD311E1C3}" type="slidenum">
              <a:rPr lang="en-US" altLang="zh-CN" smtClean="0"/>
              <a:pPr/>
              <a:t>5</a:t>
            </a:fld>
            <a:endParaRPr lang="en-US" altLang="zh-CN"/>
          </a:p>
        </p:txBody>
      </p:sp>
    </p:spTree>
    <p:extLst>
      <p:ext uri="{BB962C8B-B14F-4D97-AF65-F5344CB8AC3E}">
        <p14:creationId xmlns:p14="http://schemas.microsoft.com/office/powerpoint/2010/main" val="20825618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Highlight of Current Activities</a:t>
            </a:r>
          </a:p>
        </p:txBody>
      </p:sp>
      <p:sp>
        <p:nvSpPr>
          <p:cNvPr id="17409" name="内容占位符 2"/>
          <p:cNvSpPr>
            <a:spLocks noGrp="1"/>
          </p:cNvSpPr>
          <p:nvPr>
            <p:ph idx="1"/>
          </p:nvPr>
        </p:nvSpPr>
        <p:spPr>
          <a:xfrm>
            <a:off x="468313" y="1143000"/>
            <a:ext cx="8229600" cy="5181600"/>
          </a:xfrm>
        </p:spPr>
        <p:txBody>
          <a:bodyPr>
            <a:normAutofit/>
          </a:bodyPr>
          <a:lstStyle/>
          <a:p>
            <a:pPr algn="ctr">
              <a:lnSpc>
                <a:spcPct val="90000"/>
              </a:lnSpc>
              <a:buFont typeface="Wingdings" pitchFamily="2" charset="2"/>
              <a:buNone/>
            </a:pPr>
            <a:endParaRPr lang="en-US" sz="1200" dirty="0" smtClean="0"/>
          </a:p>
          <a:p>
            <a:pPr>
              <a:lnSpc>
                <a:spcPct val="90000"/>
              </a:lnSpc>
            </a:pPr>
            <a:r>
              <a:rPr lang="en-US" sz="2600" dirty="0" smtClean="0"/>
              <a:t>STEP’s Strategic Sustainability Task Force:</a:t>
            </a:r>
          </a:p>
          <a:p>
            <a:pPr lvl="1">
              <a:lnSpc>
                <a:spcPct val="90000"/>
              </a:lnSpc>
            </a:pPr>
            <a:r>
              <a:rPr lang="en-US" sz="2200" dirty="0" smtClean="0"/>
              <a:t>Created as an advisory platform for collaboration and coordination of sustainability work items under consideration by the STEP and its subcommittees.</a:t>
            </a:r>
          </a:p>
          <a:p>
            <a:pPr lvl="1">
              <a:lnSpc>
                <a:spcPct val="90000"/>
              </a:lnSpc>
            </a:pPr>
            <a:r>
              <a:rPr lang="en-US" sz="2200" dirty="0" smtClean="0"/>
              <a:t>Task Force findings:</a:t>
            </a:r>
          </a:p>
          <a:p>
            <a:pPr marL="1257300" lvl="2" indent="-342900">
              <a:lnSpc>
                <a:spcPct val="90000"/>
              </a:lnSpc>
              <a:buFont typeface="+mj-lt"/>
              <a:buAutoNum type="arabicPeriod"/>
            </a:pPr>
            <a:r>
              <a:rPr lang="en-US" sz="1800" dirty="0" smtClean="0"/>
              <a:t>There </a:t>
            </a:r>
            <a:r>
              <a:rPr lang="en-US" sz="1800" dirty="0"/>
              <a:t>are a number of </a:t>
            </a:r>
            <a:r>
              <a:rPr lang="en-US" sz="1800" dirty="0" smtClean="0"/>
              <a:t>global sustainability </a:t>
            </a:r>
            <a:r>
              <a:rPr lang="en-US" sz="1800" dirty="0"/>
              <a:t>and life cycle </a:t>
            </a:r>
            <a:r>
              <a:rPr lang="en-US" sz="1800" dirty="0" smtClean="0"/>
              <a:t>assessment (</a:t>
            </a:r>
            <a:r>
              <a:rPr lang="en-US" sz="1800" dirty="0"/>
              <a:t>LCA) standards of considerable breadth already published and </a:t>
            </a:r>
            <a:r>
              <a:rPr lang="en-US" sz="1800" dirty="0" smtClean="0"/>
              <a:t>are actively </a:t>
            </a:r>
            <a:r>
              <a:rPr lang="en-US" sz="1800" dirty="0"/>
              <a:t>in </a:t>
            </a:r>
            <a:r>
              <a:rPr lang="en-US" sz="1800" dirty="0" smtClean="0"/>
              <a:t>use;</a:t>
            </a:r>
          </a:p>
          <a:p>
            <a:pPr marL="1257300" lvl="2" indent="-342900">
              <a:lnSpc>
                <a:spcPct val="90000"/>
              </a:lnSpc>
              <a:buFont typeface="+mj-lt"/>
              <a:buAutoNum type="arabicPeriod"/>
            </a:pPr>
            <a:r>
              <a:rPr lang="en-US" sz="1800" dirty="0" smtClean="0"/>
              <a:t>These LCA standards produce similar </a:t>
            </a:r>
            <a:r>
              <a:rPr lang="en-US" sz="1800" dirty="0"/>
              <a:t>results </a:t>
            </a:r>
            <a:r>
              <a:rPr lang="en-US" sz="1800" dirty="0" smtClean="0"/>
              <a:t>when </a:t>
            </a:r>
            <a:r>
              <a:rPr lang="en-US" sz="1800" dirty="0"/>
              <a:t>any of the </a:t>
            </a:r>
            <a:r>
              <a:rPr lang="en-US" sz="1800" dirty="0" smtClean="0"/>
              <a:t>LCA evaluation </a:t>
            </a:r>
            <a:r>
              <a:rPr lang="en-US" sz="1800" dirty="0"/>
              <a:t>processes are applied, </a:t>
            </a:r>
            <a:r>
              <a:rPr lang="en-US" sz="1800" dirty="0" smtClean="0"/>
              <a:t>and given </a:t>
            </a:r>
            <a:r>
              <a:rPr lang="en-US" sz="1800" dirty="0"/>
              <a:t>common </a:t>
            </a:r>
            <a:r>
              <a:rPr lang="en-US" sz="1800" dirty="0" smtClean="0"/>
              <a:t>assumptions; and </a:t>
            </a:r>
          </a:p>
          <a:p>
            <a:pPr marL="1257300" lvl="2" indent="-342900">
              <a:lnSpc>
                <a:spcPct val="90000"/>
              </a:lnSpc>
              <a:buFont typeface="+mj-lt"/>
              <a:buAutoNum type="arabicPeriod"/>
            </a:pPr>
            <a:r>
              <a:rPr lang="en-US" sz="1800" dirty="0" smtClean="0"/>
              <a:t>Given </a:t>
            </a:r>
            <a:r>
              <a:rPr lang="en-US" sz="1800" dirty="0"/>
              <a:t>the </a:t>
            </a:r>
            <a:r>
              <a:rPr lang="en-US" sz="1800" dirty="0" smtClean="0"/>
              <a:t>similarity in results, companies should select standards that best align with their processes. </a:t>
            </a:r>
          </a:p>
          <a:p>
            <a:pPr lvl="1">
              <a:lnSpc>
                <a:spcPct val="90000"/>
              </a:lnSpc>
            </a:pPr>
            <a:r>
              <a:rPr lang="en-US" sz="2200" dirty="0" smtClean="0"/>
              <a:t>As member </a:t>
            </a:r>
            <a:r>
              <a:rPr lang="en-US" sz="2200" dirty="0"/>
              <a:t>companies </a:t>
            </a:r>
            <a:r>
              <a:rPr lang="en-US" sz="2200" dirty="0" smtClean="0"/>
              <a:t>gain experience </a:t>
            </a:r>
            <a:r>
              <a:rPr lang="en-US" sz="2200" dirty="0"/>
              <a:t>in applying LCA processes, these conclusions may change.</a:t>
            </a:r>
            <a:endParaRPr lang="en-US" sz="2200" dirty="0" smtClean="0"/>
          </a:p>
        </p:txBody>
      </p:sp>
      <p:sp>
        <p:nvSpPr>
          <p:cNvPr id="4" name="Rectangle 6"/>
          <p:cNvSpPr>
            <a:spLocks noGrp="1" noChangeArrowheads="1"/>
          </p:cNvSpPr>
          <p:nvPr>
            <p:ph type="sldNum" sz="quarter" idx="10"/>
          </p:nvPr>
        </p:nvSpPr>
        <p:spPr>
          <a:prstGeom prst="rect">
            <a:avLst/>
          </a:prstGeom>
          <a:ln/>
        </p:spPr>
        <p:txBody>
          <a:bodyPr/>
          <a:lstStyle/>
          <a:p>
            <a:pPr>
              <a:defRPr/>
            </a:pPr>
            <a:fld id="{A22EA702-CCE2-4A28-98D6-749DD311E1C3}" type="slidenum">
              <a:rPr lang="en-US" altLang="zh-CN"/>
              <a:pPr>
                <a:defRPr/>
              </a:pPr>
              <a:t>6</a:t>
            </a:fld>
            <a:endParaRPr lang="en-US" altLang="zh-CN"/>
          </a:p>
        </p:txBody>
      </p:sp>
    </p:spTree>
    <p:extLst>
      <p:ext uri="{BB962C8B-B14F-4D97-AF65-F5344CB8AC3E}">
        <p14:creationId xmlns:p14="http://schemas.microsoft.com/office/powerpoint/2010/main" val="37253019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Challenges</a:t>
            </a:r>
            <a:endParaRPr lang="en-US" dirty="0"/>
          </a:p>
        </p:txBody>
      </p:sp>
      <p:sp>
        <p:nvSpPr>
          <p:cNvPr id="19457" name="内容占位符 2"/>
          <p:cNvSpPr>
            <a:spLocks noGrp="1"/>
          </p:cNvSpPr>
          <p:nvPr>
            <p:ph idx="1"/>
          </p:nvPr>
        </p:nvSpPr>
        <p:spPr>
          <a:xfrm>
            <a:off x="468313" y="1295400"/>
            <a:ext cx="8229600" cy="4525962"/>
          </a:xfrm>
        </p:spPr>
        <p:txBody>
          <a:bodyPr>
            <a:normAutofit/>
          </a:bodyPr>
          <a:lstStyle/>
          <a:p>
            <a:r>
              <a:rPr lang="en-US" sz="2400" dirty="0" smtClean="0"/>
              <a:t>Climate change is a global problem that would benefit from a global solution.</a:t>
            </a:r>
          </a:p>
          <a:p>
            <a:r>
              <a:rPr lang="en-US" sz="2400" dirty="0"/>
              <a:t>Standards and best practices across the global landscape </a:t>
            </a:r>
            <a:r>
              <a:rPr lang="en-US" sz="2400" dirty="0" smtClean="0"/>
              <a:t>are not harmonized </a:t>
            </a:r>
            <a:r>
              <a:rPr lang="en-US" sz="2400" dirty="0"/>
              <a:t>to meet the needs of the ICT industry’s multinational reach</a:t>
            </a:r>
            <a:r>
              <a:rPr lang="en-US" sz="2400" dirty="0" smtClean="0"/>
              <a:t>.</a:t>
            </a:r>
          </a:p>
          <a:p>
            <a:r>
              <a:rPr lang="en-US" sz="2400" dirty="0" smtClean="0"/>
              <a:t>There are multiple standards in the industry addressing similar topics and producing similar results.</a:t>
            </a:r>
            <a:endParaRPr lang="en-US" sz="2400" dirty="0"/>
          </a:p>
        </p:txBody>
      </p:sp>
      <p:sp>
        <p:nvSpPr>
          <p:cNvPr id="4" name="Rectangle 6"/>
          <p:cNvSpPr>
            <a:spLocks noGrp="1" noChangeArrowheads="1"/>
          </p:cNvSpPr>
          <p:nvPr>
            <p:ph type="sldNum" sz="quarter" idx="10"/>
          </p:nvPr>
        </p:nvSpPr>
        <p:spPr>
          <a:prstGeom prst="rect">
            <a:avLst/>
          </a:prstGeom>
          <a:ln/>
        </p:spPr>
        <p:txBody>
          <a:bodyPr/>
          <a:lstStyle/>
          <a:p>
            <a:pPr>
              <a:defRPr/>
            </a:pPr>
            <a:fld id="{33B73704-78FA-469E-AC8A-F80273D6E5B4}" type="slidenum">
              <a:rPr lang="en-US" altLang="zh-CN"/>
              <a:pPr>
                <a:defRPr/>
              </a:pPr>
              <a:t>7</a:t>
            </a:fld>
            <a:endParaRPr lang="en-US" altLang="zh-CN"/>
          </a:p>
        </p:txBody>
      </p:sp>
    </p:spTree>
    <p:extLst>
      <p:ext uri="{BB962C8B-B14F-4D97-AF65-F5344CB8AC3E}">
        <p14:creationId xmlns:p14="http://schemas.microsoft.com/office/powerpoint/2010/main" val="2435018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a:t>Next </a:t>
            </a:r>
            <a:r>
              <a:rPr lang="en-US" altLang="zh-CN" dirty="0" smtClean="0"/>
              <a:t>Steps/Actions</a:t>
            </a:r>
            <a:endParaRPr lang="en-US" dirty="0"/>
          </a:p>
        </p:txBody>
      </p:sp>
      <p:sp>
        <p:nvSpPr>
          <p:cNvPr id="20481" name="内容占位符 2"/>
          <p:cNvSpPr>
            <a:spLocks noGrp="1"/>
          </p:cNvSpPr>
          <p:nvPr>
            <p:ph idx="1"/>
          </p:nvPr>
        </p:nvSpPr>
        <p:spPr>
          <a:xfrm>
            <a:off x="468313" y="1295400"/>
            <a:ext cx="8229600" cy="4525962"/>
          </a:xfrm>
        </p:spPr>
        <p:txBody>
          <a:bodyPr/>
          <a:lstStyle/>
          <a:p>
            <a:pPr>
              <a:lnSpc>
                <a:spcPct val="90000"/>
              </a:lnSpc>
            </a:pPr>
            <a:r>
              <a:rPr lang="en-US" sz="2200" dirty="0" smtClean="0"/>
              <a:t>Advance environmental sustainability on behalf of our member companies including: </a:t>
            </a:r>
          </a:p>
          <a:p>
            <a:pPr lvl="1">
              <a:lnSpc>
                <a:spcPct val="90000"/>
              </a:lnSpc>
            </a:pPr>
            <a:r>
              <a:rPr lang="en-US" sz="2000" dirty="0" smtClean="0"/>
              <a:t>Continue </a:t>
            </a:r>
            <a:r>
              <a:rPr lang="en-US" sz="2000" dirty="0"/>
              <a:t>to advance </a:t>
            </a:r>
            <a:r>
              <a:rPr lang="en-US" sz="2000" dirty="0" smtClean="0"/>
              <a:t>sustainability and energy efficiency work in </a:t>
            </a:r>
            <a:r>
              <a:rPr lang="en-US" sz="2000" dirty="0"/>
              <a:t>STEP;</a:t>
            </a:r>
          </a:p>
          <a:p>
            <a:pPr lvl="1">
              <a:lnSpc>
                <a:spcPct val="90000"/>
              </a:lnSpc>
            </a:pPr>
            <a:r>
              <a:rPr lang="en-US" sz="2000" dirty="0" smtClean="0"/>
              <a:t>Educate industry associations and other appropriate stakeholders of ATIS’ green </a:t>
            </a:r>
            <a:r>
              <a:rPr lang="en-US" sz="2000" dirty="0"/>
              <a:t>s</a:t>
            </a:r>
            <a:r>
              <a:rPr lang="en-US" sz="2000" dirty="0" smtClean="0"/>
              <a:t>tandardization activities; and </a:t>
            </a:r>
          </a:p>
          <a:p>
            <a:pPr lvl="1">
              <a:lnSpc>
                <a:spcPct val="90000"/>
              </a:lnSpc>
            </a:pPr>
            <a:r>
              <a:rPr lang="en-US" sz="2000" dirty="0" smtClean="0"/>
              <a:t>Launch efforts to engage other standards developers to achieve globally harmonized solutions. </a:t>
            </a:r>
          </a:p>
          <a:p>
            <a:pPr>
              <a:lnSpc>
                <a:spcPct val="90000"/>
              </a:lnSpc>
            </a:pPr>
            <a:r>
              <a:rPr lang="en-US" sz="2200" dirty="0" smtClean="0"/>
              <a:t>Assess issues associated with advancing wireless network energy efficiency.</a:t>
            </a:r>
          </a:p>
          <a:p>
            <a:pPr>
              <a:lnSpc>
                <a:spcPct val="90000"/>
              </a:lnSpc>
            </a:pPr>
            <a:r>
              <a:rPr lang="en-US" sz="2200" dirty="0" smtClean="0"/>
              <a:t>Work with other standards organizations to achieve harmonized industry standards and specifications.  </a:t>
            </a:r>
          </a:p>
          <a:p>
            <a:pPr>
              <a:lnSpc>
                <a:spcPct val="90000"/>
              </a:lnSpc>
            </a:pPr>
            <a:r>
              <a:rPr lang="en-US" sz="2200" dirty="0" smtClean="0"/>
              <a:t>Continue to deliver critical industry standards; i.e., TEER specifications.  </a:t>
            </a:r>
          </a:p>
        </p:txBody>
      </p:sp>
      <p:sp>
        <p:nvSpPr>
          <p:cNvPr id="4" name="Rectangle 6"/>
          <p:cNvSpPr>
            <a:spLocks noGrp="1" noChangeArrowheads="1"/>
          </p:cNvSpPr>
          <p:nvPr>
            <p:ph type="sldNum" sz="quarter" idx="10"/>
          </p:nvPr>
        </p:nvSpPr>
        <p:spPr>
          <a:prstGeom prst="rect">
            <a:avLst/>
          </a:prstGeom>
          <a:ln/>
        </p:spPr>
        <p:txBody>
          <a:bodyPr/>
          <a:lstStyle/>
          <a:p>
            <a:pPr>
              <a:defRPr/>
            </a:pPr>
            <a:fld id="{5FEAC721-D76B-4696-A3A8-B6E1E7C14F3A}" type="slidenum">
              <a:rPr lang="en-US" altLang="zh-CN"/>
              <a:pPr>
                <a:defRPr/>
              </a:pPr>
              <a:t>8</a:t>
            </a:fld>
            <a:endParaRPr lang="en-US" altLang="zh-CN"/>
          </a:p>
        </p:txBody>
      </p:sp>
    </p:spTree>
    <p:extLst>
      <p:ext uri="{BB962C8B-B14F-4D97-AF65-F5344CB8AC3E}">
        <p14:creationId xmlns:p14="http://schemas.microsoft.com/office/powerpoint/2010/main" val="34830717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Resolution</a:t>
            </a:r>
          </a:p>
        </p:txBody>
      </p:sp>
      <p:sp>
        <p:nvSpPr>
          <p:cNvPr id="21506" name="内容占位符 2"/>
          <p:cNvSpPr>
            <a:spLocks noGrp="1"/>
          </p:cNvSpPr>
          <p:nvPr>
            <p:ph idx="1"/>
          </p:nvPr>
        </p:nvSpPr>
        <p:spPr>
          <a:xfrm>
            <a:off x="468313" y="1295400"/>
            <a:ext cx="8229600" cy="4525962"/>
          </a:xfrm>
        </p:spPr>
        <p:txBody>
          <a:bodyPr/>
          <a:lstStyle/>
          <a:p>
            <a:r>
              <a:rPr lang="en-US" altLang="zh-CN" sz="2600" dirty="0" smtClean="0"/>
              <a:t>ATIS supports the </a:t>
            </a:r>
            <a:r>
              <a:rPr lang="en-US" altLang="zh-CN" sz="2600" dirty="0"/>
              <a:t>reaffirmation of </a:t>
            </a:r>
            <a:r>
              <a:rPr lang="en-US" altLang="zh-CN" sz="2600" dirty="0" smtClean="0"/>
              <a:t>the Resolution </a:t>
            </a:r>
            <a:r>
              <a:rPr lang="en-US" altLang="zh-CN" sz="2600" dirty="0"/>
              <a:t>(GSC-16/08</a:t>
            </a:r>
            <a:r>
              <a:rPr lang="en-US" altLang="zh-CN" sz="2600" dirty="0" smtClean="0"/>
              <a:t>).</a:t>
            </a:r>
            <a:endParaRPr lang="zh-CN" altLang="en-US" sz="2600" dirty="0"/>
          </a:p>
        </p:txBody>
      </p:sp>
      <p:sp>
        <p:nvSpPr>
          <p:cNvPr id="4" name="Rectangle 6"/>
          <p:cNvSpPr>
            <a:spLocks noGrp="1" noChangeArrowheads="1"/>
          </p:cNvSpPr>
          <p:nvPr>
            <p:ph type="sldNum" sz="quarter" idx="10"/>
          </p:nvPr>
        </p:nvSpPr>
        <p:spPr>
          <a:prstGeom prst="rect">
            <a:avLst/>
          </a:prstGeom>
          <a:ln/>
        </p:spPr>
        <p:txBody>
          <a:bodyPr/>
          <a:lstStyle/>
          <a:p>
            <a:pPr>
              <a:defRPr/>
            </a:pPr>
            <a:fld id="{512E432C-5A80-4695-B109-D227964B4433}" type="slidenum">
              <a:rPr lang="en-US" altLang="zh-CN"/>
              <a:pPr>
                <a:defRPr/>
              </a:pPr>
              <a:t>9</a:t>
            </a:fld>
            <a:endParaRPr lang="en-US" altLang="zh-CN"/>
          </a:p>
        </p:txBody>
      </p:sp>
    </p:spTree>
    <p:extLst>
      <p:ext uri="{BB962C8B-B14F-4D97-AF65-F5344CB8AC3E}">
        <p14:creationId xmlns:p14="http://schemas.microsoft.com/office/powerpoint/2010/main" val="113855444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CC221E8A5C574B889E2CBB12A471FC" ma:contentTypeVersion="1" ma:contentTypeDescription="Create a new document." ma:contentTypeScope="" ma:versionID="99f44ad212ba6942fa1c339a891249a5">
  <xsd:schema xmlns:xsd="http://www.w3.org/2001/XMLSchema" xmlns:xs="http://www.w3.org/2001/XMLSchema" xmlns:p="http://schemas.microsoft.com/office/2006/metadata/properties" xmlns:ns1="http://schemas.microsoft.com/sharepoint/v3" targetNamespace="http://schemas.microsoft.com/office/2006/metadata/properties" ma:root="true" ma:fieldsID="ded79842d4747cc85621c7c303666ab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7F592C9D-3713-4B41-BF15-EA64EE6B4C6B}"/>
</file>

<file path=customXml/itemProps2.xml><?xml version="1.0" encoding="utf-8"?>
<ds:datastoreItem xmlns:ds="http://schemas.openxmlformats.org/officeDocument/2006/customXml" ds:itemID="{63D221E2-D1D6-42E9-B62B-C26B0C6C0ACF}"/>
</file>

<file path=customXml/itemProps3.xml><?xml version="1.0" encoding="utf-8"?>
<ds:datastoreItem xmlns:ds="http://schemas.openxmlformats.org/officeDocument/2006/customXml" ds:itemID="{77576BD6-58A0-4016-A938-931CB1AE58BF}"/>
</file>

<file path=docProps/app.xml><?xml version="1.0" encoding="utf-8"?>
<Properties xmlns="http://schemas.openxmlformats.org/officeDocument/2006/extended-properties" xmlns:vt="http://schemas.openxmlformats.org/officeDocument/2006/docPropsVTypes">
  <Template/>
  <TotalTime>1166</TotalTime>
  <Words>1503</Words>
  <Application>Microsoft Office PowerPoint</Application>
  <PresentationFormat>화면 슬라이드 쇼(4:3)</PresentationFormat>
  <Paragraphs>160</Paragraphs>
  <Slides>16</Slides>
  <Notes>16</Notes>
  <HiddenSlides>0</HiddenSlides>
  <MMClips>0</MMClips>
  <ScaleCrop>false</ScaleCrop>
  <HeadingPairs>
    <vt:vector size="4" baseType="variant">
      <vt:variant>
        <vt:lpstr>테마</vt:lpstr>
      </vt:variant>
      <vt:variant>
        <vt:i4>1</vt:i4>
      </vt:variant>
      <vt:variant>
        <vt:lpstr>슬라이드 제목</vt:lpstr>
      </vt:variant>
      <vt:variant>
        <vt:i4>16</vt:i4>
      </vt:variant>
    </vt:vector>
  </HeadingPairs>
  <TitlesOfParts>
    <vt:vector size="17" baseType="lpstr">
      <vt:lpstr>Default Design</vt:lpstr>
      <vt:lpstr>ATIS’ Sustainability Initiatives</vt:lpstr>
      <vt:lpstr>Highlight of Current Activities</vt:lpstr>
      <vt:lpstr>Highlight of Current Activities</vt:lpstr>
      <vt:lpstr>Highlight of Current Activities</vt:lpstr>
      <vt:lpstr>Highlight of Current Activities</vt:lpstr>
      <vt:lpstr>Highlight of Current Activities</vt:lpstr>
      <vt:lpstr>Challenges</vt:lpstr>
      <vt:lpstr>Next Steps/Actions</vt:lpstr>
      <vt:lpstr>Proposed Resolution</vt:lpstr>
      <vt:lpstr>Supplementary Slides</vt:lpstr>
      <vt:lpstr>ATIS’ Sustainability in Telecom: Energy and Protection (STEP) </vt:lpstr>
      <vt:lpstr>ATIS’ Sustainability in Telecom: Energy and Protection (STEP) </vt:lpstr>
      <vt:lpstr>ATIS Energy Efficiency Standards</vt:lpstr>
      <vt:lpstr>ATIS Energy Efficiency Standards</vt:lpstr>
      <vt:lpstr>ATIS Hazardous Waste Standards</vt:lpstr>
      <vt:lpstr>STEP Issues (Work Items)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Barclay</dc:creator>
  <dc:description>v.2 - 22 August 2011</dc:description>
  <cp:lastModifiedBy>ttA</cp:lastModifiedBy>
  <cp:revision>89</cp:revision>
  <cp:lastPrinted>2011-10-20T15:20:44Z</cp:lastPrinted>
  <dcterms:created xsi:type="dcterms:W3CDTF">2011-09-30T17:11:44Z</dcterms:created>
  <dcterms:modified xsi:type="dcterms:W3CDTF">2013-05-09T10:50:37Z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0x010100CBCC221E8A5C574B889E2CBB12A471FC</vt:lpwstr>
  </property>
</Properties>
</file>