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7.xml" ContentType="application/vnd.openxmlformats-officedocument.presentationml.slide+xml"/>
  <Override PartName="/ppt/slides/slide14.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8.xml" ContentType="application/vnd.openxmlformats-officedocument.presentationml.slide+xml"/>
  <Override PartName="/ppt/slides/slide6.xml" ContentType="application/vnd.openxmlformats-officedocument.presentationml.slide+xml"/>
  <Override PartName="/ppt/slides/slide10.xml" ContentType="application/vnd.openxmlformats-officedocument.presentationml.slide+xml"/>
  <Override PartName="/ppt/slides/slide9.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5.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1.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notesSlides/notesSlide5.xml" ContentType="application/vnd.openxmlformats-officedocument.presentationml.notesSlide+xml"/>
  <Override PartName="/ppt/notesSlides/notesSlide2.xml" ContentType="application/vnd.openxmlformats-officedocument.presentationml.notesSlide+xml"/>
  <Override PartName="/ppt/notesSlides/notesSlide7.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6.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1.xml" ContentType="application/vnd.openxmlformats-officedocument.presentationml.notesSlide+xml"/>
  <Override PartName="/ppt/notesSlides/notesSlide14.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8.xml" ContentType="application/vnd.openxmlformats-officedocument.presentationml.notesSlide+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19"/>
  </p:notesMasterIdLst>
  <p:sldIdLst>
    <p:sldId id="256" r:id="rId2"/>
    <p:sldId id="258" r:id="rId3"/>
    <p:sldId id="276" r:id="rId4"/>
    <p:sldId id="260" r:id="rId5"/>
    <p:sldId id="261" r:id="rId6"/>
    <p:sldId id="262" r:id="rId7"/>
    <p:sldId id="263" r:id="rId8"/>
    <p:sldId id="264" r:id="rId9"/>
    <p:sldId id="265" r:id="rId10"/>
    <p:sldId id="266" r:id="rId11"/>
    <p:sldId id="267" r:id="rId12"/>
    <p:sldId id="268" r:id="rId13"/>
    <p:sldId id="269" r:id="rId14"/>
    <p:sldId id="273" r:id="rId15"/>
    <p:sldId id="277" r:id="rId16"/>
    <p:sldId id="274" r:id="rId17"/>
    <p:sldId id="272" r:id="rId18"/>
  </p:sldIdLst>
  <p:sldSz cx="9144000" cy="6858000" type="screen4x3"/>
  <p:notesSz cx="6858000" cy="9144000"/>
  <p:defaultTextStyle>
    <a:defPPr>
      <a:defRPr lang="en-CA"/>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9244D"/>
    <a:srgbClr val="C6880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0" d="100"/>
          <a:sy n="80" d="100"/>
        </p:scale>
        <p:origin x="-990" y="-45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ustomXml" Target="../customXml/item3.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ustomXml" Target="../customXml/item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ustomXml" Target="../customXml/item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en-CA"/>
          </a:p>
        </p:txBody>
      </p:sp>
      <p:sp>
        <p:nvSpPr>
          <p:cNvPr id="4099"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CA"/>
          </a:p>
        </p:txBody>
      </p:sp>
      <p:sp>
        <p:nvSpPr>
          <p:cNvPr id="410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101"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p>
        </p:txBody>
      </p:sp>
      <p:sp>
        <p:nvSpPr>
          <p:cNvPr id="4102"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en-CA"/>
          </a:p>
        </p:txBody>
      </p:sp>
      <p:sp>
        <p:nvSpPr>
          <p:cNvPr id="4103"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5475B335-F0EB-407F-99A9-145F54997BC0}" type="slidenum">
              <a:rPr lang="en-CA"/>
              <a:pPr/>
              <a:t>‹#›</a:t>
            </a:fld>
            <a:endParaRPr lang="en-CA"/>
          </a:p>
        </p:txBody>
      </p:sp>
    </p:spTree>
    <p:extLst>
      <p:ext uri="{BB962C8B-B14F-4D97-AF65-F5344CB8AC3E}">
        <p14:creationId xmlns:p14="http://schemas.microsoft.com/office/powerpoint/2010/main" val="1623156832"/>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475B335-F0EB-407F-99A9-145F54997BC0}" type="slidenum">
              <a:rPr lang="en-CA" smtClean="0"/>
              <a:pPr/>
              <a:t>1</a:t>
            </a:fld>
            <a:endParaRPr lang="en-CA"/>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475B335-F0EB-407F-99A9-145F54997BC0}" type="slidenum">
              <a:rPr lang="en-CA" smtClean="0"/>
              <a:pPr/>
              <a:t>10</a:t>
            </a:fld>
            <a:endParaRPr lang="en-CA"/>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475B335-F0EB-407F-99A9-145F54997BC0}" type="slidenum">
              <a:rPr lang="en-CA" smtClean="0"/>
              <a:pPr/>
              <a:t>11</a:t>
            </a:fld>
            <a:endParaRPr lang="en-CA"/>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475B335-F0EB-407F-99A9-145F54997BC0}" type="slidenum">
              <a:rPr lang="en-CA" smtClean="0"/>
              <a:pPr/>
              <a:t>12</a:t>
            </a:fld>
            <a:endParaRPr lang="en-CA"/>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475B335-F0EB-407F-99A9-145F54997BC0}" type="slidenum">
              <a:rPr lang="en-CA" smtClean="0"/>
              <a:pPr/>
              <a:t>13</a:t>
            </a:fld>
            <a:endParaRPr lang="en-CA"/>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475B335-F0EB-407F-99A9-145F54997BC0}" type="slidenum">
              <a:rPr lang="en-CA" smtClean="0"/>
              <a:pPr/>
              <a:t>14</a:t>
            </a:fld>
            <a:endParaRPr lang="en-CA"/>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475B335-F0EB-407F-99A9-145F54997BC0}" type="slidenum">
              <a:rPr lang="en-CA" smtClean="0"/>
              <a:pPr/>
              <a:t>15</a:t>
            </a:fld>
            <a:endParaRPr lang="en-CA"/>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475B335-F0EB-407F-99A9-145F54997BC0}" type="slidenum">
              <a:rPr lang="en-CA" smtClean="0"/>
              <a:pPr/>
              <a:t>16</a:t>
            </a:fld>
            <a:endParaRPr lang="en-CA"/>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475B335-F0EB-407F-99A9-145F54997BC0}" type="slidenum">
              <a:rPr lang="en-CA" smtClean="0"/>
              <a:pPr/>
              <a:t>17</a:t>
            </a:fld>
            <a:endParaRPr lang="en-CA"/>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475B335-F0EB-407F-99A9-145F54997BC0}" type="slidenum">
              <a:rPr lang="en-CA" smtClean="0"/>
              <a:pPr/>
              <a:t>2</a:t>
            </a:fld>
            <a:endParaRPr lang="en-CA"/>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475B335-F0EB-407F-99A9-145F54997BC0}" type="slidenum">
              <a:rPr lang="en-CA" smtClean="0"/>
              <a:pPr/>
              <a:t>3</a:t>
            </a:fld>
            <a:endParaRPr lang="en-CA"/>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475B335-F0EB-407F-99A9-145F54997BC0}" type="slidenum">
              <a:rPr lang="en-CA" smtClean="0"/>
              <a:pPr/>
              <a:t>4</a:t>
            </a:fld>
            <a:endParaRPr lang="en-CA"/>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475B335-F0EB-407F-99A9-145F54997BC0}" type="slidenum">
              <a:rPr lang="en-CA" smtClean="0"/>
              <a:pPr/>
              <a:t>5</a:t>
            </a:fld>
            <a:endParaRPr lang="en-CA"/>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475B335-F0EB-407F-99A9-145F54997BC0}" type="slidenum">
              <a:rPr lang="en-CA" smtClean="0"/>
              <a:pPr/>
              <a:t>6</a:t>
            </a:fld>
            <a:endParaRPr lang="en-CA"/>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475B335-F0EB-407F-99A9-145F54997BC0}" type="slidenum">
              <a:rPr lang="en-CA" smtClean="0"/>
              <a:pPr/>
              <a:t>7</a:t>
            </a:fld>
            <a:endParaRPr lang="en-CA"/>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475B335-F0EB-407F-99A9-145F54997BC0}" type="slidenum">
              <a:rPr lang="en-CA" smtClean="0"/>
              <a:pPr/>
              <a:t>8</a:t>
            </a:fld>
            <a:endParaRPr lang="en-CA"/>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475B335-F0EB-407F-99A9-145F54997BC0}" type="slidenum">
              <a:rPr lang="en-CA" smtClean="0"/>
              <a:pPr/>
              <a:t>9</a:t>
            </a:fld>
            <a:endParaRPr lang="en-CA"/>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제목 슬라이드">
    <p:spTree>
      <p:nvGrpSpPr>
        <p:cNvPr id="1" name=""/>
        <p:cNvGrpSpPr/>
        <p:nvPr/>
      </p:nvGrpSpPr>
      <p:grpSpPr>
        <a:xfrm>
          <a:off x="0" y="0"/>
          <a:ext cx="0" cy="0"/>
          <a:chOff x="0" y="0"/>
          <a:chExt cx="0" cy="0"/>
        </a:xfrm>
      </p:grpSpPr>
      <p:pic>
        <p:nvPicPr>
          <p:cNvPr id="4" name="그림 6" descr="엠블럼2.jp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44463" y="134938"/>
            <a:ext cx="2914650" cy="1925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 Box 12"/>
          <p:cNvSpPr txBox="1">
            <a:spLocks noChangeArrowheads="1"/>
          </p:cNvSpPr>
          <p:nvPr userDrawn="1"/>
        </p:nvSpPr>
        <p:spPr bwMode="auto">
          <a:xfrm>
            <a:off x="179388" y="6381750"/>
            <a:ext cx="2305050" cy="276225"/>
          </a:xfrm>
          <a:prstGeom prst="rect">
            <a:avLst/>
          </a:prstGeom>
          <a:noFill/>
          <a:ln w="9525">
            <a:noFill/>
            <a:miter lim="800000"/>
            <a:headEnd/>
            <a:tailEnd/>
          </a:ln>
          <a:effec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r>
              <a:rPr lang="en-CA" altLang="ko-KR" sz="1200" b="1" dirty="0" err="1" smtClean="0">
                <a:solidFill>
                  <a:srgbClr val="09244D"/>
                </a:solidFill>
                <a:ea typeface="굴림" pitchFamily="50" charset="-127"/>
              </a:rPr>
              <a:t>Jeju</a:t>
            </a:r>
            <a:r>
              <a:rPr lang="en-CA" altLang="ko-KR" sz="1200" b="1" dirty="0" smtClean="0">
                <a:solidFill>
                  <a:srgbClr val="09244D"/>
                </a:solidFill>
                <a:ea typeface="굴림" pitchFamily="50" charset="-127"/>
              </a:rPr>
              <a:t>, 13 – 16 May 2013</a:t>
            </a:r>
            <a:endParaRPr lang="en-CA" altLang="ko-KR" sz="1200" b="1" dirty="0" smtClean="0">
              <a:ea typeface="굴림" pitchFamily="50" charset="-127"/>
            </a:endParaRPr>
          </a:p>
        </p:txBody>
      </p:sp>
      <p:sp>
        <p:nvSpPr>
          <p:cNvPr id="6" name="Rectangle 13"/>
          <p:cNvSpPr>
            <a:spLocks noChangeArrowheads="1"/>
          </p:cNvSpPr>
          <p:nvPr userDrawn="1"/>
        </p:nvSpPr>
        <p:spPr bwMode="auto">
          <a:xfrm>
            <a:off x="3028950" y="6381750"/>
            <a:ext cx="3068638" cy="331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a:r>
              <a:rPr lang="en-CA" altLang="ko-KR" sz="1200" b="1" dirty="0">
                <a:solidFill>
                  <a:srgbClr val="09244D"/>
                </a:solidFill>
                <a:ea typeface="굴림" pitchFamily="50" charset="-127"/>
              </a:rPr>
              <a:t>TBD</a:t>
            </a:r>
          </a:p>
        </p:txBody>
      </p:sp>
      <p:sp>
        <p:nvSpPr>
          <p:cNvPr id="6146" name="Rectangle 2"/>
          <p:cNvSpPr>
            <a:spLocks noGrp="1" noChangeArrowheads="1"/>
          </p:cNvSpPr>
          <p:nvPr>
            <p:ph type="ctrTitle"/>
          </p:nvPr>
        </p:nvSpPr>
        <p:spPr>
          <a:xfrm>
            <a:off x="685800" y="2130425"/>
            <a:ext cx="7772400" cy="1470025"/>
          </a:xfrm>
        </p:spPr>
        <p:txBody>
          <a:bodyPr/>
          <a:lstStyle>
            <a:lvl1pPr>
              <a:defRPr b="0"/>
            </a:lvl1pPr>
          </a:lstStyle>
          <a:p>
            <a:r>
              <a:rPr lang="en-CA" altLang="ko-KR" dirty="0"/>
              <a:t>TITLE OF </a:t>
            </a:r>
            <a:br>
              <a:rPr lang="en-CA" altLang="ko-KR" dirty="0"/>
            </a:br>
            <a:r>
              <a:rPr lang="en-CA" altLang="ko-KR" dirty="0"/>
              <a:t>PRESENTATION</a:t>
            </a:r>
          </a:p>
        </p:txBody>
      </p:sp>
      <p:sp>
        <p:nvSpPr>
          <p:cNvPr id="6147" name="Rectangle 3"/>
          <p:cNvSpPr>
            <a:spLocks noGrp="1" noChangeArrowheads="1"/>
          </p:cNvSpPr>
          <p:nvPr>
            <p:ph type="subTitle" idx="1"/>
          </p:nvPr>
        </p:nvSpPr>
        <p:spPr>
          <a:xfrm>
            <a:off x="1371600" y="3886200"/>
            <a:ext cx="6400800" cy="1752600"/>
          </a:xfrm>
        </p:spPr>
        <p:txBody>
          <a:bodyPr/>
          <a:lstStyle>
            <a:lvl1pPr marL="0" indent="0" algn="ctr">
              <a:buFontTx/>
              <a:buNone/>
              <a:defRPr b="1">
                <a:effectLst>
                  <a:outerShdw blurRad="38100" dist="38100" dir="2700000" algn="tl">
                    <a:srgbClr val="C0C0C0"/>
                  </a:outerShdw>
                </a:effectLst>
              </a:defRPr>
            </a:lvl1pPr>
          </a:lstStyle>
          <a:p>
            <a:r>
              <a:rPr lang="en-GB"/>
              <a:t>Name of Speaker,</a:t>
            </a:r>
          </a:p>
          <a:p>
            <a:r>
              <a:rPr lang="en-GB"/>
              <a:t>Title and Organization</a:t>
            </a:r>
            <a:endParaRPr lang="en-CA" altLang="ko-KR"/>
          </a:p>
        </p:txBody>
      </p:sp>
      <p:sp>
        <p:nvSpPr>
          <p:cNvPr id="7" name="Rectangle 6"/>
          <p:cNvSpPr>
            <a:spLocks noGrp="1" noChangeArrowheads="1"/>
          </p:cNvSpPr>
          <p:nvPr>
            <p:ph type="sldNum" sz="quarter" idx="10"/>
          </p:nvPr>
        </p:nvSpPr>
        <p:spPr>
          <a:xfrm>
            <a:off x="7766050" y="6337300"/>
            <a:ext cx="909638" cy="404813"/>
          </a:xfrm>
        </p:spPr>
        <p:txBody>
          <a:bodyPr/>
          <a:lstStyle>
            <a:lvl1pPr>
              <a:defRPr smtClean="0">
                <a:solidFill>
                  <a:srgbClr val="09244D"/>
                </a:solidFill>
              </a:defRPr>
            </a:lvl1pPr>
          </a:lstStyle>
          <a:p>
            <a:pPr>
              <a:defRPr/>
            </a:pPr>
            <a:fld id="{864779EC-9899-4E89-8C02-38EB66C431F4}" type="slidenum">
              <a:rPr lang="en-CA" altLang="ko-KR"/>
              <a:pPr>
                <a:defRPr/>
              </a:pPr>
              <a:t>‹#›</a:t>
            </a:fld>
            <a:endParaRPr lang="en-CA" altLang="ko-KR"/>
          </a:p>
        </p:txBody>
      </p:sp>
    </p:spTree>
    <p:extLst>
      <p:ext uri="{BB962C8B-B14F-4D97-AF65-F5344CB8AC3E}">
        <p14:creationId xmlns:p14="http://schemas.microsoft.com/office/powerpoint/2010/main" val="28831330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6"/>
          <p:cNvSpPr>
            <a:spLocks noGrp="1" noChangeArrowheads="1"/>
          </p:cNvSpPr>
          <p:nvPr>
            <p:ph type="sldNum" sz="quarter" idx="10"/>
          </p:nvPr>
        </p:nvSpPr>
        <p:spPr>
          <a:ln/>
        </p:spPr>
        <p:txBody>
          <a:bodyPr/>
          <a:lstStyle>
            <a:lvl1pPr>
              <a:defRPr/>
            </a:lvl1pPr>
          </a:lstStyle>
          <a:p>
            <a:pPr>
              <a:defRPr/>
            </a:pPr>
            <a:fld id="{CB660AEB-1837-447A-A01E-1AFF02EBE401}" type="slidenum">
              <a:rPr lang="en-CA" altLang="ko-KR"/>
              <a:pPr>
                <a:defRPr/>
              </a:pPr>
              <a:t>‹#›</a:t>
            </a:fld>
            <a:endParaRPr lang="en-CA" altLang="ko-KR"/>
          </a:p>
        </p:txBody>
      </p:sp>
    </p:spTree>
    <p:extLst>
      <p:ext uri="{BB962C8B-B14F-4D97-AF65-F5344CB8AC3E}">
        <p14:creationId xmlns:p14="http://schemas.microsoft.com/office/powerpoint/2010/main" val="1004853154"/>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638925" y="274638"/>
            <a:ext cx="2058988" cy="5808662"/>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457200" y="274638"/>
            <a:ext cx="6029325" cy="5808662"/>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6"/>
          <p:cNvSpPr>
            <a:spLocks noGrp="1" noChangeArrowheads="1"/>
          </p:cNvSpPr>
          <p:nvPr>
            <p:ph type="sldNum" sz="quarter" idx="10"/>
          </p:nvPr>
        </p:nvSpPr>
        <p:spPr>
          <a:ln/>
        </p:spPr>
        <p:txBody>
          <a:bodyPr/>
          <a:lstStyle>
            <a:lvl1pPr>
              <a:defRPr/>
            </a:lvl1pPr>
          </a:lstStyle>
          <a:p>
            <a:pPr>
              <a:defRPr/>
            </a:pPr>
            <a:fld id="{26E071C0-D896-4AFD-9E46-03860E6631CC}" type="slidenum">
              <a:rPr lang="en-CA" altLang="ko-KR"/>
              <a:pPr>
                <a:defRPr/>
              </a:pPr>
              <a:t>‹#›</a:t>
            </a:fld>
            <a:endParaRPr lang="en-CA" altLang="ko-KR"/>
          </a:p>
        </p:txBody>
      </p:sp>
    </p:spTree>
    <p:extLst>
      <p:ext uri="{BB962C8B-B14F-4D97-AF65-F5344CB8AC3E}">
        <p14:creationId xmlns:p14="http://schemas.microsoft.com/office/powerpoint/2010/main" val="4177794155"/>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Title Slide">
    <p:spTree>
      <p:nvGrpSpPr>
        <p:cNvPr id="1" name=""/>
        <p:cNvGrpSpPr/>
        <p:nvPr/>
      </p:nvGrpSpPr>
      <p:grpSpPr>
        <a:xfrm>
          <a:off x="0" y="0"/>
          <a:ext cx="0" cy="0"/>
          <a:chOff x="0" y="0"/>
          <a:chExt cx="0" cy="0"/>
        </a:xfrm>
      </p:grpSpPr>
      <p:sp>
        <p:nvSpPr>
          <p:cNvPr id="6150" name="Rectangle 6"/>
          <p:cNvSpPr>
            <a:spLocks noGrp="1" noChangeArrowheads="1"/>
          </p:cNvSpPr>
          <p:nvPr>
            <p:ph type="sldNum" sz="quarter" idx="4"/>
          </p:nvPr>
        </p:nvSpPr>
        <p:spPr>
          <a:xfrm>
            <a:off x="7766050" y="6337300"/>
            <a:ext cx="909638" cy="404813"/>
          </a:xfrm>
        </p:spPr>
        <p:txBody>
          <a:bodyPr/>
          <a:lstStyle>
            <a:lvl1pPr>
              <a:defRPr>
                <a:solidFill>
                  <a:srgbClr val="09244D"/>
                </a:solidFill>
              </a:defRPr>
            </a:lvl1pPr>
          </a:lstStyle>
          <a:p>
            <a:fld id="{ED2E7B96-C80D-4AA5-A79B-CCF2792D2022}" type="slidenum">
              <a:rPr lang="en-CA"/>
              <a:pPr/>
              <a:t>‹#›</a:t>
            </a:fld>
            <a:endParaRPr lang="en-CA"/>
          </a:p>
        </p:txBody>
      </p:sp>
      <p:pic>
        <p:nvPicPr>
          <p:cNvPr id="6151" name="Picture 7" descr="IC_GSCMay26"/>
          <p:cNvPicPr>
            <a:picLocks noChangeAspect="1" noChangeArrowheads="1"/>
          </p:cNvPicPr>
          <p:nvPr userDrawn="1"/>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52425" y="212725"/>
            <a:ext cx="2663825" cy="1824038"/>
          </a:xfrm>
          <a:prstGeom prst="rect">
            <a:avLst/>
          </a:prstGeom>
          <a:noFill/>
          <a:extLst>
            <a:ext uri="{909E8E84-426E-40DD-AFC4-6F175D3DCCD1}">
              <a14:hiddenFill xmlns:a14="http://schemas.microsoft.com/office/drawing/2010/main">
                <a:solidFill>
                  <a:srgbClr val="FFFFFF"/>
                </a:solidFill>
              </a14:hiddenFill>
            </a:ext>
          </a:extLst>
        </p:spPr>
      </p:pic>
      <p:pic>
        <p:nvPicPr>
          <p:cNvPr id="8" name="그림 6" descr="엠블럼2.jpg"/>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44463" y="134938"/>
            <a:ext cx="2914650" cy="1925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Rectangle 2"/>
          <p:cNvSpPr>
            <a:spLocks noGrp="1" noChangeArrowheads="1"/>
          </p:cNvSpPr>
          <p:nvPr>
            <p:ph type="ctrTitle"/>
          </p:nvPr>
        </p:nvSpPr>
        <p:spPr>
          <a:xfrm>
            <a:off x="685800" y="2130425"/>
            <a:ext cx="7772400" cy="1470025"/>
          </a:xfrm>
        </p:spPr>
        <p:txBody>
          <a:bodyPr/>
          <a:lstStyle>
            <a:lvl1pPr>
              <a:defRPr b="0"/>
            </a:lvl1pPr>
          </a:lstStyle>
          <a:p>
            <a:r>
              <a:rPr lang="en-CA" altLang="ko-KR" dirty="0"/>
              <a:t>TITLE OF </a:t>
            </a:r>
            <a:br>
              <a:rPr lang="en-CA" altLang="ko-KR" dirty="0"/>
            </a:br>
            <a:r>
              <a:rPr lang="en-CA" altLang="ko-KR" dirty="0"/>
              <a:t>PRESENTATION</a:t>
            </a:r>
          </a:p>
        </p:txBody>
      </p:sp>
      <p:sp>
        <p:nvSpPr>
          <p:cNvPr id="12" name="Rectangle 3"/>
          <p:cNvSpPr>
            <a:spLocks noGrp="1" noChangeArrowheads="1"/>
          </p:cNvSpPr>
          <p:nvPr>
            <p:ph type="subTitle" idx="1"/>
          </p:nvPr>
        </p:nvSpPr>
        <p:spPr>
          <a:xfrm>
            <a:off x="1371600" y="3886200"/>
            <a:ext cx="6400800" cy="1752600"/>
          </a:xfrm>
        </p:spPr>
        <p:txBody>
          <a:bodyPr/>
          <a:lstStyle>
            <a:lvl1pPr marL="0" indent="0" algn="ctr">
              <a:buFontTx/>
              <a:buNone/>
              <a:defRPr b="1">
                <a:effectLst>
                  <a:outerShdw blurRad="38100" dist="38100" dir="2700000" algn="tl">
                    <a:srgbClr val="C0C0C0"/>
                  </a:outerShdw>
                </a:effectLst>
              </a:defRPr>
            </a:lvl1pPr>
          </a:lstStyle>
          <a:p>
            <a:r>
              <a:rPr lang="en-GB"/>
              <a:t>Name of Speaker,</a:t>
            </a:r>
          </a:p>
          <a:p>
            <a:r>
              <a:rPr lang="en-GB"/>
              <a:t>Title and Organization</a:t>
            </a:r>
            <a:endParaRPr lang="en-CA" altLang="ko-KR"/>
          </a:p>
        </p:txBody>
      </p:sp>
      <p:sp>
        <p:nvSpPr>
          <p:cNvPr id="13" name="Text Box 12"/>
          <p:cNvSpPr txBox="1">
            <a:spLocks noChangeArrowheads="1"/>
          </p:cNvSpPr>
          <p:nvPr userDrawn="1"/>
        </p:nvSpPr>
        <p:spPr bwMode="auto">
          <a:xfrm>
            <a:off x="179388" y="6381750"/>
            <a:ext cx="2305050" cy="276225"/>
          </a:xfrm>
          <a:prstGeom prst="rect">
            <a:avLst/>
          </a:prstGeom>
          <a:noFill/>
          <a:ln w="9525">
            <a:noFill/>
            <a:miter lim="800000"/>
            <a:headEnd/>
            <a:tailEnd/>
          </a:ln>
          <a:effec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r>
              <a:rPr lang="en-CA" altLang="ko-KR" sz="1200" b="1" dirty="0" err="1" smtClean="0">
                <a:solidFill>
                  <a:srgbClr val="09244D"/>
                </a:solidFill>
                <a:ea typeface="굴림" pitchFamily="50" charset="-127"/>
              </a:rPr>
              <a:t>Jeju</a:t>
            </a:r>
            <a:r>
              <a:rPr lang="en-CA" altLang="ko-KR" sz="1200" b="1" dirty="0" smtClean="0">
                <a:solidFill>
                  <a:srgbClr val="09244D"/>
                </a:solidFill>
                <a:ea typeface="굴림" pitchFamily="50" charset="-127"/>
              </a:rPr>
              <a:t>, 13 – 16 May 2013</a:t>
            </a:r>
            <a:endParaRPr lang="en-CA" altLang="ko-KR" sz="1200" b="1" dirty="0" smtClean="0">
              <a:ea typeface="굴림" pitchFamily="50" charset="-127"/>
            </a:endParaRPr>
          </a:p>
        </p:txBody>
      </p:sp>
      <p:sp>
        <p:nvSpPr>
          <p:cNvPr id="14" name="Rectangle 13"/>
          <p:cNvSpPr>
            <a:spLocks noChangeArrowheads="1"/>
          </p:cNvSpPr>
          <p:nvPr userDrawn="1"/>
        </p:nvSpPr>
        <p:spPr bwMode="auto">
          <a:xfrm>
            <a:off x="3028950" y="6381750"/>
            <a:ext cx="3068638" cy="331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indent="0" algn="ctr" defTabSz="914400" rtl="0" eaLnBrk="1" fontAlgn="base" latinLnBrk="0" hangingPunct="1">
              <a:lnSpc>
                <a:spcPct val="100000"/>
              </a:lnSpc>
              <a:spcBef>
                <a:spcPct val="0"/>
              </a:spcBef>
              <a:spcAft>
                <a:spcPct val="0"/>
              </a:spcAft>
              <a:buClrTx/>
              <a:buSzTx/>
              <a:buFontTx/>
              <a:buNone/>
              <a:tabLst/>
              <a:defRPr/>
            </a:pPr>
            <a:r>
              <a:rPr lang="en-CA" altLang="ko-KR" sz="1200" b="1" i="0" dirty="0" smtClean="0">
                <a:solidFill>
                  <a:srgbClr val="09244D"/>
                </a:solidFill>
                <a:ea typeface="굴림" pitchFamily="50" charset="-127"/>
              </a:rPr>
              <a:t>Standards for Shared ICT</a:t>
            </a:r>
          </a:p>
          <a:p>
            <a:pPr algn="ctr"/>
            <a:endParaRPr lang="en-CA" altLang="ko-KR" sz="1200" b="1" dirty="0">
              <a:solidFill>
                <a:srgbClr val="09244D"/>
              </a:solidFill>
              <a:ea typeface="굴림" pitchFamily="50" charset="-127"/>
            </a:endParaRPr>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4" name="Text Box 12"/>
          <p:cNvSpPr txBox="1">
            <a:spLocks noChangeArrowheads="1"/>
          </p:cNvSpPr>
          <p:nvPr userDrawn="1"/>
        </p:nvSpPr>
        <p:spPr bwMode="auto">
          <a:xfrm>
            <a:off x="52388" y="6415882"/>
            <a:ext cx="2305050" cy="277812"/>
          </a:xfrm>
          <a:prstGeom prst="rect">
            <a:avLst/>
          </a:prstGeom>
          <a:noFill/>
          <a:ln w="9525">
            <a:noFill/>
            <a:miter lim="800000"/>
            <a:headEnd/>
            <a:tailEnd/>
          </a:ln>
          <a:effec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r>
              <a:rPr lang="en-CA" altLang="ko-KR" sz="1200" b="1" dirty="0" smtClean="0">
                <a:solidFill>
                  <a:srgbClr val="09244D"/>
                </a:solidFill>
                <a:ea typeface="굴림" pitchFamily="50" charset="-127"/>
              </a:rPr>
              <a:t>GSC-17, </a:t>
            </a:r>
            <a:r>
              <a:rPr lang="en-CA" altLang="ko-KR" sz="1200" b="1" dirty="0" err="1" smtClean="0">
                <a:solidFill>
                  <a:srgbClr val="09244D"/>
                </a:solidFill>
                <a:ea typeface="굴림" pitchFamily="50" charset="-127"/>
              </a:rPr>
              <a:t>Jeju</a:t>
            </a:r>
            <a:r>
              <a:rPr lang="en-CA" altLang="ko-KR" sz="1200" b="1" dirty="0" smtClean="0">
                <a:solidFill>
                  <a:srgbClr val="09244D"/>
                </a:solidFill>
                <a:ea typeface="굴림" pitchFamily="50" charset="-127"/>
              </a:rPr>
              <a:t> / Korea</a:t>
            </a:r>
            <a:endParaRPr lang="en-CA" altLang="ko-KR" sz="1200" b="1" dirty="0" smtClean="0">
              <a:ea typeface="굴림" pitchFamily="50" charset="-127"/>
            </a:endParaRPr>
          </a:p>
        </p:txBody>
      </p:sp>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
        <p:nvSpPr>
          <p:cNvPr id="5" name="Rectangle 6"/>
          <p:cNvSpPr>
            <a:spLocks noGrp="1" noChangeArrowheads="1"/>
          </p:cNvSpPr>
          <p:nvPr>
            <p:ph type="sldNum" sz="quarter" idx="10"/>
          </p:nvPr>
        </p:nvSpPr>
        <p:spPr>
          <a:xfrm>
            <a:off x="3429000" y="6455569"/>
            <a:ext cx="2133600" cy="476250"/>
          </a:xfrm>
        </p:spPr>
        <p:txBody>
          <a:bodyPr/>
          <a:lstStyle>
            <a:lvl1pPr>
              <a:defRPr smtClean="0"/>
            </a:lvl1pPr>
          </a:lstStyle>
          <a:p>
            <a:pPr>
              <a:defRPr/>
            </a:pPr>
            <a:fld id="{D2E95B9D-D9BB-4DBA-AF06-0D35FDF7B400}" type="slidenum">
              <a:rPr lang="en-CA" altLang="ko-KR"/>
              <a:pPr>
                <a:defRPr/>
              </a:pPr>
              <a:t>‹#›</a:t>
            </a:fld>
            <a:endParaRPr lang="en-CA" altLang="ko-KR"/>
          </a:p>
        </p:txBody>
      </p:sp>
    </p:spTree>
    <p:extLst>
      <p:ext uri="{BB962C8B-B14F-4D97-AF65-F5344CB8AC3E}">
        <p14:creationId xmlns:p14="http://schemas.microsoft.com/office/powerpoint/2010/main" val="1864099196"/>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smtClean="0"/>
              <a:t>마스터 텍스트 스타일을 편집합니다</a:t>
            </a:r>
          </a:p>
        </p:txBody>
      </p:sp>
      <p:sp>
        <p:nvSpPr>
          <p:cNvPr id="4" name="Rectangle 6"/>
          <p:cNvSpPr>
            <a:spLocks noGrp="1" noChangeArrowheads="1"/>
          </p:cNvSpPr>
          <p:nvPr>
            <p:ph type="sldNum" sz="quarter" idx="10"/>
          </p:nvPr>
        </p:nvSpPr>
        <p:spPr>
          <a:ln/>
        </p:spPr>
        <p:txBody>
          <a:bodyPr/>
          <a:lstStyle>
            <a:lvl1pPr>
              <a:defRPr/>
            </a:lvl1pPr>
          </a:lstStyle>
          <a:p>
            <a:pPr>
              <a:defRPr/>
            </a:pPr>
            <a:fld id="{045F41AB-0667-487D-A025-98A5ED8BB2F3}" type="slidenum">
              <a:rPr lang="en-CA" altLang="ko-KR"/>
              <a:pPr>
                <a:defRPr/>
              </a:pPr>
              <a:t>‹#›</a:t>
            </a:fld>
            <a:endParaRPr lang="en-CA" altLang="ko-KR"/>
          </a:p>
        </p:txBody>
      </p:sp>
    </p:spTree>
    <p:extLst>
      <p:ext uri="{BB962C8B-B14F-4D97-AF65-F5344CB8AC3E}">
        <p14:creationId xmlns:p14="http://schemas.microsoft.com/office/powerpoint/2010/main" val="480634148"/>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468313" y="1557338"/>
            <a:ext cx="4038600" cy="45259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
        <p:nvSpPr>
          <p:cNvPr id="4" name="내용 개체 틀 3"/>
          <p:cNvSpPr>
            <a:spLocks noGrp="1"/>
          </p:cNvSpPr>
          <p:nvPr>
            <p:ph sz="half" idx="2"/>
          </p:nvPr>
        </p:nvSpPr>
        <p:spPr>
          <a:xfrm>
            <a:off x="4659313" y="1557338"/>
            <a:ext cx="4038600" cy="45259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Rectangle 6"/>
          <p:cNvSpPr>
            <a:spLocks noGrp="1" noChangeArrowheads="1"/>
          </p:cNvSpPr>
          <p:nvPr>
            <p:ph type="sldNum" sz="quarter" idx="10"/>
          </p:nvPr>
        </p:nvSpPr>
        <p:spPr>
          <a:ln/>
        </p:spPr>
        <p:txBody>
          <a:bodyPr/>
          <a:lstStyle>
            <a:lvl1pPr>
              <a:defRPr/>
            </a:lvl1pPr>
          </a:lstStyle>
          <a:p>
            <a:pPr>
              <a:defRPr/>
            </a:pPr>
            <a:fld id="{2C45D25F-D756-4467-8BD3-9D4062CDFB47}" type="slidenum">
              <a:rPr lang="en-CA" altLang="ko-KR"/>
              <a:pPr>
                <a:defRPr/>
              </a:pPr>
              <a:t>‹#›</a:t>
            </a:fld>
            <a:endParaRPr lang="en-CA" altLang="ko-KR"/>
          </a:p>
        </p:txBody>
      </p:sp>
    </p:spTree>
    <p:extLst>
      <p:ext uri="{BB962C8B-B14F-4D97-AF65-F5344CB8AC3E}">
        <p14:creationId xmlns:p14="http://schemas.microsoft.com/office/powerpoint/2010/main" val="1430031783"/>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Rectangle 6"/>
          <p:cNvSpPr>
            <a:spLocks noGrp="1" noChangeArrowheads="1"/>
          </p:cNvSpPr>
          <p:nvPr>
            <p:ph type="sldNum" sz="quarter" idx="10"/>
          </p:nvPr>
        </p:nvSpPr>
        <p:spPr>
          <a:ln/>
        </p:spPr>
        <p:txBody>
          <a:bodyPr/>
          <a:lstStyle>
            <a:lvl1pPr>
              <a:defRPr/>
            </a:lvl1pPr>
          </a:lstStyle>
          <a:p>
            <a:pPr>
              <a:defRPr/>
            </a:pPr>
            <a:fld id="{31A64E13-2616-4A29-8802-16F050E839F7}" type="slidenum">
              <a:rPr lang="en-CA" altLang="ko-KR"/>
              <a:pPr>
                <a:defRPr/>
              </a:pPr>
              <a:t>‹#›</a:t>
            </a:fld>
            <a:endParaRPr lang="en-CA" altLang="ko-KR"/>
          </a:p>
        </p:txBody>
      </p:sp>
    </p:spTree>
    <p:extLst>
      <p:ext uri="{BB962C8B-B14F-4D97-AF65-F5344CB8AC3E}">
        <p14:creationId xmlns:p14="http://schemas.microsoft.com/office/powerpoint/2010/main" val="1680296694"/>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Rectangle 6"/>
          <p:cNvSpPr>
            <a:spLocks noGrp="1" noChangeArrowheads="1"/>
          </p:cNvSpPr>
          <p:nvPr>
            <p:ph type="sldNum" sz="quarter" idx="10"/>
          </p:nvPr>
        </p:nvSpPr>
        <p:spPr>
          <a:ln/>
        </p:spPr>
        <p:txBody>
          <a:bodyPr/>
          <a:lstStyle>
            <a:lvl1pPr>
              <a:defRPr/>
            </a:lvl1pPr>
          </a:lstStyle>
          <a:p>
            <a:pPr>
              <a:defRPr/>
            </a:pPr>
            <a:fld id="{B2FBA344-E343-49BC-A801-A9CA2C67569A}" type="slidenum">
              <a:rPr lang="en-CA" altLang="ko-KR"/>
              <a:pPr>
                <a:defRPr/>
              </a:pPr>
              <a:t>‹#›</a:t>
            </a:fld>
            <a:endParaRPr lang="en-CA" altLang="ko-KR"/>
          </a:p>
        </p:txBody>
      </p:sp>
    </p:spTree>
    <p:extLst>
      <p:ext uri="{BB962C8B-B14F-4D97-AF65-F5344CB8AC3E}">
        <p14:creationId xmlns:p14="http://schemas.microsoft.com/office/powerpoint/2010/main" val="2920563861"/>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fld id="{742F6DFA-7333-4730-B597-3CEEF470B031}" type="slidenum">
              <a:rPr lang="en-CA" altLang="ko-KR"/>
              <a:pPr>
                <a:defRPr/>
              </a:pPr>
              <a:t>‹#›</a:t>
            </a:fld>
            <a:endParaRPr lang="en-CA" altLang="ko-KR"/>
          </a:p>
        </p:txBody>
      </p:sp>
    </p:spTree>
    <p:extLst>
      <p:ext uri="{BB962C8B-B14F-4D97-AF65-F5344CB8AC3E}">
        <p14:creationId xmlns:p14="http://schemas.microsoft.com/office/powerpoint/2010/main" val="495556603"/>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6"/>
          <p:cNvSpPr>
            <a:spLocks noGrp="1" noChangeArrowheads="1"/>
          </p:cNvSpPr>
          <p:nvPr>
            <p:ph type="sldNum" sz="quarter" idx="10"/>
          </p:nvPr>
        </p:nvSpPr>
        <p:spPr>
          <a:ln/>
        </p:spPr>
        <p:txBody>
          <a:bodyPr/>
          <a:lstStyle>
            <a:lvl1pPr>
              <a:defRPr/>
            </a:lvl1pPr>
          </a:lstStyle>
          <a:p>
            <a:pPr>
              <a:defRPr/>
            </a:pPr>
            <a:fld id="{4303C539-6732-4182-BC5E-59F4B3D78A44}" type="slidenum">
              <a:rPr lang="en-CA" altLang="ko-KR"/>
              <a:pPr>
                <a:defRPr/>
              </a:pPr>
              <a:t>‹#›</a:t>
            </a:fld>
            <a:endParaRPr lang="en-CA" altLang="ko-KR"/>
          </a:p>
        </p:txBody>
      </p:sp>
    </p:spTree>
    <p:extLst>
      <p:ext uri="{BB962C8B-B14F-4D97-AF65-F5344CB8AC3E}">
        <p14:creationId xmlns:p14="http://schemas.microsoft.com/office/powerpoint/2010/main" val="16550250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ko-KR" altLang="en-US" noProof="0" smtClean="0"/>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6"/>
          <p:cNvSpPr>
            <a:spLocks noGrp="1" noChangeArrowheads="1"/>
          </p:cNvSpPr>
          <p:nvPr>
            <p:ph type="sldNum" sz="quarter" idx="10"/>
          </p:nvPr>
        </p:nvSpPr>
        <p:spPr>
          <a:ln/>
        </p:spPr>
        <p:txBody>
          <a:bodyPr/>
          <a:lstStyle>
            <a:lvl1pPr>
              <a:defRPr/>
            </a:lvl1pPr>
          </a:lstStyle>
          <a:p>
            <a:pPr>
              <a:defRPr/>
            </a:pPr>
            <a:fld id="{890ED4B7-9E4B-440C-A65E-6562328A05FF}" type="slidenum">
              <a:rPr lang="en-CA" altLang="ko-KR"/>
              <a:pPr>
                <a:defRPr/>
              </a:pPr>
              <a:t>‹#›</a:t>
            </a:fld>
            <a:endParaRPr lang="en-CA" altLang="ko-KR"/>
          </a:p>
        </p:txBody>
      </p:sp>
    </p:spTree>
    <p:extLst>
      <p:ext uri="{BB962C8B-B14F-4D97-AF65-F5344CB8AC3E}">
        <p14:creationId xmlns:p14="http://schemas.microsoft.com/office/powerpoint/2010/main" val="1784352818"/>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그림 12" descr="2-1.jpg"/>
          <p:cNvPicPr>
            <a:picLocks noChangeAspect="1"/>
          </p:cNvPicPr>
          <p:nvPr userDrawn="1"/>
        </p:nvPicPr>
        <p:blipFill>
          <a:blip r:embed="rId14">
            <a:extLst>
              <a:ext uri="{28A0092B-C50C-407E-A947-70E740481C1C}">
                <a14:useLocalDpi xmlns:a14="http://schemas.microsoft.com/office/drawing/2010/main" val="0"/>
              </a:ext>
            </a:extLst>
          </a:blip>
          <a:srcRect l="78127" t="73959"/>
          <a:stretch>
            <a:fillRect/>
          </a:stretch>
        </p:blipFill>
        <p:spPr bwMode="auto">
          <a:xfrm>
            <a:off x="7143750" y="5072063"/>
            <a:ext cx="2000250" cy="1785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CA" altLang="ko-KR" dirty="0" smtClean="0"/>
              <a:t>Click to edit Master title style</a:t>
            </a:r>
          </a:p>
        </p:txBody>
      </p:sp>
      <p:sp>
        <p:nvSpPr>
          <p:cNvPr id="1028" name="Rectangle 3"/>
          <p:cNvSpPr>
            <a:spLocks noGrp="1" noChangeArrowheads="1"/>
          </p:cNvSpPr>
          <p:nvPr>
            <p:ph type="body" idx="1"/>
          </p:nvPr>
        </p:nvSpPr>
        <p:spPr bwMode="auto">
          <a:xfrm>
            <a:off x="468313" y="1557338"/>
            <a:ext cx="8229600" cy="452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CA" altLang="ko-KR" dirty="0" smtClean="0"/>
              <a:t>Click to edit Master text styles</a:t>
            </a:r>
          </a:p>
          <a:p>
            <a:pPr lvl="1"/>
            <a:r>
              <a:rPr lang="en-CA" altLang="ko-KR" dirty="0" smtClean="0"/>
              <a:t>Second level</a:t>
            </a:r>
          </a:p>
          <a:p>
            <a:pPr lvl="2"/>
            <a:r>
              <a:rPr lang="en-CA" altLang="ko-KR" dirty="0" smtClean="0"/>
              <a:t>Third level</a:t>
            </a:r>
          </a:p>
          <a:p>
            <a:pPr lvl="3"/>
            <a:r>
              <a:rPr lang="en-CA" altLang="ko-KR" dirty="0" smtClean="0"/>
              <a:t>Fourth level</a:t>
            </a:r>
          </a:p>
          <a:p>
            <a:pPr lvl="4"/>
            <a:r>
              <a:rPr lang="en-CA" altLang="ko-KR" dirty="0" smtClean="0"/>
              <a:t>Fifth level </a:t>
            </a:r>
            <a:r>
              <a:rPr lang="en-US" altLang="ja-JP" dirty="0" smtClean="0"/>
              <a:t>GSC16-[session]-XX</a:t>
            </a:r>
            <a:endParaRPr lang="en-CA" altLang="ko-KR" dirty="0" smtClean="0"/>
          </a:p>
        </p:txBody>
      </p:sp>
      <p:sp>
        <p:nvSpPr>
          <p:cNvPr id="1030" name="Rectangle 6"/>
          <p:cNvSpPr>
            <a:spLocks noGrp="1" noChangeArrowheads="1"/>
          </p:cNvSpPr>
          <p:nvPr>
            <p:ph type="sldNum" sz="quarter" idx="4"/>
          </p:nvPr>
        </p:nvSpPr>
        <p:spPr bwMode="auto">
          <a:xfrm>
            <a:off x="3276600" y="6415882"/>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200" smtClean="0">
                <a:latin typeface="Trebuchet MS" pitchFamily="34" charset="0"/>
                <a:ea typeface="굴림" pitchFamily="50" charset="-127"/>
              </a:defRPr>
            </a:lvl1pPr>
          </a:lstStyle>
          <a:p>
            <a:pPr>
              <a:defRPr/>
            </a:pPr>
            <a:fld id="{5B7072E6-9146-4E6B-BDAC-A3F723273F8F}" type="slidenum">
              <a:rPr lang="en-CA" altLang="ko-KR"/>
              <a:pPr>
                <a:defRPr/>
              </a:pPr>
              <a:t>‹#›</a:t>
            </a:fld>
            <a:endParaRPr lang="en-CA" altLang="ko-KR"/>
          </a:p>
        </p:txBody>
      </p:sp>
      <p:sp>
        <p:nvSpPr>
          <p:cNvPr id="3" name="Rectangle 24"/>
          <p:cNvSpPr>
            <a:spLocks noChangeArrowheads="1"/>
          </p:cNvSpPr>
          <p:nvPr userDrawn="1"/>
        </p:nvSpPr>
        <p:spPr bwMode="auto">
          <a:xfrm>
            <a:off x="7387443" y="260350"/>
            <a:ext cx="136127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r"/>
            <a:r>
              <a:rPr lang="en-CA" altLang="ko-KR" sz="1200" dirty="0" smtClean="0">
                <a:solidFill>
                  <a:srgbClr val="09244D"/>
                </a:solidFill>
                <a:ea typeface="굴림" pitchFamily="50" charset="-127"/>
              </a:rPr>
              <a:t>GSC17-</a:t>
            </a:r>
            <a:r>
              <a:rPr lang="en-US" altLang="ko-KR" sz="1200" dirty="0" smtClean="0">
                <a:solidFill>
                  <a:srgbClr val="09244D"/>
                </a:solidFill>
                <a:ea typeface="굴림" pitchFamily="50" charset="-127"/>
              </a:rPr>
              <a:t>PLEN-58</a:t>
            </a:r>
            <a:endParaRPr lang="en-CA" altLang="ko-KR" sz="1200" dirty="0">
              <a:solidFill>
                <a:srgbClr val="09244D"/>
              </a:solidFill>
              <a:ea typeface="굴림" pitchFamily="50" charset="-127"/>
            </a:endParaRPr>
          </a:p>
        </p:txBody>
      </p:sp>
      <p:sp>
        <p:nvSpPr>
          <p:cNvPr id="7" name="Rectangle 13"/>
          <p:cNvSpPr>
            <a:spLocks noChangeArrowheads="1"/>
          </p:cNvSpPr>
          <p:nvPr userDrawn="1"/>
        </p:nvSpPr>
        <p:spPr bwMode="auto">
          <a:xfrm>
            <a:off x="5680075" y="6381750"/>
            <a:ext cx="3068638" cy="331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indent="0" algn="r" defTabSz="914400" rtl="0" eaLnBrk="1" fontAlgn="base" latinLnBrk="0" hangingPunct="1">
              <a:lnSpc>
                <a:spcPct val="100000"/>
              </a:lnSpc>
              <a:spcBef>
                <a:spcPct val="0"/>
              </a:spcBef>
              <a:spcAft>
                <a:spcPct val="0"/>
              </a:spcAft>
              <a:buClrTx/>
              <a:buSzTx/>
              <a:buFontTx/>
              <a:buNone/>
              <a:tabLst/>
              <a:defRPr/>
            </a:pPr>
            <a:r>
              <a:rPr lang="en-CA" altLang="ko-KR" sz="1200" b="1" i="0" dirty="0" smtClean="0">
                <a:solidFill>
                  <a:srgbClr val="09244D"/>
                </a:solidFill>
                <a:ea typeface="굴림" pitchFamily="50" charset="-127"/>
              </a:rPr>
              <a:t>Standards for Shared ICT</a:t>
            </a:r>
          </a:p>
          <a:p>
            <a:pPr algn="r"/>
            <a:endParaRPr lang="en-CA" altLang="ko-KR" sz="1200" b="1" dirty="0">
              <a:solidFill>
                <a:srgbClr val="09244D"/>
              </a:solidFill>
              <a:ea typeface="굴림" pitchFamily="50" charset="-127"/>
            </a:endParaRPr>
          </a:p>
        </p:txBody>
      </p:sp>
      <p:sp>
        <p:nvSpPr>
          <p:cNvPr id="8" name="Text Box 12"/>
          <p:cNvSpPr txBox="1">
            <a:spLocks noChangeArrowheads="1"/>
          </p:cNvSpPr>
          <p:nvPr userDrawn="1"/>
        </p:nvSpPr>
        <p:spPr bwMode="auto">
          <a:xfrm>
            <a:off x="52388" y="6415882"/>
            <a:ext cx="2305050" cy="277812"/>
          </a:xfrm>
          <a:prstGeom prst="rect">
            <a:avLst/>
          </a:prstGeom>
          <a:noFill/>
          <a:ln w="9525">
            <a:noFill/>
            <a:miter lim="800000"/>
            <a:headEnd/>
            <a:tailEnd/>
          </a:ln>
          <a:effec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r>
              <a:rPr lang="en-CA" altLang="ko-KR" sz="1200" b="1" dirty="0" smtClean="0">
                <a:solidFill>
                  <a:srgbClr val="09244D"/>
                </a:solidFill>
                <a:ea typeface="굴림" pitchFamily="50" charset="-127"/>
              </a:rPr>
              <a:t>GSC-17, </a:t>
            </a:r>
            <a:r>
              <a:rPr lang="en-CA" altLang="ko-KR" sz="1200" b="1" dirty="0" err="1" smtClean="0">
                <a:solidFill>
                  <a:srgbClr val="09244D"/>
                </a:solidFill>
                <a:ea typeface="굴림" pitchFamily="50" charset="-127"/>
              </a:rPr>
              <a:t>Jeju</a:t>
            </a:r>
            <a:r>
              <a:rPr lang="en-CA" altLang="ko-KR" sz="1200" b="1" dirty="0" smtClean="0">
                <a:solidFill>
                  <a:srgbClr val="09244D"/>
                </a:solidFill>
                <a:ea typeface="굴림" pitchFamily="50" charset="-127"/>
              </a:rPr>
              <a:t> / Korea</a:t>
            </a:r>
            <a:endParaRPr lang="en-CA" altLang="ko-KR" sz="1200" b="1" dirty="0" smtClean="0">
              <a:ea typeface="굴림" pitchFamily="50" charset="-127"/>
            </a:endParaRPr>
          </a:p>
        </p:txBody>
      </p:sp>
    </p:spTree>
    <p:extLst>
      <p:ext uri="{BB962C8B-B14F-4D97-AF65-F5344CB8AC3E}">
        <p14:creationId xmlns:p14="http://schemas.microsoft.com/office/powerpoint/2010/main" val="259111081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hdr="0" ftr="0" dt="0"/>
  <p:txStyles>
    <p:titleStyle>
      <a:lvl1pPr algn="ctr" rtl="0" eaLnBrk="0" fontAlgn="base" hangingPunct="0">
        <a:spcBef>
          <a:spcPct val="0"/>
        </a:spcBef>
        <a:spcAft>
          <a:spcPct val="0"/>
        </a:spcAft>
        <a:defRPr sz="4000" b="1">
          <a:solidFill>
            <a:srgbClr val="C68803"/>
          </a:solidFill>
          <a:effectLst>
            <a:outerShdw blurRad="38100" dist="38100" dir="2700000" algn="tl">
              <a:srgbClr val="C0C0C0"/>
            </a:outerShdw>
          </a:effectLst>
          <a:latin typeface="+mj-lt"/>
          <a:ea typeface="+mj-ea"/>
          <a:cs typeface="+mj-cs"/>
        </a:defRPr>
      </a:lvl1pPr>
      <a:lvl2pPr algn="ctr" rtl="0" eaLnBrk="0" fontAlgn="base" hangingPunct="0">
        <a:spcBef>
          <a:spcPct val="0"/>
        </a:spcBef>
        <a:spcAft>
          <a:spcPct val="0"/>
        </a:spcAft>
        <a:defRPr sz="4000" b="1">
          <a:solidFill>
            <a:srgbClr val="C68803"/>
          </a:solidFill>
          <a:effectLst>
            <a:outerShdw blurRad="38100" dist="38100" dir="2700000" algn="tl">
              <a:srgbClr val="C0C0C0"/>
            </a:outerShdw>
          </a:effectLst>
          <a:latin typeface="Arial" charset="0"/>
        </a:defRPr>
      </a:lvl2pPr>
      <a:lvl3pPr algn="ctr" rtl="0" eaLnBrk="0" fontAlgn="base" hangingPunct="0">
        <a:spcBef>
          <a:spcPct val="0"/>
        </a:spcBef>
        <a:spcAft>
          <a:spcPct val="0"/>
        </a:spcAft>
        <a:defRPr sz="4000" b="1">
          <a:solidFill>
            <a:srgbClr val="C68803"/>
          </a:solidFill>
          <a:effectLst>
            <a:outerShdw blurRad="38100" dist="38100" dir="2700000" algn="tl">
              <a:srgbClr val="C0C0C0"/>
            </a:outerShdw>
          </a:effectLst>
          <a:latin typeface="Arial" charset="0"/>
        </a:defRPr>
      </a:lvl3pPr>
      <a:lvl4pPr algn="ctr" rtl="0" eaLnBrk="0" fontAlgn="base" hangingPunct="0">
        <a:spcBef>
          <a:spcPct val="0"/>
        </a:spcBef>
        <a:spcAft>
          <a:spcPct val="0"/>
        </a:spcAft>
        <a:defRPr sz="4000" b="1">
          <a:solidFill>
            <a:srgbClr val="C68803"/>
          </a:solidFill>
          <a:effectLst>
            <a:outerShdw blurRad="38100" dist="38100" dir="2700000" algn="tl">
              <a:srgbClr val="C0C0C0"/>
            </a:outerShdw>
          </a:effectLst>
          <a:latin typeface="Arial" charset="0"/>
        </a:defRPr>
      </a:lvl4pPr>
      <a:lvl5pPr algn="ctr" rtl="0" eaLnBrk="0" fontAlgn="base" hangingPunct="0">
        <a:spcBef>
          <a:spcPct val="0"/>
        </a:spcBef>
        <a:spcAft>
          <a:spcPct val="0"/>
        </a:spcAft>
        <a:defRPr sz="4000" b="1">
          <a:solidFill>
            <a:srgbClr val="C68803"/>
          </a:solidFill>
          <a:effectLst>
            <a:outerShdw blurRad="38100" dist="38100" dir="2700000" algn="tl">
              <a:srgbClr val="C0C0C0"/>
            </a:outerShdw>
          </a:effectLst>
          <a:latin typeface="Arial" charset="0"/>
        </a:defRPr>
      </a:lvl5pPr>
      <a:lvl6pPr marL="457200" algn="ctr" rtl="0" fontAlgn="base">
        <a:spcBef>
          <a:spcPct val="0"/>
        </a:spcBef>
        <a:spcAft>
          <a:spcPct val="0"/>
        </a:spcAft>
        <a:defRPr sz="4000" b="1">
          <a:solidFill>
            <a:srgbClr val="C68803"/>
          </a:solidFill>
          <a:effectLst>
            <a:outerShdw blurRad="38100" dist="38100" dir="2700000" algn="tl">
              <a:srgbClr val="C0C0C0"/>
            </a:outerShdw>
          </a:effectLst>
          <a:latin typeface="Arial" charset="0"/>
        </a:defRPr>
      </a:lvl6pPr>
      <a:lvl7pPr marL="914400" algn="ctr" rtl="0" fontAlgn="base">
        <a:spcBef>
          <a:spcPct val="0"/>
        </a:spcBef>
        <a:spcAft>
          <a:spcPct val="0"/>
        </a:spcAft>
        <a:defRPr sz="4000" b="1">
          <a:solidFill>
            <a:srgbClr val="C68803"/>
          </a:solidFill>
          <a:effectLst>
            <a:outerShdw blurRad="38100" dist="38100" dir="2700000" algn="tl">
              <a:srgbClr val="C0C0C0"/>
            </a:outerShdw>
          </a:effectLst>
          <a:latin typeface="Arial" charset="0"/>
        </a:defRPr>
      </a:lvl7pPr>
      <a:lvl8pPr marL="1371600" algn="ctr" rtl="0" fontAlgn="base">
        <a:spcBef>
          <a:spcPct val="0"/>
        </a:spcBef>
        <a:spcAft>
          <a:spcPct val="0"/>
        </a:spcAft>
        <a:defRPr sz="4000" b="1">
          <a:solidFill>
            <a:srgbClr val="C68803"/>
          </a:solidFill>
          <a:effectLst>
            <a:outerShdw blurRad="38100" dist="38100" dir="2700000" algn="tl">
              <a:srgbClr val="C0C0C0"/>
            </a:outerShdw>
          </a:effectLst>
          <a:latin typeface="Arial" charset="0"/>
        </a:defRPr>
      </a:lvl8pPr>
      <a:lvl9pPr marL="1828800" algn="ctr" rtl="0" fontAlgn="base">
        <a:spcBef>
          <a:spcPct val="0"/>
        </a:spcBef>
        <a:spcAft>
          <a:spcPct val="0"/>
        </a:spcAft>
        <a:defRPr sz="4000" b="1">
          <a:solidFill>
            <a:srgbClr val="C68803"/>
          </a:solidFill>
          <a:effectLst>
            <a:outerShdw blurRad="38100" dist="38100" dir="2700000" algn="tl">
              <a:srgbClr val="C0C0C0"/>
            </a:outerShdw>
          </a:effectLst>
          <a:latin typeface="Arial" charset="0"/>
        </a:defRPr>
      </a:lvl9pPr>
    </p:titleStyle>
    <p:bodyStyle>
      <a:lvl1pPr marL="342900" indent="-342900" algn="l" rtl="0" eaLnBrk="0" fontAlgn="base" hangingPunct="0">
        <a:spcBef>
          <a:spcPct val="20000"/>
        </a:spcBef>
        <a:spcAft>
          <a:spcPct val="0"/>
        </a:spcAft>
        <a:buChar char="•"/>
        <a:defRPr sz="3200">
          <a:solidFill>
            <a:srgbClr val="09244D"/>
          </a:solidFill>
          <a:latin typeface="+mn-lt"/>
          <a:ea typeface="+mn-ea"/>
          <a:cs typeface="+mn-cs"/>
        </a:defRPr>
      </a:lvl1pPr>
      <a:lvl2pPr marL="742950" indent="-285750" algn="l" rtl="0" eaLnBrk="0" fontAlgn="base" hangingPunct="0">
        <a:spcBef>
          <a:spcPct val="20000"/>
        </a:spcBef>
        <a:spcAft>
          <a:spcPct val="0"/>
        </a:spcAft>
        <a:buChar char="–"/>
        <a:defRPr sz="2800">
          <a:solidFill>
            <a:srgbClr val="09244D"/>
          </a:solidFill>
          <a:latin typeface="+mn-lt"/>
        </a:defRPr>
      </a:lvl2pPr>
      <a:lvl3pPr marL="1143000" indent="-228600" algn="l" rtl="0" eaLnBrk="0" fontAlgn="base" hangingPunct="0">
        <a:spcBef>
          <a:spcPct val="20000"/>
        </a:spcBef>
        <a:spcAft>
          <a:spcPct val="0"/>
        </a:spcAft>
        <a:buChar char="•"/>
        <a:defRPr sz="2400">
          <a:solidFill>
            <a:srgbClr val="09244D"/>
          </a:solidFill>
          <a:latin typeface="+mn-lt"/>
        </a:defRPr>
      </a:lvl3pPr>
      <a:lvl4pPr marL="1600200" indent="-228600" algn="l" rtl="0" eaLnBrk="0" fontAlgn="base" hangingPunct="0">
        <a:spcBef>
          <a:spcPct val="20000"/>
        </a:spcBef>
        <a:spcAft>
          <a:spcPct val="0"/>
        </a:spcAft>
        <a:buChar char="–"/>
        <a:defRPr sz="2000">
          <a:solidFill>
            <a:srgbClr val="09244D"/>
          </a:solidFill>
          <a:latin typeface="+mn-lt"/>
        </a:defRPr>
      </a:lvl4pPr>
      <a:lvl5pPr marL="2057400" indent="-228600" algn="l" rtl="0" eaLnBrk="0" fontAlgn="base" hangingPunct="0">
        <a:spcBef>
          <a:spcPct val="20000"/>
        </a:spcBef>
        <a:spcAft>
          <a:spcPct val="0"/>
        </a:spcAft>
        <a:buChar char="»"/>
        <a:defRPr sz="2000">
          <a:solidFill>
            <a:srgbClr val="09244D"/>
          </a:solidFill>
          <a:latin typeface="+mn-lt"/>
        </a:defRPr>
      </a:lvl5pPr>
      <a:lvl6pPr marL="2514600" indent="-228600" algn="l" rtl="0" fontAlgn="base">
        <a:spcBef>
          <a:spcPct val="20000"/>
        </a:spcBef>
        <a:spcAft>
          <a:spcPct val="0"/>
        </a:spcAft>
        <a:buChar char="»"/>
        <a:defRPr sz="2000">
          <a:solidFill>
            <a:srgbClr val="09244D"/>
          </a:solidFill>
          <a:latin typeface="+mn-lt"/>
        </a:defRPr>
      </a:lvl6pPr>
      <a:lvl7pPr marL="2971800" indent="-228600" algn="l" rtl="0" fontAlgn="base">
        <a:spcBef>
          <a:spcPct val="20000"/>
        </a:spcBef>
        <a:spcAft>
          <a:spcPct val="0"/>
        </a:spcAft>
        <a:buChar char="»"/>
        <a:defRPr sz="2000">
          <a:solidFill>
            <a:srgbClr val="09244D"/>
          </a:solidFill>
          <a:latin typeface="+mn-lt"/>
        </a:defRPr>
      </a:lvl7pPr>
      <a:lvl8pPr marL="3429000" indent="-228600" algn="l" rtl="0" fontAlgn="base">
        <a:spcBef>
          <a:spcPct val="20000"/>
        </a:spcBef>
        <a:spcAft>
          <a:spcPct val="0"/>
        </a:spcAft>
        <a:buChar char="»"/>
        <a:defRPr sz="2000">
          <a:solidFill>
            <a:srgbClr val="09244D"/>
          </a:solidFill>
          <a:latin typeface="+mn-lt"/>
        </a:defRPr>
      </a:lvl8pPr>
      <a:lvl9pPr marL="3886200" indent="-228600" algn="l" rtl="0" fontAlgn="base">
        <a:spcBef>
          <a:spcPct val="20000"/>
        </a:spcBef>
        <a:spcAft>
          <a:spcPct val="0"/>
        </a:spcAft>
        <a:buChar char="»"/>
        <a:defRPr sz="2000">
          <a:solidFill>
            <a:srgbClr val="09244D"/>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ark.A.Lipford@sprint.com" TargetMode="External"/><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hyperlink" Target="http://www.atis.org/0191/index.asp"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www.atis.org/0160/index.asp"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www.atis.org/docstore/default.aspx"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www.atis.org/docstore/default.aspx"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www.atis.org/0191/issues.asp"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www.atis.org/0160/issues.asp"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4294967295"/>
          </p:nvPr>
        </p:nvSpPr>
        <p:spPr>
          <a:xfrm>
            <a:off x="1371600" y="4114800"/>
            <a:ext cx="6400800" cy="1752600"/>
          </a:xfrm>
        </p:spPr>
        <p:txBody>
          <a:bodyPr/>
          <a:lstStyle/>
          <a:p>
            <a:pPr marL="0" indent="0" algn="ctr">
              <a:lnSpc>
                <a:spcPct val="90000"/>
              </a:lnSpc>
              <a:buNone/>
            </a:pPr>
            <a:r>
              <a:rPr lang="en-GB" altLang="zh-CN" b="1" dirty="0" smtClean="0">
                <a:effectLst>
                  <a:outerShdw blurRad="38100" dist="38100" dir="2700000" algn="tl">
                    <a:srgbClr val="000000">
                      <a:alpha val="43137"/>
                    </a:srgbClr>
                  </a:outerShdw>
                </a:effectLst>
              </a:rPr>
              <a:t>Mark Lipford</a:t>
            </a:r>
            <a:endParaRPr lang="en-GB" altLang="zh-CN" b="1" dirty="0">
              <a:effectLst>
                <a:outerShdw blurRad="38100" dist="38100" dir="2700000" algn="tl">
                  <a:srgbClr val="000000">
                    <a:alpha val="43137"/>
                  </a:srgbClr>
                </a:outerShdw>
              </a:effectLst>
            </a:endParaRPr>
          </a:p>
          <a:p>
            <a:pPr marL="0" indent="0" algn="ctr">
              <a:lnSpc>
                <a:spcPct val="90000"/>
              </a:lnSpc>
              <a:buNone/>
            </a:pPr>
            <a:r>
              <a:rPr lang="en-US" altLang="zh-CN" b="1" dirty="0">
                <a:effectLst>
                  <a:outerShdw blurRad="38100" dist="38100" dir="2700000" algn="tl">
                    <a:srgbClr val="000000">
                      <a:alpha val="43137"/>
                    </a:srgbClr>
                  </a:outerShdw>
                </a:effectLst>
              </a:rPr>
              <a:t>Director, Global Standards and Ecosystem </a:t>
            </a:r>
            <a:r>
              <a:rPr lang="en-US" altLang="zh-CN" b="1" dirty="0" smtClean="0">
                <a:effectLst>
                  <a:outerShdw blurRad="38100" dist="38100" dir="2700000" algn="tl">
                    <a:srgbClr val="000000">
                      <a:alpha val="43137"/>
                    </a:srgbClr>
                  </a:outerShdw>
                </a:effectLst>
              </a:rPr>
              <a:t>Development</a:t>
            </a:r>
          </a:p>
          <a:p>
            <a:pPr marL="0" indent="0" algn="ctr">
              <a:lnSpc>
                <a:spcPct val="90000"/>
              </a:lnSpc>
              <a:buNone/>
            </a:pPr>
            <a:r>
              <a:rPr lang="en-US" altLang="zh-CN" b="1" dirty="0" smtClean="0">
                <a:effectLst>
                  <a:outerShdw blurRad="38100" dist="38100" dir="2700000" algn="tl">
                    <a:srgbClr val="000000">
                      <a:alpha val="43137"/>
                    </a:srgbClr>
                  </a:outerShdw>
                </a:effectLst>
              </a:rPr>
              <a:t>Sprint Nextel</a:t>
            </a:r>
            <a:endParaRPr lang="en-GB" altLang="zh-CN" b="1" dirty="0">
              <a:effectLst>
                <a:outerShdw blurRad="38100" dist="38100" dir="2700000" algn="tl">
                  <a:srgbClr val="000000">
                    <a:alpha val="43137"/>
                  </a:srgbClr>
                </a:outerShdw>
              </a:effectLst>
            </a:endParaRPr>
          </a:p>
        </p:txBody>
      </p:sp>
      <p:sp>
        <p:nvSpPr>
          <p:cNvPr id="3" name="Title 2"/>
          <p:cNvSpPr>
            <a:spLocks noGrp="1"/>
          </p:cNvSpPr>
          <p:nvPr>
            <p:ph type="ctrTitle"/>
          </p:nvPr>
        </p:nvSpPr>
        <p:spPr>
          <a:xfrm>
            <a:off x="685800" y="2130425"/>
            <a:ext cx="7772400" cy="1470025"/>
          </a:xfrm>
        </p:spPr>
        <p:txBody>
          <a:bodyPr/>
          <a:lstStyle/>
          <a:p>
            <a:r>
              <a:rPr lang="en-US" altLang="en-US" b="1" dirty="0"/>
              <a:t>ATIS Lawful Intercept (</a:t>
            </a:r>
            <a:r>
              <a:rPr lang="en-US" altLang="en-US" b="1" dirty="0" smtClean="0"/>
              <a:t>LI)</a:t>
            </a:r>
            <a:r>
              <a:rPr lang="en-US" altLang="en-US" b="1" dirty="0"/>
              <a:t/>
            </a:r>
            <a:br>
              <a:rPr lang="en-US" altLang="en-US" b="1" dirty="0"/>
            </a:br>
            <a:r>
              <a:rPr lang="en-US" altLang="en-US" b="1" dirty="0"/>
              <a:t>Standards </a:t>
            </a:r>
            <a:r>
              <a:rPr lang="en-US" altLang="en-US" b="1" dirty="0" smtClean="0"/>
              <a:t>Development</a:t>
            </a:r>
            <a:endParaRPr lang="en-US" b="1" dirty="0"/>
          </a:p>
        </p:txBody>
      </p:sp>
      <p:graphicFrame>
        <p:nvGraphicFramePr>
          <p:cNvPr id="4" name="Group 40"/>
          <p:cNvGraphicFramePr>
            <a:graphicFrameLocks noGrp="1"/>
          </p:cNvGraphicFramePr>
          <p:nvPr>
            <p:extLst>
              <p:ext uri="{D42A27DB-BD31-4B8C-83A1-F6EECF244321}">
                <p14:modId xmlns:p14="http://schemas.microsoft.com/office/powerpoint/2010/main" val="2473861288"/>
              </p:ext>
            </p:extLst>
          </p:nvPr>
        </p:nvGraphicFramePr>
        <p:xfrm>
          <a:off x="3587750" y="288925"/>
          <a:ext cx="5064125" cy="1310640"/>
        </p:xfrm>
        <a:graphic>
          <a:graphicData uri="http://schemas.openxmlformats.org/drawingml/2006/table">
            <a:tbl>
              <a:tblPr/>
              <a:tblGrid>
                <a:gridCol w="1081088"/>
                <a:gridCol w="3983037"/>
              </a:tblGrid>
              <a:tr h="2444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CA" sz="1100" b="0" i="0" u="none" strike="noStrike" cap="none" normalizeH="0" baseline="0" dirty="0" smtClean="0">
                          <a:ln>
                            <a:noFill/>
                          </a:ln>
                          <a:solidFill>
                            <a:srgbClr val="09244D"/>
                          </a:solidFill>
                          <a:effectLst/>
                          <a:latin typeface="Trebuchet MS" pitchFamily="34" charset="0"/>
                        </a:rPr>
                        <a:t>Document No:</a:t>
                      </a:r>
                    </a:p>
                  </a:txBody>
                  <a:tcPr horzOverflow="overflow">
                    <a:lnL w="19050" cap="flat" cmpd="sng" algn="ctr">
                      <a:solidFill>
                        <a:srgbClr val="09244D"/>
                      </a:solidFill>
                      <a:prstDash val="solid"/>
                      <a:round/>
                      <a:headEnd type="none" w="med" len="med"/>
                      <a:tailEnd type="none" w="med" len="med"/>
                    </a:lnL>
                    <a:lnR w="12700" cap="flat" cmpd="sng" algn="ctr">
                      <a:solidFill>
                        <a:srgbClr val="09244D"/>
                      </a:solidFill>
                      <a:prstDash val="solid"/>
                      <a:round/>
                      <a:headEnd type="none" w="med" len="med"/>
                      <a:tailEnd type="none" w="med" len="med"/>
                    </a:lnR>
                    <a:lnT w="19050" cap="flat" cmpd="sng" algn="ctr">
                      <a:solidFill>
                        <a:srgbClr val="09244D"/>
                      </a:solidFill>
                      <a:prstDash val="solid"/>
                      <a:round/>
                      <a:headEnd type="none" w="med" len="med"/>
                      <a:tailEnd type="none" w="med" len="med"/>
                    </a:lnT>
                    <a:lnB w="12700" cap="flat" cmpd="sng" algn="ctr">
                      <a:solidFill>
                        <a:srgbClr val="09244D"/>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1200" b="1" i="0" u="none" strike="noStrike" cap="none" normalizeH="0" baseline="0" dirty="0" smtClean="0">
                          <a:ln>
                            <a:noFill/>
                          </a:ln>
                          <a:solidFill>
                            <a:srgbClr val="09244D"/>
                          </a:solidFill>
                          <a:effectLst/>
                          <a:latin typeface="Arial" charset="0"/>
                          <a:ea typeface="ＭＳ Ｐゴシック" charset="-128"/>
                        </a:rPr>
                        <a:t>GSC17-PLEN-58</a:t>
                      </a:r>
                      <a:endParaRPr kumimoji="0" lang="en-CA" sz="1200" b="1" i="0" u="none" strike="noStrike" cap="none" normalizeH="0" baseline="0" dirty="0" smtClean="0">
                        <a:ln>
                          <a:noFill/>
                        </a:ln>
                        <a:solidFill>
                          <a:srgbClr val="09244D"/>
                        </a:solidFill>
                        <a:effectLst/>
                        <a:latin typeface="Arial" charset="0"/>
                        <a:ea typeface="ＭＳ Ｐゴシック" charset="-128"/>
                      </a:endParaRPr>
                    </a:p>
                  </a:txBody>
                  <a:tcPr horzOverflow="overflow">
                    <a:lnL w="12700" cap="flat" cmpd="sng" algn="ctr">
                      <a:solidFill>
                        <a:srgbClr val="09244D"/>
                      </a:solidFill>
                      <a:prstDash val="solid"/>
                      <a:round/>
                      <a:headEnd type="none" w="med" len="med"/>
                      <a:tailEnd type="none" w="med" len="med"/>
                    </a:lnL>
                    <a:lnR w="19050" cap="flat" cmpd="sng" algn="ctr">
                      <a:solidFill>
                        <a:srgbClr val="09244D"/>
                      </a:solidFill>
                      <a:prstDash val="solid"/>
                      <a:round/>
                      <a:headEnd type="none" w="med" len="med"/>
                      <a:tailEnd type="none" w="med" len="med"/>
                    </a:lnR>
                    <a:lnT w="19050" cap="flat" cmpd="sng" algn="ctr">
                      <a:solidFill>
                        <a:srgbClr val="09244D"/>
                      </a:solidFill>
                      <a:prstDash val="solid"/>
                      <a:round/>
                      <a:headEnd type="none" w="med" len="med"/>
                      <a:tailEnd type="none" w="med" len="med"/>
                    </a:lnT>
                    <a:lnB w="12700" cap="flat" cmpd="sng" algn="ctr">
                      <a:solidFill>
                        <a:srgbClr val="09244D"/>
                      </a:solidFill>
                      <a:prstDash val="solid"/>
                      <a:round/>
                      <a:headEnd type="none" w="med" len="med"/>
                      <a:tailEnd type="none" w="med" len="med"/>
                    </a:lnB>
                    <a:lnTlToBr>
                      <a:noFill/>
                    </a:lnTlToBr>
                    <a:lnBlToTr>
                      <a:noFill/>
                    </a:lnBlToTr>
                    <a:noFill/>
                  </a:tcPr>
                </a:tc>
              </a:tr>
              <a:tr h="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CA" sz="1100" b="0" i="0" u="none" strike="noStrike" cap="none" normalizeH="0" baseline="0" dirty="0" smtClean="0">
                          <a:ln>
                            <a:noFill/>
                          </a:ln>
                          <a:solidFill>
                            <a:srgbClr val="09244D"/>
                          </a:solidFill>
                          <a:effectLst/>
                          <a:latin typeface="Trebuchet MS" pitchFamily="34" charset="0"/>
                        </a:rPr>
                        <a:t>Source:</a:t>
                      </a:r>
                    </a:p>
                  </a:txBody>
                  <a:tcPr horzOverflow="overflow">
                    <a:lnL w="19050" cap="flat" cmpd="sng" algn="ctr">
                      <a:solidFill>
                        <a:srgbClr val="09244D"/>
                      </a:solidFill>
                      <a:prstDash val="solid"/>
                      <a:round/>
                      <a:headEnd type="none" w="med" len="med"/>
                      <a:tailEnd type="none" w="med" len="med"/>
                    </a:lnL>
                    <a:lnR w="12700" cap="flat" cmpd="sng" algn="ctr">
                      <a:solidFill>
                        <a:srgbClr val="09244D"/>
                      </a:solidFill>
                      <a:prstDash val="solid"/>
                      <a:round/>
                      <a:headEnd type="none" w="med" len="med"/>
                      <a:tailEnd type="none" w="med" len="med"/>
                    </a:lnR>
                    <a:lnT w="12700" cap="flat" cmpd="sng" algn="ctr">
                      <a:solidFill>
                        <a:srgbClr val="09244D"/>
                      </a:solidFill>
                      <a:prstDash val="solid"/>
                      <a:round/>
                      <a:headEnd type="none" w="med" len="med"/>
                      <a:tailEnd type="none" w="med" len="med"/>
                    </a:lnT>
                    <a:lnB w="12700" cap="flat" cmpd="sng" algn="ctr">
                      <a:solidFill>
                        <a:srgbClr val="09244D"/>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CA" sz="1000" b="0" i="0" u="none" strike="noStrike" cap="none" normalizeH="0" baseline="0" dirty="0" smtClean="0">
                          <a:ln>
                            <a:noFill/>
                          </a:ln>
                          <a:solidFill>
                            <a:srgbClr val="09244D"/>
                          </a:solidFill>
                          <a:effectLst/>
                          <a:latin typeface="Arial" charset="0"/>
                        </a:rPr>
                        <a:t>ATIS</a:t>
                      </a:r>
                    </a:p>
                  </a:txBody>
                  <a:tcPr horzOverflow="overflow">
                    <a:lnL w="12700" cap="flat" cmpd="sng" algn="ctr">
                      <a:solidFill>
                        <a:srgbClr val="09244D"/>
                      </a:solidFill>
                      <a:prstDash val="solid"/>
                      <a:round/>
                      <a:headEnd type="none" w="med" len="med"/>
                      <a:tailEnd type="none" w="med" len="med"/>
                    </a:lnL>
                    <a:lnR w="19050" cap="flat" cmpd="sng" algn="ctr">
                      <a:solidFill>
                        <a:srgbClr val="09244D"/>
                      </a:solidFill>
                      <a:prstDash val="solid"/>
                      <a:round/>
                      <a:headEnd type="none" w="med" len="med"/>
                      <a:tailEnd type="none" w="med" len="med"/>
                    </a:lnR>
                    <a:lnT w="12700" cap="flat" cmpd="sng" algn="ctr">
                      <a:solidFill>
                        <a:srgbClr val="09244D"/>
                      </a:solidFill>
                      <a:prstDash val="solid"/>
                      <a:round/>
                      <a:headEnd type="none" w="med" len="med"/>
                      <a:tailEnd type="none" w="med" len="med"/>
                    </a:lnT>
                    <a:lnB w="12700" cap="flat" cmpd="sng" algn="ctr">
                      <a:solidFill>
                        <a:srgbClr val="09244D"/>
                      </a:solidFill>
                      <a:prstDash val="solid"/>
                      <a:round/>
                      <a:headEnd type="none" w="med" len="med"/>
                      <a:tailEnd type="none" w="med" len="med"/>
                    </a:lnB>
                    <a:lnTlToBr>
                      <a:noFill/>
                    </a:lnTlToBr>
                    <a:lnBlToTr>
                      <a:noFill/>
                    </a:lnBlToTr>
                    <a:noFill/>
                  </a:tcPr>
                </a:tc>
              </a:tr>
              <a:tr h="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CA" sz="1100" b="0" i="0" u="none" strike="noStrike" cap="none" normalizeH="0" baseline="0" dirty="0" smtClean="0">
                          <a:ln>
                            <a:noFill/>
                          </a:ln>
                          <a:solidFill>
                            <a:srgbClr val="09244D"/>
                          </a:solidFill>
                          <a:effectLst/>
                          <a:latin typeface="Trebuchet MS" pitchFamily="34" charset="0"/>
                        </a:rPr>
                        <a:t>Contact:</a:t>
                      </a:r>
                    </a:p>
                  </a:txBody>
                  <a:tcPr horzOverflow="overflow">
                    <a:lnL w="19050" cap="flat" cmpd="sng" algn="ctr">
                      <a:solidFill>
                        <a:srgbClr val="09244D"/>
                      </a:solidFill>
                      <a:prstDash val="solid"/>
                      <a:round/>
                      <a:headEnd type="none" w="med" len="med"/>
                      <a:tailEnd type="none" w="med" len="med"/>
                    </a:lnL>
                    <a:lnR w="12700" cap="flat" cmpd="sng" algn="ctr">
                      <a:solidFill>
                        <a:srgbClr val="09244D"/>
                      </a:solidFill>
                      <a:prstDash val="solid"/>
                      <a:round/>
                      <a:headEnd type="none" w="med" len="med"/>
                      <a:tailEnd type="none" w="med" len="med"/>
                    </a:lnR>
                    <a:lnT w="12700" cap="flat" cmpd="sng" algn="ctr">
                      <a:solidFill>
                        <a:srgbClr val="09244D"/>
                      </a:solidFill>
                      <a:prstDash val="solid"/>
                      <a:round/>
                      <a:headEnd type="none" w="med" len="med"/>
                      <a:tailEnd type="none" w="med" len="med"/>
                    </a:lnT>
                    <a:lnB w="12700" cap="flat" cmpd="sng" algn="ctr">
                      <a:solidFill>
                        <a:srgbClr val="09244D"/>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CA" sz="1000" b="0" i="0" u="none" strike="noStrike" cap="none" normalizeH="0" baseline="0" dirty="0" smtClean="0">
                          <a:ln>
                            <a:noFill/>
                          </a:ln>
                          <a:solidFill>
                            <a:srgbClr val="09244D"/>
                          </a:solidFill>
                          <a:effectLst/>
                          <a:latin typeface="Arial" charset="0"/>
                        </a:rPr>
                        <a:t>Mark Lipford, </a:t>
                      </a:r>
                      <a:r>
                        <a:rPr kumimoji="0" lang="en-CA" sz="1000" b="0" i="0" u="none" strike="noStrike" cap="none" normalizeH="0" baseline="0" dirty="0" smtClean="0">
                          <a:ln>
                            <a:noFill/>
                          </a:ln>
                          <a:solidFill>
                            <a:srgbClr val="09244D"/>
                          </a:solidFill>
                          <a:effectLst/>
                          <a:latin typeface="Arial" charset="0"/>
                          <a:hlinkClick r:id="rId3"/>
                        </a:rPr>
                        <a:t>Mark.A.Lipford@sprint.com</a:t>
                      </a:r>
                      <a:r>
                        <a:rPr kumimoji="0" lang="en-CA" sz="1000" b="0" i="0" u="none" strike="noStrike" cap="none" normalizeH="0" baseline="0" dirty="0" smtClean="0">
                          <a:ln>
                            <a:noFill/>
                          </a:ln>
                          <a:solidFill>
                            <a:srgbClr val="09244D"/>
                          </a:solidFill>
                          <a:effectLst/>
                          <a:latin typeface="Arial" charset="0"/>
                        </a:rPr>
                        <a:t> </a:t>
                      </a:r>
                    </a:p>
                  </a:txBody>
                  <a:tcPr horzOverflow="overflow">
                    <a:lnL w="12700" cap="flat" cmpd="sng" algn="ctr">
                      <a:solidFill>
                        <a:srgbClr val="09244D"/>
                      </a:solidFill>
                      <a:prstDash val="solid"/>
                      <a:round/>
                      <a:headEnd type="none" w="med" len="med"/>
                      <a:tailEnd type="none" w="med" len="med"/>
                    </a:lnL>
                    <a:lnR w="19050" cap="flat" cmpd="sng" algn="ctr">
                      <a:solidFill>
                        <a:srgbClr val="09244D"/>
                      </a:solidFill>
                      <a:prstDash val="solid"/>
                      <a:round/>
                      <a:headEnd type="none" w="med" len="med"/>
                      <a:tailEnd type="none" w="med" len="med"/>
                    </a:lnR>
                    <a:lnT w="12700" cap="flat" cmpd="sng" algn="ctr">
                      <a:solidFill>
                        <a:srgbClr val="09244D"/>
                      </a:solidFill>
                      <a:prstDash val="solid"/>
                      <a:round/>
                      <a:headEnd type="none" w="med" len="med"/>
                      <a:tailEnd type="none" w="med" len="med"/>
                    </a:lnT>
                    <a:lnB w="12700" cap="flat" cmpd="sng" algn="ctr">
                      <a:solidFill>
                        <a:srgbClr val="09244D"/>
                      </a:solidFill>
                      <a:prstDash val="solid"/>
                      <a:round/>
                      <a:headEnd type="none" w="med" len="med"/>
                      <a:tailEnd type="none" w="med" len="med"/>
                    </a:lnB>
                    <a:lnTlToBr>
                      <a:noFill/>
                    </a:lnTlToBr>
                    <a:lnBlToTr>
                      <a:noFill/>
                    </a:lnBlToTr>
                    <a:noFill/>
                  </a:tcPr>
                </a:tc>
              </a:tr>
              <a:tr h="2222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CA" sz="1100" b="0" i="0" u="none" strike="noStrike" cap="none" normalizeH="0" baseline="0" dirty="0" smtClean="0">
                          <a:ln>
                            <a:noFill/>
                          </a:ln>
                          <a:solidFill>
                            <a:srgbClr val="09244D"/>
                          </a:solidFill>
                          <a:effectLst/>
                          <a:latin typeface="Trebuchet MS" pitchFamily="34" charset="0"/>
                        </a:rPr>
                        <a:t>GSC Session:</a:t>
                      </a:r>
                    </a:p>
                  </a:txBody>
                  <a:tcPr horzOverflow="overflow">
                    <a:lnL w="19050" cap="flat" cmpd="sng" algn="ctr">
                      <a:solidFill>
                        <a:srgbClr val="09244D"/>
                      </a:solidFill>
                      <a:prstDash val="solid"/>
                      <a:round/>
                      <a:headEnd type="none" w="med" len="med"/>
                      <a:tailEnd type="none" w="med" len="med"/>
                    </a:lnL>
                    <a:lnR w="12700" cap="flat" cmpd="sng" algn="ctr">
                      <a:solidFill>
                        <a:srgbClr val="09244D"/>
                      </a:solidFill>
                      <a:prstDash val="solid"/>
                      <a:round/>
                      <a:headEnd type="none" w="med" len="med"/>
                      <a:tailEnd type="none" w="med" len="med"/>
                    </a:lnR>
                    <a:lnT w="12700" cap="flat" cmpd="sng" algn="ctr">
                      <a:solidFill>
                        <a:srgbClr val="09244D"/>
                      </a:solidFill>
                      <a:prstDash val="solid"/>
                      <a:round/>
                      <a:headEnd type="none" w="med" len="med"/>
                      <a:tailEnd type="none" w="med" len="med"/>
                    </a:lnT>
                    <a:lnB w="12700" cap="flat" cmpd="sng" algn="ctr">
                      <a:solidFill>
                        <a:srgbClr val="09244D"/>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CA" sz="1000" b="0" i="0" u="none" strike="noStrike" cap="none" normalizeH="0" baseline="0" dirty="0" smtClean="0">
                          <a:ln>
                            <a:noFill/>
                          </a:ln>
                          <a:solidFill>
                            <a:srgbClr val="09244D"/>
                          </a:solidFill>
                          <a:effectLst/>
                          <a:latin typeface="Arial" charset="0"/>
                        </a:rPr>
                        <a:t>PLEN</a:t>
                      </a:r>
                    </a:p>
                  </a:txBody>
                  <a:tcPr horzOverflow="overflow">
                    <a:lnL w="12700" cap="flat" cmpd="sng" algn="ctr">
                      <a:solidFill>
                        <a:srgbClr val="09244D"/>
                      </a:solidFill>
                      <a:prstDash val="solid"/>
                      <a:round/>
                      <a:headEnd type="none" w="med" len="med"/>
                      <a:tailEnd type="none" w="med" len="med"/>
                    </a:lnL>
                    <a:lnR w="19050" cap="flat" cmpd="sng" algn="ctr">
                      <a:solidFill>
                        <a:srgbClr val="09244D"/>
                      </a:solidFill>
                      <a:prstDash val="solid"/>
                      <a:round/>
                      <a:headEnd type="none" w="med" len="med"/>
                      <a:tailEnd type="none" w="med" len="med"/>
                    </a:lnR>
                    <a:lnT w="12700" cap="flat" cmpd="sng" algn="ctr">
                      <a:solidFill>
                        <a:srgbClr val="09244D"/>
                      </a:solidFill>
                      <a:prstDash val="solid"/>
                      <a:round/>
                      <a:headEnd type="none" w="med" len="med"/>
                      <a:tailEnd type="none" w="med" len="med"/>
                    </a:lnT>
                    <a:lnB w="12700" cap="flat" cmpd="sng" algn="ctr">
                      <a:solidFill>
                        <a:srgbClr val="09244D"/>
                      </a:solidFill>
                      <a:prstDash val="solid"/>
                      <a:round/>
                      <a:headEnd type="none" w="med" len="med"/>
                      <a:tailEnd type="none" w="med" len="med"/>
                    </a:lnB>
                    <a:lnTlToBr>
                      <a:noFill/>
                    </a:lnTlToBr>
                    <a:lnBlToTr>
                      <a:noFill/>
                    </a:lnBlToTr>
                    <a:noFill/>
                  </a:tcPr>
                </a:tc>
              </a:tr>
              <a:tr h="2222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CA" sz="1100" b="0" i="0" u="none" strike="noStrike" cap="none" normalizeH="0" baseline="0" dirty="0" smtClean="0">
                          <a:ln>
                            <a:noFill/>
                          </a:ln>
                          <a:solidFill>
                            <a:srgbClr val="09244D"/>
                          </a:solidFill>
                          <a:effectLst/>
                          <a:latin typeface="Trebuchet MS" pitchFamily="34" charset="0"/>
                        </a:rPr>
                        <a:t>Agenda Item:</a:t>
                      </a:r>
                    </a:p>
                  </a:txBody>
                  <a:tcPr horzOverflow="overflow">
                    <a:lnL w="19050" cap="flat" cmpd="sng" algn="ctr">
                      <a:solidFill>
                        <a:srgbClr val="09244D"/>
                      </a:solidFill>
                      <a:prstDash val="solid"/>
                      <a:round/>
                      <a:headEnd type="none" w="med" len="med"/>
                      <a:tailEnd type="none" w="med" len="med"/>
                    </a:lnL>
                    <a:lnR w="12700" cap="flat" cmpd="sng" algn="ctr">
                      <a:solidFill>
                        <a:srgbClr val="09244D"/>
                      </a:solidFill>
                      <a:prstDash val="solid"/>
                      <a:round/>
                      <a:headEnd type="none" w="med" len="med"/>
                      <a:tailEnd type="none" w="med" len="med"/>
                    </a:lnR>
                    <a:lnT w="12700" cap="flat" cmpd="sng" algn="ctr">
                      <a:solidFill>
                        <a:srgbClr val="09244D"/>
                      </a:solidFill>
                      <a:prstDash val="solid"/>
                      <a:round/>
                      <a:headEnd type="none" w="med" len="med"/>
                      <a:tailEnd type="none" w="med" len="med"/>
                    </a:lnT>
                    <a:lnB w="19050" cap="flat" cmpd="sng" algn="ctr">
                      <a:solidFill>
                        <a:srgbClr val="09244D"/>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CA" sz="1000" b="0" i="0" u="none" strike="noStrike" cap="none" normalizeH="0" baseline="0" dirty="0" smtClean="0">
                          <a:ln>
                            <a:noFill/>
                          </a:ln>
                          <a:solidFill>
                            <a:srgbClr val="09244D"/>
                          </a:solidFill>
                          <a:effectLst/>
                          <a:latin typeface="Arial" charset="0"/>
                        </a:rPr>
                        <a:t>6.3</a:t>
                      </a:r>
                    </a:p>
                  </a:txBody>
                  <a:tcPr horzOverflow="overflow">
                    <a:lnL w="12700" cap="flat" cmpd="sng" algn="ctr">
                      <a:solidFill>
                        <a:srgbClr val="09244D"/>
                      </a:solidFill>
                      <a:prstDash val="solid"/>
                      <a:round/>
                      <a:headEnd type="none" w="med" len="med"/>
                      <a:tailEnd type="none" w="med" len="med"/>
                    </a:lnL>
                    <a:lnR w="19050" cap="flat" cmpd="sng" algn="ctr">
                      <a:solidFill>
                        <a:srgbClr val="09244D"/>
                      </a:solidFill>
                      <a:prstDash val="solid"/>
                      <a:round/>
                      <a:headEnd type="none" w="med" len="med"/>
                      <a:tailEnd type="none" w="med" len="med"/>
                    </a:lnR>
                    <a:lnT w="12700" cap="flat" cmpd="sng" algn="ctr">
                      <a:solidFill>
                        <a:srgbClr val="09244D"/>
                      </a:solidFill>
                      <a:prstDash val="solid"/>
                      <a:round/>
                      <a:headEnd type="none" w="med" len="med"/>
                      <a:tailEnd type="none" w="med" len="med"/>
                    </a:lnT>
                    <a:lnB w="19050" cap="flat" cmpd="sng" algn="ctr">
                      <a:solidFill>
                        <a:srgbClr val="09244D"/>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81757176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PTSC </a:t>
            </a:r>
            <a:r>
              <a:rPr lang="en-US" altLang="en-US" dirty="0" smtClean="0"/>
              <a:t>Mission/Scope</a:t>
            </a:r>
            <a:endParaRPr lang="en-US" dirty="0"/>
          </a:p>
        </p:txBody>
      </p:sp>
      <p:sp>
        <p:nvSpPr>
          <p:cNvPr id="23553" name="内容占位符 2"/>
          <p:cNvSpPr>
            <a:spLocks noGrp="1"/>
          </p:cNvSpPr>
          <p:nvPr>
            <p:ph idx="1"/>
          </p:nvPr>
        </p:nvSpPr>
        <p:spPr>
          <a:xfrm>
            <a:off x="468313" y="1295400"/>
            <a:ext cx="8229600" cy="4525962"/>
          </a:xfrm>
        </p:spPr>
        <p:txBody>
          <a:bodyPr/>
          <a:lstStyle/>
          <a:p>
            <a:r>
              <a:rPr lang="en-US" sz="2400" b="1" smtClean="0"/>
              <a:t>Packet Technologies and Systems Committee (PTSC)</a:t>
            </a:r>
            <a:r>
              <a:rPr lang="en-US" sz="2800" b="1" smtClean="0"/>
              <a:t> </a:t>
            </a:r>
          </a:p>
          <a:p>
            <a:pPr lvl="1"/>
            <a:r>
              <a:rPr lang="en-US" sz="1800" smtClean="0">
                <a:hlinkClick r:id="rId3"/>
              </a:rPr>
              <a:t>http://www.atis.org/0191/index.asp</a:t>
            </a:r>
            <a:r>
              <a:rPr lang="en-US" sz="1800" smtClean="0"/>
              <a:t> </a:t>
            </a:r>
          </a:p>
          <a:p>
            <a:pPr lvl="1"/>
            <a:r>
              <a:rPr lang="en-US" sz="1800" smtClean="0"/>
              <a:t>Mission: PTSC develops and recommends standards and technical reports related to services, architectures, and signaling, in addition to related subjects under consideration in other North American and international standards bodies. </a:t>
            </a:r>
          </a:p>
          <a:p>
            <a:pPr lvl="1"/>
            <a:r>
              <a:rPr lang="en-US" sz="1800" smtClean="0"/>
              <a:t>Scope:</a:t>
            </a:r>
          </a:p>
          <a:p>
            <a:pPr lvl="2"/>
            <a:r>
              <a:rPr lang="en-US" sz="1800" smtClean="0"/>
              <a:t>Coordinates and develops standards and technical reports relevant to telecommunications networks in the U.S. </a:t>
            </a:r>
          </a:p>
          <a:p>
            <a:pPr lvl="2"/>
            <a:r>
              <a:rPr lang="en-US" sz="1800" smtClean="0"/>
              <a:t>Reviews and prepares contributions on such matters for submission to U.S. ITU-T and U.S. ITU-R Study Groups or other standards organizations. </a:t>
            </a:r>
          </a:p>
          <a:p>
            <a:pPr lvl="2"/>
            <a:r>
              <a:rPr lang="en-US" sz="1800" smtClean="0"/>
              <a:t>Reviews for acceptability or per contra the positions of other countries in related standards development and takes or recommends appropriate actions. </a:t>
            </a:r>
          </a:p>
        </p:txBody>
      </p:sp>
      <p:sp>
        <p:nvSpPr>
          <p:cNvPr id="4" name="Rectangle 6"/>
          <p:cNvSpPr>
            <a:spLocks noGrp="1" noChangeArrowheads="1"/>
          </p:cNvSpPr>
          <p:nvPr>
            <p:ph type="sldNum" sz="quarter" idx="10"/>
          </p:nvPr>
        </p:nvSpPr>
        <p:spPr>
          <a:prstGeom prst="rect">
            <a:avLst/>
          </a:prstGeom>
          <a:ln/>
        </p:spPr>
        <p:txBody>
          <a:bodyPr/>
          <a:lstStyle/>
          <a:p>
            <a:pPr>
              <a:defRPr/>
            </a:pPr>
            <a:fld id="{B8C0F226-AA75-4733-8DBD-DE5199904DCA}" type="slidenum">
              <a:rPr lang="en-US" altLang="zh-CN"/>
              <a:pPr>
                <a:defRPr/>
              </a:pPr>
              <a:t>10</a:t>
            </a:fld>
            <a:endParaRPr lang="en-US" altLang="zh-CN"/>
          </a:p>
        </p:txBody>
      </p:sp>
    </p:spTree>
    <p:extLst>
      <p:ext uri="{BB962C8B-B14F-4D97-AF65-F5344CB8AC3E}">
        <p14:creationId xmlns:p14="http://schemas.microsoft.com/office/powerpoint/2010/main" val="209275327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PTSC LAES </a:t>
            </a:r>
            <a:r>
              <a:rPr lang="en-US" altLang="en-US" dirty="0" smtClean="0"/>
              <a:t>Mission/Scope</a:t>
            </a:r>
            <a:endParaRPr lang="en-US" dirty="0"/>
          </a:p>
        </p:txBody>
      </p:sp>
      <p:sp>
        <p:nvSpPr>
          <p:cNvPr id="24577" name="内容占位符 2"/>
          <p:cNvSpPr>
            <a:spLocks noGrp="1"/>
          </p:cNvSpPr>
          <p:nvPr>
            <p:ph idx="1"/>
          </p:nvPr>
        </p:nvSpPr>
        <p:spPr>
          <a:xfrm>
            <a:off x="468313" y="1295400"/>
            <a:ext cx="8229600" cy="4525962"/>
          </a:xfrm>
        </p:spPr>
        <p:txBody>
          <a:bodyPr/>
          <a:lstStyle/>
          <a:p>
            <a:r>
              <a:rPr lang="en-US" sz="1800" b="1" smtClean="0"/>
              <a:t>PTSC Lawfully Authorized Electronic Surveillance Subcommittee (PTSC LAES)</a:t>
            </a:r>
          </a:p>
          <a:p>
            <a:pPr lvl="1"/>
            <a:r>
              <a:rPr lang="en-US" sz="1800" smtClean="0"/>
              <a:t>Mission: The PTSC LAES Subcommittee develops and recommends standards, technical requirements and technical reports related to Lawfully Authorized Electronic Surveillance (LAES) of packet-mode technologies in a wireline environment.</a:t>
            </a:r>
          </a:p>
          <a:p>
            <a:pPr lvl="1"/>
            <a:r>
              <a:rPr lang="en-US" sz="1800" smtClean="0"/>
              <a:t>Scope: Coordinates and develops standards, technical requirements, technical reports and other documents relevant to LAES of packet-mode technology in telecommunications networks in the U.S., taking advantage of standards development progress in other standards organizations, e.g., IETF, WTSC and ETSI. In as much as the development of standards may be evolved or influenced by several ATIS technical committees/forums, PTSC and the PTSC LAES Subcommittee will maintain liaisons with appropriate ATIS committees/forums, as well as with standards-setting bodies, external to ATIS and will adopt other SDO standards as appropriate.</a:t>
            </a:r>
          </a:p>
        </p:txBody>
      </p:sp>
      <p:sp>
        <p:nvSpPr>
          <p:cNvPr id="4" name="Rectangle 6"/>
          <p:cNvSpPr>
            <a:spLocks noGrp="1" noChangeArrowheads="1"/>
          </p:cNvSpPr>
          <p:nvPr>
            <p:ph type="sldNum" sz="quarter" idx="10"/>
          </p:nvPr>
        </p:nvSpPr>
        <p:spPr>
          <a:prstGeom prst="rect">
            <a:avLst/>
          </a:prstGeom>
          <a:ln/>
        </p:spPr>
        <p:txBody>
          <a:bodyPr/>
          <a:lstStyle/>
          <a:p>
            <a:pPr>
              <a:defRPr/>
            </a:pPr>
            <a:fld id="{A718B50B-645F-41CF-9BFC-CF75221C2DA2}" type="slidenum">
              <a:rPr lang="en-US" altLang="zh-CN"/>
              <a:pPr>
                <a:defRPr/>
              </a:pPr>
              <a:t>11</a:t>
            </a:fld>
            <a:endParaRPr lang="en-US" altLang="zh-CN"/>
          </a:p>
        </p:txBody>
      </p:sp>
    </p:spTree>
    <p:extLst>
      <p:ext uri="{BB962C8B-B14F-4D97-AF65-F5344CB8AC3E}">
        <p14:creationId xmlns:p14="http://schemas.microsoft.com/office/powerpoint/2010/main" val="403729659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WTSC </a:t>
            </a:r>
            <a:r>
              <a:rPr lang="en-US" altLang="en-US" dirty="0" smtClean="0"/>
              <a:t>Mission/Scope</a:t>
            </a:r>
            <a:endParaRPr lang="en-US" dirty="0"/>
          </a:p>
        </p:txBody>
      </p:sp>
      <p:sp>
        <p:nvSpPr>
          <p:cNvPr id="25601" name="内容占位符 2"/>
          <p:cNvSpPr>
            <a:spLocks noGrp="1"/>
          </p:cNvSpPr>
          <p:nvPr>
            <p:ph idx="1"/>
          </p:nvPr>
        </p:nvSpPr>
        <p:spPr>
          <a:xfrm>
            <a:off x="304800" y="1124744"/>
            <a:ext cx="8229600" cy="5257006"/>
          </a:xfrm>
        </p:spPr>
        <p:txBody>
          <a:bodyPr/>
          <a:lstStyle/>
          <a:p>
            <a:r>
              <a:rPr lang="en-US" sz="1800" b="1" dirty="0" smtClean="0"/>
              <a:t>Wireless Technologies and Systems Committee (WTSC) </a:t>
            </a:r>
          </a:p>
          <a:p>
            <a:pPr lvl="1"/>
            <a:r>
              <a:rPr lang="en-US" sz="1800" dirty="0" smtClean="0">
                <a:hlinkClick r:id="rId3"/>
              </a:rPr>
              <a:t>http://www.atis.org/0160/index.asp</a:t>
            </a:r>
            <a:endParaRPr lang="en-US" sz="1800" dirty="0" smtClean="0"/>
          </a:p>
          <a:p>
            <a:pPr lvl="1"/>
            <a:r>
              <a:rPr lang="en-US" sz="1800" dirty="0" smtClean="0"/>
              <a:t>Mission: WTSC develops and recommends standards and technical reports related to wireless and/or mobile services and systems, including service descriptions and wireless technologies. WTSC develops and recommends positions on related subjects under consideration in other North American, regional and international standards bodies. </a:t>
            </a:r>
          </a:p>
          <a:p>
            <a:pPr lvl="1"/>
            <a:r>
              <a:rPr lang="en-US" sz="1800" dirty="0" smtClean="0"/>
              <a:t>Scope: WTSC coordinates and develops standards and technical reports primarily relevant to wireless/mobile telecommunications networks in the U.S. and reviews and prepares contributions on such matters for submission to the appropriate U.S. preparatory body for consideration as ITU contributions or for submission to other domestic and regional standards organizations. WTSC will maintain liaison with other ATIS Committees as well as external </a:t>
            </a:r>
            <a:r>
              <a:rPr lang="en-US" sz="1800" dirty="0" err="1" smtClean="0"/>
              <a:t>fora</a:t>
            </a:r>
            <a:r>
              <a:rPr lang="en-US" sz="1800" dirty="0" smtClean="0"/>
              <a:t> as appropriate. WTSC will coordinate closely with other standards developing organizations (e.g., ITU-R, TIA, IEEE, ETSI) on wireless issues to ensure that the work programs are complementary.</a:t>
            </a:r>
          </a:p>
        </p:txBody>
      </p:sp>
      <p:sp>
        <p:nvSpPr>
          <p:cNvPr id="4" name="Rectangle 6"/>
          <p:cNvSpPr>
            <a:spLocks noGrp="1" noChangeArrowheads="1"/>
          </p:cNvSpPr>
          <p:nvPr>
            <p:ph type="sldNum" sz="quarter" idx="10"/>
          </p:nvPr>
        </p:nvSpPr>
        <p:spPr>
          <a:prstGeom prst="rect">
            <a:avLst/>
          </a:prstGeom>
          <a:ln/>
        </p:spPr>
        <p:txBody>
          <a:bodyPr/>
          <a:lstStyle/>
          <a:p>
            <a:pPr>
              <a:defRPr/>
            </a:pPr>
            <a:fld id="{25E5E219-5ADD-41A3-BB6F-CEB165CE0EBE}" type="slidenum">
              <a:rPr lang="en-US" altLang="zh-CN"/>
              <a:pPr>
                <a:defRPr/>
              </a:pPr>
              <a:t>12</a:t>
            </a:fld>
            <a:endParaRPr lang="en-US" altLang="zh-CN"/>
          </a:p>
        </p:txBody>
      </p:sp>
    </p:spTree>
    <p:extLst>
      <p:ext uri="{BB962C8B-B14F-4D97-AF65-F5344CB8AC3E}">
        <p14:creationId xmlns:p14="http://schemas.microsoft.com/office/powerpoint/2010/main" val="427857914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WTSC LI </a:t>
            </a:r>
            <a:r>
              <a:rPr lang="en-US" altLang="en-US" dirty="0" smtClean="0"/>
              <a:t>Mission/Scope</a:t>
            </a:r>
            <a:endParaRPr lang="en-US" dirty="0"/>
          </a:p>
        </p:txBody>
      </p:sp>
      <p:sp>
        <p:nvSpPr>
          <p:cNvPr id="26625" name="内容占位符 2"/>
          <p:cNvSpPr>
            <a:spLocks noGrp="1"/>
          </p:cNvSpPr>
          <p:nvPr>
            <p:ph idx="1"/>
          </p:nvPr>
        </p:nvSpPr>
        <p:spPr>
          <a:xfrm>
            <a:off x="468313" y="1295400"/>
            <a:ext cx="8229600" cy="5334000"/>
          </a:xfrm>
        </p:spPr>
        <p:txBody>
          <a:bodyPr/>
          <a:lstStyle/>
          <a:p>
            <a:r>
              <a:rPr lang="en-US" sz="1600" b="1" dirty="0" smtClean="0"/>
              <a:t>WTSC Lawful Intercept Subcommittee (WTSC LI)</a:t>
            </a:r>
          </a:p>
          <a:p>
            <a:pPr lvl="1"/>
            <a:r>
              <a:rPr lang="en-US" sz="1400" dirty="0" smtClean="0"/>
              <a:t>Mission: WTSC LI develops, maintains, amends, and enhances American National Standards and other WTSC deliverables related to lawful intercept within the GSM family (GSM/EGPRS/UMTS). This work may be done within WTSC LI or may be done in close cooperation with other U.S., regional, and international standards and specifications groups to ensure that respective standards and specifications for the GSM family meet North American regulatory and commercial requirements. </a:t>
            </a:r>
          </a:p>
          <a:p>
            <a:pPr lvl="1"/>
            <a:r>
              <a:rPr lang="en-US" sz="1400" dirty="0" smtClean="0"/>
              <a:t>Scope: WTSC LI provides the following functions and capabilities: </a:t>
            </a:r>
          </a:p>
          <a:p>
            <a:pPr lvl="2"/>
            <a:r>
              <a:rPr lang="en-US" sz="1400" dirty="0" smtClean="0"/>
              <a:t>Formulate positions in support of WTSC objectives. </a:t>
            </a:r>
          </a:p>
          <a:p>
            <a:pPr lvl="2"/>
            <a:r>
              <a:rPr lang="en-US" sz="1400" dirty="0" smtClean="0"/>
              <a:t>Coordinate activities relevant to U.S., regional, and international standards and specifications activities including: </a:t>
            </a:r>
          </a:p>
          <a:p>
            <a:pPr lvl="3"/>
            <a:r>
              <a:rPr lang="en-US" sz="1400" dirty="0" smtClean="0"/>
              <a:t>Preparation, review and presentation of contributions as proposed US positions for submission to international standards bodies such as ITU-T; </a:t>
            </a:r>
          </a:p>
          <a:p>
            <a:pPr lvl="3"/>
            <a:r>
              <a:rPr lang="en-US" sz="1400" dirty="0" smtClean="0"/>
              <a:t>Establish appropriate mechanisms and coordinate contributions and positions that support WTSC objectives with other relevant committees and organizations (e.g., other US, regional, and international standards and specifications </a:t>
            </a:r>
            <a:r>
              <a:rPr lang="en-US" sz="1400" dirty="0" err="1" smtClean="0"/>
              <a:t>fora</a:t>
            </a:r>
            <a:r>
              <a:rPr lang="en-US" sz="1400" dirty="0" smtClean="0"/>
              <a:t>). </a:t>
            </a:r>
          </a:p>
          <a:p>
            <a:pPr lvl="2"/>
            <a:r>
              <a:rPr lang="en-US" sz="1400" dirty="0" smtClean="0"/>
              <a:t>Evaluate proposals for lawful intercept capabilities within the GSM family. </a:t>
            </a:r>
          </a:p>
          <a:p>
            <a:pPr lvl="2"/>
            <a:r>
              <a:rPr lang="en-US" sz="1400" dirty="0" smtClean="0"/>
              <a:t>Transpose 3GPP lawful intercept deliverables into WTSC deliverables. </a:t>
            </a:r>
          </a:p>
          <a:p>
            <a:pPr lvl="2"/>
            <a:r>
              <a:rPr lang="en-US" sz="1400" dirty="0" smtClean="0"/>
              <a:t>Develop and coordinate appropriate inputs regarding lawful intercept aspects that impact or are impacted by IMT-2000 services. </a:t>
            </a:r>
          </a:p>
        </p:txBody>
      </p:sp>
      <p:sp>
        <p:nvSpPr>
          <p:cNvPr id="4" name="Rectangle 6"/>
          <p:cNvSpPr>
            <a:spLocks noGrp="1" noChangeArrowheads="1"/>
          </p:cNvSpPr>
          <p:nvPr>
            <p:ph type="sldNum" sz="quarter" idx="10"/>
          </p:nvPr>
        </p:nvSpPr>
        <p:spPr>
          <a:prstGeom prst="rect">
            <a:avLst/>
          </a:prstGeom>
          <a:ln/>
        </p:spPr>
        <p:txBody>
          <a:bodyPr/>
          <a:lstStyle/>
          <a:p>
            <a:pPr>
              <a:defRPr/>
            </a:pPr>
            <a:fld id="{20AE69D2-68E1-4AA6-BC34-5A35AD9CCC4B}" type="slidenum">
              <a:rPr lang="en-US" altLang="zh-CN"/>
              <a:pPr>
                <a:defRPr/>
              </a:pPr>
              <a:t>13</a:t>
            </a:fld>
            <a:endParaRPr lang="en-US" altLang="zh-CN"/>
          </a:p>
        </p:txBody>
      </p:sp>
    </p:spTree>
    <p:extLst>
      <p:ext uri="{BB962C8B-B14F-4D97-AF65-F5344CB8AC3E}">
        <p14:creationId xmlns:p14="http://schemas.microsoft.com/office/powerpoint/2010/main" val="120250864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ATIS LI/LAES </a:t>
            </a:r>
            <a:r>
              <a:rPr lang="en-US" altLang="en-US" dirty="0" smtClean="0"/>
              <a:t>Standards</a:t>
            </a:r>
            <a:endParaRPr lang="en-US" dirty="0"/>
          </a:p>
        </p:txBody>
      </p:sp>
      <p:sp>
        <p:nvSpPr>
          <p:cNvPr id="27649" name="内容占位符 2"/>
          <p:cNvSpPr>
            <a:spLocks noGrp="1"/>
          </p:cNvSpPr>
          <p:nvPr>
            <p:ph idx="1"/>
          </p:nvPr>
        </p:nvSpPr>
        <p:spPr>
          <a:xfrm>
            <a:off x="468313" y="1295400"/>
            <a:ext cx="8229600" cy="4953000"/>
          </a:xfrm>
        </p:spPr>
        <p:txBody>
          <a:bodyPr>
            <a:normAutofit/>
          </a:bodyPr>
          <a:lstStyle/>
          <a:p>
            <a:pPr>
              <a:buFont typeface="Wingdings" pitchFamily="2" charset="2"/>
              <a:buNone/>
            </a:pPr>
            <a:r>
              <a:rPr lang="en-US" sz="1600" b="1" u="sng" dirty="0" smtClean="0"/>
              <a:t>PTSC</a:t>
            </a:r>
          </a:p>
          <a:p>
            <a:pPr>
              <a:lnSpc>
                <a:spcPct val="120000"/>
              </a:lnSpc>
            </a:pPr>
            <a:r>
              <a:rPr lang="en-US" sz="1600" dirty="0" smtClean="0"/>
              <a:t>LAES; (J-STD-025-A-2003); Joint with TIA</a:t>
            </a:r>
          </a:p>
          <a:p>
            <a:pPr>
              <a:lnSpc>
                <a:spcPct val="120000"/>
              </a:lnSpc>
            </a:pPr>
            <a:r>
              <a:rPr lang="en-US" sz="1600" dirty="0" smtClean="0"/>
              <a:t>LAES for Voice Over Packet Technologies in </a:t>
            </a:r>
            <a:r>
              <a:rPr lang="en-US" sz="1600" dirty="0" err="1" smtClean="0"/>
              <a:t>Wireline</a:t>
            </a:r>
            <a:r>
              <a:rPr lang="en-US" sz="1600" dirty="0" smtClean="0"/>
              <a:t> Telecommunication, </a:t>
            </a:r>
            <a:br>
              <a:rPr lang="en-US" sz="1600" dirty="0" smtClean="0"/>
            </a:br>
            <a:r>
              <a:rPr lang="en-US" sz="1600" dirty="0" smtClean="0"/>
              <a:t>Version 2 (ATIS-1000678.2006); plus Supplements A and B. </a:t>
            </a:r>
          </a:p>
          <a:p>
            <a:pPr>
              <a:lnSpc>
                <a:spcPct val="120000"/>
              </a:lnSpc>
            </a:pPr>
            <a:r>
              <a:rPr lang="en-US" sz="1600" dirty="0" smtClean="0"/>
              <a:t>LAES for Internet Access and Services (IAS); (ATIS-1000013.2007); plus Supplement A</a:t>
            </a:r>
          </a:p>
          <a:p>
            <a:pPr>
              <a:lnSpc>
                <a:spcPct val="120000"/>
              </a:lnSpc>
            </a:pPr>
            <a:r>
              <a:rPr lang="en-US" sz="1600" dirty="0" smtClean="0"/>
              <a:t>Data Buffering (Short Term Storage) in an IAS LAES Environment; (ATIS-1000021)</a:t>
            </a:r>
          </a:p>
          <a:p>
            <a:pPr>
              <a:lnSpc>
                <a:spcPct val="120000"/>
              </a:lnSpc>
            </a:pPr>
            <a:r>
              <a:rPr lang="en-US" sz="1600" dirty="0" err="1" smtClean="0"/>
              <a:t>Wireline</a:t>
            </a:r>
            <a:r>
              <a:rPr lang="en-US" sz="1600" dirty="0" smtClean="0"/>
              <a:t> Service Provider Job Aid for VoIP and IAS LAES Standards; (ATIS 1000022)</a:t>
            </a:r>
          </a:p>
          <a:p>
            <a:pPr>
              <a:lnSpc>
                <a:spcPct val="120000"/>
              </a:lnSpc>
            </a:pPr>
            <a:r>
              <a:rPr lang="en-US" sz="1600" dirty="0" smtClean="0"/>
              <a:t>Implementation Guidelines for ATIS-1000013.2007, LAES for IAS; ATIS-100003</a:t>
            </a:r>
          </a:p>
          <a:p>
            <a:pPr>
              <a:lnSpc>
                <a:spcPct val="120000"/>
              </a:lnSpc>
            </a:pPr>
            <a:r>
              <a:rPr lang="en-US" sz="1600" dirty="0" smtClean="0"/>
              <a:t>LAES </a:t>
            </a:r>
            <a:r>
              <a:rPr lang="en-US" sz="1600" dirty="0"/>
              <a:t>Addendum 3 – Support for BSID or </a:t>
            </a:r>
            <a:r>
              <a:rPr lang="en-US" sz="1600" dirty="0" smtClean="0"/>
              <a:t>Subnet; (J-STD-025-B-3); Joint with TIA</a:t>
            </a:r>
          </a:p>
          <a:p>
            <a:pPr>
              <a:lnSpc>
                <a:spcPct val="120000"/>
              </a:lnSpc>
            </a:pPr>
            <a:r>
              <a:rPr lang="en-US" sz="1600" dirty="0"/>
              <a:t>Byte Count Reporting in an Internet Access and Services LAES Environment; (ATIS-1000052</a:t>
            </a:r>
            <a:r>
              <a:rPr lang="en-US" sz="1600" dirty="0" smtClean="0"/>
              <a:t>)</a:t>
            </a:r>
          </a:p>
          <a:p>
            <a:pPr>
              <a:lnSpc>
                <a:spcPct val="120000"/>
              </a:lnSpc>
            </a:pPr>
            <a:r>
              <a:rPr lang="en-US" sz="1600" dirty="0"/>
              <a:t>Support for LAES of Advanced </a:t>
            </a:r>
            <a:r>
              <a:rPr lang="en-US" sz="1600" dirty="0" err="1"/>
              <a:t>VoP</a:t>
            </a:r>
            <a:r>
              <a:rPr lang="en-US" sz="1600" dirty="0"/>
              <a:t> </a:t>
            </a:r>
            <a:r>
              <a:rPr lang="en-US" sz="1600" dirty="0" smtClean="0"/>
              <a:t>Conferencing (ATIS-1000042</a:t>
            </a:r>
            <a:r>
              <a:rPr lang="en-US" sz="1600" dirty="0"/>
              <a:t>)</a:t>
            </a:r>
            <a:br>
              <a:rPr lang="en-US" sz="1600" dirty="0"/>
            </a:br>
            <a:endParaRPr lang="en-US" sz="1600" b="1" dirty="0" smtClean="0"/>
          </a:p>
          <a:p>
            <a:pPr>
              <a:buFont typeface="Wingdings" pitchFamily="2" charset="2"/>
              <a:buNone/>
            </a:pPr>
            <a:r>
              <a:rPr lang="en-US" sz="1600" b="1" dirty="0" smtClean="0"/>
              <a:t>	ATIS Document Center:  </a:t>
            </a:r>
            <a:r>
              <a:rPr lang="en-US" sz="1600" dirty="0" smtClean="0">
                <a:hlinkClick r:id="rId3"/>
              </a:rPr>
              <a:t>https://www.atis.org/docstore/default.aspx</a:t>
            </a:r>
            <a:r>
              <a:rPr lang="en-US" sz="1600" dirty="0" smtClean="0"/>
              <a:t> </a:t>
            </a:r>
          </a:p>
        </p:txBody>
      </p:sp>
      <p:sp>
        <p:nvSpPr>
          <p:cNvPr id="4" name="Rectangle 6"/>
          <p:cNvSpPr>
            <a:spLocks noGrp="1" noChangeArrowheads="1"/>
          </p:cNvSpPr>
          <p:nvPr>
            <p:ph type="sldNum" sz="quarter" idx="10"/>
          </p:nvPr>
        </p:nvSpPr>
        <p:spPr>
          <a:prstGeom prst="rect">
            <a:avLst/>
          </a:prstGeom>
          <a:ln/>
        </p:spPr>
        <p:txBody>
          <a:bodyPr/>
          <a:lstStyle/>
          <a:p>
            <a:pPr>
              <a:defRPr/>
            </a:pPr>
            <a:fld id="{B1A63CC9-C347-471C-BF6C-2AAA8BF0CC4B}" type="slidenum">
              <a:rPr lang="en-US" altLang="zh-CN"/>
              <a:pPr>
                <a:defRPr/>
              </a:pPr>
              <a:t>14</a:t>
            </a:fld>
            <a:endParaRPr lang="en-US" altLang="zh-CN"/>
          </a:p>
        </p:txBody>
      </p:sp>
    </p:spTree>
    <p:extLst>
      <p:ext uri="{BB962C8B-B14F-4D97-AF65-F5344CB8AC3E}">
        <p14:creationId xmlns:p14="http://schemas.microsoft.com/office/powerpoint/2010/main" val="327605250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ATIS LI/LAES </a:t>
            </a:r>
            <a:r>
              <a:rPr lang="en-US" altLang="en-US" dirty="0" smtClean="0"/>
              <a:t>Standards</a:t>
            </a:r>
            <a:endParaRPr lang="en-US" dirty="0"/>
          </a:p>
        </p:txBody>
      </p:sp>
      <p:sp>
        <p:nvSpPr>
          <p:cNvPr id="27649" name="内容占位符 2"/>
          <p:cNvSpPr>
            <a:spLocks noGrp="1"/>
          </p:cNvSpPr>
          <p:nvPr>
            <p:ph idx="1"/>
          </p:nvPr>
        </p:nvSpPr>
        <p:spPr>
          <a:xfrm>
            <a:off x="468313" y="1295400"/>
            <a:ext cx="8229600" cy="4953000"/>
          </a:xfrm>
        </p:spPr>
        <p:txBody>
          <a:bodyPr>
            <a:normAutofit/>
          </a:bodyPr>
          <a:lstStyle/>
          <a:p>
            <a:pPr>
              <a:lnSpc>
                <a:spcPct val="120000"/>
              </a:lnSpc>
              <a:buFont typeface="Wingdings" pitchFamily="2" charset="2"/>
              <a:buNone/>
            </a:pPr>
            <a:r>
              <a:rPr lang="en-US" sz="1600" b="1" u="sng" dirty="0" smtClean="0"/>
              <a:t>WTSC</a:t>
            </a:r>
          </a:p>
          <a:p>
            <a:pPr>
              <a:lnSpc>
                <a:spcPct val="120000"/>
              </a:lnSpc>
            </a:pPr>
            <a:r>
              <a:rPr lang="en-US" sz="1600" dirty="0" smtClean="0"/>
              <a:t>LAES; (J-STD-025-A-2003); Joint with TIA</a:t>
            </a:r>
          </a:p>
          <a:p>
            <a:pPr>
              <a:lnSpc>
                <a:spcPct val="120000"/>
              </a:lnSpc>
            </a:pPr>
            <a:r>
              <a:rPr lang="en-US" sz="1600" dirty="0" smtClean="0"/>
              <a:t>LAES; (J-STD-025-B-2006); Joint with TIA</a:t>
            </a:r>
          </a:p>
          <a:p>
            <a:pPr>
              <a:lnSpc>
                <a:spcPct val="120000"/>
              </a:lnSpc>
            </a:pPr>
            <a:r>
              <a:rPr lang="en-US" sz="1600" dirty="0" smtClean="0"/>
              <a:t>LAES Addendum 1 - Addition of Mobile Equipment Identifier (MEID); (J-STD-025-B-1); Joint with TIA</a:t>
            </a:r>
          </a:p>
          <a:p>
            <a:pPr>
              <a:lnSpc>
                <a:spcPct val="120000"/>
              </a:lnSpc>
            </a:pPr>
            <a:r>
              <a:rPr lang="en-US" sz="1600" dirty="0" smtClean="0"/>
              <a:t>LAES - Addendum 2 - Support for Carrier Identity; (J-STD-025-B-2); Joint with TIA</a:t>
            </a:r>
          </a:p>
          <a:p>
            <a:pPr>
              <a:lnSpc>
                <a:spcPct val="120000"/>
              </a:lnSpc>
            </a:pPr>
            <a:r>
              <a:rPr lang="en-US" sz="1600" dirty="0" smtClean="0"/>
              <a:t>UMTS Handover Interface for Lawful Interception; </a:t>
            </a:r>
            <a:r>
              <a:rPr lang="en-US" sz="1600" dirty="0"/>
              <a:t>(ATIS-0700724.2004(R2009))</a:t>
            </a:r>
          </a:p>
          <a:p>
            <a:pPr>
              <a:lnSpc>
                <a:spcPct val="120000"/>
              </a:lnSpc>
            </a:pPr>
            <a:r>
              <a:rPr lang="en-US" sz="1600" dirty="0" smtClean="0"/>
              <a:t>LAES for 3GPP IMS-based VoIP and other Multimedia Services; (ATIS-0700005)</a:t>
            </a:r>
          </a:p>
          <a:p>
            <a:pPr>
              <a:lnSpc>
                <a:spcPct val="120000"/>
              </a:lnSpc>
            </a:pPr>
            <a:r>
              <a:rPr lang="en-US" sz="1600" dirty="0" smtClean="0"/>
              <a:t>Supplement A to ATIS-0700005 (LAES for 3GPP IMS-based VoIP and other Multimedia Services)</a:t>
            </a:r>
          </a:p>
          <a:p>
            <a:pPr>
              <a:lnSpc>
                <a:spcPct val="120000"/>
              </a:lnSpc>
            </a:pPr>
            <a:r>
              <a:rPr lang="en-US" sz="1600" dirty="0" smtClean="0"/>
              <a:t>Canadian-specific </a:t>
            </a:r>
            <a:r>
              <a:rPr lang="en-US" sz="1600" dirty="0"/>
              <a:t>L</a:t>
            </a:r>
            <a:r>
              <a:rPr lang="en-US" sz="1600" dirty="0" smtClean="0"/>
              <a:t>ocation Reporting Requirements for LAES; (ATIS-0700009)</a:t>
            </a:r>
          </a:p>
          <a:p>
            <a:endParaRPr lang="en-US" sz="1600" b="1" dirty="0" smtClean="0"/>
          </a:p>
          <a:p>
            <a:pPr>
              <a:buFont typeface="Wingdings" pitchFamily="2" charset="2"/>
              <a:buNone/>
            </a:pPr>
            <a:r>
              <a:rPr lang="en-US" sz="1600" b="1" dirty="0" smtClean="0"/>
              <a:t>	ATIS Document Center:  </a:t>
            </a:r>
            <a:r>
              <a:rPr lang="en-US" sz="1600" dirty="0" smtClean="0">
                <a:hlinkClick r:id="rId3"/>
              </a:rPr>
              <a:t>https://www.atis.org/docstore/default.aspx</a:t>
            </a:r>
            <a:r>
              <a:rPr lang="en-US" sz="1600" dirty="0" smtClean="0"/>
              <a:t> </a:t>
            </a:r>
          </a:p>
        </p:txBody>
      </p:sp>
      <p:sp>
        <p:nvSpPr>
          <p:cNvPr id="4" name="Rectangle 6"/>
          <p:cNvSpPr>
            <a:spLocks noGrp="1" noChangeArrowheads="1"/>
          </p:cNvSpPr>
          <p:nvPr>
            <p:ph type="sldNum" sz="quarter" idx="10"/>
          </p:nvPr>
        </p:nvSpPr>
        <p:spPr>
          <a:prstGeom prst="rect">
            <a:avLst/>
          </a:prstGeom>
          <a:ln/>
        </p:spPr>
        <p:txBody>
          <a:bodyPr/>
          <a:lstStyle/>
          <a:p>
            <a:pPr>
              <a:defRPr/>
            </a:pPr>
            <a:fld id="{B1A63CC9-C347-471C-BF6C-2AAA8BF0CC4B}" type="slidenum">
              <a:rPr lang="en-US" altLang="zh-CN"/>
              <a:pPr>
                <a:defRPr/>
              </a:pPr>
              <a:t>15</a:t>
            </a:fld>
            <a:endParaRPr lang="en-US" altLang="zh-CN"/>
          </a:p>
        </p:txBody>
      </p:sp>
    </p:spTree>
    <p:extLst>
      <p:ext uri="{BB962C8B-B14F-4D97-AF65-F5344CB8AC3E}">
        <p14:creationId xmlns:p14="http://schemas.microsoft.com/office/powerpoint/2010/main" val="263222126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PTSC LAES Issues (Work Items</a:t>
            </a:r>
            <a:r>
              <a:rPr lang="en-US" altLang="en-US" dirty="0" smtClean="0"/>
              <a:t>)</a:t>
            </a:r>
            <a:endParaRPr lang="en-US" dirty="0"/>
          </a:p>
        </p:txBody>
      </p:sp>
      <p:sp>
        <p:nvSpPr>
          <p:cNvPr id="28673" name="内容占位符 2"/>
          <p:cNvSpPr>
            <a:spLocks noGrp="1"/>
          </p:cNvSpPr>
          <p:nvPr>
            <p:ph idx="1"/>
          </p:nvPr>
        </p:nvSpPr>
        <p:spPr>
          <a:xfrm>
            <a:off x="468313" y="1295400"/>
            <a:ext cx="8229600" cy="5105400"/>
          </a:xfrm>
        </p:spPr>
        <p:txBody>
          <a:bodyPr/>
          <a:lstStyle/>
          <a:p>
            <a:r>
              <a:rPr lang="en-US" sz="2400" dirty="0" smtClean="0">
                <a:solidFill>
                  <a:schemeClr val="accent2">
                    <a:lumMod val="50000"/>
                  </a:schemeClr>
                </a:solidFill>
              </a:rPr>
              <a:t>PTSC Issue S0086: New Version of LAES for VoIP (Current Schedule: publication by 4Q2013)</a:t>
            </a:r>
          </a:p>
          <a:p>
            <a:r>
              <a:rPr lang="en-US" sz="2400" dirty="0" smtClean="0">
                <a:solidFill>
                  <a:schemeClr val="accent2">
                    <a:lumMod val="50000"/>
                  </a:schemeClr>
                </a:solidFill>
              </a:rPr>
              <a:t>PTSC </a:t>
            </a:r>
            <a:r>
              <a:rPr lang="en-US" sz="2400" dirty="0">
                <a:solidFill>
                  <a:schemeClr val="accent2">
                    <a:lumMod val="50000"/>
                  </a:schemeClr>
                </a:solidFill>
              </a:rPr>
              <a:t>Issue </a:t>
            </a:r>
            <a:r>
              <a:rPr lang="en-US" sz="2400" dirty="0" smtClean="0">
                <a:solidFill>
                  <a:schemeClr val="accent2">
                    <a:lumMod val="50000"/>
                  </a:schemeClr>
                </a:solidFill>
              </a:rPr>
              <a:t>S0103: </a:t>
            </a:r>
            <a:r>
              <a:rPr lang="en-US" sz="2400" dirty="0">
                <a:solidFill>
                  <a:schemeClr val="accent2">
                    <a:lumMod val="50000"/>
                  </a:schemeClr>
                </a:solidFill>
              </a:rPr>
              <a:t>Technical Study of Lawful Interception Implications on Cloud Services</a:t>
            </a:r>
            <a:r>
              <a:rPr lang="en-US" sz="2400" dirty="0" smtClean="0">
                <a:solidFill>
                  <a:schemeClr val="accent2">
                    <a:lumMod val="50000"/>
                  </a:schemeClr>
                </a:solidFill>
              </a:rPr>
              <a:t> (Current Schedule: publication by 1Q2014)</a:t>
            </a:r>
          </a:p>
          <a:p>
            <a:r>
              <a:rPr lang="en-US" sz="2400" dirty="0" smtClean="0">
                <a:solidFill>
                  <a:schemeClr val="accent2">
                    <a:lumMod val="50000"/>
                  </a:schemeClr>
                </a:solidFill>
              </a:rPr>
              <a:t>PTSC </a:t>
            </a:r>
            <a:r>
              <a:rPr lang="en-US" sz="2400" dirty="0">
                <a:solidFill>
                  <a:schemeClr val="accent2">
                    <a:lumMod val="50000"/>
                  </a:schemeClr>
                </a:solidFill>
              </a:rPr>
              <a:t>Issue </a:t>
            </a:r>
            <a:r>
              <a:rPr lang="en-US" sz="2400" dirty="0" smtClean="0">
                <a:solidFill>
                  <a:schemeClr val="accent2">
                    <a:lumMod val="50000"/>
                  </a:schemeClr>
                </a:solidFill>
              </a:rPr>
              <a:t>S0104: </a:t>
            </a:r>
            <a:r>
              <a:rPr lang="en-US" sz="2400" dirty="0">
                <a:solidFill>
                  <a:schemeClr val="accent2">
                    <a:lumMod val="50000"/>
                  </a:schemeClr>
                </a:solidFill>
              </a:rPr>
              <a:t>Version 2 of ATIS-1000013 (IAS)</a:t>
            </a:r>
            <a:r>
              <a:rPr lang="en-US" sz="2400" dirty="0" smtClean="0">
                <a:solidFill>
                  <a:schemeClr val="accent2">
                    <a:lumMod val="50000"/>
                  </a:schemeClr>
                </a:solidFill>
              </a:rPr>
              <a:t> </a:t>
            </a:r>
            <a:r>
              <a:rPr lang="en-US" sz="2400" dirty="0">
                <a:solidFill>
                  <a:schemeClr val="accent2">
                    <a:lumMod val="50000"/>
                  </a:schemeClr>
                </a:solidFill>
              </a:rPr>
              <a:t>(Current Schedule: publication by </a:t>
            </a:r>
            <a:r>
              <a:rPr lang="en-US" sz="2400" dirty="0" smtClean="0">
                <a:solidFill>
                  <a:schemeClr val="accent2">
                    <a:lumMod val="50000"/>
                  </a:schemeClr>
                </a:solidFill>
              </a:rPr>
              <a:t>2Q2014)</a:t>
            </a:r>
            <a:endParaRPr lang="en-US" sz="2400" dirty="0">
              <a:solidFill>
                <a:schemeClr val="accent2">
                  <a:lumMod val="50000"/>
                </a:schemeClr>
              </a:solidFill>
            </a:endParaRPr>
          </a:p>
          <a:p>
            <a:pPr>
              <a:buFont typeface="Wingdings" pitchFamily="2" charset="2"/>
              <a:buNone/>
            </a:pPr>
            <a:endParaRPr lang="en-US" sz="2400" dirty="0" smtClean="0"/>
          </a:p>
          <a:p>
            <a:pPr>
              <a:buFont typeface="Wingdings" pitchFamily="2" charset="2"/>
              <a:buNone/>
            </a:pPr>
            <a:r>
              <a:rPr lang="en-US" sz="2400" b="1" dirty="0" smtClean="0"/>
              <a:t>	PTSC Issues page: </a:t>
            </a:r>
            <a:r>
              <a:rPr lang="en-US" sz="2400" b="1" dirty="0"/>
              <a:t/>
            </a:r>
            <a:br>
              <a:rPr lang="en-US" sz="2400" b="1" dirty="0"/>
            </a:br>
            <a:r>
              <a:rPr lang="en-US" sz="2400" dirty="0" smtClean="0">
                <a:hlinkClick r:id="rId3"/>
              </a:rPr>
              <a:t>http://www.atis.org/0191/issues.asp</a:t>
            </a:r>
            <a:r>
              <a:rPr lang="en-US" sz="2400" dirty="0" smtClean="0"/>
              <a:t> </a:t>
            </a:r>
          </a:p>
        </p:txBody>
      </p:sp>
      <p:sp>
        <p:nvSpPr>
          <p:cNvPr id="4" name="Rectangle 6"/>
          <p:cNvSpPr>
            <a:spLocks noGrp="1" noChangeArrowheads="1"/>
          </p:cNvSpPr>
          <p:nvPr>
            <p:ph type="sldNum" sz="quarter" idx="10"/>
          </p:nvPr>
        </p:nvSpPr>
        <p:spPr>
          <a:prstGeom prst="rect">
            <a:avLst/>
          </a:prstGeom>
          <a:ln/>
        </p:spPr>
        <p:txBody>
          <a:bodyPr/>
          <a:lstStyle/>
          <a:p>
            <a:pPr>
              <a:defRPr/>
            </a:pPr>
            <a:fld id="{04FA01A1-44AE-4373-8588-E22EFF95064D}" type="slidenum">
              <a:rPr lang="en-US" altLang="zh-CN"/>
              <a:pPr>
                <a:defRPr/>
              </a:pPr>
              <a:t>16</a:t>
            </a:fld>
            <a:endParaRPr lang="en-US" altLang="zh-CN"/>
          </a:p>
        </p:txBody>
      </p:sp>
    </p:spTree>
    <p:extLst>
      <p:ext uri="{BB962C8B-B14F-4D97-AF65-F5344CB8AC3E}">
        <p14:creationId xmlns:p14="http://schemas.microsoft.com/office/powerpoint/2010/main" val="372318050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WTSC LI Issues (Work Items</a:t>
            </a:r>
            <a:r>
              <a:rPr lang="en-US" altLang="en-US" dirty="0" smtClean="0"/>
              <a:t>)</a:t>
            </a:r>
            <a:endParaRPr lang="en-US" dirty="0"/>
          </a:p>
        </p:txBody>
      </p:sp>
      <p:sp>
        <p:nvSpPr>
          <p:cNvPr id="29697" name="内容占位符 2"/>
          <p:cNvSpPr>
            <a:spLocks noGrp="1"/>
          </p:cNvSpPr>
          <p:nvPr>
            <p:ph idx="1"/>
          </p:nvPr>
        </p:nvSpPr>
        <p:spPr>
          <a:xfrm>
            <a:off x="468313" y="1295400"/>
            <a:ext cx="8229600" cy="5105400"/>
          </a:xfrm>
        </p:spPr>
        <p:txBody>
          <a:bodyPr>
            <a:normAutofit/>
          </a:bodyPr>
          <a:lstStyle/>
          <a:p>
            <a:r>
              <a:rPr lang="en-US" sz="2400" dirty="0" smtClean="0"/>
              <a:t>WTSC Issue P0009: IMS Based POC (Push-to-talk Over Cellular) LAES Capabilities (Current schedule:  publication by 2Q2013)</a:t>
            </a:r>
          </a:p>
          <a:p>
            <a:r>
              <a:rPr lang="en-US" sz="2400" dirty="0" smtClean="0"/>
              <a:t>WTSC Issue P0022: North American changes to 3GPP Lawfully Authorized Electronic Surveillance Standards (Current Schedule: Publication by 4Q2013)</a:t>
            </a:r>
          </a:p>
          <a:p>
            <a:r>
              <a:rPr lang="en-US" sz="2400" dirty="0"/>
              <a:t>WTSC Issue </a:t>
            </a:r>
            <a:r>
              <a:rPr lang="en-US" sz="2400" dirty="0" smtClean="0"/>
              <a:t>P0036: Communication </a:t>
            </a:r>
            <a:r>
              <a:rPr lang="en-US" sz="2400" dirty="0"/>
              <a:t>Content Interception in an IMS-Based VoIP Call (Current Schedule: Publication by </a:t>
            </a:r>
            <a:r>
              <a:rPr lang="en-US" sz="2400" dirty="0" smtClean="0"/>
              <a:t>4Q2014)</a:t>
            </a:r>
          </a:p>
          <a:p>
            <a:pPr>
              <a:buFont typeface="Wingdings" pitchFamily="2" charset="2"/>
              <a:buNone/>
            </a:pPr>
            <a:endParaRPr lang="en-US" sz="2400" dirty="0" smtClean="0"/>
          </a:p>
          <a:p>
            <a:pPr>
              <a:buFont typeface="Wingdings" pitchFamily="2" charset="2"/>
              <a:buNone/>
            </a:pPr>
            <a:r>
              <a:rPr lang="en-US" sz="2400" b="1" dirty="0" smtClean="0"/>
              <a:t>    WTSC Issues page: </a:t>
            </a:r>
            <a:br>
              <a:rPr lang="en-US" sz="2400" b="1" dirty="0" smtClean="0"/>
            </a:br>
            <a:r>
              <a:rPr lang="en-US" sz="2400" dirty="0" smtClean="0">
                <a:hlinkClick r:id="rId3"/>
              </a:rPr>
              <a:t>http://www.atis.org/0160/issues.asp</a:t>
            </a:r>
            <a:endParaRPr lang="en-US" sz="2400" dirty="0" smtClean="0"/>
          </a:p>
        </p:txBody>
      </p:sp>
      <p:sp>
        <p:nvSpPr>
          <p:cNvPr id="4" name="Rectangle 6"/>
          <p:cNvSpPr>
            <a:spLocks noGrp="1" noChangeArrowheads="1"/>
          </p:cNvSpPr>
          <p:nvPr>
            <p:ph type="sldNum" sz="quarter" idx="10"/>
          </p:nvPr>
        </p:nvSpPr>
        <p:spPr>
          <a:prstGeom prst="rect">
            <a:avLst/>
          </a:prstGeom>
          <a:ln/>
        </p:spPr>
        <p:txBody>
          <a:bodyPr/>
          <a:lstStyle/>
          <a:p>
            <a:pPr>
              <a:defRPr/>
            </a:pPr>
            <a:fld id="{7CB7DA71-AC34-4DBD-A9B5-9AE3CAB8EB3F}" type="slidenum">
              <a:rPr lang="en-US" altLang="zh-CN"/>
              <a:pPr>
                <a:defRPr/>
              </a:pPr>
              <a:t>17</a:t>
            </a:fld>
            <a:endParaRPr lang="en-US" altLang="zh-CN"/>
          </a:p>
        </p:txBody>
      </p:sp>
    </p:spTree>
    <p:extLst>
      <p:ext uri="{BB962C8B-B14F-4D97-AF65-F5344CB8AC3E}">
        <p14:creationId xmlns:p14="http://schemas.microsoft.com/office/powerpoint/2010/main" val="396766984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a:t>Highlight of Current </a:t>
            </a:r>
            <a:r>
              <a:rPr lang="en-US" altLang="zh-CN" dirty="0" smtClean="0"/>
              <a:t>Activities</a:t>
            </a:r>
            <a:endParaRPr lang="en-US" dirty="0"/>
          </a:p>
        </p:txBody>
      </p:sp>
      <p:sp>
        <p:nvSpPr>
          <p:cNvPr id="3" name="Content Placeholder 2"/>
          <p:cNvSpPr>
            <a:spLocks noGrp="1"/>
          </p:cNvSpPr>
          <p:nvPr>
            <p:ph idx="1"/>
          </p:nvPr>
        </p:nvSpPr>
        <p:spPr>
          <a:xfrm>
            <a:off x="468313" y="1143000"/>
            <a:ext cx="8229600" cy="4525962"/>
          </a:xfrm>
        </p:spPr>
        <p:txBody>
          <a:bodyPr/>
          <a:lstStyle/>
          <a:p>
            <a:pPr lvl="0"/>
            <a:r>
              <a:rPr lang="en-US" sz="2800" dirty="0" smtClean="0"/>
              <a:t>ATIS LI activities focus on capabilities for:</a:t>
            </a:r>
            <a:endParaRPr lang="en-US" sz="2800" dirty="0"/>
          </a:p>
          <a:p>
            <a:pPr lvl="1"/>
            <a:r>
              <a:rPr lang="en-US" sz="2600" dirty="0" smtClean="0"/>
              <a:t>Voice over LTE (</a:t>
            </a:r>
            <a:r>
              <a:rPr lang="en-US" sz="2600" dirty="0" err="1" smtClean="0"/>
              <a:t>VoLTE</a:t>
            </a:r>
            <a:r>
              <a:rPr lang="en-US" sz="2600" dirty="0" smtClean="0"/>
              <a:t>)</a:t>
            </a:r>
            <a:endParaRPr lang="en-US" sz="2600" dirty="0"/>
          </a:p>
          <a:p>
            <a:pPr lvl="1"/>
            <a:r>
              <a:rPr lang="en-US" sz="2600" dirty="0"/>
              <a:t>Conferencing</a:t>
            </a:r>
          </a:p>
          <a:p>
            <a:pPr lvl="1"/>
            <a:r>
              <a:rPr lang="en-US" sz="2600" dirty="0" smtClean="0"/>
              <a:t>Push-to-Talk over Cellular (</a:t>
            </a:r>
            <a:r>
              <a:rPr lang="en-US" sz="2600" dirty="0" err="1" smtClean="0"/>
              <a:t>PoC</a:t>
            </a:r>
            <a:r>
              <a:rPr lang="en-US" sz="2600" dirty="0" smtClean="0"/>
              <a:t>)</a:t>
            </a:r>
            <a:endParaRPr lang="en-US" sz="2600" dirty="0"/>
          </a:p>
          <a:p>
            <a:pPr lvl="1"/>
            <a:r>
              <a:rPr lang="en-US" sz="2600" dirty="0"/>
              <a:t>Broadband Internet Connection</a:t>
            </a:r>
          </a:p>
          <a:p>
            <a:pPr lvl="1"/>
            <a:r>
              <a:rPr lang="en-US" sz="2600" dirty="0"/>
              <a:t>Fine-tuning the 3GPP LI Specifications to meet the North American LI </a:t>
            </a:r>
            <a:r>
              <a:rPr lang="en-US" sz="2600" dirty="0" smtClean="0"/>
              <a:t>Requirements</a:t>
            </a:r>
            <a:endParaRPr lang="en-US" sz="2600" dirty="0"/>
          </a:p>
          <a:p>
            <a:pPr lvl="1"/>
            <a:r>
              <a:rPr lang="en-US" sz="2600" dirty="0"/>
              <a:t>Cloud-based </a:t>
            </a:r>
            <a:r>
              <a:rPr lang="en-US" sz="2600" dirty="0" smtClean="0"/>
              <a:t>Telephony Services</a:t>
            </a:r>
            <a:endParaRPr lang="en-US" sz="2600" dirty="0"/>
          </a:p>
        </p:txBody>
      </p:sp>
      <p:sp>
        <p:nvSpPr>
          <p:cNvPr id="5" name="Rectangle 6"/>
          <p:cNvSpPr>
            <a:spLocks noGrp="1" noChangeArrowheads="1"/>
          </p:cNvSpPr>
          <p:nvPr>
            <p:ph type="sldNum" sz="quarter" idx="10"/>
          </p:nvPr>
        </p:nvSpPr>
        <p:spPr>
          <a:prstGeom prst="rect">
            <a:avLst/>
          </a:prstGeom>
          <a:ln/>
        </p:spPr>
        <p:txBody>
          <a:bodyPr/>
          <a:lstStyle/>
          <a:p>
            <a:pPr>
              <a:defRPr/>
            </a:pPr>
            <a:fld id="{FC438515-7669-483B-8844-C3D0CE0825BD}" type="slidenum">
              <a:rPr lang="en-US" altLang="zh-CN"/>
              <a:pPr>
                <a:defRPr/>
              </a:pPr>
              <a:t>2</a:t>
            </a:fld>
            <a:endParaRPr lang="en-US" altLang="zh-CN"/>
          </a:p>
        </p:txBody>
      </p:sp>
    </p:spTree>
    <p:extLst>
      <p:ext uri="{BB962C8B-B14F-4D97-AF65-F5344CB8AC3E}">
        <p14:creationId xmlns:p14="http://schemas.microsoft.com/office/powerpoint/2010/main" val="6069545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a:t>Highlight of Current </a:t>
            </a:r>
            <a:r>
              <a:rPr lang="en-US" altLang="zh-CN" dirty="0" smtClean="0"/>
              <a:t>Activities</a:t>
            </a:r>
            <a:endParaRPr lang="en-US" dirty="0"/>
          </a:p>
        </p:txBody>
      </p:sp>
      <p:sp>
        <p:nvSpPr>
          <p:cNvPr id="3" name="Content Placeholder 2"/>
          <p:cNvSpPr>
            <a:spLocks noGrp="1"/>
          </p:cNvSpPr>
          <p:nvPr>
            <p:ph idx="1"/>
          </p:nvPr>
        </p:nvSpPr>
        <p:spPr>
          <a:xfrm>
            <a:off x="468313" y="1143000"/>
            <a:ext cx="8229600" cy="5029200"/>
          </a:xfrm>
        </p:spPr>
        <p:txBody>
          <a:bodyPr>
            <a:normAutofit fontScale="92500"/>
          </a:bodyPr>
          <a:lstStyle/>
          <a:p>
            <a:pPr lvl="0"/>
            <a:r>
              <a:rPr lang="en-US" sz="2800" dirty="0" smtClean="0"/>
              <a:t>ATIS members survey and engage in addressing the applicability of LI for 3GPP activities, such as:</a:t>
            </a:r>
            <a:endParaRPr lang="en-US" sz="2800" dirty="0"/>
          </a:p>
          <a:p>
            <a:pPr lvl="1"/>
            <a:r>
              <a:rPr lang="en-US" sz="2600" dirty="0" err="1"/>
              <a:t>Femto</a:t>
            </a:r>
            <a:r>
              <a:rPr lang="en-US" sz="2600" dirty="0"/>
              <a:t> Cells (or Small Cells)</a:t>
            </a:r>
          </a:p>
          <a:p>
            <a:pPr lvl="1"/>
            <a:r>
              <a:rPr lang="en-US" sz="2600" dirty="0"/>
              <a:t>Single Radio Voice Call Continuity (SR-VCC)</a:t>
            </a:r>
          </a:p>
          <a:p>
            <a:pPr lvl="1"/>
            <a:r>
              <a:rPr lang="en-US" sz="2600" dirty="0"/>
              <a:t>Evolved Packet System (EPS)</a:t>
            </a:r>
          </a:p>
          <a:p>
            <a:pPr lvl="1"/>
            <a:r>
              <a:rPr lang="en-US" sz="2600" dirty="0"/>
              <a:t>IMS</a:t>
            </a:r>
          </a:p>
          <a:p>
            <a:pPr lvl="1"/>
            <a:r>
              <a:rPr lang="en-US" sz="2600" dirty="0"/>
              <a:t>Dynamic Triggering</a:t>
            </a:r>
          </a:p>
          <a:p>
            <a:pPr lvl="1"/>
            <a:r>
              <a:rPr lang="en-US" sz="2600" dirty="0"/>
              <a:t>Proximity-based Communications</a:t>
            </a:r>
          </a:p>
          <a:p>
            <a:pPr lvl="1"/>
            <a:r>
              <a:rPr lang="en-US" sz="2600" dirty="0"/>
              <a:t>SIPTO/LIPA</a:t>
            </a:r>
          </a:p>
          <a:p>
            <a:pPr lvl="1"/>
            <a:r>
              <a:rPr lang="en-US" sz="2600" dirty="0"/>
              <a:t>Secured IMS  Media</a:t>
            </a:r>
          </a:p>
          <a:p>
            <a:pPr lvl="1"/>
            <a:r>
              <a:rPr lang="en-US" sz="2600" dirty="0"/>
              <a:t>Cloud-based </a:t>
            </a:r>
            <a:r>
              <a:rPr lang="en-US" sz="2600" dirty="0" smtClean="0"/>
              <a:t>Services</a:t>
            </a:r>
            <a:endParaRPr lang="en-US" sz="2600" dirty="0"/>
          </a:p>
        </p:txBody>
      </p:sp>
      <p:sp>
        <p:nvSpPr>
          <p:cNvPr id="5" name="Rectangle 6"/>
          <p:cNvSpPr>
            <a:spLocks noGrp="1" noChangeArrowheads="1"/>
          </p:cNvSpPr>
          <p:nvPr>
            <p:ph type="sldNum" sz="quarter" idx="10"/>
          </p:nvPr>
        </p:nvSpPr>
        <p:spPr>
          <a:prstGeom prst="rect">
            <a:avLst/>
          </a:prstGeom>
          <a:ln/>
        </p:spPr>
        <p:txBody>
          <a:bodyPr/>
          <a:lstStyle/>
          <a:p>
            <a:pPr>
              <a:defRPr/>
            </a:pPr>
            <a:fld id="{FC438515-7669-483B-8844-C3D0CE0825BD}" type="slidenum">
              <a:rPr lang="en-US" altLang="zh-CN"/>
              <a:pPr>
                <a:defRPr/>
              </a:pPr>
              <a:t>3</a:t>
            </a:fld>
            <a:endParaRPr lang="en-US" altLang="zh-CN"/>
          </a:p>
        </p:txBody>
      </p:sp>
    </p:spTree>
    <p:extLst>
      <p:ext uri="{BB962C8B-B14F-4D97-AF65-F5344CB8AC3E}">
        <p14:creationId xmlns:p14="http://schemas.microsoft.com/office/powerpoint/2010/main" val="323286389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ltLang="zh-CN" dirty="0"/>
              <a:t>Strategic </a:t>
            </a:r>
            <a:r>
              <a:rPr lang="en-US" altLang="zh-CN" dirty="0" smtClean="0"/>
              <a:t>Direction</a:t>
            </a:r>
            <a:endParaRPr lang="en-US" dirty="0"/>
          </a:p>
        </p:txBody>
      </p:sp>
      <p:sp>
        <p:nvSpPr>
          <p:cNvPr id="5" name="Content Placeholder 4"/>
          <p:cNvSpPr>
            <a:spLocks noGrp="1"/>
          </p:cNvSpPr>
          <p:nvPr>
            <p:ph idx="1"/>
          </p:nvPr>
        </p:nvSpPr>
        <p:spPr>
          <a:xfrm>
            <a:off x="468313" y="1143000"/>
            <a:ext cx="8229600" cy="4525962"/>
          </a:xfrm>
        </p:spPr>
        <p:txBody>
          <a:bodyPr>
            <a:normAutofit fontScale="85000" lnSpcReduction="10000"/>
          </a:bodyPr>
          <a:lstStyle/>
          <a:p>
            <a:pPr eaLnBrk="0" hangingPunct="0">
              <a:buFont typeface="Arial" pitchFamily="34" charset="0"/>
              <a:buChar char="•"/>
            </a:pPr>
            <a:r>
              <a:rPr lang="en-US" dirty="0" smtClean="0"/>
              <a:t>Focus on regional (North American) needs of LI/LAES.</a:t>
            </a:r>
          </a:p>
          <a:p>
            <a:pPr>
              <a:buFont typeface="Arial" pitchFamily="34" charset="0"/>
              <a:buChar char="•"/>
            </a:pPr>
            <a:r>
              <a:rPr lang="en-US" dirty="0" smtClean="0"/>
              <a:t>Work within, and in response to, legal </a:t>
            </a:r>
            <a:r>
              <a:rPr lang="en-US" dirty="0"/>
              <a:t>and regulatory framework (per U.S. Communications Assistance for Law Enforcement Act [</a:t>
            </a:r>
            <a:r>
              <a:rPr lang="en-US" dirty="0" smtClean="0"/>
              <a:t>CALEA</a:t>
            </a:r>
            <a:r>
              <a:rPr lang="en-US" dirty="0"/>
              <a:t>]</a:t>
            </a:r>
            <a:r>
              <a:rPr lang="en-US" dirty="0" smtClean="0"/>
              <a:t> </a:t>
            </a:r>
            <a:r>
              <a:rPr lang="en-US" dirty="0"/>
              <a:t>law and related </a:t>
            </a:r>
            <a:r>
              <a:rPr lang="en-US" dirty="0" smtClean="0"/>
              <a:t>Federal Communications Commission [FCC</a:t>
            </a:r>
            <a:r>
              <a:rPr lang="en-US" dirty="0"/>
              <a:t>]</a:t>
            </a:r>
            <a:r>
              <a:rPr lang="en-US" dirty="0" smtClean="0"/>
              <a:t> </a:t>
            </a:r>
            <a:r>
              <a:rPr lang="en-US" dirty="0"/>
              <a:t>regulations, and Canadian regulations</a:t>
            </a:r>
            <a:r>
              <a:rPr lang="en-US" dirty="0" smtClean="0"/>
              <a:t>).</a:t>
            </a:r>
            <a:endParaRPr lang="en-US" dirty="0"/>
          </a:p>
          <a:p>
            <a:pPr eaLnBrk="0" hangingPunct="0">
              <a:buFont typeface="Arial" pitchFamily="34" charset="0"/>
              <a:buChar char="•"/>
            </a:pPr>
            <a:r>
              <a:rPr lang="en-US" dirty="0"/>
              <a:t>Work </a:t>
            </a:r>
            <a:r>
              <a:rPr lang="en-US" dirty="0" smtClean="0"/>
              <a:t>collaboratively to address law </a:t>
            </a:r>
            <a:r>
              <a:rPr lang="en-US" dirty="0"/>
              <a:t>enforcement’s </a:t>
            </a:r>
            <a:r>
              <a:rPr lang="en-US" dirty="0" smtClean="0"/>
              <a:t>needs.</a:t>
            </a:r>
            <a:endParaRPr lang="en-US" dirty="0"/>
          </a:p>
          <a:p>
            <a:pPr eaLnBrk="0" hangingPunct="0">
              <a:buFont typeface="Arial" pitchFamily="34" charset="0"/>
              <a:buChar char="•"/>
            </a:pPr>
            <a:r>
              <a:rPr lang="en-US" dirty="0" smtClean="0"/>
              <a:t>Coordinate/collaborate </a:t>
            </a:r>
            <a:r>
              <a:rPr lang="en-US" dirty="0"/>
              <a:t>with other organizations where </a:t>
            </a:r>
            <a:r>
              <a:rPr lang="en-US" dirty="0" smtClean="0"/>
              <a:t>appropriate.</a:t>
            </a:r>
            <a:endParaRPr lang="en-US" dirty="0"/>
          </a:p>
        </p:txBody>
      </p:sp>
      <p:sp>
        <p:nvSpPr>
          <p:cNvPr id="4" name="Rectangle 6"/>
          <p:cNvSpPr>
            <a:spLocks noGrp="1" noChangeArrowheads="1"/>
          </p:cNvSpPr>
          <p:nvPr>
            <p:ph type="sldNum" sz="quarter" idx="10"/>
          </p:nvPr>
        </p:nvSpPr>
        <p:spPr>
          <a:prstGeom prst="rect">
            <a:avLst/>
          </a:prstGeom>
          <a:ln/>
        </p:spPr>
        <p:txBody>
          <a:bodyPr/>
          <a:lstStyle/>
          <a:p>
            <a:pPr>
              <a:defRPr/>
            </a:pPr>
            <a:fld id="{ADC415E9-E8FB-40BF-B438-4072B44FF086}" type="slidenum">
              <a:rPr lang="en-US" altLang="zh-CN"/>
              <a:pPr>
                <a:defRPr/>
              </a:pPr>
              <a:t>4</a:t>
            </a:fld>
            <a:endParaRPr lang="en-US" altLang="zh-CN"/>
          </a:p>
        </p:txBody>
      </p:sp>
    </p:spTree>
    <p:extLst>
      <p:ext uri="{BB962C8B-B14F-4D97-AF65-F5344CB8AC3E}">
        <p14:creationId xmlns:p14="http://schemas.microsoft.com/office/powerpoint/2010/main" val="105910941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ltLang="zh-CN" dirty="0" smtClean="0"/>
              <a:t>Challenges</a:t>
            </a:r>
            <a:endParaRPr lang="en-US" dirty="0"/>
          </a:p>
        </p:txBody>
      </p:sp>
      <p:sp>
        <p:nvSpPr>
          <p:cNvPr id="5" name="Content Placeholder 4"/>
          <p:cNvSpPr>
            <a:spLocks noGrp="1"/>
          </p:cNvSpPr>
          <p:nvPr>
            <p:ph idx="1"/>
          </p:nvPr>
        </p:nvSpPr>
        <p:spPr>
          <a:xfrm>
            <a:off x="468313" y="1143000"/>
            <a:ext cx="8229600" cy="5105400"/>
          </a:xfrm>
        </p:spPr>
        <p:txBody>
          <a:bodyPr/>
          <a:lstStyle/>
          <a:p>
            <a:pPr eaLnBrk="0" hangingPunct="0">
              <a:buFont typeface="Arial" pitchFamily="34" charset="0"/>
              <a:buChar char="•"/>
            </a:pPr>
            <a:r>
              <a:rPr lang="en-US" sz="2400" dirty="0"/>
              <a:t>Delivering standards to satisfy legal interception requirements </a:t>
            </a:r>
            <a:r>
              <a:rPr lang="en-US" sz="2400" dirty="0" smtClean="0"/>
              <a:t>for new services </a:t>
            </a:r>
            <a:r>
              <a:rPr lang="en-US" sz="2400" dirty="0"/>
              <a:t>and </a:t>
            </a:r>
            <a:r>
              <a:rPr lang="en-US" sz="2400" dirty="0" smtClean="0"/>
              <a:t>service </a:t>
            </a:r>
            <a:r>
              <a:rPr lang="en-US" sz="2400" dirty="0"/>
              <a:t>platforms.</a:t>
            </a:r>
          </a:p>
          <a:p>
            <a:pPr eaLnBrk="0" hangingPunct="0">
              <a:buFont typeface="Arial" pitchFamily="34" charset="0"/>
              <a:buChar char="•"/>
            </a:pPr>
            <a:r>
              <a:rPr lang="en-US" sz="2400" dirty="0" smtClean="0"/>
              <a:t>Determining </a:t>
            </a:r>
            <a:r>
              <a:rPr lang="en-US" sz="2400" dirty="0"/>
              <a:t>what is </a:t>
            </a:r>
            <a:r>
              <a:rPr lang="en-US" sz="2400" dirty="0" smtClean="0"/>
              <a:t>reasonable, feasible, and achievable  </a:t>
            </a:r>
            <a:r>
              <a:rPr lang="en-US" sz="2400" dirty="0"/>
              <a:t>to proactively </a:t>
            </a:r>
            <a:r>
              <a:rPr lang="en-US" sz="2400" dirty="0" smtClean="0"/>
              <a:t>meet law enforcement’s needs under the regulatory framework.</a:t>
            </a:r>
          </a:p>
          <a:p>
            <a:pPr lvl="0">
              <a:buFont typeface="Arial" pitchFamily="34" charset="0"/>
              <a:buChar char="•"/>
            </a:pPr>
            <a:r>
              <a:rPr lang="en-US" sz="2400" dirty="0" smtClean="0"/>
              <a:t>Communication services and the means by which they are accessed are </a:t>
            </a:r>
            <a:r>
              <a:rPr lang="en-US" sz="2400" dirty="0"/>
              <a:t>evolving (e.g., </a:t>
            </a:r>
            <a:r>
              <a:rPr lang="en-US" sz="2400" dirty="0" smtClean="0"/>
              <a:t>Facebook</a:t>
            </a:r>
            <a:r>
              <a:rPr lang="en-US" sz="2400" dirty="0"/>
              <a:t>, </a:t>
            </a:r>
            <a:r>
              <a:rPr lang="en-US" sz="2400" dirty="0" smtClean="0"/>
              <a:t>proximity-based </a:t>
            </a:r>
            <a:r>
              <a:rPr lang="en-US" sz="2400" dirty="0"/>
              <a:t>communications) and the LI requirements on those are not </a:t>
            </a:r>
            <a:r>
              <a:rPr lang="en-US" sz="2400" dirty="0" smtClean="0"/>
              <a:t>clear or not aligned with new services and service platforms.  Some services may </a:t>
            </a:r>
            <a:r>
              <a:rPr lang="en-US" sz="2400" dirty="0"/>
              <a:t>not </a:t>
            </a:r>
            <a:r>
              <a:rPr lang="en-US" sz="2400" dirty="0" smtClean="0"/>
              <a:t>be possible </a:t>
            </a:r>
            <a:r>
              <a:rPr lang="en-US" sz="2400" dirty="0"/>
              <a:t>to </a:t>
            </a:r>
            <a:r>
              <a:rPr lang="en-US" sz="2400" dirty="0" smtClean="0"/>
              <a:t>intercept (e.g</a:t>
            </a:r>
            <a:r>
              <a:rPr lang="en-US" sz="2400" dirty="0"/>
              <a:t>., </a:t>
            </a:r>
            <a:r>
              <a:rPr lang="en-US" sz="2400" dirty="0" smtClean="0"/>
              <a:t>proximity </a:t>
            </a:r>
            <a:r>
              <a:rPr lang="en-US" sz="2400" dirty="0"/>
              <a:t>communications where </a:t>
            </a:r>
            <a:r>
              <a:rPr lang="en-US" sz="2400" dirty="0" smtClean="0"/>
              <a:t>no </a:t>
            </a:r>
            <a:r>
              <a:rPr lang="en-US" sz="2400" dirty="0"/>
              <a:t>network node is involved in the </a:t>
            </a:r>
            <a:r>
              <a:rPr lang="en-US" sz="2400" dirty="0" smtClean="0"/>
              <a:t>call).</a:t>
            </a:r>
            <a:endParaRPr lang="en-US" sz="2400" dirty="0"/>
          </a:p>
        </p:txBody>
      </p:sp>
      <p:sp>
        <p:nvSpPr>
          <p:cNvPr id="4" name="Rectangle 6"/>
          <p:cNvSpPr>
            <a:spLocks noGrp="1" noChangeArrowheads="1"/>
          </p:cNvSpPr>
          <p:nvPr>
            <p:ph type="sldNum" sz="quarter" idx="10"/>
          </p:nvPr>
        </p:nvSpPr>
        <p:spPr>
          <a:prstGeom prst="rect">
            <a:avLst/>
          </a:prstGeom>
          <a:ln/>
        </p:spPr>
        <p:txBody>
          <a:bodyPr/>
          <a:lstStyle/>
          <a:p>
            <a:pPr>
              <a:defRPr/>
            </a:pPr>
            <a:fld id="{DFAED813-8189-4CC0-8EBC-976B235DB363}" type="slidenum">
              <a:rPr lang="en-US" altLang="zh-CN"/>
              <a:pPr>
                <a:defRPr/>
              </a:pPr>
              <a:t>5</a:t>
            </a:fld>
            <a:endParaRPr lang="en-US" altLang="zh-CN"/>
          </a:p>
        </p:txBody>
      </p:sp>
    </p:spTree>
    <p:extLst>
      <p:ext uri="{BB962C8B-B14F-4D97-AF65-F5344CB8AC3E}">
        <p14:creationId xmlns:p14="http://schemas.microsoft.com/office/powerpoint/2010/main" val="172855450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ltLang="zh-CN" dirty="0"/>
              <a:t>Next </a:t>
            </a:r>
            <a:r>
              <a:rPr lang="en-US" altLang="zh-CN" dirty="0" smtClean="0"/>
              <a:t>Steps/Actions</a:t>
            </a:r>
            <a:endParaRPr lang="en-US" dirty="0"/>
          </a:p>
        </p:txBody>
      </p:sp>
      <p:sp>
        <p:nvSpPr>
          <p:cNvPr id="5" name="Content Placeholder 4"/>
          <p:cNvSpPr>
            <a:spLocks noGrp="1"/>
          </p:cNvSpPr>
          <p:nvPr>
            <p:ph idx="1"/>
          </p:nvPr>
        </p:nvSpPr>
        <p:spPr>
          <a:xfrm>
            <a:off x="468313" y="1143000"/>
            <a:ext cx="8229600" cy="5334000"/>
          </a:xfrm>
        </p:spPr>
        <p:txBody>
          <a:bodyPr/>
          <a:lstStyle/>
          <a:p>
            <a:pPr eaLnBrk="0" hangingPunct="0">
              <a:lnSpc>
                <a:spcPct val="90000"/>
              </a:lnSpc>
              <a:buFont typeface="Arial" pitchFamily="34" charset="0"/>
              <a:buChar char="•"/>
            </a:pPr>
            <a:r>
              <a:rPr lang="en-US" sz="3000" dirty="0"/>
              <a:t>Complete currently defined work </a:t>
            </a:r>
            <a:r>
              <a:rPr lang="en-US" sz="3000" dirty="0" smtClean="0"/>
              <a:t>program.</a:t>
            </a:r>
            <a:endParaRPr lang="en-US" sz="3000" dirty="0"/>
          </a:p>
          <a:p>
            <a:pPr eaLnBrk="0" hangingPunct="0">
              <a:lnSpc>
                <a:spcPct val="90000"/>
              </a:lnSpc>
              <a:buFont typeface="Arial" pitchFamily="34" charset="0"/>
              <a:buChar char="•"/>
            </a:pPr>
            <a:r>
              <a:rPr lang="en-US" sz="3000" dirty="0"/>
              <a:t>Continue appropriate changes to current standards </a:t>
            </a:r>
            <a:r>
              <a:rPr lang="en-US" sz="3000" dirty="0" smtClean="0"/>
              <a:t>suite.</a:t>
            </a:r>
            <a:endParaRPr lang="en-US" sz="3000" dirty="0"/>
          </a:p>
          <a:p>
            <a:pPr eaLnBrk="0" hangingPunct="0">
              <a:lnSpc>
                <a:spcPct val="90000"/>
              </a:lnSpc>
              <a:buFont typeface="Arial" pitchFamily="34" charset="0"/>
              <a:buChar char="•"/>
            </a:pPr>
            <a:r>
              <a:rPr lang="en-US" sz="3000" dirty="0"/>
              <a:t>Respond (at appropriate time) to the expectation of more information from FCC regarding any existing LI/LAES standards.</a:t>
            </a:r>
          </a:p>
          <a:p>
            <a:pPr eaLnBrk="0" hangingPunct="0">
              <a:lnSpc>
                <a:spcPct val="90000"/>
              </a:lnSpc>
              <a:buFont typeface="Arial" pitchFamily="34" charset="0"/>
              <a:buChar char="•"/>
            </a:pPr>
            <a:r>
              <a:rPr lang="en-US" sz="3000" dirty="0"/>
              <a:t>Continue with cross-organizational coordination and </a:t>
            </a:r>
            <a:r>
              <a:rPr lang="en-US" sz="3000" dirty="0" smtClean="0"/>
              <a:t>collaboration.</a:t>
            </a:r>
          </a:p>
          <a:p>
            <a:pPr eaLnBrk="0" hangingPunct="0">
              <a:lnSpc>
                <a:spcPct val="90000"/>
              </a:lnSpc>
              <a:buFont typeface="Arial" pitchFamily="34" charset="0"/>
              <a:buChar char="•"/>
            </a:pPr>
            <a:r>
              <a:rPr lang="en-US" sz="3000" dirty="0"/>
              <a:t>Identify how to align the LI service with IP based distributed and layered architectures (SIP/IMS/EPC/LTE/</a:t>
            </a:r>
            <a:r>
              <a:rPr lang="en-US" sz="3000" dirty="0" err="1"/>
              <a:t>Wifi</a:t>
            </a:r>
            <a:r>
              <a:rPr lang="en-US" sz="3000" dirty="0"/>
              <a:t>).</a:t>
            </a:r>
          </a:p>
        </p:txBody>
      </p:sp>
      <p:sp>
        <p:nvSpPr>
          <p:cNvPr id="4" name="Rectangle 6"/>
          <p:cNvSpPr>
            <a:spLocks noGrp="1" noChangeArrowheads="1"/>
          </p:cNvSpPr>
          <p:nvPr>
            <p:ph type="sldNum" sz="quarter" idx="10"/>
          </p:nvPr>
        </p:nvSpPr>
        <p:spPr>
          <a:prstGeom prst="rect">
            <a:avLst/>
          </a:prstGeom>
          <a:ln/>
        </p:spPr>
        <p:txBody>
          <a:bodyPr/>
          <a:lstStyle/>
          <a:p>
            <a:pPr>
              <a:defRPr/>
            </a:pPr>
            <a:fld id="{F95717E5-929C-445E-B598-89FB3E727E60}" type="slidenum">
              <a:rPr lang="en-US" altLang="zh-CN"/>
              <a:pPr>
                <a:defRPr/>
              </a:pPr>
              <a:t>6</a:t>
            </a:fld>
            <a:endParaRPr lang="en-US" altLang="zh-CN"/>
          </a:p>
        </p:txBody>
      </p:sp>
    </p:spTree>
    <p:extLst>
      <p:ext uri="{BB962C8B-B14F-4D97-AF65-F5344CB8AC3E}">
        <p14:creationId xmlns:p14="http://schemas.microsoft.com/office/powerpoint/2010/main" val="370993372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a:t>Proposed </a:t>
            </a:r>
            <a:r>
              <a:rPr lang="en-US" altLang="zh-CN" dirty="0" smtClean="0"/>
              <a:t>Resolution</a:t>
            </a:r>
            <a:endParaRPr lang="en-US" dirty="0"/>
          </a:p>
        </p:txBody>
      </p:sp>
      <p:sp>
        <p:nvSpPr>
          <p:cNvPr id="3" name="Content Placeholder 2"/>
          <p:cNvSpPr>
            <a:spLocks noGrp="1"/>
          </p:cNvSpPr>
          <p:nvPr>
            <p:ph idx="1"/>
          </p:nvPr>
        </p:nvSpPr>
        <p:spPr>
          <a:xfrm>
            <a:off x="468313" y="1143000"/>
            <a:ext cx="8229600" cy="4525962"/>
          </a:xfrm>
        </p:spPr>
        <p:txBody>
          <a:bodyPr/>
          <a:lstStyle/>
          <a:p>
            <a:r>
              <a:rPr lang="en-US" altLang="zh-CN" dirty="0"/>
              <a:t>No change proposed</a:t>
            </a:r>
            <a:r>
              <a:rPr lang="en-US" altLang="zh-CN" dirty="0" smtClean="0"/>
              <a:t>.</a:t>
            </a:r>
            <a:endParaRPr lang="en-US" altLang="zh-CN" dirty="0"/>
          </a:p>
        </p:txBody>
      </p:sp>
      <p:sp>
        <p:nvSpPr>
          <p:cNvPr id="4" name="Rectangle 6"/>
          <p:cNvSpPr>
            <a:spLocks noGrp="1" noChangeArrowheads="1"/>
          </p:cNvSpPr>
          <p:nvPr>
            <p:ph type="sldNum" sz="quarter" idx="10"/>
          </p:nvPr>
        </p:nvSpPr>
        <p:spPr>
          <a:prstGeom prst="rect">
            <a:avLst/>
          </a:prstGeom>
          <a:ln/>
        </p:spPr>
        <p:txBody>
          <a:bodyPr/>
          <a:lstStyle/>
          <a:p>
            <a:pPr>
              <a:defRPr/>
            </a:pPr>
            <a:fld id="{E357409A-3483-4011-8FBE-C7F54700F907}" type="slidenum">
              <a:rPr lang="en-US" altLang="zh-CN"/>
              <a:pPr>
                <a:defRPr/>
              </a:pPr>
              <a:t>7</a:t>
            </a:fld>
            <a:endParaRPr lang="en-US" altLang="zh-CN"/>
          </a:p>
        </p:txBody>
      </p:sp>
    </p:spTree>
    <p:extLst>
      <p:ext uri="{BB962C8B-B14F-4D97-AF65-F5344CB8AC3E}">
        <p14:creationId xmlns:p14="http://schemas.microsoft.com/office/powerpoint/2010/main" val="211738783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a:ea typeface="宋体" charset="-122"/>
              </a:rPr>
              <a:t>Supplementary </a:t>
            </a:r>
            <a:r>
              <a:rPr lang="en-US" altLang="zh-CN" dirty="0" smtClean="0">
                <a:ea typeface="宋体" charset="-122"/>
              </a:rPr>
              <a:t>Slides</a:t>
            </a:r>
            <a:endParaRPr lang="en-US" dirty="0"/>
          </a:p>
        </p:txBody>
      </p:sp>
      <p:sp>
        <p:nvSpPr>
          <p:cNvPr id="5" name="Content Placeholder 4"/>
          <p:cNvSpPr>
            <a:spLocks noGrp="1"/>
          </p:cNvSpPr>
          <p:nvPr>
            <p:ph idx="1"/>
          </p:nvPr>
        </p:nvSpPr>
        <p:spPr/>
        <p:txBody>
          <a:bodyPr/>
          <a:lstStyle/>
          <a:p>
            <a:endParaRPr lang="en-US" dirty="0"/>
          </a:p>
        </p:txBody>
      </p:sp>
      <p:sp>
        <p:nvSpPr>
          <p:cNvPr id="3" name="Rectangle 6"/>
          <p:cNvSpPr>
            <a:spLocks noGrp="1" noChangeArrowheads="1"/>
          </p:cNvSpPr>
          <p:nvPr>
            <p:ph type="sldNum" sz="quarter" idx="10"/>
          </p:nvPr>
        </p:nvSpPr>
        <p:spPr>
          <a:prstGeom prst="rect">
            <a:avLst/>
          </a:prstGeom>
          <a:ln/>
        </p:spPr>
        <p:txBody>
          <a:bodyPr/>
          <a:lstStyle/>
          <a:p>
            <a:pPr>
              <a:defRPr/>
            </a:pPr>
            <a:fld id="{46510D6F-DA5B-434C-8160-89DC29AA3C8C}" type="slidenum">
              <a:rPr lang="en-US" altLang="zh-CN"/>
              <a:pPr>
                <a:defRPr/>
              </a:pPr>
              <a:t>8</a:t>
            </a:fld>
            <a:endParaRPr lang="en-US" altLang="zh-CN"/>
          </a:p>
        </p:txBody>
      </p:sp>
    </p:spTree>
    <p:extLst>
      <p:ext uri="{BB962C8B-B14F-4D97-AF65-F5344CB8AC3E}">
        <p14:creationId xmlns:p14="http://schemas.microsoft.com/office/powerpoint/2010/main" val="230383302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General Drivers for </a:t>
            </a:r>
            <a:r>
              <a:rPr lang="en-US" altLang="en-US" dirty="0" smtClean="0"/>
              <a:t>LI/LAES</a:t>
            </a:r>
            <a:endParaRPr lang="en-US" dirty="0"/>
          </a:p>
        </p:txBody>
      </p:sp>
      <p:sp>
        <p:nvSpPr>
          <p:cNvPr id="22529" name="内容占位符 2"/>
          <p:cNvSpPr>
            <a:spLocks noGrp="1"/>
          </p:cNvSpPr>
          <p:nvPr>
            <p:ph idx="1"/>
          </p:nvPr>
        </p:nvSpPr>
        <p:spPr>
          <a:xfrm>
            <a:off x="468313" y="1295400"/>
            <a:ext cx="8229600" cy="4525962"/>
          </a:xfrm>
        </p:spPr>
        <p:txBody>
          <a:bodyPr/>
          <a:lstStyle/>
          <a:p>
            <a:pPr>
              <a:buFont typeface="Wingdings" pitchFamily="2" charset="2"/>
              <a:buNone/>
            </a:pPr>
            <a:r>
              <a:rPr lang="en-US" sz="2400" smtClean="0"/>
              <a:t>Drivers:</a:t>
            </a:r>
          </a:p>
          <a:p>
            <a:r>
              <a:rPr lang="en-US" sz="2400" smtClean="0"/>
              <a:t>Stimulated by passage of the U.S. 1994 Communications Assistance for Law Enforcement Act (CALEA)</a:t>
            </a:r>
          </a:p>
          <a:p>
            <a:r>
              <a:rPr lang="en-US" sz="2400" smtClean="0"/>
              <a:t>FCC Mandates</a:t>
            </a:r>
          </a:p>
          <a:p>
            <a:r>
              <a:rPr lang="en-US" sz="2400" smtClean="0"/>
              <a:t>Law Enforcement and National Security needs</a:t>
            </a:r>
          </a:p>
          <a:p>
            <a:r>
              <a:rPr lang="en-US" sz="2400" smtClean="0"/>
              <a:t>“Safe Harbor”</a:t>
            </a:r>
          </a:p>
          <a:p>
            <a:pPr lvl="1"/>
            <a:r>
              <a:rPr lang="en-US" sz="2400" i="1" smtClean="0"/>
              <a:t>Something (as a statutory or regulatory provision) that provides protection (as from a penalty or liability).</a:t>
            </a:r>
            <a:r>
              <a:rPr lang="en-US" sz="2400" smtClean="0"/>
              <a:t>  From Merriam-Webster's Dictionary of Law © 2001.</a:t>
            </a:r>
          </a:p>
        </p:txBody>
      </p:sp>
      <p:sp>
        <p:nvSpPr>
          <p:cNvPr id="4" name="Rectangle 6"/>
          <p:cNvSpPr>
            <a:spLocks noGrp="1" noChangeArrowheads="1"/>
          </p:cNvSpPr>
          <p:nvPr>
            <p:ph type="sldNum" sz="quarter" idx="10"/>
          </p:nvPr>
        </p:nvSpPr>
        <p:spPr>
          <a:prstGeom prst="rect">
            <a:avLst/>
          </a:prstGeom>
          <a:ln/>
        </p:spPr>
        <p:txBody>
          <a:bodyPr/>
          <a:lstStyle/>
          <a:p>
            <a:pPr>
              <a:defRPr/>
            </a:pPr>
            <a:fld id="{F31B001D-FC27-4A5A-BA33-8774A35AF4EC}" type="slidenum">
              <a:rPr lang="en-US" altLang="zh-CN"/>
              <a:pPr>
                <a:defRPr/>
              </a:pPr>
              <a:t>9</a:t>
            </a:fld>
            <a:endParaRPr lang="en-US" altLang="zh-CN"/>
          </a:p>
        </p:txBody>
      </p:sp>
    </p:spTree>
    <p:extLst>
      <p:ext uri="{BB962C8B-B14F-4D97-AF65-F5344CB8AC3E}">
        <p14:creationId xmlns:p14="http://schemas.microsoft.com/office/powerpoint/2010/main" val="2739855115"/>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CA"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CA" sz="18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BCC221E8A5C574B889E2CBB12A471FC" ma:contentTypeVersion="1" ma:contentTypeDescription="Create a new document." ma:contentTypeScope="" ma:versionID="99f44ad212ba6942fa1c339a891249a5">
  <xsd:schema xmlns:xsd="http://www.w3.org/2001/XMLSchema" xmlns:xs="http://www.w3.org/2001/XMLSchema" xmlns:p="http://schemas.microsoft.com/office/2006/metadata/properties" xmlns:ns1="http://schemas.microsoft.com/sharepoint/v3" targetNamespace="http://schemas.microsoft.com/office/2006/metadata/properties" ma:root="true" ma:fieldsID="ded79842d4747cc85621c7c303666abe"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 ma:hidden="true" ma:internalName="PublishingStartDate">
      <xsd:simpleType>
        <xsd:restriction base="dms:Unknown"/>
      </xsd:simpleType>
    </xsd:element>
    <xsd:element name="PublishingExpirationDate" ma:index="9" nillable="true" ma:displayName="Scheduling End Date" ma:description=""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2AC1D78B-D45D-4D84-988C-7C9C0DBE7E46}"/>
</file>

<file path=customXml/itemProps2.xml><?xml version="1.0" encoding="utf-8"?>
<ds:datastoreItem xmlns:ds="http://schemas.openxmlformats.org/officeDocument/2006/customXml" ds:itemID="{1B0A0965-86CF-432C-AA82-40C9BC678289}"/>
</file>

<file path=customXml/itemProps3.xml><?xml version="1.0" encoding="utf-8"?>
<ds:datastoreItem xmlns:ds="http://schemas.openxmlformats.org/officeDocument/2006/customXml" ds:itemID="{8761AE77-2EEE-468B-8A99-486A14573FFE}"/>
</file>

<file path=docProps/app.xml><?xml version="1.0" encoding="utf-8"?>
<Properties xmlns="http://schemas.openxmlformats.org/officeDocument/2006/extended-properties" xmlns:vt="http://schemas.openxmlformats.org/officeDocument/2006/docPropsVTypes">
  <Template/>
  <TotalTime>363</TotalTime>
  <Words>1357</Words>
  <Application>Microsoft Office PowerPoint</Application>
  <PresentationFormat>화면 슬라이드 쇼(4:3)</PresentationFormat>
  <Paragraphs>155</Paragraphs>
  <Slides>17</Slides>
  <Notes>17</Notes>
  <HiddenSlides>0</HiddenSlides>
  <MMClips>0</MMClips>
  <ScaleCrop>false</ScaleCrop>
  <HeadingPairs>
    <vt:vector size="4" baseType="variant">
      <vt:variant>
        <vt:lpstr>테마</vt:lpstr>
      </vt:variant>
      <vt:variant>
        <vt:i4>1</vt:i4>
      </vt:variant>
      <vt:variant>
        <vt:lpstr>슬라이드 제목</vt:lpstr>
      </vt:variant>
      <vt:variant>
        <vt:i4>17</vt:i4>
      </vt:variant>
    </vt:vector>
  </HeadingPairs>
  <TitlesOfParts>
    <vt:vector size="18" baseType="lpstr">
      <vt:lpstr>Default Design</vt:lpstr>
      <vt:lpstr>ATIS Lawful Intercept (LI) Standards Development</vt:lpstr>
      <vt:lpstr>Highlight of Current Activities</vt:lpstr>
      <vt:lpstr>Highlight of Current Activities</vt:lpstr>
      <vt:lpstr>Strategic Direction</vt:lpstr>
      <vt:lpstr>Challenges</vt:lpstr>
      <vt:lpstr>Next Steps/Actions</vt:lpstr>
      <vt:lpstr>Proposed Resolution</vt:lpstr>
      <vt:lpstr>Supplementary Slides</vt:lpstr>
      <vt:lpstr>General Drivers for LI/LAES</vt:lpstr>
      <vt:lpstr>PTSC Mission/Scope</vt:lpstr>
      <vt:lpstr>PTSC LAES Mission/Scope</vt:lpstr>
      <vt:lpstr>WTSC Mission/Scope</vt:lpstr>
      <vt:lpstr>WTSC LI Mission/Scope</vt:lpstr>
      <vt:lpstr>ATIS LI/LAES Standards</vt:lpstr>
      <vt:lpstr>ATIS LI/LAES Standards</vt:lpstr>
      <vt:lpstr>PTSC LAES Issues (Work Items)</vt:lpstr>
      <vt:lpstr>WTSC LI Issues (Work Items)</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ATIS Lawful Intercept (LI/LAES) Standards Development</dc:title>
  <dc:creator>Steve Barclay</dc:creator>
  <dc:description>v.2 - 22 August 2011</dc:description>
  <cp:lastModifiedBy>ttA</cp:lastModifiedBy>
  <cp:revision>54</cp:revision>
  <dcterms:created xsi:type="dcterms:W3CDTF">2011-09-30T16:44:53Z</dcterms:created>
  <dcterms:modified xsi:type="dcterms:W3CDTF">2013-05-09T10:53:00Z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0x010100CBCC221E8A5C574B889E2CBB12A471FC</vt:lpwstr>
  </property>
</Properties>
</file>