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18"/>
  </p:notesMasterIdLst>
  <p:sldIdLst>
    <p:sldId id="256" r:id="rId2"/>
    <p:sldId id="281" r:id="rId3"/>
    <p:sldId id="283" r:id="rId4"/>
    <p:sldId id="280" r:id="rId5"/>
    <p:sldId id="278" r:id="rId6"/>
    <p:sldId id="282" r:id="rId7"/>
    <p:sldId id="260" r:id="rId8"/>
    <p:sldId id="261" r:id="rId9"/>
    <p:sldId id="262" r:id="rId10"/>
    <p:sldId id="263" r:id="rId11"/>
    <p:sldId id="264" r:id="rId12"/>
    <p:sldId id="259" r:id="rId13"/>
    <p:sldId id="265" r:id="rId14"/>
    <p:sldId id="269" r:id="rId15"/>
    <p:sldId id="267" r:id="rId16"/>
    <p:sldId id="274" r:id="rId17"/>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44D"/>
    <a:srgbClr val="C688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1" autoAdjust="0"/>
  </p:normalViewPr>
  <p:slideViewPr>
    <p:cSldViewPr>
      <p:cViewPr>
        <p:scale>
          <a:sx n="80" d="100"/>
          <a:sy n="80" d="100"/>
        </p:scale>
        <p:origin x="-990" y="-4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75B335-F0EB-407F-99A9-145F54997BC0}" type="slidenum">
              <a:rPr lang="en-CA"/>
              <a:pPr/>
              <a:t>‹#›</a:t>
            </a:fld>
            <a:endParaRPr lang="en-CA"/>
          </a:p>
        </p:txBody>
      </p:sp>
    </p:spTree>
    <p:extLst>
      <p:ext uri="{BB962C8B-B14F-4D97-AF65-F5344CB8AC3E}">
        <p14:creationId xmlns:p14="http://schemas.microsoft.com/office/powerpoint/2010/main" val="16231568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9E2FFEDE-AB75-4958-821F-31517B5DA63D}" type="slidenum">
              <a:rPr lang="en-US" sz="1200">
                <a:latin typeface="Verdana" pitchFamily="34" charset="0"/>
              </a:rPr>
              <a:pPr algn="r" eaLnBrk="0" hangingPunct="0"/>
              <a:t>13</a:t>
            </a:fld>
            <a:endParaRPr lang="en-US" sz="1200">
              <a:latin typeface="Verdana" pitchFamily="34" charset="0"/>
            </a:endParaRPr>
          </a:p>
        </p:txBody>
      </p:sp>
      <p:sp>
        <p:nvSpPr>
          <p:cNvPr id="133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315"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70C7B2CC-618C-42B6-BCA3-79D9A1796490}" type="slidenum">
              <a:rPr lang="en-US" sz="1200">
                <a:latin typeface="Verdana" pitchFamily="34" charset="0"/>
              </a:rPr>
              <a:pPr algn="r" eaLnBrk="0" hangingPunct="0"/>
              <a:t>15</a:t>
            </a:fld>
            <a:endParaRPr lang="en-US" sz="1200">
              <a:latin typeface="Verdana" pitchFamily="34" charset="0"/>
            </a:endParaRPr>
          </a:p>
        </p:txBody>
      </p:sp>
      <p:sp>
        <p:nvSpPr>
          <p:cNvPr id="174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7411"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pic>
        <p:nvPicPr>
          <p:cNvPr id="4" name="그림 6" descr="엠블럼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Jeju, 13 – 16 May 2013</a:t>
            </a:r>
            <a:endParaRPr lang="en-CA" altLang="ko-KR" sz="1200" b="1" smtClean="0">
              <a:ea typeface="굴림" pitchFamily="50" charset="-127"/>
            </a:endParaRPr>
          </a:p>
        </p:txBody>
      </p:sp>
      <p:sp>
        <p:nvSpPr>
          <p:cNvPr id="6" name="Rectangle 13"/>
          <p:cNvSpPr>
            <a:spLocks noChangeArrowheads="1"/>
          </p:cNvSpPr>
          <p:nvPr userDrawn="1"/>
        </p:nvSpPr>
        <p:spPr bwMode="auto">
          <a:xfrm>
            <a:off x="3028950"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CA" altLang="ko-KR" sz="1200" b="1" i="0" dirty="0" smtClean="0">
                <a:solidFill>
                  <a:srgbClr val="09244D"/>
                </a:solidFill>
                <a:ea typeface="굴림" pitchFamily="50" charset="-127"/>
              </a:rPr>
              <a:t>Standards for Shared ICT</a:t>
            </a:r>
          </a:p>
          <a:p>
            <a:pPr algn="ctr"/>
            <a:endParaRPr lang="en-CA" altLang="ko-KR" sz="1200" b="1" dirty="0">
              <a:solidFill>
                <a:srgbClr val="09244D"/>
              </a:solidFill>
              <a:ea typeface="굴림" pitchFamily="50" charset="-127"/>
            </a:endParaRPr>
          </a:p>
        </p:txBody>
      </p:sp>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ltLang="ko-KR" dirty="0"/>
              <a:t>TITLE OF </a:t>
            </a:r>
            <a:br>
              <a:rPr lang="en-CA" altLang="ko-KR" dirty="0"/>
            </a:br>
            <a:r>
              <a:rPr lang="en-CA" altLang="ko-KR" dirty="0"/>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7" name="Rectangle 6"/>
          <p:cNvSpPr>
            <a:spLocks noGrp="1" noChangeArrowheads="1"/>
          </p:cNvSpPr>
          <p:nvPr>
            <p:ph type="sldNum" sz="quarter" idx="10"/>
          </p:nvPr>
        </p:nvSpPr>
        <p:spPr>
          <a:xfrm>
            <a:off x="7766050" y="6337300"/>
            <a:ext cx="909638" cy="404813"/>
          </a:xfrm>
        </p:spPr>
        <p:txBody>
          <a:bodyPr/>
          <a:lstStyle>
            <a:lvl1pPr>
              <a:defRPr smtClean="0">
                <a:solidFill>
                  <a:srgbClr val="09244D"/>
                </a:solidFill>
              </a:defRPr>
            </a:lvl1pPr>
          </a:lstStyle>
          <a:p>
            <a:pPr>
              <a:defRPr/>
            </a:pPr>
            <a:fld id="{864779EC-9899-4E89-8C02-38EB66C431F4}" type="slidenum">
              <a:rPr lang="en-CA" altLang="ko-KR"/>
              <a:pPr>
                <a:defRPr/>
              </a:pPr>
              <a:t>‹#›</a:t>
            </a:fld>
            <a:endParaRPr lang="en-CA" altLang="ko-KR"/>
          </a:p>
        </p:txBody>
      </p:sp>
    </p:spTree>
    <p:extLst>
      <p:ext uri="{BB962C8B-B14F-4D97-AF65-F5344CB8AC3E}">
        <p14:creationId xmlns:p14="http://schemas.microsoft.com/office/powerpoint/2010/main" val="28831330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CB660AEB-1837-447A-A01E-1AFF02EBE401}" type="slidenum">
              <a:rPr lang="en-CA" altLang="ko-KR"/>
              <a:pPr>
                <a:defRPr/>
              </a:pPr>
              <a:t>‹#›</a:t>
            </a:fld>
            <a:endParaRPr lang="en-CA" altLang="ko-KR"/>
          </a:p>
        </p:txBody>
      </p:sp>
    </p:spTree>
    <p:extLst>
      <p:ext uri="{BB962C8B-B14F-4D97-AF65-F5344CB8AC3E}">
        <p14:creationId xmlns:p14="http://schemas.microsoft.com/office/powerpoint/2010/main" val="1004853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38925" y="274638"/>
            <a:ext cx="2058988" cy="5808662"/>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29325" cy="580866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26E071C0-D896-4AFD-9E46-03860E6631CC}" type="slidenum">
              <a:rPr lang="en-CA" altLang="ko-KR"/>
              <a:pPr>
                <a:defRPr/>
              </a:pPr>
              <a:t>‹#›</a:t>
            </a:fld>
            <a:endParaRPr lang="en-CA" altLang="ko-KR"/>
          </a:p>
        </p:txBody>
      </p:sp>
    </p:spTree>
    <p:extLst>
      <p:ext uri="{BB962C8B-B14F-4D97-AF65-F5344CB8AC3E}">
        <p14:creationId xmlns:p14="http://schemas.microsoft.com/office/powerpoint/2010/main" val="4177794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dirty="0" smtClean="0">
                <a:solidFill>
                  <a:srgbClr val="09244D"/>
                </a:solidFill>
                <a:ea typeface="굴림" pitchFamily="50" charset="-127"/>
              </a:rPr>
              <a:t>GSC-17, </a:t>
            </a:r>
            <a:r>
              <a:rPr lang="en-CA" altLang="ko-KR" sz="1200" b="1" dirty="0" err="1" smtClean="0">
                <a:solidFill>
                  <a:srgbClr val="09244D"/>
                </a:solidFill>
                <a:ea typeface="굴림" pitchFamily="50" charset="-127"/>
              </a:rPr>
              <a:t>Jeju</a:t>
            </a:r>
            <a:r>
              <a:rPr lang="en-CA" altLang="ko-KR" sz="1200" b="1" dirty="0" smtClean="0">
                <a:solidFill>
                  <a:srgbClr val="09244D"/>
                </a:solidFill>
                <a:ea typeface="굴림" pitchFamily="50" charset="-127"/>
              </a:rPr>
              <a:t> / Korea</a:t>
            </a:r>
            <a:endParaRPr lang="en-CA" altLang="ko-KR" sz="1200" b="1" dirty="0" smtClean="0">
              <a:ea typeface="굴림" pitchFamily="50" charset="-127"/>
            </a:endParaRPr>
          </a:p>
        </p:txBody>
      </p:sp>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Rectangle 6"/>
          <p:cNvSpPr>
            <a:spLocks noGrp="1" noChangeArrowheads="1"/>
          </p:cNvSpPr>
          <p:nvPr>
            <p:ph type="sldNum" sz="quarter" idx="10"/>
          </p:nvPr>
        </p:nvSpPr>
        <p:spPr>
          <a:xfrm>
            <a:off x="3446463" y="6337300"/>
            <a:ext cx="2133600" cy="476250"/>
          </a:xfrm>
        </p:spPr>
        <p:txBody>
          <a:bodyPr/>
          <a:lstStyle>
            <a:lvl1pPr>
              <a:defRPr smtClean="0"/>
            </a:lvl1pPr>
          </a:lstStyle>
          <a:p>
            <a:pPr>
              <a:defRPr/>
            </a:pPr>
            <a:fld id="{D2E95B9D-D9BB-4DBA-AF06-0D35FDF7B400}" type="slidenum">
              <a:rPr lang="en-CA" altLang="ko-KR"/>
              <a:pPr>
                <a:defRPr/>
              </a:pPr>
              <a:t>‹#›</a:t>
            </a:fld>
            <a:endParaRPr lang="en-CA" altLang="ko-KR"/>
          </a:p>
        </p:txBody>
      </p:sp>
    </p:spTree>
    <p:extLst>
      <p:ext uri="{BB962C8B-B14F-4D97-AF65-F5344CB8AC3E}">
        <p14:creationId xmlns:p14="http://schemas.microsoft.com/office/powerpoint/2010/main" val="1864099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fld id="{045F41AB-0667-487D-A025-98A5ED8BB2F3}" type="slidenum">
              <a:rPr lang="en-CA" altLang="ko-KR"/>
              <a:pPr>
                <a:defRPr/>
              </a:pPr>
              <a:t>‹#›</a:t>
            </a:fld>
            <a:endParaRPr lang="en-CA" altLang="ko-KR"/>
          </a:p>
        </p:txBody>
      </p:sp>
    </p:spTree>
    <p:extLst>
      <p:ext uri="{BB962C8B-B14F-4D97-AF65-F5344CB8AC3E}">
        <p14:creationId xmlns:p14="http://schemas.microsoft.com/office/powerpoint/2010/main" val="480634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fld id="{2C45D25F-D756-4467-8BD3-9D4062CDFB47}" type="slidenum">
              <a:rPr lang="en-CA" altLang="ko-KR"/>
              <a:pPr>
                <a:defRPr/>
              </a:pPr>
              <a:t>‹#›</a:t>
            </a:fld>
            <a:endParaRPr lang="en-CA" altLang="ko-KR"/>
          </a:p>
        </p:txBody>
      </p:sp>
    </p:spTree>
    <p:extLst>
      <p:ext uri="{BB962C8B-B14F-4D97-AF65-F5344CB8AC3E}">
        <p14:creationId xmlns:p14="http://schemas.microsoft.com/office/powerpoint/2010/main" val="1430031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fld id="{31A64E13-2616-4A29-8802-16F050E839F7}" type="slidenum">
              <a:rPr lang="en-CA" altLang="ko-KR"/>
              <a:pPr>
                <a:defRPr/>
              </a:pPr>
              <a:t>‹#›</a:t>
            </a:fld>
            <a:endParaRPr lang="en-CA" altLang="ko-KR"/>
          </a:p>
        </p:txBody>
      </p:sp>
    </p:spTree>
    <p:extLst>
      <p:ext uri="{BB962C8B-B14F-4D97-AF65-F5344CB8AC3E}">
        <p14:creationId xmlns:p14="http://schemas.microsoft.com/office/powerpoint/2010/main" val="1680296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fld id="{B2FBA344-E343-49BC-A801-A9CA2C67569A}" type="slidenum">
              <a:rPr lang="en-CA" altLang="ko-KR"/>
              <a:pPr>
                <a:defRPr/>
              </a:pPr>
              <a:t>‹#›</a:t>
            </a:fld>
            <a:endParaRPr lang="en-CA" altLang="ko-KR"/>
          </a:p>
        </p:txBody>
      </p:sp>
    </p:spTree>
    <p:extLst>
      <p:ext uri="{BB962C8B-B14F-4D97-AF65-F5344CB8AC3E}">
        <p14:creationId xmlns:p14="http://schemas.microsoft.com/office/powerpoint/2010/main" val="292056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42F6DFA-7333-4730-B597-3CEEF470B031}" type="slidenum">
              <a:rPr lang="en-CA" altLang="ko-KR"/>
              <a:pPr>
                <a:defRPr/>
              </a:pPr>
              <a:t>‹#›</a:t>
            </a:fld>
            <a:endParaRPr lang="en-CA" altLang="ko-KR"/>
          </a:p>
        </p:txBody>
      </p:sp>
    </p:spTree>
    <p:extLst>
      <p:ext uri="{BB962C8B-B14F-4D97-AF65-F5344CB8AC3E}">
        <p14:creationId xmlns:p14="http://schemas.microsoft.com/office/powerpoint/2010/main" val="49555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4303C539-6732-4182-BC5E-59F4B3D78A44}" type="slidenum">
              <a:rPr lang="en-CA" altLang="ko-KR"/>
              <a:pPr>
                <a:defRPr/>
              </a:pPr>
              <a:t>‹#›</a:t>
            </a:fld>
            <a:endParaRPr lang="en-CA" altLang="ko-KR"/>
          </a:p>
        </p:txBody>
      </p:sp>
    </p:spTree>
    <p:extLst>
      <p:ext uri="{BB962C8B-B14F-4D97-AF65-F5344CB8AC3E}">
        <p14:creationId xmlns:p14="http://schemas.microsoft.com/office/powerpoint/2010/main" val="165502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890ED4B7-9E4B-440C-A65E-6562328A05FF}" type="slidenum">
              <a:rPr lang="en-CA" altLang="ko-KR"/>
              <a:pPr>
                <a:defRPr/>
              </a:pPr>
              <a:t>‹#›</a:t>
            </a:fld>
            <a:endParaRPr lang="en-CA" altLang="ko-KR"/>
          </a:p>
        </p:txBody>
      </p:sp>
    </p:spTree>
    <p:extLst>
      <p:ext uri="{BB962C8B-B14F-4D97-AF65-F5344CB8AC3E}">
        <p14:creationId xmlns:p14="http://schemas.microsoft.com/office/powerpoint/2010/main" val="1784352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그림 12" descr="2-1.jpg"/>
          <p:cNvPicPr>
            <a:picLocks noChangeAspect="1"/>
          </p:cNvPicPr>
          <p:nvPr userDrawn="1"/>
        </p:nvPicPr>
        <p:blipFill>
          <a:blip r:embed="rId14">
            <a:extLst>
              <a:ext uri="{28A0092B-C50C-407E-A947-70E740481C1C}">
                <a14:useLocalDpi xmlns:a14="http://schemas.microsoft.com/office/drawing/2010/main" val="0"/>
              </a:ext>
            </a:extLst>
          </a:blip>
          <a:srcRect l="78127" t="73959"/>
          <a:stretch>
            <a:fillRect/>
          </a:stretch>
        </p:blipFill>
        <p:spPr bwMode="auto">
          <a:xfrm>
            <a:off x="7143750" y="5072063"/>
            <a:ext cx="200025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altLang="ko-KR" dirty="0" smtClean="0"/>
              <a:t>Click to edit Master title style</a:t>
            </a:r>
          </a:p>
        </p:txBody>
      </p:sp>
      <p:sp>
        <p:nvSpPr>
          <p:cNvPr id="1028" name="Rectangle 3"/>
          <p:cNvSpPr>
            <a:spLocks noGrp="1" noChangeArrowheads="1"/>
          </p:cNvSpPr>
          <p:nvPr>
            <p:ph type="body" idx="1"/>
          </p:nvPr>
        </p:nvSpPr>
        <p:spPr bwMode="auto">
          <a:xfrm>
            <a:off x="468313"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ko-KR" dirty="0" smtClean="0"/>
              <a:t>Click to edit Master text styles</a:t>
            </a:r>
          </a:p>
          <a:p>
            <a:pPr lvl="1"/>
            <a:r>
              <a:rPr lang="en-CA" altLang="ko-KR" dirty="0" smtClean="0"/>
              <a:t>Second level</a:t>
            </a:r>
          </a:p>
          <a:p>
            <a:pPr lvl="2"/>
            <a:r>
              <a:rPr lang="en-CA" altLang="ko-KR" dirty="0" smtClean="0"/>
              <a:t>Third level</a:t>
            </a:r>
          </a:p>
          <a:p>
            <a:pPr lvl="3"/>
            <a:r>
              <a:rPr lang="en-CA" altLang="ko-KR" dirty="0" smtClean="0"/>
              <a:t>Fourth level</a:t>
            </a:r>
          </a:p>
          <a:p>
            <a:pPr lvl="4"/>
            <a:r>
              <a:rPr lang="en-CA" altLang="ko-KR" dirty="0" smtClean="0"/>
              <a:t>Fifth level </a:t>
            </a:r>
            <a:r>
              <a:rPr lang="en-US" altLang="ja-JP" dirty="0" smtClean="0"/>
              <a:t>GSC16-[session]-XX</a:t>
            </a:r>
            <a:endParaRPr lang="en-CA" altLang="ko-KR" dirty="0" smtClean="0"/>
          </a:p>
        </p:txBody>
      </p:sp>
      <p:sp>
        <p:nvSpPr>
          <p:cNvPr id="1030" name="Rectangle 6"/>
          <p:cNvSpPr>
            <a:spLocks noGrp="1" noChangeArrowheads="1"/>
          </p:cNvSpPr>
          <p:nvPr>
            <p:ph type="sldNum" sz="quarter" idx="4"/>
          </p:nvPr>
        </p:nvSpPr>
        <p:spPr bwMode="auto">
          <a:xfrm>
            <a:off x="327660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Trebuchet MS" pitchFamily="34" charset="0"/>
                <a:ea typeface="굴림" pitchFamily="50" charset="-127"/>
              </a:defRPr>
            </a:lvl1pPr>
          </a:lstStyle>
          <a:p>
            <a:pPr>
              <a:defRPr/>
            </a:pPr>
            <a:fld id="{5B7072E6-9146-4E6B-BDAC-A3F723273F8F}" type="slidenum">
              <a:rPr lang="en-CA" altLang="ko-KR"/>
              <a:pPr>
                <a:defRPr/>
              </a:pPr>
              <a:t>‹#›</a:t>
            </a:fld>
            <a:endParaRPr lang="en-CA" altLang="ko-KR"/>
          </a:p>
        </p:txBody>
      </p:sp>
      <p:sp>
        <p:nvSpPr>
          <p:cNvPr id="3" name="Rectangle 24"/>
          <p:cNvSpPr>
            <a:spLocks noChangeArrowheads="1"/>
          </p:cNvSpPr>
          <p:nvPr userDrawn="1"/>
        </p:nvSpPr>
        <p:spPr bwMode="auto">
          <a:xfrm>
            <a:off x="7387443" y="260350"/>
            <a:ext cx="13612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en-CA" altLang="ko-KR" sz="1200" dirty="0" smtClean="0">
                <a:solidFill>
                  <a:srgbClr val="09244D"/>
                </a:solidFill>
                <a:ea typeface="굴림" pitchFamily="50" charset="-127"/>
              </a:rPr>
              <a:t>GSC17-</a:t>
            </a:r>
            <a:r>
              <a:rPr lang="en-US" altLang="ko-KR" sz="1200" dirty="0" smtClean="0">
                <a:solidFill>
                  <a:srgbClr val="09244D"/>
                </a:solidFill>
                <a:ea typeface="굴림" pitchFamily="50" charset="-127"/>
              </a:rPr>
              <a:t>PLEN-57</a:t>
            </a:r>
            <a:endParaRPr lang="en-CA" altLang="ko-KR" sz="1200" dirty="0">
              <a:solidFill>
                <a:srgbClr val="09244D"/>
              </a:solidFill>
              <a:ea typeface="굴림" pitchFamily="50" charset="-127"/>
            </a:endParaRPr>
          </a:p>
        </p:txBody>
      </p:sp>
      <p:sp>
        <p:nvSpPr>
          <p:cNvPr id="7" name="Rectangle 13"/>
          <p:cNvSpPr>
            <a:spLocks noChangeArrowheads="1"/>
          </p:cNvSpPr>
          <p:nvPr userDrawn="1"/>
        </p:nvSpPr>
        <p:spPr bwMode="auto">
          <a:xfrm>
            <a:off x="5680075"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r" defTabSz="914400" rtl="0" eaLnBrk="1" fontAlgn="base" latinLnBrk="0" hangingPunct="1">
              <a:lnSpc>
                <a:spcPct val="100000"/>
              </a:lnSpc>
              <a:spcBef>
                <a:spcPct val="0"/>
              </a:spcBef>
              <a:spcAft>
                <a:spcPct val="0"/>
              </a:spcAft>
              <a:buClrTx/>
              <a:buSzTx/>
              <a:buFontTx/>
              <a:buNone/>
              <a:tabLst/>
              <a:defRPr/>
            </a:pPr>
            <a:r>
              <a:rPr lang="en-CA" altLang="ko-KR" sz="1200" b="1" i="0" dirty="0" smtClean="0">
                <a:solidFill>
                  <a:srgbClr val="09244D"/>
                </a:solidFill>
                <a:ea typeface="굴림" pitchFamily="50" charset="-127"/>
              </a:rPr>
              <a:t>Standards for Shared ICT</a:t>
            </a:r>
          </a:p>
          <a:p>
            <a:pPr algn="r"/>
            <a:endParaRPr lang="en-CA" altLang="ko-KR" sz="1200" b="1" dirty="0">
              <a:solidFill>
                <a:srgbClr val="09244D"/>
              </a:solidFill>
              <a:ea typeface="굴림" pitchFamily="50" charset="-127"/>
            </a:endParaRPr>
          </a:p>
        </p:txBody>
      </p:sp>
      <p:sp>
        <p:nvSpPr>
          <p:cNvPr id="8"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dirty="0" smtClean="0">
                <a:solidFill>
                  <a:srgbClr val="09244D"/>
                </a:solidFill>
                <a:ea typeface="굴림" pitchFamily="50" charset="-127"/>
              </a:rPr>
              <a:t>GSC-17, </a:t>
            </a:r>
            <a:r>
              <a:rPr lang="en-CA" altLang="ko-KR" sz="1200" b="1" dirty="0" err="1" smtClean="0">
                <a:solidFill>
                  <a:srgbClr val="09244D"/>
                </a:solidFill>
                <a:ea typeface="굴림" pitchFamily="50" charset="-127"/>
              </a:rPr>
              <a:t>Jeju</a:t>
            </a:r>
            <a:r>
              <a:rPr lang="en-CA" altLang="ko-KR" sz="1200" b="1" dirty="0" smtClean="0">
                <a:solidFill>
                  <a:srgbClr val="09244D"/>
                </a:solidFill>
                <a:ea typeface="굴림" pitchFamily="50" charset="-127"/>
              </a:rPr>
              <a:t> / Korea</a:t>
            </a:r>
            <a:endParaRPr lang="en-CA" altLang="ko-KR" sz="1200" b="1" dirty="0" smtClean="0">
              <a:ea typeface="굴림" pitchFamily="50" charset="-127"/>
            </a:endParaRPr>
          </a:p>
        </p:txBody>
      </p:sp>
    </p:spTree>
    <p:extLst>
      <p:ext uri="{BB962C8B-B14F-4D97-AF65-F5344CB8AC3E}">
        <p14:creationId xmlns:p14="http://schemas.microsoft.com/office/powerpoint/2010/main" val="25911108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khatibi@qti.qualcomm.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tis.org/0191/index.asp" TargetMode="External"/><Relationship Id="rId2" Type="http://schemas.openxmlformats.org/officeDocument/2006/relationships/hyperlink" Target="http://www.atis.org/0160/index.as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tis.org/esi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atis.org/ngiif/index.as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atis.org/docstore/default.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fcc.gov/encyclopedia/communications-security-reliability-and-interoperability-council-ii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fcc.gov/encyclopedia/emergency-access-advisory-committee-eaa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altLang="en-US" b="1" dirty="0"/>
              <a:t>ATIS Emergency Communications (EC) Standards </a:t>
            </a:r>
            <a:r>
              <a:rPr lang="en-US" altLang="en-US" b="1" dirty="0" smtClean="0"/>
              <a:t>Development</a:t>
            </a:r>
            <a:endParaRPr lang="en-US" b="1" dirty="0"/>
          </a:p>
        </p:txBody>
      </p:sp>
      <p:sp>
        <p:nvSpPr>
          <p:cNvPr id="2" name="Subtitle 1"/>
          <p:cNvSpPr>
            <a:spLocks noGrp="1"/>
          </p:cNvSpPr>
          <p:nvPr>
            <p:ph type="subTitle" idx="1"/>
          </p:nvPr>
        </p:nvSpPr>
        <p:spPr/>
        <p:txBody>
          <a:bodyPr/>
          <a:lstStyle/>
          <a:p>
            <a:r>
              <a:rPr lang="en-US" dirty="0">
                <a:effectLst>
                  <a:outerShdw blurRad="38100" dist="38100" dir="2700000" algn="tl">
                    <a:srgbClr val="000000">
                      <a:alpha val="43137"/>
                    </a:srgbClr>
                  </a:outerShdw>
                </a:effectLst>
              </a:rPr>
              <a:t>Dr. Farrokh Khatibi</a:t>
            </a:r>
          </a:p>
          <a:p>
            <a:r>
              <a:rPr lang="en-US" dirty="0">
                <a:effectLst>
                  <a:outerShdw blurRad="38100" dist="38100" dir="2700000" algn="tl">
                    <a:srgbClr val="000000">
                      <a:alpha val="43137"/>
                    </a:srgbClr>
                  </a:outerShdw>
                </a:effectLst>
              </a:rPr>
              <a:t>Director of Engineering</a:t>
            </a:r>
          </a:p>
          <a:p>
            <a:r>
              <a:rPr lang="en-US" dirty="0">
                <a:effectLst>
                  <a:outerShdw blurRad="38100" dist="38100" dir="2700000" algn="tl">
                    <a:srgbClr val="000000">
                      <a:alpha val="43137"/>
                    </a:srgbClr>
                  </a:outerShdw>
                </a:effectLst>
              </a:rPr>
              <a:t>Qualcomm</a:t>
            </a:r>
          </a:p>
        </p:txBody>
      </p:sp>
      <p:graphicFrame>
        <p:nvGraphicFramePr>
          <p:cNvPr id="4" name="Group 40"/>
          <p:cNvGraphicFramePr>
            <a:graphicFrameLocks noGrp="1"/>
          </p:cNvGraphicFramePr>
          <p:nvPr>
            <p:extLst>
              <p:ext uri="{D42A27DB-BD31-4B8C-83A1-F6EECF244321}">
                <p14:modId xmlns:p14="http://schemas.microsoft.com/office/powerpoint/2010/main" val="4209636847"/>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GSC17-PLEN-57</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Farrokh Khatibi (</a:t>
                      </a:r>
                      <a:r>
                        <a:rPr kumimoji="0" lang="en-CA" sz="1000" b="0" i="0" u="none" strike="noStrike" cap="none" normalizeH="0" baseline="0" dirty="0" smtClean="0">
                          <a:ln>
                            <a:noFill/>
                          </a:ln>
                          <a:solidFill>
                            <a:srgbClr val="09244D"/>
                          </a:solidFill>
                          <a:effectLst/>
                          <a:latin typeface="Arial" charset="0"/>
                          <a:hlinkClick r:id="rId2"/>
                        </a:rPr>
                        <a:t>fkhatibi@qti.qualcomm.com</a:t>
                      </a:r>
                      <a:r>
                        <a:rPr kumimoji="0" lang="en-CA" sz="1000" b="0" i="0" u="none" strike="noStrike" cap="none" normalizeH="0" baseline="0" dirty="0" smtClean="0">
                          <a:ln>
                            <a:noFill/>
                          </a:ln>
                          <a:solidFill>
                            <a:srgbClr val="09244D"/>
                          </a:solidFill>
                          <a:effectLst/>
                          <a:latin typeface="Arial" charset="0"/>
                        </a:rPr>
                        <a:t>) </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smtClean="0">
                          <a:ln>
                            <a:noFill/>
                          </a:ln>
                          <a:solidFill>
                            <a:srgbClr val="09244D"/>
                          </a:solidFill>
                          <a:effectLst/>
                          <a:latin typeface="Arial" charset="0"/>
                        </a:rPr>
                        <a:t>6.2</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028742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Resolution</a:t>
            </a:r>
            <a:endParaRPr lang="en-US" dirty="0"/>
          </a:p>
        </p:txBody>
      </p:sp>
      <p:sp>
        <p:nvSpPr>
          <p:cNvPr id="10243" name="Rectangle 3"/>
          <p:cNvSpPr>
            <a:spLocks noGrp="1" noChangeArrowheads="1"/>
          </p:cNvSpPr>
          <p:nvPr>
            <p:ph idx="1"/>
          </p:nvPr>
        </p:nvSpPr>
        <p:spPr>
          <a:xfrm>
            <a:off x="468313" y="1371600"/>
            <a:ext cx="8229600" cy="4525962"/>
          </a:xfrm>
        </p:spPr>
        <p:txBody>
          <a:bodyPr/>
          <a:lstStyle/>
          <a:p>
            <a:r>
              <a:rPr lang="en-US" altLang="zh-CN" sz="2800" dirty="0" smtClean="0">
                <a:latin typeface="Arial" charset="0"/>
              </a:rPr>
              <a:t>No changes proposed to existing Resolution (GSC-16/02) at this time.</a:t>
            </a:r>
            <a:endParaRPr lang="zh-CN" altLang="en-US" sz="2800" dirty="0" smtClean="0">
              <a:latin typeface="Arial" charset="0"/>
            </a:endParaRPr>
          </a:p>
        </p:txBody>
      </p:sp>
      <p:sp>
        <p:nvSpPr>
          <p:cNvPr id="5" name="Rectangle 6"/>
          <p:cNvSpPr>
            <a:spLocks noGrp="1" noChangeArrowheads="1"/>
          </p:cNvSpPr>
          <p:nvPr>
            <p:ph type="sldNum" sz="quarter" idx="10"/>
          </p:nvPr>
        </p:nvSpPr>
        <p:spPr/>
        <p:txBody>
          <a:bodyPr/>
          <a:lstStyle/>
          <a:p>
            <a:pPr>
              <a:defRPr/>
            </a:pPr>
            <a:fld id="{ECCBC700-D0D7-45FB-9ABC-060CD53DF22D}" type="slidenum">
              <a:rPr lang="en-US" altLang="zh-CN"/>
              <a:pPr>
                <a:defRPr/>
              </a:pPr>
              <a:t>10</a:t>
            </a:fld>
            <a:endParaRPr lang="en-US" altLang="zh-CN" dirty="0"/>
          </a:p>
        </p:txBody>
      </p:sp>
    </p:spTree>
    <p:extLst>
      <p:ext uri="{BB962C8B-B14F-4D97-AF65-F5344CB8AC3E}">
        <p14:creationId xmlns:p14="http://schemas.microsoft.com/office/powerpoint/2010/main" val="4085465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Supplementary </a:t>
            </a:r>
            <a:r>
              <a:rPr lang="en-US" dirty="0" smtClean="0"/>
              <a:t>Slides</a:t>
            </a:r>
            <a:endParaRPr lang="en-US" dirty="0"/>
          </a:p>
        </p:txBody>
      </p:sp>
      <p:sp>
        <p:nvSpPr>
          <p:cNvPr id="3" name="Content Placeholder 2"/>
          <p:cNvSpPr>
            <a:spLocks noGrp="1"/>
          </p:cNvSpPr>
          <p:nvPr>
            <p:ph idx="1"/>
          </p:nvPr>
        </p:nvSpPr>
        <p:spPr/>
        <p:txBody>
          <a:bodyPr/>
          <a:lstStyle/>
          <a:p>
            <a:endParaRPr lang="en-US"/>
          </a:p>
        </p:txBody>
      </p:sp>
      <p:sp>
        <p:nvSpPr>
          <p:cNvPr id="4" name="Rectangle 6"/>
          <p:cNvSpPr>
            <a:spLocks noGrp="1" noChangeArrowheads="1"/>
          </p:cNvSpPr>
          <p:nvPr>
            <p:ph type="sldNum" sz="quarter" idx="10"/>
          </p:nvPr>
        </p:nvSpPr>
        <p:spPr/>
        <p:txBody>
          <a:bodyPr/>
          <a:lstStyle/>
          <a:p>
            <a:pPr>
              <a:defRPr/>
            </a:pPr>
            <a:fld id="{C6467DFD-8C07-40E7-A533-1E47B4286C76}" type="slidenum">
              <a:rPr lang="en-US" altLang="zh-CN"/>
              <a:pPr>
                <a:defRPr/>
              </a:pPr>
              <a:t>11</a:t>
            </a:fld>
            <a:endParaRPr lang="en-US" altLang="zh-CN" dirty="0"/>
          </a:p>
        </p:txBody>
      </p:sp>
    </p:spTree>
    <p:extLst>
      <p:ext uri="{BB962C8B-B14F-4D97-AF65-F5344CB8AC3E}">
        <p14:creationId xmlns:p14="http://schemas.microsoft.com/office/powerpoint/2010/main" val="3298968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latin typeface="Arial" charset="0"/>
              </a:rPr>
              <a:t>Summary </a:t>
            </a:r>
            <a:r>
              <a:rPr lang="en-US" smtClean="0">
                <a:latin typeface="Arial" charset="0"/>
              </a:rPr>
              <a:t>of General Activity</a:t>
            </a:r>
            <a:endParaRPr lang="en-US" dirty="0" smtClean="0">
              <a:latin typeface="Arial" charset="0"/>
            </a:endParaRPr>
          </a:p>
        </p:txBody>
      </p:sp>
      <p:sp>
        <p:nvSpPr>
          <p:cNvPr id="6147" name="Content Placeholder 2"/>
          <p:cNvSpPr>
            <a:spLocks noGrp="1"/>
          </p:cNvSpPr>
          <p:nvPr>
            <p:ph idx="1"/>
          </p:nvPr>
        </p:nvSpPr>
        <p:spPr>
          <a:xfrm>
            <a:off x="468313" y="1371600"/>
            <a:ext cx="8229600" cy="4953000"/>
          </a:xfrm>
        </p:spPr>
        <p:txBody>
          <a:bodyPr>
            <a:normAutofit lnSpcReduction="10000"/>
          </a:bodyPr>
          <a:lstStyle/>
          <a:p>
            <a:pPr>
              <a:lnSpc>
                <a:spcPct val="80000"/>
              </a:lnSpc>
              <a:spcBef>
                <a:spcPct val="15000"/>
              </a:spcBef>
            </a:pPr>
            <a:r>
              <a:rPr lang="en-US" sz="2200" b="1" i="1" dirty="0" smtClean="0">
                <a:latin typeface="Arial" charset="0"/>
              </a:rPr>
              <a:t>Citizen-to-Authority (E911, MMES)</a:t>
            </a:r>
          </a:p>
          <a:p>
            <a:pPr lvl="1">
              <a:lnSpc>
                <a:spcPct val="80000"/>
              </a:lnSpc>
              <a:spcBef>
                <a:spcPct val="15000"/>
              </a:spcBef>
            </a:pPr>
            <a:r>
              <a:rPr lang="en-US" sz="1700" dirty="0" smtClean="0">
                <a:latin typeface="Arial" charset="0"/>
              </a:rPr>
              <a:t>Focus on NG911 (e.g., NGN/IMS and Location Parameter Acquisition, Conveyance Architecture, and Protocols) and various near term/legacy matters (e.g., routing number administration for VoIP and wireless, NG Messaging to NG911)</a:t>
            </a:r>
          </a:p>
          <a:p>
            <a:pPr lvl="1">
              <a:lnSpc>
                <a:spcPct val="80000"/>
              </a:lnSpc>
              <a:spcBef>
                <a:spcPct val="15000"/>
              </a:spcBef>
            </a:pPr>
            <a:r>
              <a:rPr lang="en-US" sz="1700" dirty="0" smtClean="0">
                <a:latin typeface="Arial" charset="0"/>
              </a:rPr>
              <a:t>MMES for those with special needs and for the general public</a:t>
            </a:r>
          </a:p>
          <a:p>
            <a:pPr>
              <a:lnSpc>
                <a:spcPct val="80000"/>
              </a:lnSpc>
              <a:spcBef>
                <a:spcPct val="15000"/>
              </a:spcBef>
            </a:pPr>
            <a:r>
              <a:rPr lang="en-US" sz="2200" b="1" i="1" dirty="0" smtClean="0">
                <a:latin typeface="Arial" charset="0"/>
              </a:rPr>
              <a:t>Authority-to-Citizen (CMAS, ENS)</a:t>
            </a:r>
          </a:p>
          <a:p>
            <a:pPr lvl="1">
              <a:lnSpc>
                <a:spcPct val="80000"/>
              </a:lnSpc>
              <a:spcBef>
                <a:spcPct val="15000"/>
              </a:spcBef>
            </a:pPr>
            <a:r>
              <a:rPr lang="en-US" sz="1700" dirty="0" smtClean="0">
                <a:latin typeface="Arial" charset="0"/>
              </a:rPr>
              <a:t>Focus on emergency notification standards support for various technologies: </a:t>
            </a:r>
          </a:p>
          <a:p>
            <a:pPr lvl="2">
              <a:lnSpc>
                <a:spcPct val="80000"/>
              </a:lnSpc>
              <a:spcBef>
                <a:spcPct val="15000"/>
              </a:spcBef>
            </a:pPr>
            <a:r>
              <a:rPr lang="en-US" sz="1700" dirty="0" smtClean="0">
                <a:latin typeface="Arial" charset="0"/>
              </a:rPr>
              <a:t>Wireless CMAS functions and interfaces: </a:t>
            </a:r>
          </a:p>
          <a:p>
            <a:pPr lvl="3">
              <a:lnSpc>
                <a:spcPct val="80000"/>
              </a:lnSpc>
              <a:spcBef>
                <a:spcPct val="15000"/>
              </a:spcBef>
            </a:pPr>
            <a:r>
              <a:rPr lang="en-US" sz="1700" dirty="0" smtClean="0">
                <a:latin typeface="Arial" charset="0"/>
              </a:rPr>
              <a:t>Common aspects (i.e., Government-to-Service Provider [gateway-to-gateway] interface, and mobile device behavior) </a:t>
            </a:r>
          </a:p>
          <a:p>
            <a:pPr lvl="3">
              <a:lnSpc>
                <a:spcPct val="80000"/>
              </a:lnSpc>
              <a:spcBef>
                <a:spcPct val="15000"/>
              </a:spcBef>
            </a:pPr>
            <a:r>
              <a:rPr lang="en-US" sz="1700" dirty="0" smtClean="0">
                <a:latin typeface="Arial" charset="0"/>
              </a:rPr>
              <a:t>GSM/UMTS/LTE specific aspects</a:t>
            </a:r>
          </a:p>
          <a:p>
            <a:pPr lvl="2">
              <a:lnSpc>
                <a:spcPct val="80000"/>
              </a:lnSpc>
              <a:spcBef>
                <a:spcPct val="15000"/>
              </a:spcBef>
            </a:pPr>
            <a:r>
              <a:rPr lang="en-US" sz="1700" dirty="0" err="1" smtClean="0">
                <a:latin typeface="Arial" charset="0"/>
              </a:rPr>
              <a:t>Wireline</a:t>
            </a:r>
            <a:r>
              <a:rPr lang="en-US" sz="1700" dirty="0" smtClean="0">
                <a:latin typeface="Arial" charset="0"/>
              </a:rPr>
              <a:t> ENS best practices</a:t>
            </a:r>
          </a:p>
          <a:p>
            <a:pPr>
              <a:lnSpc>
                <a:spcPct val="80000"/>
              </a:lnSpc>
              <a:spcBef>
                <a:spcPct val="15000"/>
              </a:spcBef>
            </a:pPr>
            <a:r>
              <a:rPr lang="en-US" sz="2200" b="1" i="1" dirty="0" smtClean="0">
                <a:latin typeface="Arial" charset="0"/>
              </a:rPr>
              <a:t>Authority-to-Authority (ETS)</a:t>
            </a:r>
          </a:p>
          <a:p>
            <a:pPr lvl="1">
              <a:lnSpc>
                <a:spcPct val="80000"/>
              </a:lnSpc>
              <a:spcBef>
                <a:spcPct val="15000"/>
              </a:spcBef>
            </a:pPr>
            <a:r>
              <a:rPr lang="en-US" sz="1700" dirty="0" smtClean="0">
                <a:latin typeface="Arial" charset="0"/>
              </a:rPr>
              <a:t>Focus on supporting ETS for NGN VoIP and Data services</a:t>
            </a:r>
          </a:p>
          <a:p>
            <a:pPr lvl="2">
              <a:lnSpc>
                <a:spcPct val="80000"/>
              </a:lnSpc>
              <a:spcBef>
                <a:spcPct val="15000"/>
              </a:spcBef>
            </a:pPr>
            <a:r>
              <a:rPr lang="en-US" sz="1700" dirty="0" smtClean="0">
                <a:latin typeface="Arial" charset="0"/>
              </a:rPr>
              <a:t>NGN/IMS Core Network Requirements</a:t>
            </a:r>
          </a:p>
          <a:p>
            <a:pPr lvl="2">
              <a:lnSpc>
                <a:spcPct val="80000"/>
              </a:lnSpc>
              <a:spcBef>
                <a:spcPct val="15000"/>
              </a:spcBef>
            </a:pPr>
            <a:r>
              <a:rPr lang="en-US" sz="1700" dirty="0" err="1" smtClean="0">
                <a:latin typeface="Arial" charset="0"/>
              </a:rPr>
              <a:t>Wireline</a:t>
            </a:r>
            <a:r>
              <a:rPr lang="en-US" sz="1700" dirty="0" smtClean="0">
                <a:latin typeface="Arial" charset="0"/>
              </a:rPr>
              <a:t> Access Network Requirements</a:t>
            </a:r>
          </a:p>
          <a:p>
            <a:pPr lvl="2">
              <a:lnSpc>
                <a:spcPct val="80000"/>
              </a:lnSpc>
              <a:spcBef>
                <a:spcPct val="15000"/>
              </a:spcBef>
            </a:pPr>
            <a:r>
              <a:rPr lang="en-US" sz="1700" dirty="0" smtClean="0">
                <a:latin typeface="Arial" charset="0"/>
              </a:rPr>
              <a:t>ETS service description (including End-to-end call flows), authentication, and security standards/recommendations </a:t>
            </a:r>
          </a:p>
          <a:p>
            <a:pPr lvl="2">
              <a:lnSpc>
                <a:spcPct val="80000"/>
              </a:lnSpc>
              <a:spcBef>
                <a:spcPct val="15000"/>
              </a:spcBef>
            </a:pPr>
            <a:r>
              <a:rPr lang="en-US" sz="1700" dirty="0" smtClean="0">
                <a:latin typeface="Arial" charset="0"/>
              </a:rPr>
              <a:t>Gap requirements brought to the IETF and 3GPP, where appropriate</a:t>
            </a:r>
            <a:endParaRPr lang="en-US" sz="1300" dirty="0" smtClean="0">
              <a:latin typeface="Arial" charset="0"/>
            </a:endParaRPr>
          </a:p>
        </p:txBody>
      </p:sp>
      <p:sp>
        <p:nvSpPr>
          <p:cNvPr id="5" name="Rectangle 6"/>
          <p:cNvSpPr>
            <a:spLocks noGrp="1" noChangeArrowheads="1"/>
          </p:cNvSpPr>
          <p:nvPr>
            <p:ph type="sldNum" sz="quarter" idx="10"/>
          </p:nvPr>
        </p:nvSpPr>
        <p:spPr/>
        <p:txBody>
          <a:bodyPr/>
          <a:lstStyle/>
          <a:p>
            <a:pPr>
              <a:defRPr/>
            </a:pPr>
            <a:fld id="{0851788E-E142-4283-B3BE-57C451D4F2F4}" type="slidenum">
              <a:rPr lang="en-US" altLang="zh-CN"/>
              <a:pPr>
                <a:defRPr/>
              </a:pPr>
              <a:t>12</a:t>
            </a:fld>
            <a:endParaRPr lang="en-US" altLang="zh-CN"/>
          </a:p>
        </p:txBody>
      </p:sp>
    </p:spTree>
    <p:extLst>
      <p:ext uri="{BB962C8B-B14F-4D97-AF65-F5344CB8AC3E}">
        <p14:creationId xmlns:p14="http://schemas.microsoft.com/office/powerpoint/2010/main" val="543430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nSpc>
                <a:spcPct val="90000"/>
              </a:lnSpc>
            </a:pPr>
            <a:r>
              <a:rPr lang="en-US" dirty="0" smtClean="0">
                <a:latin typeface="Arial" charset="0"/>
              </a:rPr>
              <a:t>Overview of Emergency Communications Work in ATIS </a:t>
            </a:r>
          </a:p>
        </p:txBody>
      </p:sp>
      <p:sp>
        <p:nvSpPr>
          <p:cNvPr id="12291" name="Rectangle 3"/>
          <p:cNvSpPr>
            <a:spLocks noGrp="1" noRot="1" noChangeArrowheads="1"/>
          </p:cNvSpPr>
          <p:nvPr>
            <p:ph idx="1"/>
          </p:nvPr>
        </p:nvSpPr>
        <p:spPr/>
        <p:txBody>
          <a:bodyPr/>
          <a:lstStyle/>
          <a:p>
            <a:pPr>
              <a:lnSpc>
                <a:spcPct val="90000"/>
              </a:lnSpc>
            </a:pPr>
            <a:r>
              <a:rPr lang="en-US" sz="2700" dirty="0" smtClean="0">
                <a:latin typeface="Arial" charset="0"/>
              </a:rPr>
              <a:t>ATIS committee work is in support of initiatives by: </a:t>
            </a:r>
          </a:p>
          <a:p>
            <a:pPr lvl="1">
              <a:lnSpc>
                <a:spcPct val="90000"/>
              </a:lnSpc>
            </a:pPr>
            <a:r>
              <a:rPr lang="en-US" sz="2400" dirty="0" smtClean="0">
                <a:latin typeface="Arial" charset="0"/>
              </a:rPr>
              <a:t>FCC/Federal government</a:t>
            </a:r>
          </a:p>
          <a:p>
            <a:pPr lvl="1">
              <a:lnSpc>
                <a:spcPct val="90000"/>
              </a:lnSpc>
            </a:pPr>
            <a:r>
              <a:rPr lang="en-US" sz="2400" dirty="0" smtClean="0">
                <a:latin typeface="Arial" charset="0"/>
              </a:rPr>
              <a:t>Regional/State governments and</a:t>
            </a:r>
          </a:p>
          <a:p>
            <a:pPr lvl="1">
              <a:lnSpc>
                <a:spcPct val="90000"/>
              </a:lnSpc>
            </a:pPr>
            <a:r>
              <a:rPr lang="en-US" sz="2400" dirty="0" smtClean="0">
                <a:latin typeface="Arial" charset="0"/>
              </a:rPr>
              <a:t>Local governments</a:t>
            </a:r>
          </a:p>
          <a:p>
            <a:pPr>
              <a:lnSpc>
                <a:spcPct val="90000"/>
              </a:lnSpc>
            </a:pPr>
            <a:r>
              <a:rPr lang="en-US" sz="2700" dirty="0" smtClean="0">
                <a:latin typeface="Arial" charset="0"/>
              </a:rPr>
              <a:t>ATIS committees also act as a feeder group to the ITU-T, and as Individual Members into 3GPP, in support of international general emergency communication services</a:t>
            </a:r>
          </a:p>
        </p:txBody>
      </p:sp>
      <p:sp>
        <p:nvSpPr>
          <p:cNvPr id="4" name="Rectangle 6"/>
          <p:cNvSpPr>
            <a:spLocks noGrp="1" noChangeArrowheads="1"/>
          </p:cNvSpPr>
          <p:nvPr>
            <p:ph type="sldNum" sz="quarter" idx="10"/>
          </p:nvPr>
        </p:nvSpPr>
        <p:spPr/>
        <p:txBody>
          <a:bodyPr/>
          <a:lstStyle/>
          <a:p>
            <a:pPr>
              <a:defRPr/>
            </a:pPr>
            <a:fld id="{40306211-47C3-47AD-AEFB-0FE4B7469718}" type="slidenum">
              <a:rPr lang="en-US" altLang="zh-CN"/>
              <a:pPr>
                <a:defRPr/>
              </a:pPr>
              <a:t>13</a:t>
            </a:fld>
            <a:endParaRPr lang="en-US" altLang="zh-CN" dirty="0"/>
          </a:p>
        </p:txBody>
      </p:sp>
    </p:spTree>
    <p:extLst>
      <p:ext uri="{BB962C8B-B14F-4D97-AF65-F5344CB8AC3E}">
        <p14:creationId xmlns:p14="http://schemas.microsoft.com/office/powerpoint/2010/main" val="1041496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latin typeface="Arial" charset="0"/>
              </a:rPr>
              <a:t>Committee/Forum Mission/Scope</a:t>
            </a:r>
          </a:p>
        </p:txBody>
      </p:sp>
      <p:sp>
        <p:nvSpPr>
          <p:cNvPr id="19459" name="Rectangle 3"/>
          <p:cNvSpPr>
            <a:spLocks noGrp="1" noChangeArrowheads="1"/>
          </p:cNvSpPr>
          <p:nvPr>
            <p:ph idx="1"/>
          </p:nvPr>
        </p:nvSpPr>
        <p:spPr>
          <a:xfrm>
            <a:off x="468313" y="1295400"/>
            <a:ext cx="8229600" cy="4721292"/>
          </a:xfrm>
        </p:spPr>
        <p:txBody>
          <a:bodyPr>
            <a:spAutoFit/>
          </a:bodyPr>
          <a:lstStyle/>
          <a:p>
            <a:r>
              <a:rPr lang="en-US" sz="2000" b="1" dirty="0" smtClean="0">
                <a:latin typeface="Arial" charset="0"/>
              </a:rPr>
              <a:t>Wireless Technologies and Systems Committee (WTSC):</a:t>
            </a:r>
            <a:r>
              <a:rPr lang="en-US" sz="2000" dirty="0" smtClean="0">
                <a:latin typeface="Arial" charset="0"/>
              </a:rPr>
              <a:t> </a:t>
            </a:r>
            <a:br>
              <a:rPr lang="en-US" sz="2000" dirty="0" smtClean="0">
                <a:latin typeface="Arial" charset="0"/>
              </a:rPr>
            </a:br>
            <a:r>
              <a:rPr lang="en-US" sz="2000" dirty="0" smtClean="0">
                <a:latin typeface="Arial" charset="0"/>
              </a:rPr>
              <a:t>WTSC develops and recommends standards and technical reports related to wireless and/or mobile services and systems, including service descriptions and wireless technologies. WTSC develops and recommends positions on related subjects under consideration in other North American, regional and international standards bodies. </a:t>
            </a:r>
          </a:p>
          <a:p>
            <a:pPr lvl="1"/>
            <a:r>
              <a:rPr lang="en-US" sz="2000" dirty="0" smtClean="0">
                <a:latin typeface="Arial" charset="0"/>
                <a:hlinkClick r:id="rId2"/>
              </a:rPr>
              <a:t>http://www.atis.org/0160/index.asp</a:t>
            </a:r>
            <a:r>
              <a:rPr lang="en-US" sz="2000" dirty="0" smtClean="0">
                <a:latin typeface="Arial" charset="0"/>
              </a:rPr>
              <a:t>  </a:t>
            </a:r>
          </a:p>
          <a:p>
            <a:r>
              <a:rPr lang="en-US" sz="2000" b="1" dirty="0">
                <a:latin typeface="Arial" charset="0"/>
              </a:rPr>
              <a:t>Packet Technologies and Systems Committee (PTSC):</a:t>
            </a:r>
            <a:r>
              <a:rPr lang="en-US" sz="2000" dirty="0">
                <a:latin typeface="Arial" charset="0"/>
              </a:rPr>
              <a:t> </a:t>
            </a:r>
            <a:br>
              <a:rPr lang="en-US" sz="2000" dirty="0">
                <a:latin typeface="Arial" charset="0"/>
              </a:rPr>
            </a:br>
            <a:r>
              <a:rPr lang="en-US" sz="2000" dirty="0">
                <a:latin typeface="Arial" charset="0"/>
              </a:rPr>
              <a:t>PTSC develops and recommends standards related to services, architectures, and signaling, in addition to related subjects under consideration in other North American and international standards bodies.</a:t>
            </a:r>
          </a:p>
          <a:p>
            <a:pPr lvl="1"/>
            <a:r>
              <a:rPr lang="en-US" sz="2000" dirty="0">
                <a:latin typeface="Arial" charset="0"/>
                <a:hlinkClick r:id="rId3"/>
              </a:rPr>
              <a:t>http://www.atis.org/0191/index.asp</a:t>
            </a:r>
            <a:endParaRPr lang="en-US" sz="2000" dirty="0">
              <a:latin typeface="Arial" charset="0"/>
            </a:endParaRPr>
          </a:p>
          <a:p>
            <a:endParaRPr lang="en-US" sz="2400" dirty="0" smtClean="0">
              <a:latin typeface="Arial" charset="0"/>
            </a:endParaRPr>
          </a:p>
        </p:txBody>
      </p:sp>
      <p:sp>
        <p:nvSpPr>
          <p:cNvPr id="4" name="Rectangle 6"/>
          <p:cNvSpPr>
            <a:spLocks noGrp="1" noChangeArrowheads="1"/>
          </p:cNvSpPr>
          <p:nvPr>
            <p:ph type="sldNum" sz="quarter" idx="10"/>
          </p:nvPr>
        </p:nvSpPr>
        <p:spPr/>
        <p:txBody>
          <a:bodyPr/>
          <a:lstStyle/>
          <a:p>
            <a:pPr>
              <a:defRPr/>
            </a:pPr>
            <a:fld id="{6800508A-B3CD-4BDA-833D-A04F2BE17F5B}" type="slidenum">
              <a:rPr lang="en-US" altLang="zh-CN"/>
              <a:pPr>
                <a:defRPr/>
              </a:pPr>
              <a:t>14</a:t>
            </a:fld>
            <a:endParaRPr lang="en-US" altLang="zh-CN" dirty="0"/>
          </a:p>
        </p:txBody>
      </p:sp>
    </p:spTree>
    <p:extLst>
      <p:ext uri="{BB962C8B-B14F-4D97-AF65-F5344CB8AC3E}">
        <p14:creationId xmlns:p14="http://schemas.microsoft.com/office/powerpoint/2010/main" val="864455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latin typeface="Arial" charset="0"/>
              </a:rPr>
              <a:t>Committee/Forum Mission/Scope</a:t>
            </a:r>
          </a:p>
        </p:txBody>
      </p:sp>
      <p:sp>
        <p:nvSpPr>
          <p:cNvPr id="16387" name="Rectangle 3"/>
          <p:cNvSpPr>
            <a:spLocks noGrp="1" noChangeArrowheads="1"/>
          </p:cNvSpPr>
          <p:nvPr>
            <p:ph idx="1"/>
          </p:nvPr>
        </p:nvSpPr>
        <p:spPr>
          <a:xfrm>
            <a:off x="468313" y="1219200"/>
            <a:ext cx="8229600" cy="5201424"/>
          </a:xfrm>
        </p:spPr>
        <p:txBody>
          <a:bodyPr>
            <a:spAutoFit/>
          </a:bodyPr>
          <a:lstStyle/>
          <a:p>
            <a:r>
              <a:rPr lang="en-US" sz="2000" b="1" dirty="0" smtClean="0">
                <a:latin typeface="Arial" charset="0"/>
              </a:rPr>
              <a:t>Emergency Services Interconnection Forum (ESIF):</a:t>
            </a:r>
            <a:r>
              <a:rPr lang="en-US" sz="2000" dirty="0" smtClean="0">
                <a:latin typeface="Arial" charset="0"/>
              </a:rPr>
              <a:t> </a:t>
            </a:r>
            <a:br>
              <a:rPr lang="en-US" sz="2000" dirty="0" smtClean="0">
                <a:latin typeface="Arial" charset="0"/>
              </a:rPr>
            </a:br>
            <a:r>
              <a:rPr lang="en-US" sz="2000" dirty="0" smtClean="0">
                <a:latin typeface="Arial" charset="0"/>
              </a:rPr>
              <a:t>ESIF provides a venue to facilitate the identification and resolution of technical and/or operational issues related to the interconnection of emergency services networks with other networks (e.g., </a:t>
            </a:r>
            <a:r>
              <a:rPr lang="en-US" sz="2000" dirty="0" err="1" smtClean="0">
                <a:latin typeface="Arial" charset="0"/>
              </a:rPr>
              <a:t>wireline</a:t>
            </a:r>
            <a:r>
              <a:rPr lang="en-US" sz="2000" dirty="0" smtClean="0">
                <a:latin typeface="Arial" charset="0"/>
              </a:rPr>
              <a:t>, cable, satellite, Internet, etc.).</a:t>
            </a:r>
          </a:p>
          <a:p>
            <a:pPr lvl="1"/>
            <a:r>
              <a:rPr lang="en-US" sz="2000" dirty="0" smtClean="0">
                <a:latin typeface="Arial" charset="0"/>
                <a:hlinkClick r:id="rId3"/>
              </a:rPr>
              <a:t>http://www.atis.org/esif</a:t>
            </a:r>
            <a:endParaRPr lang="en-US" sz="2000" dirty="0" smtClean="0">
              <a:latin typeface="Arial" charset="0"/>
            </a:endParaRPr>
          </a:p>
          <a:p>
            <a:r>
              <a:rPr lang="en-US" sz="2000" b="1" dirty="0">
                <a:latin typeface="Arial" charset="0"/>
              </a:rPr>
              <a:t>Next Generation Interconnection Interoperability Forum (NGIIF):</a:t>
            </a:r>
            <a:r>
              <a:rPr lang="en-US" sz="2000" dirty="0">
                <a:latin typeface="Arial" charset="0"/>
              </a:rPr>
              <a:t> </a:t>
            </a:r>
            <a:br>
              <a:rPr lang="en-US" sz="2000" dirty="0">
                <a:latin typeface="Arial" charset="0"/>
              </a:rPr>
            </a:br>
            <a:r>
              <a:rPr lang="en-US" sz="2000" dirty="0">
                <a:latin typeface="Arial" charset="0"/>
              </a:rPr>
              <a:t>The NGIIF addresses next-generation network interconnection and interoperability issues associated with emerging technologies. Specifically, it develops operational procedures which involve the network aspects of architecture, disaster preparedness, installation, maintenance, management, reliability, routing, security, and testing between network operators. In addition, the NGIIF addresses issues which impact the interconnection of existing and next generation networks and facilitate the transition to emerging technologies. </a:t>
            </a:r>
          </a:p>
          <a:p>
            <a:pPr lvl="1"/>
            <a:r>
              <a:rPr lang="en-US" sz="2000" dirty="0">
                <a:latin typeface="Arial" charset="0"/>
                <a:hlinkClick r:id="rId4"/>
              </a:rPr>
              <a:t>http://www.atis.org/ngiif/index.asp</a:t>
            </a:r>
            <a:r>
              <a:rPr lang="en-US" sz="2000" dirty="0">
                <a:latin typeface="Arial" charset="0"/>
              </a:rPr>
              <a:t>  </a:t>
            </a:r>
          </a:p>
        </p:txBody>
      </p:sp>
      <p:sp>
        <p:nvSpPr>
          <p:cNvPr id="4" name="Rectangle 6"/>
          <p:cNvSpPr>
            <a:spLocks noGrp="1" noChangeArrowheads="1"/>
          </p:cNvSpPr>
          <p:nvPr>
            <p:ph type="sldNum" sz="quarter" idx="10"/>
          </p:nvPr>
        </p:nvSpPr>
        <p:spPr/>
        <p:txBody>
          <a:bodyPr/>
          <a:lstStyle/>
          <a:p>
            <a:pPr>
              <a:defRPr/>
            </a:pPr>
            <a:fld id="{DDC0397A-E3CE-495A-9E14-D4129A6C2D9C}" type="slidenum">
              <a:rPr lang="en-US" altLang="zh-CN"/>
              <a:pPr>
                <a:defRPr/>
              </a:pPr>
              <a:t>15</a:t>
            </a:fld>
            <a:endParaRPr lang="en-US" altLang="zh-CN" dirty="0"/>
          </a:p>
        </p:txBody>
      </p:sp>
    </p:spTree>
    <p:extLst>
      <p:ext uri="{BB962C8B-B14F-4D97-AF65-F5344CB8AC3E}">
        <p14:creationId xmlns:p14="http://schemas.microsoft.com/office/powerpoint/2010/main" val="19909720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nSpc>
                <a:spcPct val="90000"/>
              </a:lnSpc>
            </a:pPr>
            <a:r>
              <a:rPr lang="en-US" dirty="0" smtClean="0">
                <a:latin typeface="Arial" charset="0"/>
              </a:rPr>
              <a:t>ATIS EC Standards</a:t>
            </a:r>
          </a:p>
        </p:txBody>
      </p:sp>
      <p:sp>
        <p:nvSpPr>
          <p:cNvPr id="25603" name="Rectangle 3"/>
          <p:cNvSpPr>
            <a:spLocks noGrp="1" noChangeArrowheads="1"/>
          </p:cNvSpPr>
          <p:nvPr>
            <p:ph idx="1"/>
          </p:nvPr>
        </p:nvSpPr>
        <p:spPr/>
        <p:txBody>
          <a:bodyPr/>
          <a:lstStyle/>
          <a:p>
            <a:r>
              <a:rPr lang="en-US" sz="2200" b="1" dirty="0" smtClean="0">
                <a:latin typeface="Arial" charset="0"/>
              </a:rPr>
              <a:t>Publications available via the ATIS Document Center at: </a:t>
            </a:r>
            <a:r>
              <a:rPr lang="en-US" sz="2200" dirty="0" smtClean="0">
                <a:latin typeface="Arial" charset="0"/>
                <a:hlinkClick r:id="rId2"/>
              </a:rPr>
              <a:t>https://www.atis.org/docstore/default.aspx</a:t>
            </a:r>
            <a:r>
              <a:rPr lang="en-US" sz="2200" dirty="0" smtClean="0">
                <a:latin typeface="Arial" charset="0"/>
              </a:rPr>
              <a:t> </a:t>
            </a:r>
          </a:p>
        </p:txBody>
      </p:sp>
      <p:sp>
        <p:nvSpPr>
          <p:cNvPr id="4" name="Rectangle 6"/>
          <p:cNvSpPr>
            <a:spLocks noGrp="1" noChangeArrowheads="1"/>
          </p:cNvSpPr>
          <p:nvPr>
            <p:ph type="sldNum" sz="quarter" idx="10"/>
          </p:nvPr>
        </p:nvSpPr>
        <p:spPr/>
        <p:txBody>
          <a:bodyPr/>
          <a:lstStyle/>
          <a:p>
            <a:pPr>
              <a:defRPr/>
            </a:pPr>
            <a:fld id="{D3A359BD-694A-4BBC-8036-F34DD94D216E}" type="slidenum">
              <a:rPr lang="en-US" altLang="zh-CN"/>
              <a:pPr>
                <a:defRPr/>
              </a:pPr>
              <a:t>16</a:t>
            </a:fld>
            <a:endParaRPr lang="en-US" altLang="zh-CN"/>
          </a:p>
        </p:txBody>
      </p:sp>
    </p:spTree>
    <p:extLst>
      <p:ext uri="{BB962C8B-B14F-4D97-AF65-F5344CB8AC3E}">
        <p14:creationId xmlns:p14="http://schemas.microsoft.com/office/powerpoint/2010/main" val="1553287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914400"/>
          </a:xfrm>
        </p:spPr>
        <p:txBody>
          <a:bodyPr/>
          <a:lstStyle/>
          <a:p>
            <a:pPr algn="l"/>
            <a:r>
              <a:rPr lang="en-US" dirty="0" smtClean="0"/>
              <a:t>Highlight of Current Activities</a:t>
            </a:r>
            <a:endParaRPr lang="en-US" dirty="0"/>
          </a:p>
        </p:txBody>
      </p:sp>
      <p:sp>
        <p:nvSpPr>
          <p:cNvPr id="4" name="Slide Number Placeholder 3"/>
          <p:cNvSpPr>
            <a:spLocks noGrp="1"/>
          </p:cNvSpPr>
          <p:nvPr>
            <p:ph type="sldNum" sz="quarter" idx="10"/>
          </p:nvPr>
        </p:nvSpPr>
        <p:spPr/>
        <p:txBody>
          <a:bodyPr/>
          <a:lstStyle/>
          <a:p>
            <a:fld id="{73758190-59B5-4FAF-92D8-77798514AC83}" type="slidenum">
              <a:rPr lang="en-CA" smtClean="0"/>
              <a:pPr/>
              <a:t>2</a:t>
            </a:fld>
            <a:endParaRPr lang="en-CA" dirty="0"/>
          </a:p>
        </p:txBody>
      </p:sp>
      <p:graphicFrame>
        <p:nvGraphicFramePr>
          <p:cNvPr id="9" name="Group 30"/>
          <p:cNvGraphicFramePr>
            <a:graphicFrameLocks noGrp="1"/>
          </p:cNvGraphicFramePr>
          <p:nvPr>
            <p:extLst>
              <p:ext uri="{D42A27DB-BD31-4B8C-83A1-F6EECF244321}">
                <p14:modId xmlns:p14="http://schemas.microsoft.com/office/powerpoint/2010/main" val="3581919938"/>
              </p:ext>
            </p:extLst>
          </p:nvPr>
        </p:nvGraphicFramePr>
        <p:xfrm>
          <a:off x="428625" y="981075"/>
          <a:ext cx="8229600" cy="5315712"/>
        </p:xfrm>
        <a:graphic>
          <a:graphicData uri="http://schemas.openxmlformats.org/drawingml/2006/table">
            <a:tbl>
              <a:tblPr/>
              <a:tblGrid>
                <a:gridCol w="2559050"/>
                <a:gridCol w="2927350"/>
                <a:gridCol w="2743200"/>
              </a:tblGrid>
              <a:tr h="485775">
                <a:tc>
                  <a:txBody>
                    <a:bodyPr/>
                    <a:lstStyle/>
                    <a:p>
                      <a:pPr marL="0" marR="0" lvl="0" indent="0" algn="ctr"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0" u="sng" strike="noStrike" cap="none" normalizeH="0" baseline="0" dirty="0" smtClean="0">
                          <a:ln>
                            <a:noFill/>
                          </a:ln>
                          <a:solidFill>
                            <a:srgbClr val="09244D"/>
                          </a:solidFill>
                          <a:effectLst/>
                          <a:latin typeface="Arial" charset="0"/>
                          <a:ea typeface="宋体"/>
                          <a:cs typeface="宋体"/>
                        </a:rPr>
                        <a:t>General Types of Emergency Comm.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0" u="sng" strike="noStrike" cap="none" normalizeH="0" baseline="0" smtClean="0">
                          <a:ln>
                            <a:noFill/>
                          </a:ln>
                          <a:solidFill>
                            <a:srgbClr val="09244D"/>
                          </a:solidFill>
                          <a:effectLst/>
                          <a:latin typeface="Arial" charset="0"/>
                          <a:ea typeface="宋体"/>
                          <a:cs typeface="宋体"/>
                        </a:rPr>
                        <a:t>N. America Example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0" u="sng" strike="noStrike" cap="none" normalizeH="0" baseline="0" smtClean="0">
                          <a:ln>
                            <a:noFill/>
                          </a:ln>
                          <a:solidFill>
                            <a:srgbClr val="09244D"/>
                          </a:solidFill>
                          <a:effectLst/>
                          <a:latin typeface="Arial" charset="0"/>
                          <a:ea typeface="宋体"/>
                          <a:cs typeface="宋体"/>
                        </a:rPr>
                        <a:t>ATIS Standards Role*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935038">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1" u="none" strike="noStrike" cap="none" normalizeH="0" baseline="0" dirty="0" smtClean="0">
                          <a:ln>
                            <a:noFill/>
                          </a:ln>
                          <a:solidFill>
                            <a:srgbClr val="09244D"/>
                          </a:solidFill>
                          <a:effectLst/>
                          <a:latin typeface="Arial" charset="0"/>
                          <a:ea typeface="宋体"/>
                          <a:cs typeface="宋体"/>
                        </a:rPr>
                        <a:t>Citizen-to-Authority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E911; Multimedia Emergency Services (MMES); Text to 9-1-1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E911 for wireless, VoIP, NGN, NG911 in ESIF, PTSC, WTSC, NGIIF; MMES in WTSC; Text to 9-1-1 in WTSC and ESIF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5805">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1" u="none" strike="noStrike" cap="none" normalizeH="0" baseline="0" smtClean="0">
                          <a:ln>
                            <a:noFill/>
                          </a:ln>
                          <a:solidFill>
                            <a:srgbClr val="09244D"/>
                          </a:solidFill>
                          <a:effectLst/>
                          <a:latin typeface="Arial" charset="0"/>
                          <a:ea typeface="宋体"/>
                          <a:cs typeface="宋体"/>
                        </a:rPr>
                        <a:t>Authority-to-Citizen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altLang="ja-JP" sz="1800" b="0" i="0" u="none" strike="noStrike" cap="none" normalizeH="0" baseline="0" dirty="0" smtClean="0">
                          <a:ln>
                            <a:noFill/>
                          </a:ln>
                          <a:solidFill>
                            <a:srgbClr val="09244D"/>
                          </a:solidFill>
                          <a:effectLst/>
                          <a:latin typeface="Arial" charset="0"/>
                          <a:ea typeface="MS PGothic"/>
                          <a:cs typeface="MS PGothic"/>
                        </a:rPr>
                        <a:t>Commercial Mobile Alert System (CMAS); </a:t>
                      </a:r>
                      <a:r>
                        <a:rPr kumimoji="0" lang="en-US" sz="1800" b="0" i="0" u="none" strike="noStrike" cap="none" normalizeH="0" baseline="0" dirty="0" smtClean="0">
                          <a:ln>
                            <a:noFill/>
                          </a:ln>
                          <a:solidFill>
                            <a:srgbClr val="09244D"/>
                          </a:solidFill>
                          <a:effectLst/>
                          <a:latin typeface="Arial" charset="0"/>
                          <a:ea typeface="宋体"/>
                          <a:cs typeface="宋体"/>
                        </a:rPr>
                        <a:t>Emergency Notification System (ENS)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CMAS and ENS for wireless in WTSC; ENS for </a:t>
                      </a:r>
                      <a:r>
                        <a:rPr kumimoji="0" lang="en-US" sz="1800" b="0" i="0" u="none" strike="noStrike" cap="none" normalizeH="0" baseline="0" dirty="0" err="1" smtClean="0">
                          <a:ln>
                            <a:noFill/>
                          </a:ln>
                          <a:solidFill>
                            <a:srgbClr val="09244D"/>
                          </a:solidFill>
                          <a:effectLst/>
                          <a:latin typeface="Arial" charset="0"/>
                          <a:ea typeface="宋体"/>
                          <a:cs typeface="宋体"/>
                        </a:rPr>
                        <a:t>wireline</a:t>
                      </a:r>
                      <a:r>
                        <a:rPr kumimoji="0" lang="en-US" sz="1800" b="0" i="0" u="none" strike="noStrike" cap="none" normalizeH="0" baseline="0" dirty="0" smtClean="0">
                          <a:ln>
                            <a:noFill/>
                          </a:ln>
                          <a:solidFill>
                            <a:srgbClr val="09244D"/>
                          </a:solidFill>
                          <a:effectLst/>
                          <a:latin typeface="Arial" charset="0"/>
                          <a:ea typeface="宋体"/>
                          <a:cs typeface="宋体"/>
                        </a:rPr>
                        <a:t> voice in NGIIF, PTSC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9175">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1" u="none" strike="noStrike" cap="none" normalizeH="0" baseline="0" smtClean="0">
                          <a:ln>
                            <a:noFill/>
                          </a:ln>
                          <a:solidFill>
                            <a:srgbClr val="09244D"/>
                          </a:solidFill>
                          <a:effectLst/>
                          <a:latin typeface="Arial" charset="0"/>
                          <a:ea typeface="宋体"/>
                          <a:cs typeface="宋体"/>
                        </a:rPr>
                        <a:t>Authority-to-Authority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ETS** (Priority Services in support of National Security &amp; Emergency Preparedness); Public Safety 700 MHz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ETS in PTSC, PRQC, WTSC, and NGIIF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Arial" charset="0"/>
                        <a:buNone/>
                        <a:tabLst/>
                      </a:pPr>
                      <a:r>
                        <a:rPr kumimoji="0" lang="en-US" sz="1400" b="1" i="1" u="none" strike="noStrike" cap="none" normalizeH="0" baseline="0" dirty="0" smtClean="0">
                          <a:ln>
                            <a:noFill/>
                          </a:ln>
                          <a:solidFill>
                            <a:srgbClr val="09244D"/>
                          </a:solidFill>
                          <a:effectLst/>
                          <a:latin typeface="Arial" charset="0"/>
                          <a:ea typeface="宋体"/>
                          <a:cs typeface="宋体"/>
                        </a:rPr>
                        <a:t>See Supplementary </a:t>
                      </a:r>
                      <a:r>
                        <a:rPr kumimoji="0" lang="en-US" sz="1400" b="1" i="1" u="none" strike="noStrike" kern="1200" cap="none" normalizeH="0" baseline="0" dirty="0" smtClean="0">
                          <a:ln>
                            <a:noFill/>
                          </a:ln>
                          <a:solidFill>
                            <a:srgbClr val="09244D"/>
                          </a:solidFill>
                          <a:effectLst/>
                          <a:latin typeface="Arial" charset="0"/>
                          <a:ea typeface="宋体"/>
                          <a:cs typeface="宋体"/>
                        </a:rPr>
                        <a:t>Slides (12-15) for details </a:t>
                      </a:r>
                      <a:r>
                        <a:rPr kumimoji="0" lang="en-US" sz="1400" b="1" i="1" u="none" strike="noStrike" cap="none" normalizeH="0" baseline="0" dirty="0" smtClean="0">
                          <a:ln>
                            <a:noFill/>
                          </a:ln>
                          <a:solidFill>
                            <a:srgbClr val="09244D"/>
                          </a:solidFill>
                          <a:effectLst/>
                          <a:latin typeface="Arial" charset="0"/>
                          <a:ea typeface="宋体"/>
                          <a:cs typeface="宋体"/>
                        </a:rPr>
                        <a:t>regarding these ATIS committees</a:t>
                      </a:r>
                    </a:p>
                    <a:p>
                      <a:pPr marL="0" marR="0" lvl="0" indent="0" algn="l" defTabSz="914400" rtl="0" eaLnBrk="1" fontAlgn="base" latinLnBrk="0" hangingPunct="1">
                        <a:lnSpc>
                          <a:spcPct val="100000"/>
                        </a:lnSpc>
                        <a:spcBef>
                          <a:spcPct val="20000"/>
                        </a:spcBef>
                        <a:spcAft>
                          <a:spcPct val="0"/>
                        </a:spcAft>
                        <a:buClr>
                          <a:schemeClr val="folHlink"/>
                        </a:buClr>
                        <a:buSzTx/>
                        <a:buFont typeface="Arial" charset="0"/>
                        <a:buNone/>
                        <a:tabLst/>
                      </a:pPr>
                      <a:r>
                        <a:rPr kumimoji="0" lang="en-US" sz="1400" b="1" i="1" u="none" strike="noStrike" cap="none" normalizeH="0" baseline="0" dirty="0" smtClean="0">
                          <a:ln>
                            <a:noFill/>
                          </a:ln>
                          <a:solidFill>
                            <a:srgbClr val="09244D"/>
                          </a:solidFill>
                          <a:effectLst/>
                          <a:latin typeface="Arial" charset="0"/>
                          <a:ea typeface="宋体"/>
                          <a:cs typeface="宋体"/>
                        </a:rPr>
                        <a:t>**Note ETS is also referred as NGN GETS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908918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 of Current Activities</a:t>
            </a:r>
            <a:endParaRPr lang="en-US" dirty="0"/>
          </a:p>
        </p:txBody>
      </p:sp>
      <p:sp>
        <p:nvSpPr>
          <p:cNvPr id="3" name="Content Placeholder 2"/>
          <p:cNvSpPr>
            <a:spLocks noGrp="1"/>
          </p:cNvSpPr>
          <p:nvPr>
            <p:ph idx="1"/>
          </p:nvPr>
        </p:nvSpPr>
        <p:spPr>
          <a:xfrm>
            <a:off x="468312" y="1371600"/>
            <a:ext cx="8370887" cy="4876800"/>
          </a:xfrm>
        </p:spPr>
        <p:txBody>
          <a:bodyPr>
            <a:normAutofit fontScale="77500" lnSpcReduction="20000"/>
          </a:bodyPr>
          <a:lstStyle/>
          <a:p>
            <a:r>
              <a:rPr lang="en-US" dirty="0" smtClean="0"/>
              <a:t>Led a joint effort with TIA to develop the first U.S. text to 9-1-1 standards solution (J-STD-110) in March 2013</a:t>
            </a:r>
          </a:p>
          <a:p>
            <a:pPr lvl="1"/>
            <a:r>
              <a:rPr lang="en-US" dirty="0"/>
              <a:t>Allows any end user device with SMS capabilities and a valid SMS texting subscription to launch a text message communication with the relevant </a:t>
            </a:r>
            <a:r>
              <a:rPr lang="en-US" dirty="0" smtClean="0"/>
              <a:t>PSAP</a:t>
            </a:r>
            <a:endParaRPr lang="en-US" dirty="0"/>
          </a:p>
          <a:p>
            <a:pPr lvl="1">
              <a:defRPr/>
            </a:pPr>
            <a:r>
              <a:rPr lang="en-US" dirty="0"/>
              <a:t>Provides a multi-carrier, multi-vendor, multi-PSAP nationwide solution with a vendor-neutral common </a:t>
            </a:r>
            <a:r>
              <a:rPr lang="en-US" dirty="0" smtClean="0"/>
              <a:t>architecture</a:t>
            </a:r>
            <a:endParaRPr lang="en-US" dirty="0"/>
          </a:p>
          <a:p>
            <a:pPr>
              <a:defRPr/>
            </a:pPr>
            <a:r>
              <a:rPr lang="en-US" dirty="0"/>
              <a:t>Proposed FCC rules are based on the voluntary industry agreement by AT&amp;T, Sprint Nextel, T-Mobile USA, Verizon, APCO, and NENA, which is based upon </a:t>
            </a:r>
            <a:r>
              <a:rPr lang="en-US" dirty="0" smtClean="0"/>
              <a:t>J-STD-110</a:t>
            </a:r>
            <a:endParaRPr lang="en-US" dirty="0"/>
          </a:p>
          <a:p>
            <a:pPr>
              <a:defRPr/>
            </a:pPr>
            <a:r>
              <a:rPr lang="en-US" dirty="0"/>
              <a:t>ATIS will continue development of solutions for Multimedia Emergency Services and the evolution to NG9-1-1 beyond text to </a:t>
            </a:r>
            <a:r>
              <a:rPr lang="en-US" dirty="0" smtClean="0"/>
              <a:t>9-1-1</a:t>
            </a:r>
            <a:endParaRPr lang="en-US" b="1" dirty="0">
              <a:solidFill>
                <a:srgbClr val="FF0000"/>
              </a:solidFill>
            </a:endParaRPr>
          </a:p>
          <a:p>
            <a:pPr marL="0" indent="0">
              <a:buNone/>
            </a:pPr>
            <a:endParaRPr lang="en-US" b="1" dirty="0"/>
          </a:p>
        </p:txBody>
      </p:sp>
      <p:sp>
        <p:nvSpPr>
          <p:cNvPr id="4" name="Slide Number Placeholder 3"/>
          <p:cNvSpPr>
            <a:spLocks noGrp="1"/>
          </p:cNvSpPr>
          <p:nvPr>
            <p:ph type="sldNum" sz="quarter" idx="10"/>
          </p:nvPr>
        </p:nvSpPr>
        <p:spPr/>
        <p:txBody>
          <a:bodyPr/>
          <a:lstStyle/>
          <a:p>
            <a:fld id="{73758190-59B5-4FAF-92D8-77798514AC83}" type="slidenum">
              <a:rPr lang="en-CA" smtClean="0"/>
              <a:pPr/>
              <a:t>3</a:t>
            </a:fld>
            <a:endParaRPr lang="en-CA" dirty="0"/>
          </a:p>
        </p:txBody>
      </p:sp>
    </p:spTree>
    <p:extLst>
      <p:ext uri="{BB962C8B-B14F-4D97-AF65-F5344CB8AC3E}">
        <p14:creationId xmlns:p14="http://schemas.microsoft.com/office/powerpoint/2010/main" val="1024990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 of Current Activities</a:t>
            </a:r>
            <a:endParaRPr lang="en-US" dirty="0"/>
          </a:p>
        </p:txBody>
      </p:sp>
      <p:sp>
        <p:nvSpPr>
          <p:cNvPr id="3" name="Content Placeholder 2"/>
          <p:cNvSpPr>
            <a:spLocks noGrp="1"/>
          </p:cNvSpPr>
          <p:nvPr>
            <p:ph idx="1"/>
          </p:nvPr>
        </p:nvSpPr>
        <p:spPr>
          <a:xfrm>
            <a:off x="228600" y="1371600"/>
            <a:ext cx="8370887" cy="4953000"/>
          </a:xfrm>
        </p:spPr>
        <p:txBody>
          <a:bodyPr>
            <a:normAutofit fontScale="85000" lnSpcReduction="20000"/>
          </a:bodyPr>
          <a:lstStyle/>
          <a:p>
            <a:r>
              <a:rPr lang="en-US" dirty="0"/>
              <a:t>Completed multiple Commercial Mobile Alert System (CMAS) </a:t>
            </a:r>
            <a:r>
              <a:rPr lang="en-US" dirty="0" smtClean="0"/>
              <a:t>deliverables</a:t>
            </a:r>
            <a:endParaRPr lang="en-US" dirty="0"/>
          </a:p>
          <a:p>
            <a:pPr lvl="1"/>
            <a:r>
              <a:rPr lang="en-US" dirty="0" smtClean="0"/>
              <a:t>Currently </a:t>
            </a:r>
            <a:r>
              <a:rPr lang="en-US" dirty="0"/>
              <a:t>developing </a:t>
            </a:r>
            <a:r>
              <a:rPr lang="en-US" dirty="0" smtClean="0"/>
              <a:t>CMAS standards in support of international roaming and Canadian requirements</a:t>
            </a:r>
          </a:p>
          <a:p>
            <a:pPr lvl="1"/>
            <a:r>
              <a:rPr lang="en-US" dirty="0"/>
              <a:t>Working to align with 3GPP </a:t>
            </a:r>
            <a:r>
              <a:rPr lang="en-US" dirty="0" smtClean="0"/>
              <a:t>deliverables</a:t>
            </a:r>
            <a:endParaRPr lang="en-US" dirty="0"/>
          </a:p>
          <a:p>
            <a:r>
              <a:rPr lang="en-US" dirty="0" smtClean="0"/>
              <a:t>ATIS is a member of </a:t>
            </a:r>
            <a:r>
              <a:rPr lang="en-US" dirty="0"/>
              <a:t>the National Public Safety Telecommunications </a:t>
            </a:r>
            <a:r>
              <a:rPr lang="en-US" dirty="0" smtClean="0"/>
              <a:t>Council (NPSTC) and is supporting </a:t>
            </a:r>
            <a:r>
              <a:rPr lang="en-US" dirty="0"/>
              <a:t>public safety mission critical voice requirements for the 700 MHz broadband networks via modifications to existing and development of new 3GPP and ATIS </a:t>
            </a:r>
            <a:r>
              <a:rPr lang="en-US" dirty="0" smtClean="0"/>
              <a:t>standards</a:t>
            </a:r>
          </a:p>
          <a:p>
            <a:r>
              <a:rPr lang="en-US" dirty="0" smtClean="0"/>
              <a:t>Nearing completion on a supplement </a:t>
            </a:r>
            <a:r>
              <a:rPr lang="en-US" dirty="0"/>
              <a:t>to NENA’s i3 standard to support interface from IMS-originating networks to NENA’s emergency services </a:t>
            </a:r>
            <a:r>
              <a:rPr lang="en-US" dirty="0" smtClean="0"/>
              <a:t>networks</a:t>
            </a:r>
            <a:endParaRPr lang="en-US" dirty="0"/>
          </a:p>
          <a:p>
            <a:endParaRPr lang="en-US" dirty="0"/>
          </a:p>
          <a:p>
            <a:pPr lvl="1"/>
            <a:endParaRPr lang="en-US" dirty="0"/>
          </a:p>
        </p:txBody>
      </p:sp>
      <p:sp>
        <p:nvSpPr>
          <p:cNvPr id="4" name="Slide Number Placeholder 3"/>
          <p:cNvSpPr>
            <a:spLocks noGrp="1"/>
          </p:cNvSpPr>
          <p:nvPr>
            <p:ph type="sldNum" sz="quarter" idx="10"/>
          </p:nvPr>
        </p:nvSpPr>
        <p:spPr/>
        <p:txBody>
          <a:bodyPr/>
          <a:lstStyle/>
          <a:p>
            <a:fld id="{73758190-59B5-4FAF-92D8-77798514AC83}" type="slidenum">
              <a:rPr lang="en-CA" smtClean="0"/>
              <a:pPr/>
              <a:t>4</a:t>
            </a:fld>
            <a:endParaRPr lang="en-CA"/>
          </a:p>
        </p:txBody>
      </p:sp>
    </p:spTree>
    <p:extLst>
      <p:ext uri="{BB962C8B-B14F-4D97-AF65-F5344CB8AC3E}">
        <p14:creationId xmlns:p14="http://schemas.microsoft.com/office/powerpoint/2010/main" val="3958019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Activities</a:t>
            </a:r>
          </a:p>
        </p:txBody>
      </p:sp>
      <p:sp>
        <p:nvSpPr>
          <p:cNvPr id="3" name="Content Placeholder 2"/>
          <p:cNvSpPr>
            <a:spLocks noGrp="1"/>
          </p:cNvSpPr>
          <p:nvPr>
            <p:ph idx="1"/>
          </p:nvPr>
        </p:nvSpPr>
        <p:spPr>
          <a:xfrm>
            <a:off x="468313" y="1371600"/>
            <a:ext cx="8229600" cy="4876800"/>
          </a:xfrm>
        </p:spPr>
        <p:txBody>
          <a:bodyPr>
            <a:normAutofit fontScale="85000" lnSpcReduction="20000"/>
          </a:bodyPr>
          <a:lstStyle/>
          <a:p>
            <a:r>
              <a:rPr lang="en-US" dirty="0" smtClean="0"/>
              <a:t>ATIS is a member of the FCC’s third Communications </a:t>
            </a:r>
            <a:r>
              <a:rPr lang="en-US" dirty="0"/>
              <a:t>Security, Reliability and Interoperability </a:t>
            </a:r>
            <a:r>
              <a:rPr lang="en-US" dirty="0" smtClean="0"/>
              <a:t>Council </a:t>
            </a:r>
            <a:r>
              <a:rPr lang="en-US" dirty="0">
                <a:hlinkClick r:id="rId2"/>
              </a:rPr>
              <a:t>(</a:t>
            </a:r>
            <a:r>
              <a:rPr lang="en-US" dirty="0" smtClean="0">
                <a:hlinkClick r:id="rId2"/>
              </a:rPr>
              <a:t>CSRIC)</a:t>
            </a:r>
            <a:endParaRPr lang="en-US" dirty="0" smtClean="0"/>
          </a:p>
          <a:p>
            <a:pPr lvl="1"/>
            <a:r>
              <a:rPr lang="en-US" dirty="0" smtClean="0"/>
              <a:t>Provides </a:t>
            </a:r>
            <a:r>
              <a:rPr lang="en-US" dirty="0"/>
              <a:t>recommendations </a:t>
            </a:r>
            <a:r>
              <a:rPr lang="en-US" dirty="0" smtClean="0"/>
              <a:t>and critical input to </a:t>
            </a:r>
            <a:r>
              <a:rPr lang="en-US" dirty="0"/>
              <a:t>the FCC to </a:t>
            </a:r>
            <a:r>
              <a:rPr lang="en-US" dirty="0" smtClean="0"/>
              <a:t>ensure optimal </a:t>
            </a:r>
            <a:r>
              <a:rPr lang="en-US" dirty="0"/>
              <a:t>security and reliability of communications </a:t>
            </a:r>
            <a:r>
              <a:rPr lang="en-US" dirty="0" smtClean="0"/>
              <a:t>systems, including telecommunications, media, and public safety</a:t>
            </a:r>
          </a:p>
          <a:p>
            <a:pPr lvl="1"/>
            <a:r>
              <a:rPr lang="en-US" dirty="0" smtClean="0"/>
              <a:t>Multiple Working Groups (WGs) established to address a wide array of topics, including</a:t>
            </a:r>
          </a:p>
          <a:p>
            <a:pPr lvl="2"/>
            <a:r>
              <a:rPr lang="en-US" dirty="0" smtClean="0"/>
              <a:t>E9-1-1</a:t>
            </a:r>
          </a:p>
          <a:p>
            <a:pPr lvl="2"/>
            <a:r>
              <a:rPr lang="en-US" dirty="0" smtClean="0"/>
              <a:t>Location</a:t>
            </a:r>
          </a:p>
          <a:p>
            <a:pPr lvl="2"/>
            <a:r>
              <a:rPr lang="en-US" dirty="0" smtClean="0"/>
              <a:t>9-1-1 Prioritization</a:t>
            </a:r>
          </a:p>
          <a:p>
            <a:pPr lvl="2"/>
            <a:r>
              <a:rPr lang="en-US" dirty="0" smtClean="0"/>
              <a:t>Security</a:t>
            </a:r>
          </a:p>
          <a:p>
            <a:pPr lvl="1"/>
            <a:r>
              <a:rPr lang="en-US" dirty="0" smtClean="0"/>
              <a:t>ATIS has representation in CSRIC WGs, as many align with existing ATIS work plans and deliverables</a:t>
            </a:r>
          </a:p>
        </p:txBody>
      </p:sp>
      <p:sp>
        <p:nvSpPr>
          <p:cNvPr id="4" name="Slide Number Placeholder 3"/>
          <p:cNvSpPr>
            <a:spLocks noGrp="1"/>
          </p:cNvSpPr>
          <p:nvPr>
            <p:ph type="sldNum" sz="quarter" idx="10"/>
          </p:nvPr>
        </p:nvSpPr>
        <p:spPr/>
        <p:txBody>
          <a:bodyPr/>
          <a:lstStyle/>
          <a:p>
            <a:fld id="{73758190-59B5-4FAF-92D8-77798514AC83}" type="slidenum">
              <a:rPr lang="en-CA" smtClean="0"/>
              <a:pPr/>
              <a:t>5</a:t>
            </a:fld>
            <a:endParaRPr lang="en-CA"/>
          </a:p>
        </p:txBody>
      </p:sp>
    </p:spTree>
    <p:extLst>
      <p:ext uri="{BB962C8B-B14F-4D97-AF65-F5344CB8AC3E}">
        <p14:creationId xmlns:p14="http://schemas.microsoft.com/office/powerpoint/2010/main" val="3093975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Activities</a:t>
            </a:r>
          </a:p>
        </p:txBody>
      </p:sp>
      <p:sp>
        <p:nvSpPr>
          <p:cNvPr id="3" name="Content Placeholder 2"/>
          <p:cNvSpPr>
            <a:spLocks noGrp="1"/>
          </p:cNvSpPr>
          <p:nvPr>
            <p:ph idx="1"/>
          </p:nvPr>
        </p:nvSpPr>
        <p:spPr>
          <a:xfrm>
            <a:off x="468313" y="1295400"/>
            <a:ext cx="8229600" cy="4876800"/>
          </a:xfrm>
        </p:spPr>
        <p:txBody>
          <a:bodyPr>
            <a:normAutofit/>
          </a:bodyPr>
          <a:lstStyle/>
          <a:p>
            <a:r>
              <a:rPr lang="en-US" sz="2700" dirty="0" smtClean="0"/>
              <a:t>ATIS is a member of the FCC’s Emergency </a:t>
            </a:r>
            <a:r>
              <a:rPr lang="en-US" sz="2700" dirty="0"/>
              <a:t>Access Advisory Committee (</a:t>
            </a:r>
            <a:r>
              <a:rPr lang="en-US" sz="2700" dirty="0" smtClean="0">
                <a:hlinkClick r:id="rId2"/>
              </a:rPr>
              <a:t>EAAC</a:t>
            </a:r>
            <a:r>
              <a:rPr lang="en-US" sz="2700" dirty="0" smtClean="0"/>
              <a:t>)</a:t>
            </a:r>
          </a:p>
          <a:p>
            <a:pPr lvl="1"/>
            <a:r>
              <a:rPr lang="en-US" sz="2400" dirty="0" smtClean="0"/>
              <a:t>Makes </a:t>
            </a:r>
            <a:r>
              <a:rPr lang="en-US" sz="2400" dirty="0"/>
              <a:t>recommendations to the FCC regarding policies and practices for the purpose of achieving equal access to emergency services by individuals with disabilities, as a part of the migration to a national Internet protocol-enabled emergency network, also known as NG911</a:t>
            </a:r>
            <a:endParaRPr lang="en-US" sz="2400" dirty="0" smtClean="0"/>
          </a:p>
        </p:txBody>
      </p:sp>
      <p:sp>
        <p:nvSpPr>
          <p:cNvPr id="4" name="Slide Number Placeholder 3"/>
          <p:cNvSpPr>
            <a:spLocks noGrp="1"/>
          </p:cNvSpPr>
          <p:nvPr>
            <p:ph type="sldNum" sz="quarter" idx="10"/>
          </p:nvPr>
        </p:nvSpPr>
        <p:spPr/>
        <p:txBody>
          <a:bodyPr/>
          <a:lstStyle/>
          <a:p>
            <a:fld id="{73758190-59B5-4FAF-92D8-77798514AC83}" type="slidenum">
              <a:rPr lang="en-CA" smtClean="0"/>
              <a:pPr/>
              <a:t>6</a:t>
            </a:fld>
            <a:endParaRPr lang="en-CA"/>
          </a:p>
        </p:txBody>
      </p:sp>
    </p:spTree>
    <p:extLst>
      <p:ext uri="{BB962C8B-B14F-4D97-AF65-F5344CB8AC3E}">
        <p14:creationId xmlns:p14="http://schemas.microsoft.com/office/powerpoint/2010/main" val="466756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latin typeface="Arial" charset="0"/>
              </a:rPr>
              <a:t>Strategic Direction</a:t>
            </a:r>
          </a:p>
        </p:txBody>
      </p:sp>
      <p:sp>
        <p:nvSpPr>
          <p:cNvPr id="7171" name="Content Placeholder 2"/>
          <p:cNvSpPr>
            <a:spLocks noGrp="1"/>
          </p:cNvSpPr>
          <p:nvPr>
            <p:ph idx="1"/>
          </p:nvPr>
        </p:nvSpPr>
        <p:spPr>
          <a:xfrm>
            <a:off x="457200" y="1143794"/>
            <a:ext cx="8229600" cy="5257006"/>
          </a:xfrm>
        </p:spPr>
        <p:txBody>
          <a:bodyPr>
            <a:normAutofit fontScale="92500" lnSpcReduction="20000"/>
          </a:bodyPr>
          <a:lstStyle/>
          <a:p>
            <a:pPr>
              <a:lnSpc>
                <a:spcPct val="110000"/>
              </a:lnSpc>
            </a:pPr>
            <a:r>
              <a:rPr lang="en-US" sz="2500" dirty="0" smtClean="0">
                <a:latin typeface="Arial" charset="0"/>
              </a:rPr>
              <a:t>Work in response to regulatory mandates and statutory changes</a:t>
            </a:r>
          </a:p>
          <a:p>
            <a:pPr>
              <a:lnSpc>
                <a:spcPct val="110000"/>
              </a:lnSpc>
            </a:pPr>
            <a:r>
              <a:rPr lang="en-US" sz="2500" dirty="0" smtClean="0">
                <a:latin typeface="Arial" charset="0"/>
              </a:rPr>
              <a:t>Work proactively with DHS/NCS to define Industry Requirements and Standards in support of ETS</a:t>
            </a:r>
          </a:p>
          <a:p>
            <a:pPr>
              <a:lnSpc>
                <a:spcPct val="110000"/>
              </a:lnSpc>
            </a:pPr>
            <a:r>
              <a:rPr lang="en-US" sz="2500" dirty="0" smtClean="0">
                <a:latin typeface="Arial" charset="0"/>
              </a:rPr>
              <a:t>Work proactively to support Public Safety needs and the 700 MHz public safety broadband network</a:t>
            </a:r>
            <a:endParaRPr lang="en-US" sz="2200" dirty="0" smtClean="0">
              <a:latin typeface="Arial" charset="0"/>
            </a:endParaRPr>
          </a:p>
          <a:p>
            <a:pPr>
              <a:lnSpc>
                <a:spcPct val="110000"/>
              </a:lnSpc>
            </a:pPr>
            <a:r>
              <a:rPr lang="en-US" sz="2500" dirty="0" smtClean="0">
                <a:latin typeface="Arial" charset="0"/>
              </a:rPr>
              <a:t>Provide guidance to the FCC on its NG9-1-1 and Multimedia Emergency Services to NG9-1-1 rulemaking efforts.</a:t>
            </a:r>
          </a:p>
          <a:p>
            <a:pPr>
              <a:lnSpc>
                <a:spcPct val="110000"/>
              </a:lnSpc>
            </a:pPr>
            <a:r>
              <a:rPr lang="en-US" sz="2500" dirty="0" smtClean="0">
                <a:latin typeface="Arial" charset="0"/>
              </a:rPr>
              <a:t>Focus on regional needs (North America) and in coordination with global directions</a:t>
            </a:r>
          </a:p>
          <a:p>
            <a:pPr>
              <a:lnSpc>
                <a:spcPct val="110000"/>
              </a:lnSpc>
            </a:pPr>
            <a:r>
              <a:rPr lang="en-US" sz="2500" dirty="0" smtClean="0">
                <a:latin typeface="Arial" charset="0"/>
              </a:rPr>
              <a:t>Coordinate/collaborate with other organizations where appropriate (e.g., 3GPP, TIA, ITU, IETF, NENA, </a:t>
            </a:r>
            <a:br>
              <a:rPr lang="en-US" sz="2500" dirty="0" smtClean="0">
                <a:latin typeface="Arial" charset="0"/>
              </a:rPr>
            </a:br>
            <a:r>
              <a:rPr lang="en-US" sz="2500" dirty="0" smtClean="0">
                <a:latin typeface="Arial" charset="0"/>
              </a:rPr>
              <a:t>etc.) </a:t>
            </a:r>
          </a:p>
        </p:txBody>
      </p:sp>
      <p:sp>
        <p:nvSpPr>
          <p:cNvPr id="5" name="Rectangle 6"/>
          <p:cNvSpPr>
            <a:spLocks noGrp="1" noChangeArrowheads="1"/>
          </p:cNvSpPr>
          <p:nvPr>
            <p:ph type="sldNum" sz="quarter" idx="10"/>
          </p:nvPr>
        </p:nvSpPr>
        <p:spPr/>
        <p:txBody>
          <a:bodyPr/>
          <a:lstStyle/>
          <a:p>
            <a:pPr>
              <a:defRPr/>
            </a:pPr>
            <a:fld id="{8C155D5A-BAA5-4654-8362-BF6D0890E1F2}" type="slidenum">
              <a:rPr lang="en-US" altLang="zh-CN"/>
              <a:pPr>
                <a:defRPr/>
              </a:pPr>
              <a:t>7</a:t>
            </a:fld>
            <a:endParaRPr lang="en-US" altLang="zh-CN" dirty="0"/>
          </a:p>
        </p:txBody>
      </p:sp>
    </p:spTree>
    <p:extLst>
      <p:ext uri="{BB962C8B-B14F-4D97-AF65-F5344CB8AC3E}">
        <p14:creationId xmlns:p14="http://schemas.microsoft.com/office/powerpoint/2010/main" val="422772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6148" name="Rectangle 3"/>
          <p:cNvSpPr>
            <a:spLocks noGrp="1" noChangeArrowheads="1"/>
          </p:cNvSpPr>
          <p:nvPr>
            <p:ph idx="1"/>
          </p:nvPr>
        </p:nvSpPr>
        <p:spPr>
          <a:xfrm>
            <a:off x="468313" y="1371600"/>
            <a:ext cx="8229600" cy="4953000"/>
          </a:xfrm>
        </p:spPr>
        <p:txBody>
          <a:bodyPr>
            <a:normAutofit/>
          </a:bodyPr>
          <a:lstStyle/>
          <a:p>
            <a:pPr>
              <a:lnSpc>
                <a:spcPct val="90000"/>
              </a:lnSpc>
              <a:defRPr/>
            </a:pPr>
            <a:r>
              <a:rPr lang="en-US" sz="2000" dirty="0" smtClean="0"/>
              <a:t>Delivering standards to satisfy aggressive regulatory mandate target dates such that reliable implementations can be deployed (per target dates)</a:t>
            </a:r>
          </a:p>
          <a:p>
            <a:pPr>
              <a:lnSpc>
                <a:spcPct val="90000"/>
              </a:lnSpc>
              <a:defRPr/>
            </a:pPr>
            <a:r>
              <a:rPr lang="en-US" sz="2000" dirty="0" smtClean="0"/>
              <a:t>Regarding E9-1-1, the NG9-1-1 standards can get far ahead of deployments given that there are 6,000+ PSAPs in the United States and there are generally different deployment timeframes</a:t>
            </a:r>
          </a:p>
          <a:p>
            <a:pPr lvl="1">
              <a:lnSpc>
                <a:spcPct val="90000"/>
              </a:lnSpc>
              <a:defRPr/>
            </a:pPr>
            <a:r>
              <a:rPr lang="en-US" sz="1800" dirty="0" smtClean="0"/>
              <a:t>Beyond messaging to NG911, MMES is receiving significant interest</a:t>
            </a:r>
          </a:p>
          <a:p>
            <a:pPr>
              <a:lnSpc>
                <a:spcPct val="90000"/>
              </a:lnSpc>
              <a:defRPr/>
            </a:pPr>
            <a:r>
              <a:rPr lang="en-US" sz="2000" dirty="0" smtClean="0"/>
              <a:t>Regarding MMES, anticipate the requirements of both users with special needs and the general public, develop a reliable solution that does not have the limitations of SMS, and define the interface to the PSAPs</a:t>
            </a:r>
          </a:p>
          <a:p>
            <a:pPr>
              <a:lnSpc>
                <a:spcPct val="90000"/>
              </a:lnSpc>
              <a:defRPr/>
            </a:pPr>
            <a:r>
              <a:rPr lang="en-US" sz="2000" dirty="0" smtClean="0"/>
              <a:t>Regarding ETS, providing priority routing/processing for NGN Services, including data services (e.g., messaging, email, etc.), enhanced authentication, authentication assurance, security and Identity Management</a:t>
            </a:r>
          </a:p>
        </p:txBody>
      </p:sp>
      <p:sp>
        <p:nvSpPr>
          <p:cNvPr id="5" name="Rectangle 6"/>
          <p:cNvSpPr>
            <a:spLocks noGrp="1" noChangeArrowheads="1"/>
          </p:cNvSpPr>
          <p:nvPr>
            <p:ph type="sldNum" sz="quarter" idx="10"/>
          </p:nvPr>
        </p:nvSpPr>
        <p:spPr/>
        <p:txBody>
          <a:bodyPr/>
          <a:lstStyle/>
          <a:p>
            <a:pPr>
              <a:defRPr/>
            </a:pPr>
            <a:fld id="{1A9E2080-5A57-43EC-9DD9-BAA58F207731}" type="slidenum">
              <a:rPr lang="en-US" altLang="zh-CN"/>
              <a:pPr>
                <a:defRPr/>
              </a:pPr>
              <a:t>8</a:t>
            </a:fld>
            <a:endParaRPr lang="en-US" altLang="zh-CN" dirty="0"/>
          </a:p>
        </p:txBody>
      </p:sp>
    </p:spTree>
    <p:extLst>
      <p:ext uri="{BB962C8B-B14F-4D97-AF65-F5344CB8AC3E}">
        <p14:creationId xmlns:p14="http://schemas.microsoft.com/office/powerpoint/2010/main" val="3937951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a:t>
            </a:r>
            <a:r>
              <a:rPr lang="en-US" dirty="0" smtClean="0"/>
              <a:t>Steps/Actions</a:t>
            </a:r>
            <a:endParaRPr lang="en-US" dirty="0"/>
          </a:p>
        </p:txBody>
      </p:sp>
      <p:sp>
        <p:nvSpPr>
          <p:cNvPr id="9219" name="Rectangle 3"/>
          <p:cNvSpPr>
            <a:spLocks noGrp="1" noChangeArrowheads="1"/>
          </p:cNvSpPr>
          <p:nvPr>
            <p:ph idx="1"/>
          </p:nvPr>
        </p:nvSpPr>
        <p:spPr>
          <a:xfrm>
            <a:off x="468312" y="1219994"/>
            <a:ext cx="8370887" cy="5104606"/>
          </a:xfrm>
        </p:spPr>
        <p:txBody>
          <a:bodyPr>
            <a:normAutofit/>
          </a:bodyPr>
          <a:lstStyle/>
          <a:p>
            <a:pPr>
              <a:lnSpc>
                <a:spcPct val="90000"/>
              </a:lnSpc>
            </a:pPr>
            <a:r>
              <a:rPr lang="en-US" sz="2400" dirty="0" smtClean="0">
                <a:latin typeface="Arial" charset="0"/>
              </a:rPr>
              <a:t>Continue to proactively support Public Safety stakeholder </a:t>
            </a:r>
            <a:r>
              <a:rPr lang="en-US" sz="2400" dirty="0">
                <a:latin typeface="Arial" charset="0"/>
              </a:rPr>
              <a:t>needs while </a:t>
            </a:r>
            <a:r>
              <a:rPr lang="en-US" sz="2400" dirty="0" smtClean="0">
                <a:latin typeface="Arial" charset="0"/>
              </a:rPr>
              <a:t>sharing </a:t>
            </a:r>
            <a:r>
              <a:rPr lang="en-US" sz="2400" dirty="0">
                <a:latin typeface="Arial" charset="0"/>
              </a:rPr>
              <a:t>industry views</a:t>
            </a:r>
            <a:endParaRPr lang="en-US" sz="2400" dirty="0" smtClean="0">
              <a:latin typeface="Arial" charset="0"/>
            </a:endParaRPr>
          </a:p>
          <a:p>
            <a:pPr>
              <a:lnSpc>
                <a:spcPct val="90000"/>
              </a:lnSpc>
            </a:pPr>
            <a:r>
              <a:rPr lang="en-US" sz="2400" dirty="0" smtClean="0">
                <a:latin typeface="Arial" charset="0"/>
              </a:rPr>
              <a:t>Continue supporting DHS/NCS ETS service requirements</a:t>
            </a:r>
          </a:p>
          <a:p>
            <a:pPr>
              <a:lnSpc>
                <a:spcPct val="90000"/>
              </a:lnSpc>
            </a:pPr>
            <a:r>
              <a:rPr lang="en-US" sz="2400" dirty="0" smtClean="0">
                <a:latin typeface="Arial" charset="0"/>
              </a:rPr>
              <a:t>Continue with cross-organizational coordination and collaboration</a:t>
            </a:r>
          </a:p>
          <a:p>
            <a:pPr>
              <a:lnSpc>
                <a:spcPct val="90000"/>
              </a:lnSpc>
            </a:pPr>
            <a:r>
              <a:rPr lang="en-US" sz="2400" dirty="0" smtClean="0">
                <a:latin typeface="Arial" charset="0"/>
              </a:rPr>
              <a:t>Participate in Government Advisory Committees</a:t>
            </a:r>
          </a:p>
          <a:p>
            <a:pPr>
              <a:lnSpc>
                <a:spcPct val="90000"/>
              </a:lnSpc>
            </a:pPr>
            <a:r>
              <a:rPr lang="en-US" sz="2400" dirty="0" smtClean="0">
                <a:latin typeface="Arial" charset="0"/>
              </a:rPr>
              <a:t>Produce implementation guidelines in support of text to </a:t>
            </a:r>
            <a:br>
              <a:rPr lang="en-US" sz="2400" dirty="0" smtClean="0">
                <a:latin typeface="Arial" charset="0"/>
              </a:rPr>
            </a:br>
            <a:r>
              <a:rPr lang="en-US" sz="2400" dirty="0" smtClean="0">
                <a:latin typeface="Arial" charset="0"/>
              </a:rPr>
              <a:t>9-1-1</a:t>
            </a:r>
          </a:p>
        </p:txBody>
      </p:sp>
      <p:sp>
        <p:nvSpPr>
          <p:cNvPr id="5" name="Rectangle 6"/>
          <p:cNvSpPr>
            <a:spLocks noGrp="1" noChangeArrowheads="1"/>
          </p:cNvSpPr>
          <p:nvPr>
            <p:ph type="sldNum" sz="quarter" idx="10"/>
          </p:nvPr>
        </p:nvSpPr>
        <p:spPr/>
        <p:txBody>
          <a:bodyPr/>
          <a:lstStyle/>
          <a:p>
            <a:pPr>
              <a:defRPr/>
            </a:pPr>
            <a:fld id="{1DB64CF0-29C2-431F-B0D9-200E0A879ED0}" type="slidenum">
              <a:rPr lang="en-US" altLang="zh-CN"/>
              <a:pPr>
                <a:defRPr/>
              </a:pPr>
              <a:t>9</a:t>
            </a:fld>
            <a:endParaRPr lang="en-US" altLang="zh-CN" dirty="0"/>
          </a:p>
        </p:txBody>
      </p:sp>
    </p:spTree>
    <p:extLst>
      <p:ext uri="{BB962C8B-B14F-4D97-AF65-F5344CB8AC3E}">
        <p14:creationId xmlns:p14="http://schemas.microsoft.com/office/powerpoint/2010/main" val="2179844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02100FF-6B87-4A54-8B6E-8D4ED302B79F}"/>
</file>

<file path=customXml/itemProps2.xml><?xml version="1.0" encoding="utf-8"?>
<ds:datastoreItem xmlns:ds="http://schemas.openxmlformats.org/officeDocument/2006/customXml" ds:itemID="{64A49661-4A81-449B-87AF-02F494E5EFC1}"/>
</file>

<file path=customXml/itemProps3.xml><?xml version="1.0" encoding="utf-8"?>
<ds:datastoreItem xmlns:ds="http://schemas.openxmlformats.org/officeDocument/2006/customXml" ds:itemID="{9D4C2BB3-E81A-4AD8-8E2E-007C2D920E03}"/>
</file>

<file path=docProps/app.xml><?xml version="1.0" encoding="utf-8"?>
<Properties xmlns="http://schemas.openxmlformats.org/officeDocument/2006/extended-properties" xmlns:vt="http://schemas.openxmlformats.org/officeDocument/2006/docPropsVTypes">
  <Template/>
  <TotalTime>352</TotalTime>
  <Words>1063</Words>
  <Application>Microsoft Office PowerPoint</Application>
  <PresentationFormat>화면 슬라이드 쇼(4:3)</PresentationFormat>
  <Paragraphs>126</Paragraphs>
  <Slides>16</Slides>
  <Notes>2</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Default Design</vt:lpstr>
      <vt:lpstr>ATIS Emergency Communications (EC) Standards Development</vt:lpstr>
      <vt:lpstr>Highlight of Current Activities</vt:lpstr>
      <vt:lpstr>Highlight of Current Activities</vt:lpstr>
      <vt:lpstr>Highlight of Current Activities</vt:lpstr>
      <vt:lpstr>Highlight of Current Activities</vt:lpstr>
      <vt:lpstr>Highlight of Current Activities</vt:lpstr>
      <vt:lpstr>Strategic Direction</vt:lpstr>
      <vt:lpstr>Challenges</vt:lpstr>
      <vt:lpstr>Next Steps/Actions</vt:lpstr>
      <vt:lpstr>Proposed Resolution</vt:lpstr>
      <vt:lpstr>Supplementary Slides</vt:lpstr>
      <vt:lpstr>Summary of General Activity</vt:lpstr>
      <vt:lpstr>Overview of Emergency Communications Work in ATIS </vt:lpstr>
      <vt:lpstr>Committee/Forum Mission/Scope</vt:lpstr>
      <vt:lpstr>Committee/Forum Mission/Scope</vt:lpstr>
      <vt:lpstr>ATIS EC Standards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ATIS Emergency Communications (EC) Standards Development</dc:title>
  <dc:creator>Steve Barclay</dc:creator>
  <dc:description>v.2 - 22 August 2011</dc:description>
  <cp:lastModifiedBy>ttA</cp:lastModifiedBy>
  <cp:revision>46</cp:revision>
  <dcterms:created xsi:type="dcterms:W3CDTF">2011-09-30T16:37:40Z</dcterms:created>
  <dcterms:modified xsi:type="dcterms:W3CDTF">2013-05-09T10:53:33Z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