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2"/>
  </p:notesMasterIdLst>
  <p:sldIdLst>
    <p:sldId id="256" r:id="rId5"/>
    <p:sldId id="268" r:id="rId6"/>
    <p:sldId id="258" r:id="rId7"/>
    <p:sldId id="267" r:id="rId8"/>
    <p:sldId id="266" r:id="rId9"/>
    <p:sldId id="264" r:id="rId10"/>
    <p:sldId id="262" r:id="rId11"/>
  </p:sldIdLst>
  <p:sldSz cx="9144000" cy="6858000" type="screen4x3"/>
  <p:notesSz cx="6858000" cy="9144000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244D"/>
    <a:srgbClr val="C688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88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8" d="100"/>
        <a:sy n="168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3942" y="-12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180E237-E2CB-4714-A0DD-7ED6FBD8886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굴림" pitchFamily="34" charset="-127"/>
              </a:defRPr>
            </a:lvl1pPr>
          </a:lstStyle>
          <a:p>
            <a:pPr>
              <a:defRPr/>
            </a:pPr>
            <a:endParaRPr lang="en-CA" altLang="ko-KR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18DD623-D037-4A5F-863E-546DCCCFFB5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굴림" pitchFamily="34" charset="-127"/>
              </a:defRPr>
            </a:lvl1pPr>
          </a:lstStyle>
          <a:p>
            <a:pPr>
              <a:defRPr/>
            </a:pPr>
            <a:endParaRPr lang="en-CA" altLang="ko-KR"/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1686E0E7-9BC6-4D9B-9EEE-965DEE4734E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9E190076-6599-4CB6-9594-95748D00CA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ko-KR" noProof="0"/>
              <a:t>Click to edit Master text styles</a:t>
            </a:r>
          </a:p>
          <a:p>
            <a:pPr lvl="1"/>
            <a:r>
              <a:rPr lang="en-CA" altLang="ko-KR" noProof="0"/>
              <a:t>Second level</a:t>
            </a:r>
          </a:p>
          <a:p>
            <a:pPr lvl="2"/>
            <a:r>
              <a:rPr lang="en-CA" altLang="ko-KR" noProof="0"/>
              <a:t>Third level</a:t>
            </a:r>
          </a:p>
          <a:p>
            <a:pPr lvl="3"/>
            <a:r>
              <a:rPr lang="en-CA" altLang="ko-KR" noProof="0"/>
              <a:t>Fourth level</a:t>
            </a:r>
          </a:p>
          <a:p>
            <a:pPr lvl="4"/>
            <a:r>
              <a:rPr lang="en-CA" altLang="ko-KR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D6DE5335-F594-468E-9CA5-3500ABE63B2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굴림" pitchFamily="34" charset="-127"/>
              </a:defRPr>
            </a:lvl1pPr>
          </a:lstStyle>
          <a:p>
            <a:pPr>
              <a:defRPr/>
            </a:pPr>
            <a:endParaRPr lang="en-CA" altLang="ko-KR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31D593DB-5890-45ED-B132-2B1380F048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굴림" panose="020B0600000101010101" pitchFamily="34" charset="-127"/>
              </a:defRPr>
            </a:lvl1pPr>
          </a:lstStyle>
          <a:p>
            <a:fld id="{BBA4FED0-D3EA-48C0-8167-5E20C39EC058}" type="slidenum">
              <a:rPr lang="en-CA" altLang="ko-KR"/>
              <a:pPr/>
              <a:t>‹#›</a:t>
            </a:fld>
            <a:endParaRPr lang="en-CA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FE61F7C0-B7AC-4672-AE6F-31F8119C27E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3978EC34-39D5-427D-A74C-1B33CA4C0E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>
              <a:latin typeface="Arial" panose="020B0604020202020204" pitchFamily="34" charset="0"/>
              <a:ea typeface="굴림" panose="020B0600000101010101" pitchFamily="34" charset="-127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716099DE-37C5-4029-A44D-E601973A997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731729E-DD0E-45D4-983C-E1F21EF20E22}" type="slidenum">
              <a:rPr lang="en-CA" altLang="ko-KR"/>
              <a:pPr/>
              <a:t>1</a:t>
            </a:fld>
            <a:endParaRPr lang="en-CA" altLang="ko-K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8BA94F87-2B02-41DC-B534-D43EF50C0E5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C1968145-9D25-4C31-BADB-E957615414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>
              <a:latin typeface="Arial" panose="020B0604020202020204" pitchFamily="34" charset="0"/>
              <a:ea typeface="굴림" panose="020B0600000101010101" pitchFamily="34" charset="-127"/>
            </a:endParaRPr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8233A398-9DFE-4012-9758-5E8A8252C5F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BAA49D7-F9AA-40A1-94C6-EA96B647D81B}" type="slidenum">
              <a:rPr lang="en-CA" altLang="ko-KR"/>
              <a:pPr/>
              <a:t>5</a:t>
            </a:fld>
            <a:endParaRPr lang="en-CA" altLang="ko-K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6" descr="엠블럼2.jpg">
            <a:extLst>
              <a:ext uri="{FF2B5EF4-FFF2-40B4-BE49-F238E27FC236}">
                <a16:creationId xmlns:a16="http://schemas.microsoft.com/office/drawing/2014/main" id="{5997DE37-2718-4555-9D9E-ED5E671C334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34938"/>
            <a:ext cx="2914650" cy="192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2">
            <a:extLst>
              <a:ext uri="{FF2B5EF4-FFF2-40B4-BE49-F238E27FC236}">
                <a16:creationId xmlns:a16="http://schemas.microsoft.com/office/drawing/2014/main" id="{E0732045-161E-4C16-ABEB-E69E7BB5348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388" y="6381750"/>
            <a:ext cx="23050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>
                <a:solidFill>
                  <a:srgbClr val="09244D"/>
                </a:solidFill>
                <a:ea typeface="굴림" pitchFamily="34" charset="-127"/>
              </a:rPr>
              <a:t>Jeju, 13 – 16 May 2013</a:t>
            </a:r>
            <a:endParaRPr lang="en-CA" altLang="ko-KR" sz="1200" b="1">
              <a:ea typeface="굴림" pitchFamily="34" charset="-127"/>
            </a:endParaRPr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57B7B1D7-5487-48D2-9F7F-3F6A9A3023E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028950" y="6381750"/>
            <a:ext cx="3068638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ko-KR" sz="1200" b="1">
                <a:solidFill>
                  <a:srgbClr val="09244D"/>
                </a:solidFill>
                <a:ea typeface="굴림" panose="020B0600000101010101" pitchFamily="34" charset="-127"/>
              </a:rPr>
              <a:t>Standards for Shared ICT</a:t>
            </a:r>
            <a:endParaRPr lang="en-CA" altLang="ko-KR" sz="1200" b="1">
              <a:solidFill>
                <a:srgbClr val="09244D"/>
              </a:solidFill>
              <a:ea typeface="굴림" panose="020B0600000101010101" pitchFamily="34" charset="-127"/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0"/>
            </a:lvl1pPr>
          </a:lstStyle>
          <a:p>
            <a:r>
              <a:rPr lang="en-CA" altLang="ko-KR"/>
              <a:t>TITLE OF </a:t>
            </a:r>
            <a:br>
              <a:rPr lang="en-CA" altLang="ko-KR"/>
            </a:br>
            <a:r>
              <a:rPr lang="en-CA" altLang="ko-KR"/>
              <a:t>PRESENTATION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GB"/>
              <a:t>Name of Speaker,</a:t>
            </a:r>
          </a:p>
          <a:p>
            <a:r>
              <a:rPr lang="en-GB"/>
              <a:t>Title and Organization</a:t>
            </a:r>
            <a:endParaRPr lang="en-CA" altLang="ko-KR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A0EA11DA-5668-490D-B961-7DAA54BAB67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7766050" y="6337300"/>
            <a:ext cx="909638" cy="404813"/>
          </a:xfrm>
        </p:spPr>
        <p:txBody>
          <a:bodyPr/>
          <a:lstStyle>
            <a:lvl1pPr>
              <a:defRPr>
                <a:solidFill>
                  <a:srgbClr val="09244D"/>
                </a:solidFill>
              </a:defRPr>
            </a:lvl1pPr>
          </a:lstStyle>
          <a:p>
            <a:fld id="{B9085B7E-17C3-4542-AFED-25A91D55F5DC}" type="slidenum">
              <a:rPr lang="en-CA" altLang="ko-KR"/>
              <a:pPr/>
              <a:t>‹#›</a:t>
            </a:fld>
            <a:endParaRPr lang="en-CA" altLang="ko-KR"/>
          </a:p>
        </p:txBody>
      </p:sp>
    </p:spTree>
    <p:extLst>
      <p:ext uri="{BB962C8B-B14F-4D97-AF65-F5344CB8AC3E}">
        <p14:creationId xmlns:p14="http://schemas.microsoft.com/office/powerpoint/2010/main" val="1792595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613E229-AB0B-47CF-94D5-1D2159CCDB7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6F703D-3665-422D-81A8-9AAE2563654E}" type="slidenum">
              <a:rPr lang="en-CA" altLang="ko-KR"/>
              <a:pPr/>
              <a:t>‹#›</a:t>
            </a:fld>
            <a:endParaRPr lang="en-CA" altLang="ko-KR"/>
          </a:p>
        </p:txBody>
      </p:sp>
    </p:spTree>
    <p:extLst>
      <p:ext uri="{BB962C8B-B14F-4D97-AF65-F5344CB8AC3E}">
        <p14:creationId xmlns:p14="http://schemas.microsoft.com/office/powerpoint/2010/main" val="452546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08662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08662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F1BD15C-0E62-4E3F-8A05-B7708711895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4F474C-0D30-41DD-865F-D7AFAC0C23CF}" type="slidenum">
              <a:rPr lang="en-CA" altLang="ko-KR"/>
              <a:pPr/>
              <a:t>‹#›</a:t>
            </a:fld>
            <a:endParaRPr lang="en-CA" altLang="ko-KR"/>
          </a:p>
        </p:txBody>
      </p:sp>
    </p:spTree>
    <p:extLst>
      <p:ext uri="{BB962C8B-B14F-4D97-AF65-F5344CB8AC3E}">
        <p14:creationId xmlns:p14="http://schemas.microsoft.com/office/powerpoint/2010/main" val="707884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">
            <a:extLst>
              <a:ext uri="{FF2B5EF4-FFF2-40B4-BE49-F238E27FC236}">
                <a16:creationId xmlns:a16="http://schemas.microsoft.com/office/drawing/2014/main" id="{397D5C68-CE4F-4FBA-AD5C-8D815825B67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2388" y="6357938"/>
            <a:ext cx="230505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>
                <a:solidFill>
                  <a:srgbClr val="09244D"/>
                </a:solidFill>
                <a:ea typeface="굴림" pitchFamily="34" charset="-127"/>
              </a:rPr>
              <a:t>GSC-17, Jeju / Korea</a:t>
            </a:r>
            <a:endParaRPr lang="en-CA" altLang="ko-KR" sz="1200" b="1">
              <a:ea typeface="굴림" pitchFamily="34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F476607-A48C-4CE3-8135-C686E74DA99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46463" y="63373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529F207-4696-4F52-81A7-D6B601A8E4A4}" type="slidenum">
              <a:rPr lang="en-CA" altLang="ko-KR"/>
              <a:pPr/>
              <a:t>‹#›</a:t>
            </a:fld>
            <a:endParaRPr lang="en-CA" altLang="ko-KR"/>
          </a:p>
        </p:txBody>
      </p:sp>
    </p:spTree>
    <p:extLst>
      <p:ext uri="{BB962C8B-B14F-4D97-AF65-F5344CB8AC3E}">
        <p14:creationId xmlns:p14="http://schemas.microsoft.com/office/powerpoint/2010/main" val="4128666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172683-229C-499C-86AF-6835FFA8B46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107518-908F-4E7E-8D5D-361890772BE2}" type="slidenum">
              <a:rPr lang="en-CA" altLang="ko-KR"/>
              <a:pPr/>
              <a:t>‹#›</a:t>
            </a:fld>
            <a:endParaRPr lang="en-CA" altLang="ko-KR"/>
          </a:p>
        </p:txBody>
      </p:sp>
    </p:spTree>
    <p:extLst>
      <p:ext uri="{BB962C8B-B14F-4D97-AF65-F5344CB8AC3E}">
        <p14:creationId xmlns:p14="http://schemas.microsoft.com/office/powerpoint/2010/main" val="2796174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68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59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71BE8AC-C75F-46E5-AEB4-75BFF6EB84C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2D5F03-18BB-4C9B-96A1-65F68BA1955F}" type="slidenum">
              <a:rPr lang="en-CA" altLang="ko-KR"/>
              <a:pPr/>
              <a:t>‹#›</a:t>
            </a:fld>
            <a:endParaRPr lang="en-CA" altLang="ko-KR"/>
          </a:p>
        </p:txBody>
      </p:sp>
    </p:spTree>
    <p:extLst>
      <p:ext uri="{BB962C8B-B14F-4D97-AF65-F5344CB8AC3E}">
        <p14:creationId xmlns:p14="http://schemas.microsoft.com/office/powerpoint/2010/main" val="2716860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24E24D1-98F0-47BC-9A87-6A08AF7DF74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F6BD08-6507-4D00-B3C6-638622DDBF42}" type="slidenum">
              <a:rPr lang="en-CA" altLang="ko-KR"/>
              <a:pPr/>
              <a:t>‹#›</a:t>
            </a:fld>
            <a:endParaRPr lang="en-CA" altLang="ko-KR"/>
          </a:p>
        </p:txBody>
      </p:sp>
    </p:spTree>
    <p:extLst>
      <p:ext uri="{BB962C8B-B14F-4D97-AF65-F5344CB8AC3E}">
        <p14:creationId xmlns:p14="http://schemas.microsoft.com/office/powerpoint/2010/main" val="3511052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B90CF266-B1DF-4DCC-A332-955F8956F06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03CA60-ECC7-4E92-B0CA-5B1BB679374F}" type="slidenum">
              <a:rPr lang="en-CA" altLang="ko-KR"/>
              <a:pPr/>
              <a:t>‹#›</a:t>
            </a:fld>
            <a:endParaRPr lang="en-CA" altLang="ko-KR"/>
          </a:p>
        </p:txBody>
      </p:sp>
    </p:spTree>
    <p:extLst>
      <p:ext uri="{BB962C8B-B14F-4D97-AF65-F5344CB8AC3E}">
        <p14:creationId xmlns:p14="http://schemas.microsoft.com/office/powerpoint/2010/main" val="2692724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D2AB5775-925B-44E0-BA0C-3412F84EF5B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947B73-336A-4B5C-BC47-34C1773EA481}" type="slidenum">
              <a:rPr lang="en-CA" altLang="ko-KR"/>
              <a:pPr/>
              <a:t>‹#›</a:t>
            </a:fld>
            <a:endParaRPr lang="en-CA" altLang="ko-KR"/>
          </a:p>
        </p:txBody>
      </p:sp>
    </p:spTree>
    <p:extLst>
      <p:ext uri="{BB962C8B-B14F-4D97-AF65-F5344CB8AC3E}">
        <p14:creationId xmlns:p14="http://schemas.microsoft.com/office/powerpoint/2010/main" val="414850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527F9B3-A496-45EA-9FC7-2B5D2DCF3B4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9F4CE3-43A5-4C1D-9B17-79EEA0A6A38C}" type="slidenum">
              <a:rPr lang="en-CA" altLang="ko-KR"/>
              <a:pPr/>
              <a:t>‹#›</a:t>
            </a:fld>
            <a:endParaRPr lang="en-CA" altLang="ko-KR"/>
          </a:p>
        </p:txBody>
      </p:sp>
    </p:spTree>
    <p:extLst>
      <p:ext uri="{BB962C8B-B14F-4D97-AF65-F5344CB8AC3E}">
        <p14:creationId xmlns:p14="http://schemas.microsoft.com/office/powerpoint/2010/main" val="1701734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327B2A8-0BB3-4C60-A841-2037E722787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9CBB90-F3C1-4D96-BBEC-FCAA83826C6A}" type="slidenum">
              <a:rPr lang="en-CA" altLang="ko-KR"/>
              <a:pPr/>
              <a:t>‹#›</a:t>
            </a:fld>
            <a:endParaRPr lang="en-CA" altLang="ko-KR"/>
          </a:p>
        </p:txBody>
      </p:sp>
    </p:spTree>
    <p:extLst>
      <p:ext uri="{BB962C8B-B14F-4D97-AF65-F5344CB8AC3E}">
        <p14:creationId xmlns:p14="http://schemas.microsoft.com/office/powerpoint/2010/main" val="3472090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그림 12" descr="2-1.jpg">
            <a:extLst>
              <a:ext uri="{FF2B5EF4-FFF2-40B4-BE49-F238E27FC236}">
                <a16:creationId xmlns:a16="http://schemas.microsoft.com/office/drawing/2014/main" id="{B576997B-1B7B-4036-AE54-BEC12DBF0B1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127" t="73959"/>
          <a:stretch>
            <a:fillRect/>
          </a:stretch>
        </p:blipFill>
        <p:spPr bwMode="auto">
          <a:xfrm>
            <a:off x="7143750" y="5072063"/>
            <a:ext cx="2000250" cy="178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99ECE5B2-0385-4C96-AFDF-DE9E1AEE24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ko-KR"/>
              <a:t>Click to edit Master title style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33BF902B-DED9-4730-BE50-6259F60615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573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ko-KR"/>
              <a:t>Click to edit Master text styles</a:t>
            </a:r>
          </a:p>
          <a:p>
            <a:pPr lvl="1"/>
            <a:r>
              <a:rPr lang="en-CA" altLang="ko-KR"/>
              <a:t>Second level</a:t>
            </a:r>
          </a:p>
          <a:p>
            <a:pPr lvl="2"/>
            <a:r>
              <a:rPr lang="en-CA" altLang="ko-KR"/>
              <a:t>Third level</a:t>
            </a:r>
          </a:p>
          <a:p>
            <a:pPr lvl="3"/>
            <a:r>
              <a:rPr lang="en-CA" altLang="ko-KR"/>
              <a:t>Fourth level</a:t>
            </a:r>
          </a:p>
          <a:p>
            <a:pPr lvl="4"/>
            <a:r>
              <a:rPr lang="en-CA" altLang="ko-KR"/>
              <a:t>Fifth level </a:t>
            </a:r>
            <a:r>
              <a:rPr lang="en-US" altLang="ja-JP"/>
              <a:t>GSC16-[session]-XX</a:t>
            </a:r>
            <a:endParaRPr lang="en-CA" altLang="ko-K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F0FBACD-7F6B-4959-9F5E-26C335D27A2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276600" y="63373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Trebuchet MS" panose="020B0603020202020204" pitchFamily="34" charset="0"/>
                <a:ea typeface="굴림" panose="020B0600000101010101" pitchFamily="34" charset="-127"/>
              </a:defRPr>
            </a:lvl1pPr>
          </a:lstStyle>
          <a:p>
            <a:fld id="{D0263F11-107A-4CB9-89DF-0D00378F27F4}" type="slidenum">
              <a:rPr lang="en-CA" altLang="ko-KR"/>
              <a:pPr/>
              <a:t>‹#›</a:t>
            </a:fld>
            <a:endParaRPr lang="en-CA" altLang="ko-KR"/>
          </a:p>
        </p:txBody>
      </p:sp>
      <p:sp>
        <p:nvSpPr>
          <p:cNvPr id="3" name="Rectangle 24">
            <a:extLst>
              <a:ext uri="{FF2B5EF4-FFF2-40B4-BE49-F238E27FC236}">
                <a16:creationId xmlns:a16="http://schemas.microsoft.com/office/drawing/2014/main" id="{2CB0DF5E-21F8-4EFB-B545-8A8CE6A2409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388225" y="260350"/>
            <a:ext cx="13604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en-CA" altLang="ko-KR" sz="1200" dirty="0">
                <a:solidFill>
                  <a:srgbClr val="09244D"/>
                </a:solidFill>
                <a:ea typeface="굴림" panose="020B0600000101010101" pitchFamily="34" charset="-127"/>
              </a:rPr>
              <a:t>GSC17-PLEN-50</a:t>
            </a:r>
          </a:p>
        </p:txBody>
      </p:sp>
      <p:sp>
        <p:nvSpPr>
          <p:cNvPr id="1031" name="Rectangle 13">
            <a:extLst>
              <a:ext uri="{FF2B5EF4-FFF2-40B4-BE49-F238E27FC236}">
                <a16:creationId xmlns:a16="http://schemas.microsoft.com/office/drawing/2014/main" id="{09B28D47-E843-4ABE-8415-EEE88DD00CA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715000" y="6383338"/>
            <a:ext cx="3068638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ko-KR" sz="1200" b="1">
                <a:solidFill>
                  <a:srgbClr val="09244D"/>
                </a:solidFill>
                <a:ea typeface="굴림" panose="020B0600000101010101" pitchFamily="34" charset="-127"/>
              </a:rPr>
              <a:t>Standards for Shared ICT</a:t>
            </a:r>
            <a:endParaRPr lang="en-CA" altLang="ko-KR" sz="1200" b="1">
              <a:solidFill>
                <a:srgbClr val="09244D"/>
              </a:solidFill>
              <a:ea typeface="굴림" panose="020B0600000101010101" pitchFamily="34" charset="-127"/>
            </a:endParaRPr>
          </a:p>
        </p:txBody>
      </p:sp>
      <p:sp>
        <p:nvSpPr>
          <p:cNvPr id="8" name="Text Box 12">
            <a:extLst>
              <a:ext uri="{FF2B5EF4-FFF2-40B4-BE49-F238E27FC236}">
                <a16:creationId xmlns:a16="http://schemas.microsoft.com/office/drawing/2014/main" id="{87DA0007-C0DE-4080-9773-F6236DA399C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2388" y="6357938"/>
            <a:ext cx="230505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>
                <a:solidFill>
                  <a:srgbClr val="09244D"/>
                </a:solidFill>
                <a:ea typeface="굴림" pitchFamily="34" charset="-127"/>
              </a:rPr>
              <a:t>GSC-17, Jeju / Korea</a:t>
            </a:r>
            <a:endParaRPr lang="en-CA" altLang="ko-KR" sz="1200" b="1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9244D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9244D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9244D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9244D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members.sgip.org/apps/org/workgroup/sgip-pap02wg/documents.php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84E34EF-6A01-4CEC-811E-A4B46954F84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altLang="ko-KR" b="1" dirty="0">
                <a:ea typeface="굴림" charset="-127"/>
              </a:rPr>
              <a:t>Telecommunications Standards for Smart Grids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8731F2E-EA56-4FA8-80C6-48B3D930F59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403350" y="3789363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ko-KR" sz="2400">
                <a:ea typeface="굴림" pitchFamily="34" charset="-127"/>
              </a:rPr>
              <a:t>David Su</a:t>
            </a:r>
          </a:p>
          <a:p>
            <a:pPr eaLnBrk="1" hangingPunct="1">
              <a:defRPr/>
            </a:pPr>
            <a:r>
              <a:rPr lang="en-GB" altLang="ko-KR" sz="1400">
                <a:ea typeface="굴림" pitchFamily="34" charset="-127"/>
              </a:rPr>
              <a:t>National Institute of Standards and Technology</a:t>
            </a:r>
            <a:endParaRPr lang="en-CA" altLang="ko-KR" sz="1400">
              <a:ea typeface="굴림" pitchFamily="34" charset="-127"/>
            </a:endParaRPr>
          </a:p>
        </p:txBody>
      </p:sp>
      <p:graphicFrame>
        <p:nvGraphicFramePr>
          <p:cNvPr id="2092" name="Group 44">
            <a:extLst>
              <a:ext uri="{FF2B5EF4-FFF2-40B4-BE49-F238E27FC236}">
                <a16:creationId xmlns:a16="http://schemas.microsoft.com/office/drawing/2014/main" id="{1102C068-8985-40B7-AB74-8CCCF492D194}"/>
              </a:ext>
            </a:extLst>
          </p:cNvPr>
          <p:cNvGraphicFramePr>
            <a:graphicFrameLocks noGrp="1"/>
          </p:cNvGraphicFramePr>
          <p:nvPr/>
        </p:nvGraphicFramePr>
        <p:xfrm>
          <a:off x="3587750" y="288925"/>
          <a:ext cx="5064125" cy="1311276"/>
        </p:xfrm>
        <a:graphic>
          <a:graphicData uri="http://schemas.openxmlformats.org/drawingml/2006/table">
            <a:tbl>
              <a:tblPr/>
              <a:tblGrid>
                <a:gridCol w="1081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83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6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  <a:ea typeface="굴림" pitchFamily="34" charset="-127"/>
                        </a:rPr>
                        <a:t>Document No:</a:t>
                      </a:r>
                    </a:p>
                  </a:txBody>
                  <a:tcPr marT="45753" marB="45753"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GSC17-PLEN-50</a:t>
                      </a:r>
                      <a:endParaRPr kumimoji="0" lang="en-CA" altLang="ko-KR" sz="1200" b="1" i="0" u="none" strike="noStrike" cap="none" normalizeH="0" baseline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T="45753" marB="45753"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1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  <a:ea typeface="굴림" pitchFamily="34" charset="-127"/>
                        </a:rPr>
                        <a:t>Source:</a:t>
                      </a:r>
                    </a:p>
                  </a:txBody>
                  <a:tcPr marT="45753" marB="45753"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TIA</a:t>
                      </a:r>
                    </a:p>
                  </a:txBody>
                  <a:tcPr marT="45753" marB="45753"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1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  <a:ea typeface="굴림" pitchFamily="34" charset="-127"/>
                        </a:rPr>
                        <a:t>Contact:</a:t>
                      </a:r>
                    </a:p>
                  </a:txBody>
                  <a:tcPr marT="45753" marB="45753"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David Su</a:t>
                      </a:r>
                    </a:p>
                  </a:txBody>
                  <a:tcPr marT="45753" marB="45753"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1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  <a:ea typeface="굴림" pitchFamily="34" charset="-127"/>
                        </a:rPr>
                        <a:t>GSC Session:</a:t>
                      </a:r>
                    </a:p>
                  </a:txBody>
                  <a:tcPr marT="45753" marB="45753"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Plenary</a:t>
                      </a:r>
                    </a:p>
                  </a:txBody>
                  <a:tcPr marT="45753" marB="45753"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91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  <a:ea typeface="굴림" pitchFamily="34" charset="-127"/>
                        </a:rPr>
                        <a:t>Agenda Item:</a:t>
                      </a:r>
                    </a:p>
                  </a:txBody>
                  <a:tcPr marT="45753" marB="45753"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6.9</a:t>
                      </a:r>
                    </a:p>
                  </a:txBody>
                  <a:tcPr marT="45753" marB="45753"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4120" name="Group 23">
            <a:extLst>
              <a:ext uri="{FF2B5EF4-FFF2-40B4-BE49-F238E27FC236}">
                <a16:creationId xmlns:a16="http://schemas.microsoft.com/office/drawing/2014/main" id="{F7EE7DA2-5479-4B36-8AD5-2B7BDD108A15}"/>
              </a:ext>
            </a:extLst>
          </p:cNvPr>
          <p:cNvGrpSpPr>
            <a:grpSpLocks/>
          </p:cNvGrpSpPr>
          <p:nvPr/>
        </p:nvGrpSpPr>
        <p:grpSpPr bwMode="auto">
          <a:xfrm>
            <a:off x="239713" y="4581525"/>
            <a:ext cx="8791575" cy="1647825"/>
            <a:chOff x="142875" y="5248275"/>
            <a:chExt cx="8791575" cy="1647825"/>
          </a:xfrm>
        </p:grpSpPr>
        <p:pic>
          <p:nvPicPr>
            <p:cNvPr id="4121" name="Picture 26" descr="pole mounted dist xformer">
              <a:extLst>
                <a:ext uri="{FF2B5EF4-FFF2-40B4-BE49-F238E27FC236}">
                  <a16:creationId xmlns:a16="http://schemas.microsoft.com/office/drawing/2014/main" id="{88CBA351-54BF-4444-AC80-E83B0F2CE44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000" t="6667" r="20000" b="33333"/>
            <a:stretch>
              <a:fillRect/>
            </a:stretch>
          </p:blipFill>
          <p:spPr bwMode="auto">
            <a:xfrm>
              <a:off x="4521200" y="5257800"/>
              <a:ext cx="889000" cy="1600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22" name="Picture 24" descr="coal fired plantp">
              <a:extLst>
                <a:ext uri="{FF2B5EF4-FFF2-40B4-BE49-F238E27FC236}">
                  <a16:creationId xmlns:a16="http://schemas.microsoft.com/office/drawing/2014/main" id="{4929D091-F234-48D1-A0C6-62EE4F95F59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2718" b="7813"/>
            <a:stretch>
              <a:fillRect/>
            </a:stretch>
          </p:blipFill>
          <p:spPr bwMode="auto">
            <a:xfrm>
              <a:off x="142875" y="5257800"/>
              <a:ext cx="974725" cy="1600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23" name="Picture 23" descr="wind farm">
              <a:extLst>
                <a:ext uri="{FF2B5EF4-FFF2-40B4-BE49-F238E27FC236}">
                  <a16:creationId xmlns:a16="http://schemas.microsoft.com/office/drawing/2014/main" id="{0B5CAD14-2441-4591-91EC-7C39697949C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645" r="6400"/>
            <a:stretch>
              <a:fillRect/>
            </a:stretch>
          </p:blipFill>
          <p:spPr bwMode="auto">
            <a:xfrm>
              <a:off x="6019800" y="5248275"/>
              <a:ext cx="2914650" cy="160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24" name="Picture 29" descr="Electric_meter">
              <a:extLst>
                <a:ext uri="{FF2B5EF4-FFF2-40B4-BE49-F238E27FC236}">
                  <a16:creationId xmlns:a16="http://schemas.microsoft.com/office/drawing/2014/main" id="{58320BFE-D83E-4D80-9E6B-FB01DD59176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48288" y="5257800"/>
              <a:ext cx="666750" cy="1600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25" name="Picture 28" descr="t-lines">
              <a:extLst>
                <a:ext uri="{FF2B5EF4-FFF2-40B4-BE49-F238E27FC236}">
                  <a16:creationId xmlns:a16="http://schemas.microsoft.com/office/drawing/2014/main" id="{BB533836-B669-47D7-8B64-E69042D00E8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05200" y="5257800"/>
              <a:ext cx="1065213" cy="1600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26" name="Picture 25" descr="solar farm">
              <a:extLst>
                <a:ext uri="{FF2B5EF4-FFF2-40B4-BE49-F238E27FC236}">
                  <a16:creationId xmlns:a16="http://schemas.microsoft.com/office/drawing/2014/main" id="{C9038A47-9C4D-4FCF-8A20-471B5033785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6800" y="5248275"/>
              <a:ext cx="2514600" cy="1647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AE596-2426-468F-8250-5A9CDC448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sz="3200" dirty="0"/>
              <a:t>TIA TR-51 Smart Utility Networks</a:t>
            </a:r>
          </a:p>
        </p:txBody>
      </p:sp>
      <p:sp>
        <p:nvSpPr>
          <p:cNvPr id="5123" name="Slide Number Placeholder 3">
            <a:extLst>
              <a:ext uri="{FF2B5EF4-FFF2-40B4-BE49-F238E27FC236}">
                <a16:creationId xmlns:a16="http://schemas.microsoft.com/office/drawing/2014/main" id="{F0A4E1E4-E39E-4066-8D36-51C20EA368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75F060-38A9-43F3-B8BC-993391B6509A}" type="slidenum">
              <a:rPr lang="en-CA" altLang="ko-KR">
                <a:latin typeface="Trebuchet MS" panose="020B0603020202020204" pitchFamily="34" charset="0"/>
              </a:rPr>
              <a:pPr/>
              <a:t>2</a:t>
            </a:fld>
            <a:endParaRPr lang="en-CA" altLang="ko-KR">
              <a:latin typeface="Trebuchet MS" panose="020B0603020202020204" pitchFamily="34" charset="0"/>
            </a:endParaRPr>
          </a:p>
        </p:txBody>
      </p:sp>
      <p:sp>
        <p:nvSpPr>
          <p:cNvPr id="5124" name="Content Placeholder 2">
            <a:extLst>
              <a:ext uri="{FF2B5EF4-FFF2-40B4-BE49-F238E27FC236}">
                <a16:creationId xmlns:a16="http://schemas.microsoft.com/office/drawing/2014/main" id="{9A6C688B-CDD4-4DED-AB74-02B70506B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700213"/>
            <a:ext cx="8229600" cy="4608512"/>
          </a:xfrm>
        </p:spPr>
        <p:txBody>
          <a:bodyPr/>
          <a:lstStyle/>
          <a:p>
            <a:r>
              <a:rPr lang="en-US" altLang="zh-CN" sz="1800">
                <a:ea typeface="宋体" panose="02010600030101010101" pitchFamily="2" charset="-122"/>
              </a:rPr>
              <a:t>TR-51 has completed work on the multi-part standard ANSI/TIA-4957, Standard Specification for the Smart Utility Network</a:t>
            </a:r>
          </a:p>
          <a:p>
            <a:endParaRPr lang="en-US" altLang="zh-CN" sz="1800">
              <a:ea typeface="宋体" panose="02010600030101010101" pitchFamily="2" charset="-122"/>
            </a:endParaRPr>
          </a:p>
          <a:p>
            <a:r>
              <a:rPr lang="en-US" altLang="zh-CN" sz="1800">
                <a:ea typeface="宋体" panose="02010600030101010101" pitchFamily="2" charset="-122"/>
              </a:rPr>
              <a:t>The standard defines the Physical, Data Link, Network and Transport communication protocol layers required to support a range of Smart Utility Networks (SUN) for applications such as Home Area Networks (HAN), Advancement Meeting Infrastructure (AMI) and Distribution Automation (DA) networks</a:t>
            </a:r>
          </a:p>
          <a:p>
            <a:endParaRPr lang="en-US" altLang="zh-CN" sz="1800">
              <a:ea typeface="宋体" panose="02010600030101010101" pitchFamily="2" charset="-122"/>
            </a:endParaRPr>
          </a:p>
          <a:p>
            <a:r>
              <a:rPr lang="en-US" altLang="zh-CN" sz="1800">
                <a:ea typeface="宋体" panose="02010600030101010101" pitchFamily="2" charset="-122"/>
              </a:rPr>
              <a:t>Multi-part standard includes:</a:t>
            </a:r>
          </a:p>
          <a:p>
            <a:pPr lvl="1"/>
            <a:r>
              <a:rPr lang="en-US" altLang="zh-CN" sz="1400">
                <a:ea typeface="宋体" panose="02010600030101010101" pitchFamily="2" charset="-122"/>
              </a:rPr>
              <a:t>ANSI/TIA-4957.000 Overview and Architecture</a:t>
            </a:r>
          </a:p>
          <a:p>
            <a:pPr lvl="1"/>
            <a:r>
              <a:rPr lang="en-US" altLang="zh-CN" sz="1400">
                <a:ea typeface="宋体" panose="02010600030101010101" pitchFamily="2" charset="-122"/>
              </a:rPr>
              <a:t>ANSI/TIA-4957.100 Layer 1 Standard Specification for the Smart Utility Network</a:t>
            </a:r>
          </a:p>
          <a:p>
            <a:pPr lvl="1"/>
            <a:r>
              <a:rPr lang="en-US" altLang="zh-CN" sz="1400">
                <a:ea typeface="宋体" panose="02010600030101010101" pitchFamily="2" charset="-122"/>
              </a:rPr>
              <a:t>ANSI/TIA-4957.200 Layer 2 Standard Specification for the Smart Utility Network</a:t>
            </a:r>
          </a:p>
          <a:p>
            <a:pPr lvl="1"/>
            <a:r>
              <a:rPr lang="en-US" altLang="zh-CN" sz="1400">
                <a:ea typeface="宋体" panose="02010600030101010101" pitchFamily="2" charset="-122"/>
              </a:rPr>
              <a:t>ANSI/TIA-4957.210 Multi-Hop Delivery Specification for the Smart Utility Network</a:t>
            </a:r>
          </a:p>
          <a:p>
            <a:pPr lvl="1"/>
            <a:r>
              <a:rPr lang="en-US" altLang="zh-CN" sz="1400">
                <a:ea typeface="宋体" panose="02010600030101010101" pitchFamily="2" charset="-122"/>
              </a:rPr>
              <a:t>ANSI/TIA-4957.300 Layer 3 Standard Specification for the Smart Utility Network</a:t>
            </a:r>
          </a:p>
          <a:p>
            <a:pPr lvl="1"/>
            <a:r>
              <a:rPr lang="en-US" altLang="zh-CN" sz="1400">
                <a:ea typeface="宋体" panose="02010600030101010101" pitchFamily="2" charset="-122"/>
              </a:rPr>
              <a:t>ANSI/TIA-4957.400 Layer 4 Standard Specification for the Smart Utility Network</a:t>
            </a:r>
          </a:p>
          <a:p>
            <a:pPr>
              <a:buFontTx/>
              <a:buNone/>
            </a:pPr>
            <a:endParaRPr lang="en-US" altLang="zh-CN" sz="1800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슬라이드 번호 개체 틀 3">
            <a:extLst>
              <a:ext uri="{FF2B5EF4-FFF2-40B4-BE49-F238E27FC236}">
                <a16:creationId xmlns:a16="http://schemas.microsoft.com/office/drawing/2014/main" id="{DF1DFBFB-9D1A-4057-A8CE-4F31F2D2EF3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1C90B28-79AC-4C54-B62B-AC8D18D9A928}" type="slidenum">
              <a:rPr lang="en-CA" altLang="ko-KR">
                <a:latin typeface="Trebuchet MS" panose="020B0603020202020204" pitchFamily="34" charset="0"/>
              </a:rPr>
              <a:pPr/>
              <a:t>3</a:t>
            </a:fld>
            <a:endParaRPr lang="en-CA" altLang="ko-KR">
              <a:latin typeface="Trebuchet MS" panose="020B0603020202020204" pitchFamily="34" charset="0"/>
            </a:endParaRPr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C2856527-7E64-4905-8A14-AF4206A1A6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87338"/>
            <a:ext cx="903605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CN" sz="2800">
                <a:effectLst/>
                <a:ea typeface="宋体" pitchFamily="2" charset="-122"/>
              </a:rPr>
              <a:t>TIA Smart Grid Activities</a:t>
            </a:r>
            <a:br>
              <a:rPr lang="en-CA" altLang="zh-CN" sz="2800">
                <a:effectLst/>
                <a:ea typeface="宋体" pitchFamily="2" charset="-122"/>
              </a:rPr>
            </a:br>
            <a:r>
              <a:rPr lang="en-US" altLang="ko-KR" sz="2400">
                <a:ea typeface="굴림" pitchFamily="34" charset="-127"/>
              </a:rPr>
              <a:t>TR45.5 WIDEBAND SPREAD SPECTRUM DIGITAL TECHNOLOGIES STANDARDS</a:t>
            </a:r>
            <a:br>
              <a:rPr lang="en-CA" altLang="zh-CN" sz="2800">
                <a:effectLst/>
                <a:ea typeface="宋体" pitchFamily="2" charset="-122"/>
              </a:rPr>
            </a:br>
            <a:endParaRPr lang="en-CA" altLang="ko-KR" sz="2800">
              <a:ea typeface="굴림" pitchFamily="34" charset="-127"/>
            </a:endParaRP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A6631894-0DD7-4C8C-8DF0-DF892F947F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438" y="1268413"/>
            <a:ext cx="6156325" cy="4525962"/>
          </a:xfrm>
        </p:spPr>
        <p:txBody>
          <a:bodyPr/>
          <a:lstStyle/>
          <a:p>
            <a:pPr marL="342900" lvl="1" indent="-342900"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altLang="ko-KR" sz="2400" dirty="0">
                <a:ea typeface="굴림" panose="020B0600000101010101" pitchFamily="34" charset="-127"/>
              </a:rPr>
              <a:t>Focus: How to use existing telecom standards effectively for smart grids</a:t>
            </a:r>
          </a:p>
          <a:p>
            <a:pPr marL="515938" lvl="2" indent="-168275"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ea typeface="MS PGothic" panose="020B0600070205080204" pitchFamily="34" charset="-128"/>
              </a:rPr>
              <a:t>TR-45 has been participating in the activities of the Smart Grid Interoperability Panel Priority Action Group on wireless protocols (PAP02) to develop Version 2 of </a:t>
            </a:r>
            <a:r>
              <a:rPr lang="en-US" sz="1600" dirty="0"/>
              <a:t>Guideline for Assessing Wireless Standards for Smart Grid Applications</a:t>
            </a:r>
          </a:p>
          <a:p>
            <a:pPr marL="515938" lvl="1" indent="-168275"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ea typeface="宋体" pitchFamily="2" charset="-122"/>
              </a:rPr>
              <a:t>TR-45 completed the Wireless Functionality and Characteristics Matrix for the Identification of Smart Grid Domain Application in support of core CDMA technologies:</a:t>
            </a:r>
          </a:p>
          <a:p>
            <a:pPr marL="682625" lvl="2" indent="-166688">
              <a:buFont typeface="Arial" panose="020B0604020202020204" pitchFamily="34" charset="0"/>
              <a:buChar char="•"/>
              <a:defRPr/>
            </a:pPr>
            <a:r>
              <a:rPr lang="en-US" altLang="zh-CN" sz="1400" dirty="0">
                <a:ea typeface="宋体" pitchFamily="2" charset="-122"/>
              </a:rPr>
              <a:t>cdma2000 1x</a:t>
            </a:r>
          </a:p>
          <a:p>
            <a:pPr marL="682625" lvl="2" indent="-166688">
              <a:buFont typeface="Arial" panose="020B0604020202020204" pitchFamily="34" charset="0"/>
              <a:buChar char="•"/>
              <a:defRPr/>
            </a:pPr>
            <a:r>
              <a:rPr lang="en-US" altLang="zh-CN" sz="1400" dirty="0">
                <a:ea typeface="宋体" pitchFamily="2" charset="-122"/>
              </a:rPr>
              <a:t>cdma2000 EV-DO</a:t>
            </a:r>
          </a:p>
          <a:p>
            <a:pPr marL="682625" lvl="2" indent="-166688">
              <a:buFont typeface="Arial" panose="020B0604020202020204" pitchFamily="34" charset="0"/>
              <a:buChar char="•"/>
              <a:defRPr/>
            </a:pPr>
            <a:r>
              <a:rPr lang="en-US" altLang="zh-CN" sz="1400" dirty="0" err="1">
                <a:ea typeface="宋体" pitchFamily="2" charset="-122"/>
              </a:rPr>
              <a:t>xHRPD</a:t>
            </a:r>
            <a:endParaRPr lang="en-US" altLang="zh-CN" sz="1400" dirty="0">
              <a:ea typeface="宋体" pitchFamily="2" charset="-122"/>
            </a:endParaRPr>
          </a:p>
          <a:p>
            <a:pPr marL="515938" lvl="2" indent="-168275"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TR-45 participated in evaluating the result of modelling and simulation on network performance under various network architecture and communication protocols, and realistic environments for smart grid applications, </a:t>
            </a:r>
          </a:p>
        </p:txBody>
      </p:sp>
      <p:pic>
        <p:nvPicPr>
          <p:cNvPr id="6149" name="Picture 5">
            <a:extLst>
              <a:ext uri="{FF2B5EF4-FFF2-40B4-BE49-F238E27FC236}">
                <a16:creationId xmlns:a16="http://schemas.microsoft.com/office/drawing/2014/main" id="{EECF9DED-0355-48F0-8ED9-EE60DC2CD6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1430338"/>
            <a:ext cx="2554288" cy="3725862"/>
          </a:xfrm>
          <a:prstGeom prst="rect">
            <a:avLst/>
          </a:prstGeom>
          <a:noFill/>
          <a:ln w="9525">
            <a:solidFill>
              <a:srgbClr val="0033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0" name="Rectangle 1">
            <a:extLst>
              <a:ext uri="{FF2B5EF4-FFF2-40B4-BE49-F238E27FC236}">
                <a16:creationId xmlns:a16="http://schemas.microsoft.com/office/drawing/2014/main" id="{CAF40500-F3FE-458E-B2CC-14E3E0438A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6025" y="5540375"/>
            <a:ext cx="36845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ko-KR" sz="1200">
                <a:ea typeface="굴림" panose="020B0600000101010101" pitchFamily="34" charset="-127"/>
                <a:hlinkClick r:id="rId3"/>
              </a:rPr>
              <a:t>http://members.sgip.org/apps/org/workgroup/sgip-pap02wg/documents.php</a:t>
            </a:r>
            <a:endParaRPr lang="en-US" altLang="ko-KR" sz="1200">
              <a:ea typeface="굴림" panose="020B0600000101010101" pitchFamily="34" charset="-127"/>
            </a:endParaRPr>
          </a:p>
          <a:p>
            <a:r>
              <a:rPr lang="en-US" altLang="ko-KR" sz="1200">
                <a:ea typeface="굴림" panose="020B0600000101010101" pitchFamily="34" charset="-127"/>
              </a:rPr>
              <a:t>http://collaborate.nist.gov/twiki-sggrid/bin/view/SmartGrid/PAP02Wireless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DD34F-81F1-4F02-8D33-7BF8EFFFB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362950" cy="1143000"/>
          </a:xfrm>
        </p:spPr>
        <p:txBody>
          <a:bodyPr/>
          <a:lstStyle/>
          <a:p>
            <a:pPr marL="342900" indent="-342900">
              <a:defRPr/>
            </a:pPr>
            <a:r>
              <a:rPr lang="en-US" altLang="zh-CN" sz="3200" dirty="0">
                <a:effectLst/>
                <a:ea typeface="宋体" pitchFamily="2" charset="-122"/>
              </a:rPr>
              <a:t>TIA Smart Grid Activities</a:t>
            </a:r>
            <a:br>
              <a:rPr lang="en-US" altLang="ko-KR" sz="3200" dirty="0">
                <a:ea typeface="굴림" pitchFamily="34" charset="-127"/>
              </a:rPr>
            </a:br>
            <a:r>
              <a:rPr lang="en-US" altLang="ko-KR" sz="2800" dirty="0">
                <a:ea typeface="굴림" pitchFamily="34" charset="-127"/>
              </a:rPr>
              <a:t>TR-41 Telecommunications Requirements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F4BB3FC-9955-404B-863E-AB2798A922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>
                <a:ea typeface="굴림" panose="020B0600000101010101" pitchFamily="34" charset="-127"/>
              </a:rPr>
              <a:t>TR-41 published  TIA-1194 Surge Resistibility of Smart Grid Equipment Connected to either DC or 120/240 V Single Phase AC and Metallic Communication Lines</a:t>
            </a:r>
          </a:p>
          <a:p>
            <a:r>
              <a:rPr lang="en-US" altLang="ko-KR" sz="2000">
                <a:ea typeface="굴림" panose="020B0600000101010101" pitchFamily="34" charset="-127"/>
              </a:rPr>
              <a:t>It applies to premises equipment that is connected to: </a:t>
            </a:r>
          </a:p>
          <a:p>
            <a:pPr lvl="1"/>
            <a:r>
              <a:rPr lang="en-US" altLang="ko-KR" sz="2000">
                <a:ea typeface="굴림" panose="020B0600000101010101" pitchFamily="34" charset="-127"/>
              </a:rPr>
              <a:t>one or more metallic conductive communication line(s) </a:t>
            </a:r>
          </a:p>
          <a:p>
            <a:pPr lvl="1"/>
            <a:r>
              <a:rPr lang="en-US" altLang="ko-KR" sz="2000">
                <a:ea typeface="굴림" panose="020B0600000101010101" pitchFamily="34" charset="-127"/>
              </a:rPr>
              <a:t>a DC power source, or a 120/240 V single phase AC power service with the neutral grounded at the service entrance </a:t>
            </a:r>
          </a:p>
          <a:p>
            <a:r>
              <a:rPr lang="en-US" altLang="ko-KR" sz="2000">
                <a:ea typeface="굴림" panose="020B0600000101010101" pitchFamily="34" charset="-127"/>
              </a:rPr>
              <a:t>It specifies</a:t>
            </a:r>
          </a:p>
          <a:p>
            <a:pPr lvl="1"/>
            <a:r>
              <a:rPr lang="en-US" altLang="ko-KR" sz="2000">
                <a:ea typeface="굴림" panose="020B0600000101010101" pitchFamily="34" charset="-127"/>
              </a:rPr>
              <a:t>Test procedures and resistibility requirements for in premises smart grid equipment </a:t>
            </a:r>
          </a:p>
          <a:p>
            <a:pPr lvl="1"/>
            <a:r>
              <a:rPr lang="en-US" altLang="ko-KR" sz="2000">
                <a:ea typeface="굴림" panose="020B0600000101010101" pitchFamily="34" charset="-127"/>
              </a:rPr>
              <a:t>that the communications ports shall continue to demonstrate basic functionality when subject to overvoltage or overcurrent</a:t>
            </a:r>
          </a:p>
          <a:p>
            <a:pPr lvl="1"/>
            <a:endParaRPr lang="en-US" altLang="ko-KR" sz="1600">
              <a:ea typeface="굴림" panose="020B0600000101010101" pitchFamily="34" charset="-127"/>
            </a:endParaRPr>
          </a:p>
          <a:p>
            <a:endParaRPr lang="en-US" altLang="ko-KR" sz="2800">
              <a:ea typeface="굴림" panose="020B0600000101010101" pitchFamily="34" charset="-127"/>
            </a:endParaRPr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483C6A20-485E-4B71-80E7-6F06E205BA3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5D818F-2649-4C15-8739-ED8796D8AFAB}" type="slidenum">
              <a:rPr lang="en-CA" altLang="ko-KR">
                <a:latin typeface="Trebuchet MS" panose="020B0603020202020204" pitchFamily="34" charset="0"/>
              </a:rPr>
              <a:pPr/>
              <a:t>4</a:t>
            </a:fld>
            <a:endParaRPr lang="en-CA" altLang="ko-KR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9A81BF4-3502-4DFB-A68B-B7F92D624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287338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altLang="zh-CN" sz="3200">
                <a:effectLst/>
                <a:ea typeface="宋体" pitchFamily="2" charset="-122"/>
              </a:rPr>
              <a:t>TIA Smart Grid Activities</a:t>
            </a:r>
            <a:br>
              <a:rPr lang="en-US" altLang="zh-CN" sz="3200">
                <a:effectLst/>
                <a:ea typeface="宋体" pitchFamily="2" charset="-122"/>
              </a:rPr>
            </a:br>
            <a:r>
              <a:rPr lang="en-GB" altLang="ko-KR" sz="3200">
                <a:ea typeface="굴림" pitchFamily="34" charset="-127"/>
              </a:rPr>
              <a:t>TR50-Smart Device Communications</a:t>
            </a:r>
            <a:endParaRPr lang="en-US" altLang="ko-KR" sz="3200">
              <a:ea typeface="굴림" pitchFamily="34" charset="-127"/>
            </a:endParaRPr>
          </a:p>
        </p:txBody>
      </p:sp>
      <p:sp>
        <p:nvSpPr>
          <p:cNvPr id="8195" name="Content Placeholder 5">
            <a:extLst>
              <a:ext uri="{FF2B5EF4-FFF2-40B4-BE49-F238E27FC236}">
                <a16:creationId xmlns:a16="http://schemas.microsoft.com/office/drawing/2014/main" id="{5C4E38FF-1EF8-44FB-A0D7-F3D48F1C6E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463" y="1620838"/>
            <a:ext cx="8229600" cy="4525962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ko-KR" sz="2400">
                <a:ea typeface="굴림" panose="020B0600000101010101" pitchFamily="34" charset="-127"/>
              </a:rPr>
              <a:t>TR-50 has completed work on a M2M reference architecture. The architecture is designed to be applicable to multiple industry applications, including smart grid, home energy management and distribution automation to name a few.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ko-KR" sz="2400">
              <a:ea typeface="굴림" panose="020B0600000101010101" pitchFamily="34" charset="-127"/>
            </a:endParaRPr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5741BFB5-85B5-4063-B882-79086EC0660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077CDF3-2DAD-4501-BEF7-B40A8F25ECCD}" type="slidenum">
              <a:rPr lang="en-CA" altLang="ko-KR">
                <a:latin typeface="Trebuchet MS" panose="020B0603020202020204" pitchFamily="34" charset="0"/>
              </a:rPr>
              <a:pPr/>
              <a:t>5</a:t>
            </a:fld>
            <a:endParaRPr lang="en-CA" altLang="ko-KR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슬라이드 번호 개체 틀 3">
            <a:extLst>
              <a:ext uri="{FF2B5EF4-FFF2-40B4-BE49-F238E27FC236}">
                <a16:creationId xmlns:a16="http://schemas.microsoft.com/office/drawing/2014/main" id="{27FA4E79-7DCB-4A71-98A0-705291BA2A0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672EE42-7553-48A2-8A0B-961051777C25}" type="slidenum">
              <a:rPr lang="en-CA" altLang="ko-KR">
                <a:latin typeface="Trebuchet MS" panose="020B0603020202020204" pitchFamily="34" charset="0"/>
              </a:rPr>
              <a:pPr/>
              <a:t>6</a:t>
            </a:fld>
            <a:endParaRPr lang="en-CA" altLang="ko-KR">
              <a:latin typeface="Trebuchet MS" panose="020B0603020202020204" pitchFamily="34" charset="0"/>
            </a:endParaRPr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96F35CDD-5B13-4C9A-B161-876639C737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38237"/>
          </a:xfrm>
        </p:spPr>
        <p:txBody>
          <a:bodyPr/>
          <a:lstStyle/>
          <a:p>
            <a:pPr eaLnBrk="1" hangingPunct="1">
              <a:defRPr/>
            </a:pPr>
            <a:r>
              <a:rPr lang="en-CA" altLang="ko-KR" sz="3200" dirty="0">
                <a:ea typeface="굴림" charset="-127"/>
              </a:rPr>
              <a:t>Smart Grid Interoperability Panel </a:t>
            </a:r>
            <a:br>
              <a:rPr lang="en-CA" altLang="ko-KR" sz="3200" dirty="0">
                <a:ea typeface="굴림" charset="-127"/>
              </a:rPr>
            </a:br>
            <a:r>
              <a:rPr lang="en-CA" altLang="ko-KR" sz="3200" dirty="0">
                <a:ea typeface="굴림" charset="-127"/>
              </a:rPr>
              <a:t>SGIP 2.0</a:t>
            </a:r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E57AA01A-F3AF-4675-B44F-D54670C0B1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ko-KR" sz="2000" dirty="0">
                <a:ea typeface="굴림" panose="020B0600000101010101" pitchFamily="34" charset="-127"/>
              </a:rPr>
              <a:t>The Smart Grid Interoperability Panel created by NIST became a non-profit organization in January, 2013 (http://sgip.org/)</a:t>
            </a:r>
          </a:p>
          <a:p>
            <a:pPr lvl="1" eaLnBrk="1" hangingPunct="1"/>
            <a:r>
              <a:rPr lang="en-US" altLang="ko-KR" sz="1800" dirty="0">
                <a:ea typeface="굴림" panose="020B0600000101010101" pitchFamily="34" charset="-127"/>
              </a:rPr>
              <a:t>Supported by membership fees</a:t>
            </a:r>
          </a:p>
          <a:p>
            <a:pPr lvl="1" eaLnBrk="1" hangingPunct="1"/>
            <a:r>
              <a:rPr lang="en-US" altLang="ko-KR" sz="1800" dirty="0">
                <a:ea typeface="굴림" panose="020B0600000101010101" pitchFamily="34" charset="-127"/>
              </a:rPr>
              <a:t>As of mid-April, there are 171 due paying member organizations from utilities, product vendors, R&amp;Ds, industrial alliances </a:t>
            </a:r>
          </a:p>
          <a:p>
            <a:pPr lvl="1" eaLnBrk="1" hangingPunct="1"/>
            <a:r>
              <a:rPr lang="en-US" altLang="ko-KR" sz="1800" dirty="0">
                <a:ea typeface="굴림" panose="020B0600000101010101" pitchFamily="34" charset="-127"/>
              </a:rPr>
              <a:t>International members include organizations and governments from Canada, Columbia, Ecuador, EU, India, Japan, the Netherlands, Taiwan (China)</a:t>
            </a:r>
          </a:p>
          <a:p>
            <a:pPr lvl="1" eaLnBrk="1" hangingPunct="1"/>
            <a:r>
              <a:rPr lang="en-US" altLang="ko-KR" sz="1800" dirty="0">
                <a:ea typeface="굴림" panose="020B0600000101010101" pitchFamily="34" charset="-127"/>
              </a:rPr>
              <a:t>New WGs &amp; PAPs: Electro Magnetic Interoperability, Gas Technologies, Wholesale Demand Response, Green Button, Weather Information</a:t>
            </a:r>
          </a:p>
          <a:p>
            <a:pPr eaLnBrk="1" hangingPunct="1"/>
            <a:r>
              <a:rPr lang="en-US" altLang="ko-KR" sz="2000" dirty="0">
                <a:ea typeface="굴림" panose="020B0600000101010101" pitchFamily="34" charset="-127"/>
              </a:rPr>
              <a:t>SGIP 2.0 continues to work with SDOs, including national and international bodies.</a:t>
            </a:r>
          </a:p>
          <a:p>
            <a:pPr eaLnBrk="1" hangingPunct="1"/>
            <a:r>
              <a:rPr lang="en-US" altLang="ko-KR" sz="2000" dirty="0">
                <a:ea typeface="굴림" panose="020B0600000101010101" pitchFamily="34" charset="-127"/>
              </a:rPr>
              <a:t>Works with EU Smart Grid Coordination Group to harmonize architectural views</a:t>
            </a:r>
          </a:p>
          <a:p>
            <a:pPr eaLnBrk="1" hangingPunct="1"/>
            <a:r>
              <a:rPr lang="en-US" altLang="ko-KR" sz="2000" dirty="0">
                <a:ea typeface="굴림" panose="020B0600000101010101" pitchFamily="34" charset="-127"/>
              </a:rPr>
              <a:t>TIA is a member of SGIP 2.0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번호 개체 틀 3">
            <a:extLst>
              <a:ext uri="{FF2B5EF4-FFF2-40B4-BE49-F238E27FC236}">
                <a16:creationId xmlns:a16="http://schemas.microsoft.com/office/drawing/2014/main" id="{BFF9640C-5897-46B9-BA21-D9A4EDD1A19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7482F27-64F6-402A-AD08-0A12451C2FAE}" type="slidenum">
              <a:rPr lang="en-CA" altLang="ko-KR">
                <a:latin typeface="Trebuchet MS" panose="020B0603020202020204" pitchFamily="34" charset="0"/>
              </a:rPr>
              <a:pPr/>
              <a:t>7</a:t>
            </a:fld>
            <a:endParaRPr lang="en-CA" altLang="ko-KR">
              <a:latin typeface="Trebuchet MS" panose="020B0603020202020204" pitchFamily="34" charset="0"/>
            </a:endParaRPr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B1F6EBAE-E9DB-4B1E-95A0-44EAC0E686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altLang="ko-KR" dirty="0">
                <a:ea typeface="굴림" charset="-127"/>
              </a:rPr>
              <a:t>Proposed Resolution </a:t>
            </a:r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8C68D2E1-A68D-4F71-A26D-04E286D08D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29600" cy="4525962"/>
          </a:xfrm>
        </p:spPr>
        <p:txBody>
          <a:bodyPr/>
          <a:lstStyle/>
          <a:p>
            <a:pPr eaLnBrk="1" hangingPunct="1"/>
            <a:r>
              <a:rPr lang="en-US" altLang="ko-KR">
                <a:ea typeface="굴림" panose="020B0600000101010101" pitchFamily="34" charset="-127"/>
              </a:rPr>
              <a:t>TIA proposes that Resolution GSC-16/29 on Smart Grid be accepted as a GSC-17 resolution so that the spirit of cooperation and collaboration among PSOs and SDOs on standardization of standards for smart grid applications be continued. </a:t>
            </a:r>
          </a:p>
          <a:p>
            <a:pPr eaLnBrk="1" hangingPunct="1"/>
            <a:r>
              <a:rPr lang="en-US" altLang="ko-KR">
                <a:ea typeface="굴림" panose="020B0600000101010101" pitchFamily="34" charset="-127"/>
              </a:rPr>
              <a:t>TIA proposes revisions to the Resolution</a:t>
            </a:r>
          </a:p>
          <a:p>
            <a:pPr eaLnBrk="1" hangingPunct="1"/>
            <a:endParaRPr lang="en-CA" altLang="ko-KR">
              <a:ea typeface="굴림" panose="020B0600000101010101" pitchFamily="34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CC221E8A5C574B889E2CBB12A471FC" ma:contentTypeVersion="1" ma:contentTypeDescription="Create a new document." ma:contentTypeScope="" ma:versionID="99f44ad212ba6942fa1c339a891249a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ed79842d4747cc85621c7c303666ab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BAB3EFE-0E97-48DE-AC7C-E04D07CEFAD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9ED0EE5-C589-4BEB-87A8-9896D604F7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C5CB7E7-FABB-4697-A725-148B687A3D27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1403</TotalTime>
  <Words>665</Words>
  <Application>Microsoft Office PowerPoint</Application>
  <PresentationFormat>On-screen Show (4:3)</PresentationFormat>
  <Paragraphs>65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Trebuchet MS</vt:lpstr>
      <vt:lpstr>Default Design</vt:lpstr>
      <vt:lpstr>Telecommunications Standards for Smart Grids</vt:lpstr>
      <vt:lpstr>TIA TR-51 Smart Utility Networks</vt:lpstr>
      <vt:lpstr>TIA Smart Grid Activities TR45.5 WIDEBAND SPREAD SPECTRUM DIGITAL TECHNOLOGIES STANDARDS </vt:lpstr>
      <vt:lpstr>TIA Smart Grid Activities TR-41 Telecommunications Requirements</vt:lpstr>
      <vt:lpstr>TIA Smart Grid Activities TR50-Smart Device Communications</vt:lpstr>
      <vt:lpstr>Smart Grid Interoperability Panel  SGIP 2.0</vt:lpstr>
      <vt:lpstr>Proposed Resolution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GSC-16 PowerPoint Template</dc:title>
  <dc:creator>ISACC Secretariat</dc:creator>
  <dc:description>v.3 - 12 October 2011</dc:description>
  <cp:lastModifiedBy>May (TSB)</cp:lastModifiedBy>
  <cp:revision>72</cp:revision>
  <dcterms:created xsi:type="dcterms:W3CDTF">2011-06-28T13:16:06Z</dcterms:created>
  <dcterms:modified xsi:type="dcterms:W3CDTF">2020-12-17T18:04:05Z</dcterms:modified>
</cp:coreProperties>
</file>