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65" r:id="rId2"/>
    <p:sldId id="258" r:id="rId3"/>
    <p:sldId id="267" r:id="rId4"/>
    <p:sldId id="266" r:id="rId5"/>
    <p:sldId id="259" r:id="rId6"/>
    <p:sldId id="268" r:id="rId7"/>
    <p:sldId id="260" r:id="rId8"/>
    <p:sldId id="261" r:id="rId9"/>
    <p:sldId id="263" r:id="rId10"/>
    <p:sldId id="264" r:id="rId11"/>
    <p:sldId id="269" r:id="rId12"/>
    <p:sldId id="272" r:id="rId13"/>
    <p:sldId id="271" r:id="rId14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244D"/>
    <a:srgbClr val="C688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>
        <p:scale>
          <a:sx n="75" d="100"/>
          <a:sy n="75" d="100"/>
        </p:scale>
        <p:origin x="-1140" y="-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-3942" y="-12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굴림" pitchFamily="50" charset="-127"/>
              </a:defRPr>
            </a:lvl1pPr>
          </a:lstStyle>
          <a:p>
            <a:endParaRPr lang="en-CA" altLang="ko-K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굴림" pitchFamily="50" charset="-127"/>
              </a:defRPr>
            </a:lvl1pPr>
          </a:lstStyle>
          <a:p>
            <a:endParaRPr lang="en-CA" altLang="ko-KR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ko-KR" noProof="0" smtClean="0"/>
              <a:t>Click to edit Master text styles</a:t>
            </a:r>
          </a:p>
          <a:p>
            <a:pPr lvl="1"/>
            <a:r>
              <a:rPr lang="en-CA" altLang="ko-KR" noProof="0" smtClean="0"/>
              <a:t>Second level</a:t>
            </a:r>
          </a:p>
          <a:p>
            <a:pPr lvl="2"/>
            <a:r>
              <a:rPr lang="en-CA" altLang="ko-KR" noProof="0" smtClean="0"/>
              <a:t>Third level</a:t>
            </a:r>
          </a:p>
          <a:p>
            <a:pPr lvl="3"/>
            <a:r>
              <a:rPr lang="en-CA" altLang="ko-KR" noProof="0" smtClean="0"/>
              <a:t>Fourth level</a:t>
            </a:r>
          </a:p>
          <a:p>
            <a:pPr lvl="4"/>
            <a:r>
              <a:rPr lang="en-CA" altLang="ko-KR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굴림" pitchFamily="50" charset="-127"/>
              </a:defRPr>
            </a:lvl1pPr>
          </a:lstStyle>
          <a:p>
            <a:endParaRPr lang="en-CA" altLang="ko-K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굴림" pitchFamily="50" charset="-127"/>
              </a:defRPr>
            </a:lvl1pPr>
          </a:lstStyle>
          <a:p>
            <a:fld id="{C0B206D5-0983-44E1-8030-5EB8CF8D677B}" type="slidenum">
              <a:rPr lang="en-CA" altLang="ko-KR"/>
              <a:pPr/>
              <a:t>‹#›</a:t>
            </a:fld>
            <a:endParaRPr lang="en-CA" altLang="ko-KR"/>
          </a:p>
        </p:txBody>
      </p:sp>
    </p:spTree>
    <p:extLst>
      <p:ext uri="{BB962C8B-B14F-4D97-AF65-F5344CB8AC3E}">
        <p14:creationId xmlns:p14="http://schemas.microsoft.com/office/powerpoint/2010/main" val="1735324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6" descr="엠블럼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63" y="134938"/>
            <a:ext cx="2914650" cy="192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12"/>
          <p:cNvSpPr txBox="1">
            <a:spLocks noChangeArrowheads="1"/>
          </p:cNvSpPr>
          <p:nvPr userDrawn="1"/>
        </p:nvSpPr>
        <p:spPr bwMode="auto">
          <a:xfrm>
            <a:off x="179388" y="6381750"/>
            <a:ext cx="2305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CA" altLang="ko-KR" sz="1200" b="1">
                <a:solidFill>
                  <a:srgbClr val="09244D"/>
                </a:solidFill>
                <a:ea typeface="굴림" pitchFamily="50" charset="-127"/>
              </a:rPr>
              <a:t>Jeju, 13 – 16 May 2013</a:t>
            </a:r>
            <a:endParaRPr lang="en-CA" altLang="ko-KR" sz="1200" b="1">
              <a:ea typeface="굴림" pitchFamily="50" charset="-127"/>
            </a:endParaRPr>
          </a:p>
        </p:txBody>
      </p:sp>
      <p:sp>
        <p:nvSpPr>
          <p:cNvPr id="6" name="Rectangle 13"/>
          <p:cNvSpPr>
            <a:spLocks noChangeArrowheads="1"/>
          </p:cNvSpPr>
          <p:nvPr userDrawn="1"/>
        </p:nvSpPr>
        <p:spPr bwMode="auto">
          <a:xfrm>
            <a:off x="3028950" y="6381750"/>
            <a:ext cx="3068638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charset="-127"/>
              </a:rPr>
              <a:t>Standards</a:t>
            </a:r>
            <a:r>
              <a:rPr lang="en-CA" altLang="ko-KR" sz="1200" b="1" baseline="0" dirty="0" smtClean="0">
                <a:solidFill>
                  <a:srgbClr val="09244D"/>
                </a:solidFill>
                <a:ea typeface="굴림" charset="-127"/>
              </a:rPr>
              <a:t> for Shared ICT</a:t>
            </a:r>
            <a:endParaRPr lang="en-CA" altLang="ko-KR" sz="1200" b="1" dirty="0">
              <a:solidFill>
                <a:srgbClr val="09244D"/>
              </a:solidFill>
              <a:ea typeface="굴림" charset="-127"/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0"/>
            </a:lvl1pPr>
          </a:lstStyle>
          <a:p>
            <a:r>
              <a:rPr lang="en-CA" altLang="ko-KR"/>
              <a:t>TITLE OF </a:t>
            </a:r>
            <a:br>
              <a:rPr lang="en-CA" altLang="ko-KR"/>
            </a:br>
            <a:r>
              <a:rPr lang="en-CA" altLang="ko-KR"/>
              <a:t>PRESENTATION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GB"/>
              <a:t>Name of Speaker,</a:t>
            </a:r>
          </a:p>
          <a:p>
            <a:r>
              <a:rPr lang="en-GB"/>
              <a:t>Title and Organization</a:t>
            </a:r>
            <a:endParaRPr lang="en-CA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766050" y="6337300"/>
            <a:ext cx="909638" cy="404813"/>
          </a:xfrm>
        </p:spPr>
        <p:txBody>
          <a:bodyPr/>
          <a:lstStyle>
            <a:lvl1pPr>
              <a:defRPr>
                <a:solidFill>
                  <a:srgbClr val="09244D"/>
                </a:solidFill>
              </a:defRPr>
            </a:lvl1pPr>
          </a:lstStyle>
          <a:p>
            <a:fld id="{1E086989-0ACF-426F-8257-9A0CC4CF7BAD}" type="slidenum">
              <a:rPr lang="en-CA" altLang="ko-KR"/>
              <a:pPr/>
              <a:t>‹#›</a:t>
            </a:fld>
            <a:endParaRPr lang="en-CA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CEC578-E879-4316-BD44-2BA25B3E542E}" type="slidenum">
              <a:rPr lang="en-CA" altLang="ko-KR"/>
              <a:pPr/>
              <a:t>‹#›</a:t>
            </a:fld>
            <a:endParaRPr lang="en-CA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086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086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DDA8BB-DF77-4653-B204-41832824471F}" type="slidenum">
              <a:rPr lang="en-CA" altLang="ko-KR"/>
              <a:pPr/>
              <a:t>‹#›</a:t>
            </a:fld>
            <a:endParaRPr lang="en-CA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"/>
          <p:cNvSpPr txBox="1">
            <a:spLocks noChangeArrowheads="1"/>
          </p:cNvSpPr>
          <p:nvPr userDrawn="1"/>
        </p:nvSpPr>
        <p:spPr bwMode="auto">
          <a:xfrm>
            <a:off x="52388" y="6357938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CA" altLang="ko-KR" sz="1200" b="1" dirty="0">
                <a:solidFill>
                  <a:srgbClr val="09244D"/>
                </a:solidFill>
                <a:ea typeface="굴림" pitchFamily="50" charset="-127"/>
              </a:rPr>
              <a:t>GSC-17, </a:t>
            </a:r>
            <a:r>
              <a:rPr lang="en-CA" altLang="ko-KR" sz="1200" b="1" dirty="0" err="1">
                <a:solidFill>
                  <a:srgbClr val="09244D"/>
                </a:solidFill>
                <a:ea typeface="굴림" pitchFamily="50" charset="-127"/>
              </a:rPr>
              <a:t>Jeju</a:t>
            </a:r>
            <a:r>
              <a:rPr lang="en-CA" altLang="ko-KR" sz="1200" b="1" dirty="0">
                <a:solidFill>
                  <a:srgbClr val="09244D"/>
                </a:solidFill>
                <a:ea typeface="굴림" pitchFamily="50" charset="-127"/>
              </a:rPr>
              <a:t> / Korea</a:t>
            </a:r>
            <a:endParaRPr lang="en-CA" altLang="ko-KR" sz="1200" b="1" dirty="0">
              <a:ea typeface="굴림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46463" y="63373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6C8DE07-D945-45E2-BCA1-AFD0FF68EC3F}" type="slidenum">
              <a:rPr lang="en-CA" altLang="ko-KR"/>
              <a:pPr/>
              <a:t>‹#›</a:t>
            </a:fld>
            <a:endParaRPr lang="en-CA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EEB03C-F153-41E8-B4A3-4225B822DB99}" type="slidenum">
              <a:rPr lang="en-CA" altLang="ko-KR"/>
              <a:pPr/>
              <a:t>‹#›</a:t>
            </a:fld>
            <a:endParaRPr lang="en-CA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68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59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0FCADB-AF74-4832-ACA3-9111C76A1074}" type="slidenum">
              <a:rPr lang="en-CA" altLang="ko-KR"/>
              <a:pPr/>
              <a:t>‹#›</a:t>
            </a:fld>
            <a:endParaRPr lang="en-CA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3FE9EE-7BD3-4E05-A697-6882DE047EA5}" type="slidenum">
              <a:rPr lang="en-CA" altLang="ko-KR"/>
              <a:pPr/>
              <a:t>‹#›</a:t>
            </a:fld>
            <a:endParaRPr lang="en-CA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C844F1-0943-4740-9714-858CAB84937D}" type="slidenum">
              <a:rPr lang="en-CA" altLang="ko-KR"/>
              <a:pPr/>
              <a:t>‹#›</a:t>
            </a:fld>
            <a:endParaRPr lang="en-CA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793D9C-B901-4280-9AD8-A37969A0DBC6}" type="slidenum">
              <a:rPr lang="en-CA" altLang="ko-KR"/>
              <a:pPr/>
              <a:t>‹#›</a:t>
            </a:fld>
            <a:endParaRPr lang="en-CA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E59794-2847-4054-9A2F-F9865B9A527B}" type="slidenum">
              <a:rPr lang="en-CA" altLang="ko-KR"/>
              <a:pPr/>
              <a:t>‹#›</a:t>
            </a:fld>
            <a:endParaRPr lang="en-CA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6838C4-9F8D-4FEC-9F04-3C2AAE4546D0}" type="slidenum">
              <a:rPr lang="en-CA" altLang="ko-KR"/>
              <a:pPr/>
              <a:t>‹#›</a:t>
            </a:fld>
            <a:endParaRPr lang="en-CA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그림 12" descr="2-1.jpg"/>
          <p:cNvPicPr>
            <a:picLocks noChangeAspect="1"/>
          </p:cNvPicPr>
          <p:nvPr userDrawn="1"/>
        </p:nvPicPr>
        <p:blipFill>
          <a:blip r:embed="rId13" cstate="print"/>
          <a:srcRect l="78127" t="73959"/>
          <a:stretch>
            <a:fillRect/>
          </a:stretch>
        </p:blipFill>
        <p:spPr bwMode="auto">
          <a:xfrm>
            <a:off x="7143750" y="5072063"/>
            <a:ext cx="2000250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ko-KR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573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ko-KR" smtClean="0"/>
              <a:t>Click to edit Master text styles</a:t>
            </a:r>
          </a:p>
          <a:p>
            <a:pPr lvl="1"/>
            <a:r>
              <a:rPr lang="en-CA" altLang="ko-KR" smtClean="0"/>
              <a:t>Second level</a:t>
            </a:r>
          </a:p>
          <a:p>
            <a:pPr lvl="2"/>
            <a:r>
              <a:rPr lang="en-CA" altLang="ko-KR" smtClean="0"/>
              <a:t>Third level</a:t>
            </a:r>
          </a:p>
          <a:p>
            <a:pPr lvl="3"/>
            <a:r>
              <a:rPr lang="en-CA" altLang="ko-KR" smtClean="0"/>
              <a:t>Fourth level</a:t>
            </a:r>
          </a:p>
          <a:p>
            <a:pPr lvl="4"/>
            <a:r>
              <a:rPr lang="en-CA" altLang="ko-KR" smtClean="0"/>
              <a:t>Fifth level </a:t>
            </a:r>
            <a:r>
              <a:rPr lang="en-US" altLang="ja-JP" smtClean="0"/>
              <a:t>GSC16-[session]-XX</a:t>
            </a:r>
            <a:endParaRPr lang="en-CA" altLang="ko-KR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276600" y="63373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Trebuchet MS" pitchFamily="34" charset="0"/>
                <a:ea typeface="굴림" pitchFamily="50" charset="-127"/>
              </a:defRPr>
            </a:lvl1pPr>
          </a:lstStyle>
          <a:p>
            <a:fld id="{DB306D63-1385-4CF3-9ABA-948C7DC651EE}" type="slidenum">
              <a:rPr lang="en-CA" altLang="ko-KR"/>
              <a:pPr/>
              <a:t>‹#›</a:t>
            </a:fld>
            <a:endParaRPr lang="en-CA" altLang="ko-KR"/>
          </a:p>
        </p:txBody>
      </p:sp>
      <p:sp>
        <p:nvSpPr>
          <p:cNvPr id="1048" name="Rectangle 24"/>
          <p:cNvSpPr>
            <a:spLocks noChangeArrowheads="1"/>
          </p:cNvSpPr>
          <p:nvPr userDrawn="1"/>
        </p:nvSpPr>
        <p:spPr bwMode="auto">
          <a:xfrm>
            <a:off x="7387443" y="260350"/>
            <a:ext cx="136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CA" altLang="ko-KR" sz="1200" dirty="0" smtClean="0">
                <a:solidFill>
                  <a:srgbClr val="09244D"/>
                </a:solidFill>
                <a:ea typeface="굴림" charset="-127"/>
              </a:rPr>
              <a:t>GSC17-</a:t>
            </a:r>
            <a:r>
              <a:rPr lang="en-US" altLang="ko-KR" sz="1200" dirty="0" smtClean="0">
                <a:solidFill>
                  <a:srgbClr val="09244D"/>
                </a:solidFill>
                <a:ea typeface="굴림" charset="-127"/>
              </a:rPr>
              <a:t>PLEN-34</a:t>
            </a:r>
            <a:endParaRPr lang="en-CA" altLang="ko-KR" sz="1200" dirty="0">
              <a:solidFill>
                <a:srgbClr val="09244D"/>
              </a:solidFill>
              <a:ea typeface="굴림" charset="-127"/>
            </a:endParaRPr>
          </a:p>
        </p:txBody>
      </p:sp>
      <p:sp>
        <p:nvSpPr>
          <p:cNvPr id="7" name="Rectangle 13"/>
          <p:cNvSpPr>
            <a:spLocks noChangeArrowheads="1"/>
          </p:cNvSpPr>
          <p:nvPr userDrawn="1"/>
        </p:nvSpPr>
        <p:spPr bwMode="auto">
          <a:xfrm>
            <a:off x="5853124" y="6375400"/>
            <a:ext cx="3068638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charset="-127"/>
              </a:rPr>
              <a:t>Standards</a:t>
            </a:r>
            <a:r>
              <a:rPr lang="en-CA" altLang="ko-KR" sz="1200" b="1" baseline="0" dirty="0" smtClean="0">
                <a:solidFill>
                  <a:srgbClr val="09244D"/>
                </a:solidFill>
                <a:ea typeface="굴림" charset="-127"/>
              </a:rPr>
              <a:t> for Shared ICT</a:t>
            </a:r>
            <a:endParaRPr lang="en-CA" altLang="ko-KR" sz="1200" b="1" dirty="0">
              <a:solidFill>
                <a:srgbClr val="09244D"/>
              </a:solidFill>
              <a:ea typeface="굴림" charset="-127"/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 userDrawn="1"/>
        </p:nvSpPr>
        <p:spPr bwMode="auto">
          <a:xfrm>
            <a:off x="52388" y="6357938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CA" altLang="ko-KR" sz="1200" b="1" dirty="0">
                <a:solidFill>
                  <a:srgbClr val="09244D"/>
                </a:solidFill>
                <a:ea typeface="굴림" pitchFamily="50" charset="-127"/>
              </a:rPr>
              <a:t>GSC-17, </a:t>
            </a:r>
            <a:r>
              <a:rPr lang="en-CA" altLang="ko-KR" sz="1200" b="1" dirty="0" err="1">
                <a:solidFill>
                  <a:srgbClr val="09244D"/>
                </a:solidFill>
                <a:ea typeface="굴림" pitchFamily="50" charset="-127"/>
              </a:rPr>
              <a:t>Jeju</a:t>
            </a:r>
            <a:r>
              <a:rPr lang="en-CA" altLang="ko-KR" sz="1200" b="1" dirty="0">
                <a:solidFill>
                  <a:srgbClr val="09244D"/>
                </a:solidFill>
                <a:ea typeface="굴림" pitchFamily="50" charset="-127"/>
              </a:rPr>
              <a:t> / Korea</a:t>
            </a:r>
            <a:endParaRPr lang="en-CA" altLang="ko-KR" sz="1200" b="1" dirty="0">
              <a:ea typeface="굴림" pitchFamily="50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9244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9244D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9244D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9244D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fran.obrien@alcatel-lucent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dg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altLang="ko-KR" b="1" dirty="0" smtClean="0">
                <a:ea typeface="굴림" charset="-127"/>
              </a:rPr>
              <a:t>Update from TR-45.5 on </a:t>
            </a:r>
            <a:br>
              <a:rPr lang="en-CA" altLang="ko-KR" b="1" dirty="0" smtClean="0">
                <a:ea typeface="굴림" charset="-127"/>
              </a:rPr>
            </a:br>
            <a:r>
              <a:rPr lang="en-CA" altLang="ko-KR" b="1" dirty="0" smtClean="0">
                <a:ea typeface="굴림" charset="-127"/>
              </a:rPr>
              <a:t>IMT Standardization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altLang="ko-KR" dirty="0" err="1" smtClean="0">
                <a:ea typeface="굴림" pitchFamily="50" charset="-127"/>
              </a:rPr>
              <a:t>Dr.</a:t>
            </a:r>
            <a:r>
              <a:rPr lang="en-GB" altLang="ko-KR" dirty="0" smtClean="0">
                <a:ea typeface="굴림" pitchFamily="50" charset="-127"/>
              </a:rPr>
              <a:t> Francis O’Brien</a:t>
            </a:r>
          </a:p>
          <a:p>
            <a:pPr eaLnBrk="1" hangingPunct="1"/>
            <a:r>
              <a:rPr lang="en-GB" altLang="ko-KR" dirty="0" smtClean="0">
                <a:ea typeface="굴림" pitchFamily="50" charset="-127"/>
              </a:rPr>
              <a:t>Senior Director</a:t>
            </a:r>
          </a:p>
          <a:p>
            <a:pPr eaLnBrk="1" hangingPunct="1"/>
            <a:r>
              <a:rPr lang="en-GB" altLang="ko-KR" dirty="0" smtClean="0">
                <a:ea typeface="굴림" pitchFamily="50" charset="-127"/>
              </a:rPr>
              <a:t>Alcatel-Lucent</a:t>
            </a:r>
            <a:endParaRPr lang="en-CA" altLang="ko-KR" dirty="0" smtClean="0">
              <a:ea typeface="굴림" pitchFamily="50" charset="-127"/>
            </a:endParaRPr>
          </a:p>
          <a:p>
            <a:pPr eaLnBrk="1" hangingPunct="1"/>
            <a:endParaRPr lang="en-CA" altLang="ko-KR" dirty="0" smtClean="0">
              <a:ea typeface="굴림" pitchFamily="50" charset="-127"/>
            </a:endParaRPr>
          </a:p>
        </p:txBody>
      </p:sp>
      <p:graphicFrame>
        <p:nvGraphicFramePr>
          <p:cNvPr id="2092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240140"/>
              </p:ext>
            </p:extLst>
          </p:nvPr>
        </p:nvGraphicFramePr>
        <p:xfrm>
          <a:off x="3587750" y="288925"/>
          <a:ext cx="5064125" cy="1478280"/>
        </p:xfrm>
        <a:graphic>
          <a:graphicData uri="http://schemas.openxmlformats.org/drawingml/2006/table">
            <a:tbl>
              <a:tblPr/>
              <a:tblGrid>
                <a:gridCol w="1081088"/>
                <a:gridCol w="3983037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  <a:ea typeface="굴림" pitchFamily="50" charset="-127"/>
                        </a:rPr>
                        <a:t>Document No: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GSC17-PLEN-34</a:t>
                      </a:r>
                      <a:endParaRPr kumimoji="0" lang="en-CA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  <a:ea typeface="굴림" pitchFamily="50" charset="-127"/>
                        </a:rPr>
                        <a:t>Source: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굴림" pitchFamily="50" charset="-127"/>
                        </a:rPr>
                        <a:t>TIA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  <a:ea typeface="굴림" pitchFamily="50" charset="-127"/>
                        </a:rPr>
                        <a:t>Contact: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굴림" pitchFamily="50" charset="-127"/>
                        </a:rPr>
                        <a:t>Dr. Fran O’Brien (</a:t>
                      </a:r>
                      <a:r>
                        <a:rPr kumimoji="0" lang="en-CA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굴림" pitchFamily="50" charset="-127"/>
                          <a:hlinkClick r:id="rId2"/>
                        </a:rPr>
                        <a:t>fran.obrien@alcatel-lucent.com</a:t>
                      </a:r>
                      <a:r>
                        <a:rPr kumimoji="0" lang="en-CA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굴림" pitchFamily="50" charset="-127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굴림" pitchFamily="50" charset="-127"/>
                        </a:rPr>
                        <a:t>Dr. Mark Epstein (mepstein@qti.qualcomm.com)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  <a:ea typeface="굴림" pitchFamily="50" charset="-127"/>
                        </a:rPr>
                        <a:t>GSC Session: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굴림" pitchFamily="50" charset="-127"/>
                        </a:rPr>
                        <a:t>PLENARY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  <a:ea typeface="굴림" pitchFamily="50" charset="-127"/>
                        </a:rPr>
                        <a:t>Agenda Item: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굴림" pitchFamily="50" charset="-127"/>
                        </a:rPr>
                        <a:t>6.1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7A04E8E-0E77-4A52-9E69-A573196C3CCF}" type="slidenum">
              <a:rPr lang="en-CA" altLang="ko-KR"/>
              <a:pPr/>
              <a:t>10</a:t>
            </a:fld>
            <a:endParaRPr lang="en-CA" altLang="ko-KR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altLang="ko-KR" sz="2400" dirty="0" smtClean="0">
                <a:ea typeface="굴림" charset="-127"/>
              </a:rPr>
              <a:t>Supplementary Slides</a:t>
            </a:r>
            <a:r>
              <a:rPr lang="en-CA" altLang="ko-KR" dirty="0" smtClean="0">
                <a:ea typeface="굴림" charset="-127"/>
              </a:rPr>
              <a:t/>
            </a:r>
            <a:br>
              <a:rPr lang="en-CA" altLang="ko-KR" dirty="0" smtClean="0">
                <a:ea typeface="굴림" charset="-127"/>
              </a:rPr>
            </a:br>
            <a:r>
              <a:rPr lang="en-CA" dirty="0" smtClean="0"/>
              <a:t>Subcommittee TR-45.5</a:t>
            </a:r>
            <a:endParaRPr lang="en-CA" altLang="ko-KR" dirty="0" smtClean="0">
              <a:ea typeface="굴림" charset="-127"/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b="1" dirty="0" smtClean="0"/>
              <a:t>TIA Subcommittees continues to develop international standards and have developed joint relations with other standards organizations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2B2B2B"/>
                </a:solidFill>
              </a:rPr>
              <a:t>Subcommittee TR-45.5 develops performance, compatibility and interoperability standards for Spread Spectrum Digital wireless access systems supporting international, public, non-public, or residential mobile and personal communications</a:t>
            </a:r>
            <a:endParaRPr lang="en-US" sz="20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2B2B2B"/>
                </a:solidFill>
              </a:rPr>
              <a:t>These standards apply to service definition, mobile and portable station equipment, base station equipment, ancillary apparatus, as covered by applicable Parts of the FCC Rules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Continue to provide input to ITU-</a:t>
            </a:r>
            <a:r>
              <a:rPr lang="en-US" sz="2000" dirty="0" err="1" smtClean="0"/>
              <a:t>Radiocommunications</a:t>
            </a:r>
            <a:r>
              <a:rPr lang="en-US" sz="2000" dirty="0" smtClean="0"/>
              <a:t> Division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Developed joint standards with ATIS WTSC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Collaborations with oneM2M, 3GPP and ETSI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TR-45, in partnership with 3GPP2, has a cooperative relationship with the Small Cells and </a:t>
            </a:r>
            <a:r>
              <a:rPr lang="en-US" sz="2000" dirty="0" smtClean="0">
                <a:solidFill>
                  <a:srgbClr val="2B2B2B"/>
                </a:solidFill>
              </a:rPr>
              <a:t>Broadband Forum</a:t>
            </a:r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7A04E8E-0E77-4A52-9E69-A573196C3CCF}" type="slidenum">
              <a:rPr lang="en-CA" altLang="ko-KR"/>
              <a:pPr/>
              <a:t>11</a:t>
            </a:fld>
            <a:endParaRPr lang="en-CA" altLang="ko-KR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altLang="ko-KR" sz="2400" dirty="0" smtClean="0">
                <a:ea typeface="굴림" charset="-127"/>
              </a:rPr>
              <a:t>Supplementary Slides</a:t>
            </a:r>
            <a:r>
              <a:rPr lang="en-CA" altLang="ko-KR" dirty="0" smtClean="0">
                <a:ea typeface="굴림" charset="-127"/>
              </a:rPr>
              <a:t/>
            </a:r>
            <a:br>
              <a:rPr lang="en-CA" altLang="ko-KR" dirty="0" smtClean="0">
                <a:ea typeface="굴림" charset="-127"/>
              </a:rPr>
            </a:br>
            <a:r>
              <a:rPr lang="en-CA" sz="3600" dirty="0" smtClean="0"/>
              <a:t>Highlights of Current Activities (1)</a:t>
            </a:r>
            <a:endParaRPr lang="en-CA" altLang="ko-KR" sz="3600" dirty="0" smtClean="0">
              <a:ea typeface="굴림" charset="-127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556792"/>
            <a:ext cx="4104456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b="1" dirty="0" smtClean="0">
                <a:solidFill>
                  <a:schemeClr val="tx1"/>
                </a:solidFill>
              </a:rPr>
              <a:t>Current or Recently Completed Work Items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sz="1800" dirty="0" smtClean="0"/>
              <a:t>Data Service Options for Spread Spectrum Systems: Radio Link Protocol Type 3 (TIA-707-A-4[E])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sz="1800" dirty="0" smtClean="0"/>
              <a:t>Mobile Equipment (ME) Conformance Testing with R-UIM for cdma2000 Spread Spectrum Standards (TIA-1013-A-1[E] )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altLang="zh-CN" sz="1800" dirty="0" smtClean="0">
                <a:ea typeface="宋体" charset="-122"/>
              </a:rPr>
              <a:t>Software Distribution for Enhanced Variable Rate Codec, Speech Service Options 3, 68, 70, 73 and 77 for Wideband Spread Spectrum Digital Systems (TIA-127-E [SF])</a:t>
            </a:r>
          </a:p>
          <a:p>
            <a:endParaRPr lang="en-US" dirty="0"/>
          </a:p>
        </p:txBody>
      </p:sp>
      <p:sp>
        <p:nvSpPr>
          <p:cNvPr id="8" name="Content Placeholder 4"/>
          <p:cNvSpPr txBox="1">
            <a:spLocks/>
          </p:cNvSpPr>
          <p:nvPr/>
        </p:nvSpPr>
        <p:spPr bwMode="auto">
          <a:xfrm>
            <a:off x="4788024" y="1556792"/>
            <a:ext cx="4104456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Current or Recently Completed Work Items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 smtClean="0">
                <a:solidFill>
                  <a:srgbClr val="09244D"/>
                </a:solidFill>
              </a:rPr>
              <a:t>Minimum Performance Specification for the Enhanced Variable Rate Codec, Speech Service Options 3, 68, 70, 73 and 77 for Wideband Spread Spectrum Digital Systems (TIA-718-E-1)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 smtClean="0">
                <a:solidFill>
                  <a:srgbClr val="09244D"/>
                </a:solidFill>
              </a:rPr>
              <a:t>Electro-Acoustic Recommended Minimum Performance Specification for cdma2000 Mobile Stations (TIA-1042-A)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 smtClean="0">
                <a:solidFill>
                  <a:srgbClr val="09244D"/>
                </a:solidFill>
              </a:rPr>
              <a:t>Unstructured Supplementary Service Data (USSD) Service Options for Spread Spectrum Systems: Service Options 78 and 79 (TIA-4968)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9244D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7A04E8E-0E77-4A52-9E69-A573196C3CCF}" type="slidenum">
              <a:rPr lang="en-CA" altLang="ko-KR"/>
              <a:pPr/>
              <a:t>12</a:t>
            </a:fld>
            <a:endParaRPr lang="en-CA" altLang="ko-KR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altLang="ko-KR" sz="2400" dirty="0" smtClean="0">
                <a:ea typeface="굴림" charset="-127"/>
              </a:rPr>
              <a:t>Supplementary Slides</a:t>
            </a:r>
            <a:r>
              <a:rPr lang="en-CA" altLang="ko-KR" dirty="0" smtClean="0">
                <a:ea typeface="굴림" charset="-127"/>
              </a:rPr>
              <a:t/>
            </a:r>
            <a:br>
              <a:rPr lang="en-CA" altLang="ko-KR" dirty="0" smtClean="0">
                <a:ea typeface="굴림" charset="-127"/>
              </a:rPr>
            </a:br>
            <a:r>
              <a:rPr lang="en-CA" sz="3600" dirty="0" smtClean="0"/>
              <a:t>Highlights of Current Activities (2)</a:t>
            </a:r>
            <a:endParaRPr lang="en-CA" altLang="ko-KR" sz="3600" dirty="0" smtClean="0">
              <a:ea typeface="굴림" charset="-127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9552" y="1628800"/>
            <a:ext cx="4104456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b="1" dirty="0" smtClean="0">
                <a:solidFill>
                  <a:schemeClr val="tx1"/>
                </a:solidFill>
              </a:rPr>
              <a:t>Current or Recently Completed Work Items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sz="1800" dirty="0" smtClean="0"/>
              <a:t>E-UTRAN – cdma2000 HRPD Connectivity and Inter-working Air Interface Specification (TIA-1138-A-1) 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sz="1800" dirty="0" smtClean="0"/>
              <a:t>cdma2000 Spread Spectrum Systems 1x Revision F Series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sz="1800" dirty="0" smtClean="0"/>
              <a:t>Recommended Minimum Performance Standards for Simultaneous cdma2000 and cdma2000 HRPD Access Terminals (TIA-1214-A)</a:t>
            </a:r>
          </a:p>
          <a:p>
            <a:endParaRPr lang="en-US" dirty="0"/>
          </a:p>
        </p:txBody>
      </p:sp>
      <p:sp>
        <p:nvSpPr>
          <p:cNvPr id="8" name="Content Placeholder 4"/>
          <p:cNvSpPr txBox="1">
            <a:spLocks/>
          </p:cNvSpPr>
          <p:nvPr/>
        </p:nvSpPr>
        <p:spPr bwMode="auto">
          <a:xfrm>
            <a:off x="4788024" y="1628800"/>
            <a:ext cx="4104456" cy="4453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Current or Recently Completed Work Items</a:t>
            </a:r>
          </a:p>
          <a:p>
            <a:pPr marL="742950" lvl="1" indent="-28575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09244D"/>
                </a:solidFill>
              </a:rPr>
              <a:t>Recommended Minimum Performance Standards for cdma2000 Spread Spectrum Repeaters (TIA-1037-A)</a:t>
            </a:r>
          </a:p>
          <a:p>
            <a:pPr marL="742950" lvl="1" indent="-28575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09244D"/>
                </a:solidFill>
              </a:rPr>
              <a:t>Recommended Minimum Performance Standards for cdma2000 High Rate Packet Data Access Terminal (TIA-866-D)</a:t>
            </a:r>
          </a:p>
          <a:p>
            <a:pPr marL="742950" lvl="1" indent="-28575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09244D"/>
                </a:solidFill>
              </a:rPr>
              <a:t>Minimum Performance Standards for cdma2000 High Rate Packet Data Access Network (TIA-864-D)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9244D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7A04E8E-0E77-4A52-9E69-A573196C3CCF}" type="slidenum">
              <a:rPr lang="en-CA" altLang="ko-KR"/>
              <a:pPr/>
              <a:t>13</a:t>
            </a:fld>
            <a:endParaRPr lang="en-CA" altLang="ko-KR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pPr algn="l" eaLnBrk="1" hangingPunct="1">
              <a:defRPr/>
            </a:pPr>
            <a:r>
              <a:rPr lang="en-CA" altLang="ko-KR" sz="2400" dirty="0" smtClean="0">
                <a:ea typeface="굴림" charset="-127"/>
              </a:rPr>
              <a:t/>
            </a:r>
            <a:br>
              <a:rPr lang="en-CA" altLang="ko-KR" sz="2400" dirty="0" smtClean="0">
                <a:ea typeface="굴림" charset="-127"/>
              </a:rPr>
            </a:br>
            <a:r>
              <a:rPr lang="en-CA" altLang="ko-KR" sz="2400" dirty="0" smtClean="0">
                <a:ea typeface="굴림" charset="-127"/>
              </a:rPr>
              <a:t/>
            </a:r>
            <a:br>
              <a:rPr lang="en-CA" altLang="ko-KR" sz="2400" dirty="0" smtClean="0">
                <a:ea typeface="굴림" charset="-127"/>
              </a:rPr>
            </a:br>
            <a:r>
              <a:rPr lang="en-CA" altLang="ko-KR" sz="2400" dirty="0" smtClean="0">
                <a:ea typeface="굴림" charset="-127"/>
              </a:rPr>
              <a:t>Supplementary Slides</a:t>
            </a:r>
            <a:r>
              <a:rPr lang="en-CA" altLang="ko-KR" dirty="0" smtClean="0">
                <a:ea typeface="굴림" charset="-127"/>
              </a:rPr>
              <a:t/>
            </a:r>
            <a:br>
              <a:rPr lang="en-CA" altLang="ko-KR" dirty="0" smtClean="0">
                <a:ea typeface="굴림" charset="-127"/>
              </a:rPr>
            </a:br>
            <a:endParaRPr lang="en-CA" altLang="ko-KR" dirty="0" smtClean="0">
              <a:ea typeface="굴림" charset="-127"/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9" y="692696"/>
            <a:ext cx="4125913" cy="5390604"/>
          </a:xfrm>
        </p:spPr>
        <p:txBody>
          <a:bodyPr/>
          <a:lstStyle/>
          <a:p>
            <a:r>
              <a:rPr lang="en-US" sz="2000" dirty="0" smtClean="0"/>
              <a:t>M2M features which may impact the air interface could include:</a:t>
            </a:r>
          </a:p>
          <a:p>
            <a:pPr lvl="1"/>
            <a:r>
              <a:rPr lang="en-US" sz="1600" dirty="0" smtClean="0"/>
              <a:t>Low Mobility</a:t>
            </a:r>
          </a:p>
          <a:p>
            <a:pPr lvl="1"/>
            <a:r>
              <a:rPr lang="en-US" sz="1600" dirty="0" smtClean="0"/>
              <a:t>Time Controlled</a:t>
            </a:r>
          </a:p>
          <a:p>
            <a:pPr lvl="1"/>
            <a:r>
              <a:rPr lang="en-US" sz="1600" dirty="0" smtClean="0"/>
              <a:t>Time Tolerant</a:t>
            </a:r>
          </a:p>
          <a:p>
            <a:pPr lvl="1"/>
            <a:r>
              <a:rPr lang="en-US" sz="1600" dirty="0" smtClean="0"/>
              <a:t>Packet Switched (PS) Only</a:t>
            </a:r>
          </a:p>
          <a:p>
            <a:pPr lvl="1"/>
            <a:r>
              <a:rPr lang="en-US" sz="1600" dirty="0" smtClean="0"/>
              <a:t>Small Data Transmissions</a:t>
            </a:r>
          </a:p>
          <a:p>
            <a:pPr lvl="1"/>
            <a:r>
              <a:rPr lang="en-US" sz="1600" dirty="0" smtClean="0"/>
              <a:t>Mobile Originated Only</a:t>
            </a:r>
          </a:p>
          <a:p>
            <a:pPr lvl="1"/>
            <a:r>
              <a:rPr lang="en-US" sz="1600" dirty="0" smtClean="0"/>
              <a:t>Infrequent Mobile Terminated</a:t>
            </a:r>
          </a:p>
          <a:p>
            <a:pPr lvl="1"/>
            <a:r>
              <a:rPr lang="en-US" sz="1600" dirty="0" smtClean="0"/>
              <a:t>M2M Monitoring</a:t>
            </a:r>
          </a:p>
          <a:p>
            <a:pPr lvl="1"/>
            <a:r>
              <a:rPr lang="en-US" sz="1600" dirty="0" smtClean="0"/>
              <a:t>Priority Alarm</a:t>
            </a:r>
          </a:p>
          <a:p>
            <a:pPr lvl="1"/>
            <a:r>
              <a:rPr lang="en-US" sz="1600" dirty="0" smtClean="0"/>
              <a:t>Secure Connection</a:t>
            </a:r>
          </a:p>
          <a:p>
            <a:pPr lvl="1"/>
            <a:r>
              <a:rPr lang="en-US" sz="1600" dirty="0" smtClean="0"/>
              <a:t>Location Specific Trigger</a:t>
            </a:r>
          </a:p>
          <a:p>
            <a:pPr lvl="1"/>
            <a:r>
              <a:rPr lang="en-US" sz="1600" dirty="0" smtClean="0"/>
              <a:t>Infrequent Transmission </a:t>
            </a:r>
          </a:p>
          <a:p>
            <a:pPr lvl="1"/>
            <a:r>
              <a:rPr lang="en-US" sz="1600" dirty="0" smtClean="0"/>
              <a:t>Group Based M2M Features</a:t>
            </a:r>
          </a:p>
          <a:p>
            <a:pPr lvl="2">
              <a:buFont typeface="Courier New" pitchFamily="49" charset="0"/>
              <a:buChar char="o"/>
            </a:pPr>
            <a:r>
              <a:rPr lang="en-US" sz="1400" dirty="0" smtClean="0"/>
              <a:t>Group Based Policing</a:t>
            </a:r>
          </a:p>
          <a:p>
            <a:pPr lvl="2">
              <a:buFont typeface="Courier New" pitchFamily="49" charset="0"/>
              <a:buChar char="o"/>
            </a:pPr>
            <a:r>
              <a:rPr lang="en-US" sz="1400" dirty="0" smtClean="0"/>
              <a:t>Group Based Addressing</a:t>
            </a:r>
            <a:endParaRPr lang="en-CA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043608" y="2420888"/>
            <a:ext cx="2376488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6880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TR-45.5</a:t>
            </a:r>
          </a:p>
        </p:txBody>
      </p:sp>
      <p:sp>
        <p:nvSpPr>
          <p:cNvPr id="6" name="Text Placeholder 3"/>
          <p:cNvSpPr txBox="1">
            <a:spLocks/>
          </p:cNvSpPr>
          <p:nvPr/>
        </p:nvSpPr>
        <p:spPr bwMode="auto">
          <a:xfrm>
            <a:off x="971600" y="2924944"/>
            <a:ext cx="273685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en-US" dirty="0">
                <a:solidFill>
                  <a:srgbClr val="09244D"/>
                </a:solidFill>
              </a:rPr>
              <a:t>    Machine-to-Machine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0C2A725-5CFE-4625-BD87-6EE5F9852015}" type="slidenum">
              <a:rPr lang="en-CA" altLang="ko-KR"/>
              <a:pPr/>
              <a:t>2</a:t>
            </a:fld>
            <a:endParaRPr lang="en-CA" altLang="ko-KR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IMT Standardization Highlights</a:t>
            </a:r>
            <a:endParaRPr lang="en-CA" altLang="ko-KR" dirty="0" smtClean="0">
              <a:ea typeface="굴림" charset="-127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b="1" dirty="0" smtClean="0"/>
              <a:t>TIA continues to actively support the ITU IMT Standardization Activities by: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smtClean="0"/>
              <a:t>Providing input on IMT-2000 technologies based on ITU-R and ITU-T Liaisons to External Organizations</a:t>
            </a:r>
          </a:p>
          <a:p>
            <a:pPr lvl="2" eaLnBrk="1" hangingPunct="1">
              <a:defRPr/>
            </a:pPr>
            <a:r>
              <a:rPr lang="en-US" altLang="zh-CN" sz="1800" dirty="0" smtClean="0"/>
              <a:t>Continue to actively participate in ITU-R WP 5D</a:t>
            </a:r>
          </a:p>
          <a:p>
            <a:pPr lvl="2" eaLnBrk="1" hangingPunct="1">
              <a:defRPr/>
            </a:pPr>
            <a:r>
              <a:rPr lang="en-US" altLang="zh-CN" sz="1800" dirty="0" smtClean="0"/>
              <a:t>Provide updates to Recommendation M.1457, along with related and non-related Recommendations and Reports</a:t>
            </a:r>
          </a:p>
          <a:p>
            <a:pPr lvl="1" eaLnBrk="1" hangingPunct="1">
              <a:defRPr/>
            </a:pPr>
            <a:r>
              <a:rPr lang="en-US" altLang="zh-CN" sz="2000" dirty="0" smtClean="0"/>
              <a:t>Based ITU-R WP 5D newly developed Recommendations, TIA will provide input on:</a:t>
            </a:r>
          </a:p>
          <a:p>
            <a:pPr lvl="2" eaLnBrk="1" hangingPunct="1">
              <a:defRPr/>
            </a:pPr>
            <a:r>
              <a:rPr lang="en-US" altLang="zh-CN" sz="1800" dirty="0" smtClean="0"/>
              <a:t>IMT and Beyond</a:t>
            </a:r>
          </a:p>
          <a:p>
            <a:pPr lvl="2" eaLnBrk="1" hangingPunct="1">
              <a:defRPr/>
            </a:pPr>
            <a:r>
              <a:rPr lang="en-US" altLang="zh-CN" sz="1800" dirty="0" smtClean="0"/>
              <a:t>Future Technology Trends on IMT Systems</a:t>
            </a:r>
          </a:p>
          <a:p>
            <a:pPr lvl="2" eaLnBrk="1" hangingPunct="1">
              <a:defRPr/>
            </a:pPr>
            <a:r>
              <a:rPr lang="en-US" altLang="zh-CN" sz="1800" dirty="0" smtClean="0"/>
              <a:t>IMT Vision</a:t>
            </a:r>
          </a:p>
          <a:p>
            <a:pPr lvl="1" eaLnBrk="1" hangingPunct="1">
              <a:defRPr/>
            </a:pPr>
            <a:r>
              <a:rPr lang="en-US" altLang="zh-CN" sz="2000" dirty="0" smtClean="0"/>
              <a:t>Provide updates to ITU-T on Q.1742.9, as necessary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smtClean="0"/>
              <a:t>Remaining actively engaged in IMT-Advanced development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0C2A725-5CFE-4625-BD87-6EE5F9852015}" type="slidenum">
              <a:rPr lang="en-CA" altLang="ko-KR"/>
              <a:pPr/>
              <a:t>3</a:t>
            </a:fld>
            <a:endParaRPr lang="en-CA" altLang="ko-KR" dirty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IMT Standardization Highlights</a:t>
            </a:r>
            <a:endParaRPr lang="en-CA" altLang="ko-KR" dirty="0" smtClean="0">
              <a:ea typeface="굴림" charset="-127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752"/>
            <a:ext cx="8229600" cy="488654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Continual updates are provided in support of ITU IMT Standardization Activities.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Provide input/updates on ITU-R Recommendations M.1801, M.1457-11 and M.1457-12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Significant updates to M.1457-12 to include: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600" dirty="0" smtClean="0"/>
              <a:t>cdma2000 1x Revision F (</a:t>
            </a:r>
            <a:r>
              <a:rPr lang="en-US" sz="1600" i="1" dirty="0" smtClean="0"/>
              <a:t>the series: Intro, PHY, MAC, LAC, Upper Layer</a:t>
            </a:r>
            <a:r>
              <a:rPr lang="en-US" sz="1600" dirty="0" smtClean="0"/>
              <a:t>)</a:t>
            </a:r>
          </a:p>
          <a:p>
            <a:pPr lvl="4" eaLnBrk="1" hangingPunct="1">
              <a:lnSpc>
                <a:spcPct val="90000"/>
              </a:lnSpc>
            </a:pPr>
            <a:r>
              <a:rPr lang="en-US" sz="1600" dirty="0" smtClean="0"/>
              <a:t>M2M Enhancements</a:t>
            </a:r>
          </a:p>
          <a:p>
            <a:pPr lvl="4" eaLnBrk="1" hangingPunct="1">
              <a:lnSpc>
                <a:spcPct val="90000"/>
              </a:lnSpc>
            </a:pPr>
            <a:r>
              <a:rPr lang="en-US" sz="1600" dirty="0" smtClean="0"/>
              <a:t>Device Characteristics and Capabilities</a:t>
            </a:r>
          </a:p>
          <a:p>
            <a:pPr lvl="4" eaLnBrk="1" hangingPunct="1">
              <a:lnSpc>
                <a:spcPct val="90000"/>
              </a:lnSpc>
            </a:pPr>
            <a:r>
              <a:rPr lang="en-US" sz="1600" dirty="0" smtClean="0"/>
              <a:t>Priority based access overload control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600" dirty="0" smtClean="0"/>
              <a:t>Interworking Specifications</a:t>
            </a:r>
          </a:p>
          <a:p>
            <a:pPr lvl="4" eaLnBrk="1" hangingPunct="1">
              <a:lnSpc>
                <a:spcPct val="90000"/>
              </a:lnSpc>
            </a:pPr>
            <a:r>
              <a:rPr lang="en-US" sz="1600" dirty="0" smtClean="0"/>
              <a:t>E-UTRAN to cdma2000 HRPD</a:t>
            </a:r>
          </a:p>
          <a:p>
            <a:pPr lvl="4" eaLnBrk="1" hangingPunct="1">
              <a:lnSpc>
                <a:spcPct val="90000"/>
              </a:lnSpc>
            </a:pPr>
            <a:r>
              <a:rPr lang="en-US" sz="1600" dirty="0" smtClean="0"/>
              <a:t>E-UTRAN to cdma2000 1x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600" dirty="0" smtClean="0"/>
              <a:t>Enhancements to CDMA UICCs (R-UIM &amp; CSIM) specifications and related conformance test specifications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600" dirty="0" smtClean="0"/>
              <a:t>Electro-Acoustic Recommended Minimum Performance Specification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0C2A725-5CFE-4625-BD87-6EE5F9852015}" type="slidenum">
              <a:rPr lang="en-CA" altLang="ko-KR"/>
              <a:pPr/>
              <a:t>4</a:t>
            </a:fld>
            <a:endParaRPr lang="en-CA" altLang="ko-KR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IMT Standardization Highlights</a:t>
            </a:r>
            <a:endParaRPr lang="en-CA" altLang="ko-KR" dirty="0" smtClean="0">
              <a:ea typeface="굴림" charset="-127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b="1" dirty="0" smtClean="0"/>
              <a:t>TIA Inputs on the following: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Revision M.1580/M.1581 (Unwanted emissions specification of IMT-2000 BS and MS)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Revision M.2039 (Characteristics of IMT-2000 Systems for Frequency Sharing/Interface Analysis)</a:t>
            </a:r>
          </a:p>
          <a:p>
            <a:pPr lvl="1" eaLnBrk="1" hangingPunct="1"/>
            <a:r>
              <a:rPr lang="en-US" sz="1800" dirty="0" smtClean="0"/>
              <a:t>Correspondence with ITU-T SWG2 on Civil Alerting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17E7ABE-2628-4DBC-82E4-88412E1DEDC6}" type="slidenum">
              <a:rPr lang="en-CA" altLang="ko-KR"/>
              <a:pPr/>
              <a:t>5</a:t>
            </a:fld>
            <a:endParaRPr lang="en-CA" altLang="ko-KR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altLang="ko-KR" dirty="0" smtClean="0">
                <a:ea typeface="굴림" charset="-127"/>
              </a:rPr>
              <a:t>Strategic Direction (1)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760"/>
            <a:ext cx="8229600" cy="511256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TR45.5 will continue its collaboration with other Standards Organizations and Market Representatives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Continue to partner with 3GPP2 and its Organizational Partners and Marketing Representation Partners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Continue to enhance Interworking Specifications in support of other technologies (e.g., 3GPP LTE)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In the process of establishing a liaison relationship with the newly formed oneM2M standards organization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Continue to work with 3GPP and ETSI on Inter-working and Smart Card Applications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Maintain cooperative relationship with Small Cell Forum and Broadband Forum, in partnership with 3GPP2, as it relates to Small Cells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Continue to work with the CDMA Certification Forum (CCF) in an effort to commercialize minimum performance and signaling test specifications in association with 3GPP2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Continue working with CTIA on battery life measurements in </a:t>
            </a:r>
          </a:p>
          <a:p>
            <a:pPr lvl="1" eaLnBrk="1" hangingPunct="1">
              <a:lnSpc>
                <a:spcPct val="90000"/>
              </a:lnSpc>
              <a:buNone/>
            </a:pPr>
            <a:r>
              <a:rPr lang="en-US" sz="1800" dirty="0" smtClean="0"/>
              <a:t>     association with 3GPP2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Collaborate with other Organizations based on industry needs</a:t>
            </a:r>
          </a:p>
          <a:p>
            <a:pPr eaLnBrk="1" hangingPunct="1">
              <a:lnSpc>
                <a:spcPct val="90000"/>
              </a:lnSpc>
            </a:pPr>
            <a:endParaRPr lang="en-CA" altLang="ko-KR" dirty="0" smtClean="0"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17E7ABE-2628-4DBC-82E4-88412E1DEDC6}" type="slidenum">
              <a:rPr lang="en-CA" altLang="ko-KR"/>
              <a:pPr/>
              <a:t>6</a:t>
            </a:fld>
            <a:endParaRPr lang="en-CA" altLang="ko-KR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altLang="ko-KR" dirty="0" smtClean="0">
                <a:ea typeface="굴림" charset="-127"/>
              </a:rPr>
              <a:t>Strategic Direction (2)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09713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A few quick facts on </a:t>
            </a:r>
            <a:r>
              <a:rPr lang="en-US" sz="2400" dirty="0" err="1" smtClean="0"/>
              <a:t>cdma</a:t>
            </a:r>
            <a:r>
              <a:rPr lang="en-US" sz="2400" dirty="0" smtClean="0"/>
              <a:t> are noted and is based on information from </a:t>
            </a:r>
            <a:r>
              <a:rPr lang="en-US" sz="2400" dirty="0" smtClean="0">
                <a:hlinkClick r:id="rId2"/>
              </a:rPr>
              <a:t>http://www.cdg.org/</a:t>
            </a:r>
            <a:endParaRPr lang="en-US" sz="24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cdma2000 has more than 626 million subscribers (includes, 1x, HRPD, </a:t>
            </a:r>
            <a:r>
              <a:rPr lang="en-US" sz="2000" dirty="0" err="1" smtClean="0"/>
              <a:t>cdmaOne</a:t>
            </a:r>
            <a:r>
              <a:rPr lang="en-US" sz="2000" dirty="0" smtClean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As of March 15, 2013, 3,331 device types have been introduced into the market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Strategically, the cdma2000 family of standards will continue to: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serve operators well into the next decade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provide support for a graceful transition to next-generation wireless broadband technologies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have solutions to ensure that cdma2000 terminals, networks and roaming provide a seamless usability across cdma2000 and 4G wireless technology platforms</a:t>
            </a:r>
            <a:endParaRPr lang="en-CA" dirty="0" smtClean="0"/>
          </a:p>
          <a:p>
            <a:pPr eaLnBrk="1" hangingPunct="1">
              <a:lnSpc>
                <a:spcPct val="90000"/>
              </a:lnSpc>
            </a:pPr>
            <a:endParaRPr lang="en-CA" altLang="ko-KR" dirty="0" smtClean="0"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B79F65A-3C4F-4DDA-B5C1-6B205D788D42}" type="slidenum">
              <a:rPr lang="en-CA" altLang="ko-KR"/>
              <a:pPr/>
              <a:t>7</a:t>
            </a:fld>
            <a:endParaRPr lang="en-CA" altLang="ko-KR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altLang="ko-KR" dirty="0" smtClean="0">
                <a:ea typeface="굴림" charset="-127"/>
              </a:rPr>
              <a:t>Challenges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0768"/>
            <a:ext cx="8229600" cy="5040561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Align CDMA Card Application Toolkit with ETSI and 3GPP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Electro-acoustic minimum performance requirements for non-traditional sound transmission devices e.g., tissue or bone conduction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Increase capacity while maintaining: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service quality and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system coverage to satisfy market demands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Enhance data throughput and reduce latency to accommodate existing and emerging data services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Significantly enhance battery life for M2M terminals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Manage MIN identifiers for M2M terminals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Reduce infrastructure power consumption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Continue to meet industry requirements for emerging markets</a:t>
            </a:r>
          </a:p>
          <a:p>
            <a:pPr eaLnBrk="1" hangingPunct="1"/>
            <a:endParaRPr lang="en-CA" altLang="ko-KR" dirty="0" smtClean="0"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F95A2D4-83E3-4FCB-80EF-A91374E7A9A8}" type="slidenum">
              <a:rPr lang="en-CA" altLang="ko-KR"/>
              <a:pPr/>
              <a:t>8</a:t>
            </a:fld>
            <a:endParaRPr lang="en-CA" altLang="ko-KR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altLang="ko-KR" smtClean="0">
                <a:ea typeface="굴림" charset="-127"/>
              </a:rPr>
              <a:t>Next Steps / Actions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9600" cy="4525962"/>
          </a:xfrm>
        </p:spPr>
        <p:txBody>
          <a:bodyPr/>
          <a:lstStyle/>
          <a:p>
            <a:pPr eaLnBrk="1" hangingPunct="1"/>
            <a:r>
              <a:rPr lang="en-US" sz="2400" dirty="0" smtClean="0"/>
              <a:t>TR45.5 will continue to</a:t>
            </a:r>
          </a:p>
          <a:p>
            <a:pPr lvl="1" eaLnBrk="1" hangingPunct="1"/>
            <a:r>
              <a:rPr lang="en-US" sz="1900" dirty="0" smtClean="0"/>
              <a:t>Develop new technologies and services</a:t>
            </a:r>
          </a:p>
          <a:p>
            <a:pPr lvl="1" eaLnBrk="1" hangingPunct="1"/>
            <a:r>
              <a:rPr lang="en-US" sz="1900" dirty="0" smtClean="0"/>
              <a:t>Develop standards that enhance:</a:t>
            </a:r>
          </a:p>
          <a:p>
            <a:pPr lvl="2" eaLnBrk="1" hangingPunct="1"/>
            <a:r>
              <a:rPr lang="en-US" sz="1600" dirty="0" smtClean="0"/>
              <a:t>Machine-to-Machine Communications</a:t>
            </a:r>
          </a:p>
          <a:p>
            <a:pPr lvl="2" eaLnBrk="1" hangingPunct="1"/>
            <a:r>
              <a:rPr lang="en-US" sz="1600" smtClean="0"/>
              <a:t>Smart Grids</a:t>
            </a:r>
            <a:endParaRPr lang="en-US" sz="1600" dirty="0" smtClean="0"/>
          </a:p>
          <a:p>
            <a:pPr lvl="2" eaLnBrk="1" hangingPunct="1"/>
            <a:r>
              <a:rPr lang="en-US" sz="1600" dirty="0" smtClean="0"/>
              <a:t>Self-organization Networks (SON)</a:t>
            </a:r>
          </a:p>
          <a:p>
            <a:pPr lvl="1" eaLnBrk="1" hangingPunct="1"/>
            <a:r>
              <a:rPr lang="en-US" sz="1900" dirty="0" smtClean="0"/>
              <a:t>Further our Green Initiative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dirty="0" smtClean="0"/>
              <a:t>Recognize and acknowledge emerging markets and continue to develop key requirements and feature enhancements for such markets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dirty="0" smtClean="0"/>
              <a:t>Work closely with regulatory bodies to provide solutions for: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Commercial alerts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Emergency notification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New frequency plans</a:t>
            </a:r>
            <a:endParaRPr lang="en-CA" altLang="ko-KR" dirty="0" smtClean="0"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8C7252F-F487-4A8D-AB0D-C0A24D05880A}" type="slidenum">
              <a:rPr lang="en-CA" altLang="ko-KR"/>
              <a:pPr/>
              <a:t>9</a:t>
            </a:fld>
            <a:endParaRPr lang="en-CA" altLang="ko-KR"/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1547813" y="2636838"/>
            <a:ext cx="6337300" cy="771525"/>
          </a:xfrm>
          <a:prstGeom prst="rect">
            <a:avLst/>
          </a:prstGeom>
          <a:noFill/>
          <a:ln w="9525">
            <a:solidFill>
              <a:srgbClr val="C68803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altLang="ko-KR" sz="4400" b="1">
                <a:solidFill>
                  <a:srgbClr val="09244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굴림" pitchFamily="50" charset="-127"/>
              </a:rPr>
              <a:t>Supplementary Slides</a:t>
            </a:r>
            <a:endParaRPr lang="en-CA" altLang="ko-KR" sz="4400" b="1">
              <a:solidFill>
                <a:srgbClr val="09244D"/>
              </a:solidFill>
              <a:effectLst>
                <a:outerShdw blurRad="38100" dist="38100" dir="2700000" algn="tl">
                  <a:srgbClr val="C0C0C0"/>
                </a:outerShdw>
              </a:effectLst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CC221E8A5C574B889E2CBB12A471FC" ma:contentTypeVersion="1" ma:contentTypeDescription="Create a new document." ma:contentTypeScope="" ma:versionID="99f44ad212ba6942fa1c339a891249a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ed79842d4747cc85621c7c303666ab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B1E6A73-953F-443A-BED7-E2C6F8378C84}"/>
</file>

<file path=customXml/itemProps2.xml><?xml version="1.0" encoding="utf-8"?>
<ds:datastoreItem xmlns:ds="http://schemas.openxmlformats.org/officeDocument/2006/customXml" ds:itemID="{10AB3B03-324B-447D-B621-FF19000858B3}"/>
</file>

<file path=customXml/itemProps3.xml><?xml version="1.0" encoding="utf-8"?>
<ds:datastoreItem xmlns:ds="http://schemas.openxmlformats.org/officeDocument/2006/customXml" ds:itemID="{55A47401-32C9-49A4-AFA4-CD889793DF75}"/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1075</Words>
  <Application>Microsoft Office PowerPoint</Application>
  <PresentationFormat>화면 슬라이드 쇼(4:3)</PresentationFormat>
  <Paragraphs>145</Paragraphs>
  <Slides>13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4" baseType="lpstr">
      <vt:lpstr>Default Design</vt:lpstr>
      <vt:lpstr>Update from TR-45.5 on  IMT Standardization</vt:lpstr>
      <vt:lpstr>IMT Standardization Highlights</vt:lpstr>
      <vt:lpstr>IMT Standardization Highlights</vt:lpstr>
      <vt:lpstr>IMT Standardization Highlights</vt:lpstr>
      <vt:lpstr>Strategic Direction (1)</vt:lpstr>
      <vt:lpstr>Strategic Direction (2)</vt:lpstr>
      <vt:lpstr>Challenges</vt:lpstr>
      <vt:lpstr>Next Steps / Actions</vt:lpstr>
      <vt:lpstr>PowerPoint 프레젠테이션</vt:lpstr>
      <vt:lpstr>Supplementary Slides Subcommittee TR-45.5</vt:lpstr>
      <vt:lpstr>Supplementary Slides Highlights of Current Activities (1)</vt:lpstr>
      <vt:lpstr>Supplementary Slides Highlights of Current Activities (2)</vt:lpstr>
      <vt:lpstr>  Supplementary Slides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GSC-16 PowerPoint Template</dc:title>
  <dc:creator>ISACC Secretariat</dc:creator>
  <dc:description>v.3 - 12 October 2011</dc:description>
  <cp:lastModifiedBy>ttA</cp:lastModifiedBy>
  <cp:revision>42</cp:revision>
  <dcterms:created xsi:type="dcterms:W3CDTF">2011-06-28T13:16:06Z</dcterms:created>
  <dcterms:modified xsi:type="dcterms:W3CDTF">2013-05-09T11:12:46Z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0x010100CBCC221E8A5C574B889E2CBB12A471FC</vt:lpwstr>
  </property>
</Properties>
</file>