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8" r:id="rId6"/>
    <p:sldId id="263" r:id="rId7"/>
    <p:sldId id="267" r:id="rId8"/>
    <p:sldId id="266" r:id="rId9"/>
    <p:sldId id="265" r:id="rId10"/>
  </p:sldIdLst>
  <p:sldSz cx="9144000" cy="6858000" type="screen4x3"/>
  <p:notesSz cx="6807200" cy="9945688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CC"/>
    <a:srgbClr val="99FF99"/>
    <a:srgbClr val="0000CC"/>
    <a:srgbClr val="66FF66"/>
    <a:srgbClr val="66FF33"/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24" autoAdjust="0"/>
    <p:restoredTop sz="94660"/>
  </p:normalViewPr>
  <p:slideViewPr>
    <p:cSldViewPr>
      <p:cViewPr>
        <p:scale>
          <a:sx n="70" d="100"/>
          <a:sy n="70" d="100"/>
        </p:scale>
        <p:origin x="-150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942" y="-126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8" y="0"/>
            <a:ext cx="2949787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4202"/>
            <a:ext cx="5445760" cy="44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noProof="0" smtClean="0"/>
              <a:t>Click to edit Master text styles</a:t>
            </a:r>
          </a:p>
          <a:p>
            <a:pPr lvl="1"/>
            <a:r>
              <a:rPr lang="en-CA" altLang="ko-KR" noProof="0" smtClean="0"/>
              <a:t>Second level</a:t>
            </a:r>
          </a:p>
          <a:p>
            <a:pPr lvl="2"/>
            <a:r>
              <a:rPr lang="en-CA" altLang="ko-KR" noProof="0" smtClean="0"/>
              <a:t>Third level</a:t>
            </a:r>
          </a:p>
          <a:p>
            <a:pPr lvl="3"/>
            <a:r>
              <a:rPr lang="en-CA" altLang="ko-KR" noProof="0" smtClean="0"/>
              <a:t>Fourth level</a:t>
            </a:r>
          </a:p>
          <a:p>
            <a:pPr lvl="4"/>
            <a:r>
              <a:rPr lang="en-CA" altLang="ko-K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49787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8" y="9446678"/>
            <a:ext cx="2949787" cy="49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F6CBEB32-D23E-44FD-941F-7BBFD98D78EA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640844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charset="-127"/>
              </a:rPr>
              <a:t>Jeju, 13 – 16 May 2013</a:t>
            </a:r>
            <a:endParaRPr lang="en-CA" altLang="ko-KR" sz="1200" b="1" dirty="0">
              <a:ea typeface="굴림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 for Shared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6994BB41-0E88-4E9A-AB3F-30244F95650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67537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FAEC5-655B-4773-AE4A-A5D20C6924E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689664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B6FC9-CC48-41C8-A454-AB428DBAA839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02865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charset="-127"/>
              </a:rPr>
              <a:t>GSC-17, Jeju / Korea</a:t>
            </a:r>
            <a:endParaRPr lang="en-CA" altLang="ko-KR" sz="1200" b="1" dirty="0">
              <a:ea typeface="굴림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9E9A2-2885-478F-9149-83F2471B55D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09062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8258B-D8C4-4B5A-87C6-296D75C213AD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65235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A4909-6C0A-4821-B646-0A3BB9C29D79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42229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24B00-0749-4FF6-B6E1-DB2CD00A1D6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74172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EE41D-DE33-4A26-B565-7116D9F9308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49618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EDDD3-EE84-4063-919C-51F84AD9103F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75645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A4B84-3600-4EE2-8D80-E4E73E67B577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44357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1421B-CDC2-460E-962B-79420DDA722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6796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charset="-127"/>
              </a:defRPr>
            </a:lvl1pPr>
          </a:lstStyle>
          <a:p>
            <a:pPr>
              <a:defRPr/>
            </a:pPr>
            <a:fld id="{5501035B-EDF0-48E1-89FE-2374D09A191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ko-KR" sz="1200" dirty="0" smtClean="0">
                <a:solidFill>
                  <a:srgbClr val="09244D"/>
                </a:solidFill>
                <a:ea typeface="굴림" charset="-127"/>
              </a:rPr>
              <a:t>GSC17-PLEN-32</a:t>
            </a:r>
            <a:endParaRPr lang="en-CA" altLang="ko-KR" sz="1200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5853124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 for Shared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charset="-127"/>
              </a:rPr>
              <a:t>GSC-17, Jeju / Korea</a:t>
            </a:r>
            <a:endParaRPr lang="en-CA" altLang="ko-KR" sz="1200" b="1" dirty="0"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b="1" dirty="0">
                <a:ea typeface="굴림" charset="-127"/>
              </a:rPr>
              <a:t>Home Networking activities in TTC </a:t>
            </a:r>
            <a:endParaRPr lang="en-CA" altLang="ko-KR" b="1" dirty="0" smtClean="0">
              <a:ea typeface="굴림" charset="-127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886200"/>
            <a:ext cx="864096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Kenji </a:t>
            </a:r>
            <a:r>
              <a:rPr lang="en-US" dirty="0" smtClean="0"/>
              <a:t>KORO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TTC </a:t>
            </a:r>
          </a:p>
          <a:p>
            <a:pPr eaLnBrk="1" hangingPunct="1">
              <a:defRPr/>
            </a:pPr>
            <a:r>
              <a:rPr lang="en-US" dirty="0"/>
              <a:t>Next-Generation Home Network system WG</a:t>
            </a:r>
          </a:p>
          <a:p>
            <a:pPr eaLnBrk="1" hangingPunct="1">
              <a:defRPr/>
            </a:pPr>
            <a:endParaRPr lang="en-CA" altLang="ko-KR" dirty="0" smtClean="0">
              <a:ea typeface="굴림" charset="-127"/>
            </a:endParaRPr>
          </a:p>
        </p:txBody>
      </p:sp>
      <p:graphicFrame>
        <p:nvGraphicFramePr>
          <p:cNvPr id="20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2926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GSC17-PLEN-32</a:t>
                      </a:r>
                      <a:endParaRPr kumimoji="0" lang="en-CA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TTC</a:t>
                      </a:r>
                      <a:endParaRPr kumimoji="0" lang="en-CA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Kenji KORO</a:t>
                      </a:r>
                      <a:endParaRPr kumimoji="0" lang="en-CA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50" charset="-127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6.14</a:t>
                      </a:r>
                      <a:endParaRPr kumimoji="0" lang="en-CA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805656-CE5D-4213-8169-18D2CE6FA893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2</a:t>
            </a:fld>
            <a:endParaRPr lang="en-CA" altLang="ko-KR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dirty="0" smtClean="0">
                <a:ea typeface="굴림" charset="-127"/>
              </a:rPr>
              <a:t>Highlight of Current Activities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712967" cy="5256584"/>
          </a:xfrm>
        </p:spPr>
        <p:txBody>
          <a:bodyPr/>
          <a:lstStyle/>
          <a:p>
            <a:pPr eaLnBrk="1" hangingPunct="1">
              <a:lnSpc>
                <a:spcPts val="2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  <a:defRPr/>
            </a:pPr>
            <a:r>
              <a:rPr lang="en-US" altLang="ja-JP" sz="2000" b="1" dirty="0">
                <a:latin typeface="ＭＳ Ｐゴシック" pitchFamily="50" charset="-128"/>
                <a:ea typeface="ＭＳ Ｐゴシック" pitchFamily="50" charset="-128"/>
              </a:rPr>
              <a:t>Standardization about Home Networking (HN) in Japan</a:t>
            </a:r>
            <a:endParaRPr lang="ja-JP" altLang="en-US" sz="2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marL="534988" lvl="1" indent="-260350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HEMS</a:t>
            </a:r>
            <a:r>
              <a:rPr lang="ja-JP" altLang="en-US" sz="1800" b="1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operation in Japan  was required to specify at </a:t>
            </a:r>
            <a:r>
              <a:rPr lang="en-US" altLang="ja-JP" sz="1800" b="1" dirty="0">
                <a:latin typeface="ＭＳ Ｐゴシック" pitchFamily="50" charset="-128"/>
                <a:ea typeface="ＭＳ Ｐゴシック" pitchFamily="50" charset="-128"/>
              </a:rPr>
              <a:t>an early stage, </a:t>
            </a: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so TTC </a:t>
            </a:r>
            <a:r>
              <a:rPr lang="en-US" altLang="ja-JP" sz="1800" b="1" dirty="0">
                <a:latin typeface="ＭＳ Ｐゴシック" pitchFamily="50" charset="-128"/>
                <a:ea typeface="ＭＳ Ｐゴシック" pitchFamily="50" charset="-128"/>
              </a:rPr>
              <a:t>specified </a:t>
            </a: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several standard and technical reports as follows.</a:t>
            </a:r>
          </a:p>
          <a:p>
            <a:pPr marL="809625" lvl="3" indent="-274638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ü"/>
              <a:tabLst>
                <a:tab pos="809625" algn="l"/>
              </a:tabLst>
              <a:defRPr/>
            </a:pP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Communication protocol (interface) under the layer 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of ECHONET 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Lite;</a:t>
            </a:r>
          </a:p>
          <a:p>
            <a:pPr marL="1187450" lvl="4" indent="-285750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JJ-300.10: Home 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network Communication Interface for ECHONET Lite 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    (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IEEE802.15.4/4e/4g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920MHz-band Wireless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) </a:t>
            </a:r>
          </a:p>
          <a:p>
            <a:pPr marL="1187450" lvl="4" indent="-285750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Font typeface="Arial" pitchFamily="34" charset="0"/>
              <a:buChar char="•"/>
              <a:tabLst>
                <a:tab pos="809625" algn="l"/>
              </a:tabLst>
              <a:defRPr/>
            </a:pP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JJ-300.11: Home network 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Communication Interface for ECHONET Lite</a:t>
            </a:r>
          </a:p>
          <a:p>
            <a:pPr marL="901700" lvl="4" indent="0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None/>
              <a:tabLst>
                <a:tab pos="809625" algn="l"/>
              </a:tabLst>
              <a:defRPr/>
            </a:pP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    (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ITU-T G.9903 Narrow band OFDM PLC)</a:t>
            </a:r>
          </a:p>
          <a:p>
            <a:pPr marL="809625" lvl="3" indent="-274638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ü"/>
              <a:tabLst>
                <a:tab pos="809625" algn="l"/>
              </a:tabLst>
              <a:defRPr/>
            </a:pP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TR-1043: Implementation guidelines of Home network communication 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interface</a:t>
            </a:r>
          </a:p>
          <a:p>
            <a:pPr marL="534988" lvl="3" indent="-260350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Planning </a:t>
            </a:r>
            <a:r>
              <a:rPr lang="en-US" altLang="ja-JP" sz="1800" b="1" dirty="0">
                <a:latin typeface="ＭＳ Ｐゴシック" pitchFamily="50" charset="-128"/>
                <a:ea typeface="ＭＳ Ｐゴシック" pitchFamily="50" charset="-128"/>
              </a:rPr>
              <a:t>to study interworking between TR-069 and G.9973 for end device control</a:t>
            </a:r>
          </a:p>
          <a:p>
            <a:pPr marL="534988" lvl="1" indent="-260350" eaLnBrk="1" hangingPunct="1">
              <a:lnSpc>
                <a:spcPts val="2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 Propose to SG13: </a:t>
            </a:r>
            <a:r>
              <a:rPr lang="en-US" altLang="ja-JP" sz="1800" b="1" dirty="0" err="1" smtClean="0">
                <a:latin typeface="ＭＳ Ｐゴシック" pitchFamily="50" charset="-128"/>
                <a:ea typeface="ＭＳ Ｐゴシック" pitchFamily="50" charset="-128"/>
              </a:rPr>
              <a:t>Y.cloud-hemsarch</a:t>
            </a: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: (</a:t>
            </a:r>
            <a:r>
              <a:rPr lang="en-GB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Proposal </a:t>
            </a:r>
            <a:r>
              <a:rPr lang="en-GB" altLang="ja-JP" sz="1800" b="1" dirty="0">
                <a:latin typeface="ＭＳ Ｐゴシック" pitchFamily="50" charset="-128"/>
                <a:ea typeface="ＭＳ Ｐゴシック" pitchFamily="50" charset="-128"/>
              </a:rPr>
              <a:t>for initiating study on architecture of the HEMS cooperating with the </a:t>
            </a:r>
            <a:r>
              <a:rPr lang="en-GB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Cloud)</a:t>
            </a:r>
            <a:endParaRPr lang="en-US" altLang="ja-JP" sz="2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  <a:defRPr/>
            </a:pPr>
            <a:r>
              <a:rPr lang="en-US" altLang="ja-JP" sz="2000" b="1" dirty="0">
                <a:latin typeface="ＭＳ Ｐゴシック" pitchFamily="50" charset="-128"/>
                <a:ea typeface="ＭＳ Ｐゴシック" pitchFamily="50" charset="-128"/>
              </a:rPr>
              <a:t>Cooperation with the related SDOs and </a:t>
            </a:r>
            <a:r>
              <a:rPr lang="en-US" altLang="ja-JP" sz="2000" b="1" dirty="0" err="1">
                <a:latin typeface="ＭＳ Ｐゴシック" pitchFamily="50" charset="-128"/>
                <a:ea typeface="ＭＳ Ｐゴシック" pitchFamily="50" charset="-128"/>
              </a:rPr>
              <a:t>Fora</a:t>
            </a:r>
            <a:endParaRPr lang="ja-JP" altLang="en-US" sz="2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marL="627063" lvl="1" indent="-352425" eaLnBrk="1" hangingPunct="1">
              <a:lnSpc>
                <a:spcPts val="2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en-US" altLang="ja-JP" sz="1800" b="1" dirty="0">
                <a:latin typeface="ＭＳ Ｐゴシック" pitchFamily="50" charset="-128"/>
                <a:ea typeface="ＭＳ Ｐゴシック" pitchFamily="50" charset="-128"/>
              </a:rPr>
              <a:t>ITU-T, BB-Forum, HGI, DLNA, UPnP, etc</a:t>
            </a: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.</a:t>
            </a:r>
          </a:p>
          <a:p>
            <a:pPr marL="809625" lvl="3" indent="-274638" eaLnBrk="1" hangingPunct="1">
              <a:lnSpc>
                <a:spcPts val="2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altLang="ja-JP" sz="1600" b="1" dirty="0" err="1" smtClean="0">
                <a:latin typeface="ＭＳ Ｐゴシック" pitchFamily="50" charset="-128"/>
                <a:ea typeface="ＭＳ Ｐゴシック" pitchFamily="50" charset="-128"/>
              </a:rPr>
              <a:t>MoU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between TTC and </a:t>
            </a:r>
            <a:r>
              <a:rPr lang="en-US" altLang="ja-JP" sz="1600" b="1" dirty="0" err="1" smtClean="0">
                <a:latin typeface="ＭＳ Ｐゴシック" pitchFamily="50" charset="-128"/>
                <a:ea typeface="ＭＳ Ｐゴシック" pitchFamily="50" charset="-128"/>
              </a:rPr>
              <a:t>ZigBee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 Alliance, Wi-SUN Alliance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.</a:t>
            </a:r>
            <a:endParaRPr lang="en-US" altLang="ja-JP" sz="16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marL="627063" lvl="1" indent="-352425" eaLnBrk="1" hangingPunct="1">
              <a:lnSpc>
                <a:spcPts val="2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en-US" altLang="ja-JP" sz="1800" b="1" dirty="0">
                <a:latin typeface="ＭＳ Ｐゴシック" pitchFamily="50" charset="-128"/>
                <a:ea typeface="ＭＳ Ｐゴシック" pitchFamily="50" charset="-128"/>
              </a:rPr>
              <a:t>Cooperation in </a:t>
            </a:r>
            <a:r>
              <a:rPr lang="en-US" altLang="ja-JP" sz="1800" b="1" dirty="0" smtClean="0">
                <a:latin typeface="ＭＳ Ｐゴシック" pitchFamily="50" charset="-128"/>
                <a:ea typeface="ＭＳ Ｐゴシック" pitchFamily="50" charset="-128"/>
              </a:rPr>
              <a:t>Japan</a:t>
            </a:r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marL="809625" lvl="3" indent="-274638" eaLnBrk="1" hangingPunct="1">
              <a:lnSpc>
                <a:spcPts val="2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New Generation Network Promotion Forum in 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Japan:</a:t>
            </a:r>
            <a:endParaRPr lang="en-US" altLang="ja-JP" sz="16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marL="1541463" lvl="5" indent="-639763">
              <a:lnSpc>
                <a:spcPts val="2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IP network WG: Research technical 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and 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application demands</a:t>
            </a:r>
          </a:p>
          <a:p>
            <a:pPr marL="809625" lvl="3" indent="-274638" eaLnBrk="1" hangingPunct="1">
              <a:lnSpc>
                <a:spcPts val="2000"/>
              </a:lnSpc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HATS: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Interoperability test about NAT Traversal.</a:t>
            </a:r>
            <a:endParaRPr lang="en-US" altLang="ja-JP" sz="16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A51A62-518C-4C25-8687-4630FE5C29BC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3</a:t>
            </a:fld>
            <a:endParaRPr lang="en-CA" altLang="ko-KR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mtClean="0">
                <a:ea typeface="굴림" charset="-127"/>
              </a:rPr>
              <a:t>Strategic Direction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TR-069 is well 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known as 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the technical 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specification entitled CPE WAN Management Protocol (CWMP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), but interworking with HN internal apparatus is not sufficiently defined. 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endParaRPr lang="en-US" altLang="ja-JP" sz="2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About this problem, TTC will study the interworking between TR-069 and G.9973 for end device control.</a:t>
            </a:r>
            <a:endParaRPr lang="en-CA" altLang="ko-KR" b="1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A29F1D-52EE-44BB-9B1B-FD8B72801D3A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4</a:t>
            </a:fld>
            <a:endParaRPr lang="en-CA" altLang="ko-KR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mtClean="0">
                <a:ea typeface="굴림" charset="-127"/>
              </a:rPr>
              <a:t>Challenges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C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onsider the cooperation between G.9973 and TR-069.</a:t>
            </a:r>
            <a:endParaRPr lang="en-US" altLang="ja-JP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endParaRPr lang="en-US" altLang="ja-JP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altLang="ja-JP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553286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899592" y="4939084"/>
            <a:ext cx="7003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Figure</a:t>
            </a:r>
            <a:r>
              <a:rPr kumimoji="1" lang="ja-JP" altLang="en-US" b="1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Sample of the information flow between ACS and HTIP(G.9973)</a:t>
            </a:r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43608" y="5517232"/>
            <a:ext cx="4727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Note:   ACS (</a:t>
            </a:r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</a:rPr>
              <a:t>Auto Configuration Server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)</a:t>
            </a:r>
          </a:p>
          <a:p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         </a:t>
            </a:r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</a:rPr>
              <a:t>HTIP (Home-network Topology Identifying Protocol )</a:t>
            </a: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E0C9CF-9D64-44DD-8E96-314CC73D1F0F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5</a:t>
            </a:fld>
            <a:endParaRPr lang="en-CA" altLang="ko-KR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mtClean="0">
                <a:ea typeface="굴림" charset="-127"/>
              </a:rPr>
              <a:t>Next Steps / Actions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20713" y="16367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924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9244D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9244D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9244D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9244D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924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924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924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9244D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000" b="1" kern="0" dirty="0" smtClean="0">
                <a:latin typeface="ＭＳ Ｐゴシック" pitchFamily="50" charset="-128"/>
                <a:ea typeface="ＭＳ Ｐゴシック" pitchFamily="50" charset="-128"/>
              </a:rPr>
              <a:t>TTC will examine the cooperation about the access method to the HTIP information by CWMP. 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altLang="ja-JP" sz="2000" b="1" kern="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ja-JP" sz="2000" b="1" kern="0" dirty="0" smtClean="0">
                <a:latin typeface="ＭＳ Ｐゴシック" pitchFamily="50" charset="-128"/>
                <a:ea typeface="ＭＳ Ｐゴシック" pitchFamily="50" charset="-128"/>
              </a:rPr>
              <a:t>Propose to BBF, how to manage the HTIP information at ACS.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endParaRPr lang="en-US" altLang="ja-JP" sz="2400" b="1" kern="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endParaRPr lang="en-US" altLang="ja-JP" sz="2400" b="1" kern="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altLang="ja-JP" sz="2400" b="1" kern="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210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25DF9E-4851-48BE-B912-1FBF5BD80229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6</a:t>
            </a:fld>
            <a:endParaRPr lang="en-CA" altLang="ko-KR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6337300" cy="771525"/>
          </a:xfrm>
          <a:prstGeom prst="rect">
            <a:avLst/>
          </a:prstGeom>
          <a:noFill/>
          <a:ln w="9525">
            <a:solidFill>
              <a:srgbClr val="C6880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400" b="1">
                <a:solidFill>
                  <a:srgbClr val="0924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Supplementary Slides</a:t>
            </a:r>
            <a:endParaRPr lang="en-CA" altLang="ko-KR" sz="4400" b="1">
              <a:solidFill>
                <a:srgbClr val="09244D"/>
              </a:solidFill>
              <a:effectLst>
                <a:outerShdw blurRad="38100" dist="38100" dir="2700000" algn="tl">
                  <a:srgbClr val="C0C0C0"/>
                </a:outerShdw>
              </a:effectLst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DD2E8F-66F5-4F4A-95D1-CBEAFB70C211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7</a:t>
            </a:fld>
            <a:endParaRPr lang="en-CA" altLang="ko-KR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dirty="0" smtClean="0">
                <a:ea typeface="굴림" charset="-127"/>
              </a:rPr>
              <a:t>Supplementary Slides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6449" y="5496908"/>
            <a:ext cx="282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ECHONET Standardization </a:t>
            </a:r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山形 3"/>
          <p:cNvSpPr/>
          <p:nvPr/>
        </p:nvSpPr>
        <p:spPr bwMode="auto">
          <a:xfrm rot="16200000">
            <a:off x="20321" y="2981643"/>
            <a:ext cx="1634856" cy="699755"/>
          </a:xfrm>
          <a:prstGeom prst="chevr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7748" y="24928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5177" y="2978369"/>
            <a:ext cx="726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Layer</a:t>
            </a:r>
          </a:p>
          <a:p>
            <a:pPr algn="ctr"/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5-7</a:t>
            </a:r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2" name="山形 11"/>
          <p:cNvSpPr/>
          <p:nvPr/>
        </p:nvSpPr>
        <p:spPr bwMode="auto">
          <a:xfrm rot="16200000">
            <a:off x="45727" y="4355008"/>
            <a:ext cx="1584044" cy="699755"/>
          </a:xfrm>
          <a:prstGeom prst="chevr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5177" y="4398336"/>
            <a:ext cx="726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Layer</a:t>
            </a:r>
          </a:p>
          <a:p>
            <a:pPr algn="ctr"/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1-4</a:t>
            </a:r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229291" y="2978368"/>
            <a:ext cx="2838653" cy="100637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ECHONET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Communication Control</a:t>
            </a: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229291" y="4056748"/>
            <a:ext cx="2838653" cy="7718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Absorption of Protocol Differences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229291" y="2514964"/>
            <a:ext cx="2838653" cy="3896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Application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1475656" y="3624569"/>
            <a:ext cx="2304256" cy="28816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ECHONET Address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229291" y="4920844"/>
            <a:ext cx="606405" cy="524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PLC</a:t>
            </a:r>
            <a:endParaRPr kumimoji="0" lang="ja-JP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877363" y="4920844"/>
            <a:ext cx="606405" cy="524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Low power RF</a:t>
            </a:r>
            <a:endParaRPr kumimoji="0" lang="ja-JP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525435" y="4920844"/>
            <a:ext cx="606405" cy="524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IRDA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3461539" y="4920844"/>
            <a:ext cx="606405" cy="2621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IP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461539" y="5234785"/>
            <a:ext cx="606405" cy="26212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Ether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665480" y="2998558"/>
            <a:ext cx="2838653" cy="1006371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ECHONET Lite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Communication Control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5665480" y="4076938"/>
            <a:ext cx="2838653" cy="13681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Protocol Free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665480" y="2535154"/>
            <a:ext cx="2838653" cy="389656"/>
          </a:xfrm>
          <a:prstGeom prst="rect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Application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139952" y="2998558"/>
            <a:ext cx="1152128" cy="249835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IEC62480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IEC62394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IEC/ISO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  14543-4-1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IEC/ISO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 24676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</a:rPr>
              <a:t>IEC/ISO</a:t>
            </a:r>
          </a:p>
          <a:p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</a:rPr>
              <a:t>  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14543-4-2</a:t>
            </a:r>
          </a:p>
          <a:p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</a:rPr>
              <a:t>IEC62457</a:t>
            </a:r>
            <a:endParaRPr lang="en-US" altLang="ja-JP" sz="1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24443" y="5426641"/>
            <a:ext cx="1818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ECHONET Lite</a:t>
            </a:r>
          </a:p>
          <a:p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 Standardization </a:t>
            </a:r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467544" y="1700808"/>
            <a:ext cx="8280920" cy="576064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b="1" dirty="0">
                <a:latin typeface="ＭＳ Ｐゴシック" pitchFamily="50" charset="-128"/>
                <a:ea typeface="ＭＳ Ｐゴシック" pitchFamily="50" charset="-128"/>
              </a:rPr>
              <a:t>ECHONET Lite requires the separate specifications for L1 to L4 for global interoperability. </a:t>
            </a:r>
            <a:endParaRPr kumimoji="0" lang="ja-JP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7" name="下カーブ矢印 16"/>
          <p:cNvSpPr/>
          <p:nvPr/>
        </p:nvSpPr>
        <p:spPr bwMode="auto">
          <a:xfrm>
            <a:off x="4139952" y="2276872"/>
            <a:ext cx="1540475" cy="648072"/>
          </a:xfrm>
          <a:prstGeom prst="curvedDown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cxnSp>
        <p:nvCxnSpPr>
          <p:cNvPr id="26" name="直線コネクタ 25"/>
          <p:cNvCxnSpPr>
            <a:stCxn id="20" idx="3"/>
          </p:cNvCxnSpPr>
          <p:nvPr/>
        </p:nvCxnSpPr>
        <p:spPr bwMode="auto">
          <a:xfrm>
            <a:off x="3131840" y="5182967"/>
            <a:ext cx="3296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>
          <a:xfrm>
            <a:off x="356776" y="1238088"/>
            <a:ext cx="2600392" cy="369332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kumimoji="1" lang="en-US" altLang="ja-JP" b="1" dirty="0">
                <a:latin typeface="ＭＳ Ｐゴシック" pitchFamily="50" charset="-128"/>
                <a:ea typeface="ＭＳ Ｐゴシック" pitchFamily="50" charset="-128"/>
              </a:rPr>
              <a:t>ECHONET </a:t>
            </a:r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Lite Overview</a:t>
            </a:r>
            <a:endParaRPr kumimoji="1" lang="en-US" altLang="ja-JP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74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DD2E8F-66F5-4F4A-95D1-CBEAFB70C211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8</a:t>
            </a:fld>
            <a:endParaRPr lang="en-CA" altLang="ko-KR" dirty="0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dirty="0" smtClean="0">
                <a:ea typeface="굴림" charset="-127"/>
              </a:rPr>
              <a:t>Supplementary Slides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187624" y="6042774"/>
            <a:ext cx="6120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Figure  ECHONET Lite Layer protocol model in </a:t>
            </a:r>
            <a:r>
              <a:rPr lang="en-US" altLang="ja-JP" sz="16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TTC TR-1043</a:t>
            </a:r>
            <a:endParaRPr lang="ja-JP" altLang="ja-JP" sz="1600" b="1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74665"/>
              </p:ext>
            </p:extLst>
          </p:nvPr>
        </p:nvGraphicFramePr>
        <p:xfrm>
          <a:off x="323525" y="1268760"/>
          <a:ext cx="8568955" cy="40798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059"/>
                <a:gridCol w="1008112"/>
                <a:gridCol w="720080"/>
                <a:gridCol w="1008112"/>
                <a:gridCol w="1152128"/>
                <a:gridCol w="1152128"/>
                <a:gridCol w="1008112"/>
                <a:gridCol w="1008112"/>
                <a:gridCol w="1008112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5-7</a:t>
                      </a:r>
                      <a:endParaRPr kumimoji="1" lang="ja-JP" altLang="en-US" sz="1400" b="1" baseline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kern="1200" baseline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  <a:cs typeface="+mn-cs"/>
                        </a:rPr>
                        <a:t>                         ECHONET Lite         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kern="1200" baseline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  <a:cs typeface="+mn-cs"/>
                        </a:rPr>
                        <a:t>ECHONET Lite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kern="1200" baseline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  <a:cs typeface="+mn-cs"/>
                        </a:rPr>
                        <a:t>over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kern="1200" baseline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  <a:cs typeface="+mn-cs"/>
                        </a:rPr>
                        <a:t>L2 frame	</a:t>
                      </a:r>
                    </a:p>
                    <a:p>
                      <a:pPr algn="ctr"/>
                      <a:endParaRPr kumimoji="1" lang="ja-JP" altLang="en-US" sz="1400" b="1" baseline="0" dirty="0"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768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UDP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752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IPv4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IPv6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IPv6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6LowPAN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IPv4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IPv6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IPv6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6LowPAN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IEEE802.3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Family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G.9961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G.9972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IEEE1901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ITU-T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G.9903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IEEE802.11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Family</a:t>
                      </a:r>
                      <a:endParaRPr kumimoji="1" lang="ja-JP" altLang="en-US" sz="1400" b="1" baseline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IEEE802.15.1</a:t>
                      </a:r>
                    </a:p>
                    <a:p>
                      <a:pPr algn="ctr"/>
                      <a:r>
                        <a:rPr kumimoji="1" lang="en-US" altLang="ja-JP" sz="12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Family</a:t>
                      </a:r>
                    </a:p>
                    <a:p>
                      <a:pPr algn="ctr"/>
                      <a:r>
                        <a:rPr kumimoji="1" lang="en-US" altLang="ja-JP" sz="12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PAN Profile</a:t>
                      </a:r>
                      <a:endParaRPr kumimoji="1" lang="ja-JP" altLang="en-US" sz="1200" b="1" baseline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IEEE802.15.4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IEEE802.15.4e/g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</a:tr>
              <a:tr h="6752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IEEE802.3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Family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G.9960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G.9963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G.9964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G.9972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IEEE1901</a:t>
                      </a:r>
                      <a:endParaRPr kumimoji="1" lang="ja-JP" altLang="en-US" sz="1400" b="1" baseline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ITU-T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G.9903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IEEE802.11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Family</a:t>
                      </a:r>
                      <a:endParaRPr kumimoji="1" lang="ja-JP" altLang="en-US" sz="1400" b="1" baseline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ctr"/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IEEE802.15.1</a:t>
                      </a:r>
                    </a:p>
                    <a:p>
                      <a:pPr algn="ctr"/>
                      <a:r>
                        <a:rPr kumimoji="1" lang="en-US" altLang="ja-JP" sz="12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Family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IEEE802.15.4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IEEE802.15.4e/g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2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Medium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UTP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Optical 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Fiber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Power Line</a:t>
                      </a:r>
                      <a:endParaRPr kumimoji="1" lang="ja-JP" altLang="en-US" sz="1400" b="1" baseline="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Wireless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(2.4/5G)</a:t>
                      </a:r>
                      <a:endParaRPr kumimoji="1" lang="ja-JP" altLang="en-US" sz="1400" b="1" baseline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Wireless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(2.4G)</a:t>
                      </a:r>
                      <a:endParaRPr kumimoji="1" lang="ja-JP" altLang="en-US" sz="1400" b="1" baseline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Wireless</a:t>
                      </a:r>
                    </a:p>
                    <a:p>
                      <a:pPr algn="ctr"/>
                      <a:r>
                        <a:rPr kumimoji="1" lang="en-US" altLang="ja-JP" sz="1400" b="1" baseline="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(920MHz)</a:t>
                      </a:r>
                      <a:endParaRPr kumimoji="1" lang="ja-JP" altLang="en-US" sz="1400" b="1" baseline="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baseline="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75177" y="5517232"/>
            <a:ext cx="960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Ethernet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35696" y="5517232"/>
            <a:ext cx="577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G.hn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60087" y="5517232"/>
            <a:ext cx="1003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IEEE1901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40207" y="5373216"/>
            <a:ext cx="1077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u="sng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JJ-300.11</a:t>
            </a:r>
          </a:p>
          <a:p>
            <a:pPr algn="ctr"/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G.9903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32040" y="5517232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Wi-Fi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68144" y="5517232"/>
            <a:ext cx="1032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Bluetooth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94945" y="5373216"/>
            <a:ext cx="1957587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u="sng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JJ-300.10</a:t>
            </a:r>
          </a:p>
          <a:p>
            <a:pPr algn="ctr"/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 Wi-SUN     </a:t>
            </a:r>
            <a:r>
              <a:rPr kumimoji="1" lang="en-US" altLang="ja-JP" sz="1600" b="1" dirty="0" err="1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Wi-SUN</a:t>
            </a:r>
            <a:endParaRPr kumimoji="1" lang="en-US" altLang="ja-JP" sz="1600" b="1" dirty="0" smtClean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en-US" altLang="ja-JP" sz="1600" b="1" dirty="0" err="1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ZigBee</a:t>
            </a:r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 IP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3618411" y="1340768"/>
            <a:ext cx="1058092" cy="4617223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6898284" y="1340768"/>
            <a:ext cx="1922188" cy="4871283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27613" y="5301208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00CC"/>
                </a:solidFill>
                <a:latin typeface="ＭＳ Ｐゴシック" pitchFamily="50" charset="-128"/>
                <a:ea typeface="ＭＳ Ｐゴシック" pitchFamily="50" charset="-128"/>
              </a:rPr>
              <a:t>Layer</a:t>
            </a:r>
            <a:endParaRPr kumimoji="1" lang="ja-JP" altLang="en-US" sz="1600" b="1" dirty="0">
              <a:solidFill>
                <a:srgbClr val="0000CC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2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DD2E8F-66F5-4F4A-95D1-CBEAFB70C211}" type="slidenum">
              <a:rPr lang="en-CA" altLang="ko-KR" smtClean="0">
                <a:latin typeface="Trebuchet MS" pitchFamily="34" charset="0"/>
                <a:ea typeface="굴림" pitchFamily="50" charset="-127"/>
              </a:rPr>
              <a:pPr eaLnBrk="1" hangingPunct="1"/>
              <a:t>9</a:t>
            </a:fld>
            <a:endParaRPr lang="en-CA" altLang="ko-KR" smtClean="0">
              <a:latin typeface="Trebuchet MS" pitchFamily="34" charset="0"/>
              <a:ea typeface="굴림" pitchFamily="50" charset="-127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smtClean="0">
                <a:ea typeface="굴림" charset="-127"/>
              </a:rPr>
              <a:t>Supplementary Slides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2293" name="図 5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64" y="1124744"/>
            <a:ext cx="693579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79512" y="3169853"/>
            <a:ext cx="52565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755650" algn="l"/>
                <a:tab pos="1008063" algn="l"/>
                <a:tab pos="1260475" algn="l"/>
              </a:tabLst>
            </a:pPr>
            <a:r>
              <a:rPr kumimoji="0" lang="en-GB" altLang="ja-JP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Figure 1.  System Configuration</a:t>
            </a:r>
            <a:endParaRPr kumimoji="0" lang="en-GB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2296" name="図 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82" y="4010581"/>
            <a:ext cx="6758474" cy="215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2051720" y="6073551"/>
            <a:ext cx="5400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>
              <a:tabLst>
                <a:tab pos="504825" algn="l"/>
                <a:tab pos="755650" algn="l"/>
                <a:tab pos="1008063" algn="l"/>
                <a:tab pos="1260475" algn="l"/>
              </a:tabLst>
            </a:pPr>
            <a:r>
              <a:rPr lang="en-GB" altLang="ja-JP" sz="1400" b="1" u="sng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Figure 2.  Functional Model with Protocol Conversion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81967" y="1268760"/>
            <a:ext cx="5182121" cy="58477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marL="0" lvl="2">
              <a:buClr>
                <a:schemeClr val="tx1"/>
              </a:buClr>
              <a:defRPr/>
            </a:pP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</a:rPr>
              <a:t>SG13</a:t>
            </a:r>
            <a:r>
              <a:rPr lang="en-US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: </a:t>
            </a:r>
            <a:r>
              <a:rPr lang="en-US" altLang="ja-JP" sz="1600" b="1" dirty="0" err="1" smtClean="0">
                <a:latin typeface="ＭＳ Ｐゴシック" pitchFamily="50" charset="-128"/>
                <a:ea typeface="ＭＳ Ｐゴシック" pitchFamily="50" charset="-128"/>
              </a:rPr>
              <a:t>Y.cloud-hemsarch</a:t>
            </a:r>
            <a:endParaRPr lang="en-US" altLang="ja-JP" sz="1600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marL="0" lvl="2">
              <a:buClr>
                <a:schemeClr val="tx1"/>
              </a:buClr>
              <a:defRPr/>
            </a:pPr>
            <a:r>
              <a:rPr lang="en-GB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 (Architecture </a:t>
            </a:r>
            <a:r>
              <a:rPr lang="en-GB" altLang="ja-JP" sz="1600" b="1" dirty="0">
                <a:latin typeface="ＭＳ Ｐゴシック" pitchFamily="50" charset="-128"/>
                <a:ea typeface="ＭＳ Ｐゴシック" pitchFamily="50" charset="-128"/>
              </a:rPr>
              <a:t>of the HEMS cooperating with the </a:t>
            </a:r>
            <a:r>
              <a:rPr lang="en-GB" altLang="ja-JP" sz="1600" b="1" dirty="0" smtClean="0">
                <a:latin typeface="ＭＳ Ｐゴシック" pitchFamily="50" charset="-128"/>
                <a:ea typeface="ＭＳ Ｐゴシック" pitchFamily="50" charset="-128"/>
              </a:rPr>
              <a:t>Cloud)</a:t>
            </a:r>
            <a:endParaRPr lang="en-US" altLang="ja-JP" sz="16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85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B3376BF-F99F-4B4D-9BF0-E55C9EE4D7F1}"/>
</file>

<file path=customXml/itemProps2.xml><?xml version="1.0" encoding="utf-8"?>
<ds:datastoreItem xmlns:ds="http://schemas.openxmlformats.org/officeDocument/2006/customXml" ds:itemID="{04AF2A7A-B533-469A-9F51-F33937727B6D}"/>
</file>

<file path=customXml/itemProps3.xml><?xml version="1.0" encoding="utf-8"?>
<ds:datastoreItem xmlns:ds="http://schemas.openxmlformats.org/officeDocument/2006/customXml" ds:itemID="{6A69B70B-282D-490D-95A4-5F7DC46DC1F5}"/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407</Words>
  <Application>Microsoft Office PowerPoint</Application>
  <PresentationFormat>화면 슬라이드 쇼(4:3)</PresentationFormat>
  <Paragraphs>166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Default Design</vt:lpstr>
      <vt:lpstr>Home Networking activities in TTC </vt:lpstr>
      <vt:lpstr>Highlight of Current Activities</vt:lpstr>
      <vt:lpstr>Strategic Direction</vt:lpstr>
      <vt:lpstr>Challenges</vt:lpstr>
      <vt:lpstr>Next Steps / Actions</vt:lpstr>
      <vt:lpstr>PowerPoint 프레젠테이션</vt:lpstr>
      <vt:lpstr>Supplementary Slides</vt:lpstr>
      <vt:lpstr>Supplementary Slides</vt:lpstr>
      <vt:lpstr>Supplementary Slides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GSC-16 PowerPoint Template</dc:title>
  <dc:creator>ISACC Secretariat</dc:creator>
  <dc:description>v.3 - 12 October 2011</dc:description>
  <cp:lastModifiedBy>ttA</cp:lastModifiedBy>
  <cp:revision>80</cp:revision>
  <cp:lastPrinted>2013-04-26T05:17:37Z</cp:lastPrinted>
  <dcterms:created xsi:type="dcterms:W3CDTF">2011-06-28T13:16:06Z</dcterms:created>
  <dcterms:modified xsi:type="dcterms:W3CDTF">2013-05-09T11:13:29Z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