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82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8803"/>
    <a:srgbClr val="09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3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942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noProof="0" smtClean="0"/>
              <a:t>Click to edit Master text styles</a:t>
            </a:r>
          </a:p>
          <a:p>
            <a:pPr lvl="1"/>
            <a:r>
              <a:rPr lang="en-CA" altLang="ko-KR" noProof="0" smtClean="0"/>
              <a:t>Second level</a:t>
            </a:r>
          </a:p>
          <a:p>
            <a:pPr lvl="2"/>
            <a:r>
              <a:rPr lang="en-CA" altLang="ko-KR" noProof="0" smtClean="0"/>
              <a:t>Third level</a:t>
            </a:r>
          </a:p>
          <a:p>
            <a:pPr lvl="3"/>
            <a:r>
              <a:rPr lang="en-CA" altLang="ko-KR" noProof="0" smtClean="0"/>
              <a:t>Fourth level</a:t>
            </a:r>
          </a:p>
          <a:p>
            <a:pPr lvl="4"/>
            <a:r>
              <a:rPr lang="en-CA" altLang="ko-K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endParaRPr lang="en-CA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CC00683B-A358-46E4-B6E9-15C2B2DE44E7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1235162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00683B-A358-46E4-B6E9-15C2B2DE44E7}" type="slidenum">
              <a:rPr lang="en-CA" altLang="ko-KR" smtClean="0"/>
              <a:pPr>
                <a:defRPr/>
              </a:pPr>
              <a:t>2</a:t>
            </a:fld>
            <a:endParaRPr lang="en-CA" alt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99" tIns="45101" rIns="90199" bIns="45101" anchor="b"/>
          <a:lstStyle/>
          <a:p>
            <a:pPr algn="r" defTabSz="901700">
              <a:spcBef>
                <a:spcPct val="50000"/>
              </a:spcBef>
            </a:pPr>
            <a:fld id="{225E41CA-73C2-449B-A0BC-F03E82B2FDA1}" type="slidenum">
              <a:rPr lang="ja-JP" altLang="en-US" sz="120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13</a:t>
            </a:fld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 lIns="91546" tIns="44971" rIns="91546" bIns="44971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99" tIns="45101" rIns="90199" bIns="45101" anchor="b"/>
          <a:lstStyle/>
          <a:p>
            <a:pPr algn="r" defTabSz="901700">
              <a:spcBef>
                <a:spcPct val="50000"/>
              </a:spcBef>
            </a:pPr>
            <a:fld id="{225E41CA-73C2-449B-A0BC-F03E82B2FDA1}" type="slidenum">
              <a:rPr lang="ja-JP" altLang="en-US" sz="120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14</a:t>
            </a:fld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 lIns="91546" tIns="44971" rIns="91546" bIns="44971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99" tIns="45101" rIns="90199" bIns="45101" anchor="b"/>
          <a:lstStyle/>
          <a:p>
            <a:pPr algn="r" defTabSz="901700">
              <a:spcBef>
                <a:spcPct val="50000"/>
              </a:spcBef>
            </a:pPr>
            <a:fld id="{225E41CA-73C2-449B-A0BC-F03E82B2FDA1}" type="slidenum">
              <a:rPr lang="ja-JP" altLang="en-US" sz="120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15</a:t>
            </a:fld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 lIns="91546" tIns="44971" rIns="91546" bIns="44971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99" tIns="45101" rIns="90199" bIns="45101" anchor="b"/>
          <a:lstStyle/>
          <a:p>
            <a:pPr algn="r" defTabSz="901700">
              <a:spcBef>
                <a:spcPct val="50000"/>
              </a:spcBef>
            </a:pPr>
            <a:fld id="{3ABB0A7F-AFEF-4EE2-9259-D069D8A84824}" type="slidenum">
              <a:rPr lang="ja-JP" altLang="en-US" sz="120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16</a:t>
            </a:fld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 lIns="91546" tIns="44971" rIns="91546" bIns="44971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5CC5F-B909-4A1D-86B1-EB1B2280F7DF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B7AAB-E0BA-4DBF-B91B-95FD66F57678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B7AAB-E0BA-4DBF-B91B-95FD66F57678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B7AAB-E0BA-4DBF-B91B-95FD66F57678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2987A-58C8-49B1-B138-50E18DC2D533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211" tIns="45107" rIns="90211" bIns="45107" anchor="b"/>
          <a:lstStyle/>
          <a:p>
            <a:pPr algn="r" defTabSz="901700">
              <a:spcBef>
                <a:spcPct val="50000"/>
              </a:spcBef>
            </a:pPr>
            <a:fld id="{77EF6B7F-E4CD-4183-BB74-965A742E4845}" type="slidenum">
              <a:rPr lang="en-US" altLang="ja-JP" sz="1200" b="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5</a:t>
            </a:fld>
            <a:endParaRPr lang="en-US" altLang="ja-JP" sz="1200" b="0">
              <a:latin typeface="Times New Roman" pitchFamily="18" charset="0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559" tIns="44978" rIns="91559" bIns="44978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 txBox="1">
            <a:spLocks noGrp="1" noChangeArrowheads="1"/>
          </p:cNvSpPr>
          <p:nvPr/>
        </p:nvSpPr>
        <p:spPr bwMode="auto">
          <a:xfrm>
            <a:off x="3886412" y="8710770"/>
            <a:ext cx="2971588" cy="4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43" tIns="0" rIns="19143" bIns="0" anchor="b"/>
          <a:lstStyle/>
          <a:p>
            <a:pPr algn="r" defTabSz="728663"/>
            <a:fld id="{6139A3C2-A01F-48B8-AB46-C28040B9D024}" type="slidenum">
              <a:rPr lang="en-US" altLang="ja-JP" sz="1000" i="1">
                <a:latin typeface="Times New Roman" pitchFamily="18" charset="0"/>
              </a:rPr>
              <a:pPr algn="r" defTabSz="728663"/>
              <a:t>6</a:t>
            </a:fld>
            <a:endParaRPr lang="en-US" altLang="ja-JP" sz="1000" i="1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796925"/>
            <a:ext cx="4279900" cy="320992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24" y="4357618"/>
            <a:ext cx="5026765" cy="4138769"/>
          </a:xfrm>
          <a:noFill/>
          <a:ln/>
        </p:spPr>
        <p:txBody>
          <a:bodyPr lIns="90930" tIns="44667" rIns="90930" bIns="44667"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8B87F-E759-4ABE-9236-6857B316C0A6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99" tIns="45101" rIns="90199" bIns="45101" anchor="b"/>
          <a:lstStyle/>
          <a:p>
            <a:pPr algn="r" defTabSz="901700">
              <a:spcBef>
                <a:spcPct val="50000"/>
              </a:spcBef>
            </a:pPr>
            <a:fld id="{7A15CEF2-9A2B-46E0-8577-021EADB34829}" type="slidenum">
              <a:rPr lang="ja-JP" altLang="en-US" sz="120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8</a:t>
            </a:fld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 lIns="91546" tIns="44971" rIns="91546" bIns="44971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00932E-F9A7-4204-9A7C-7159B71D055D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8001" y="0"/>
            <a:ext cx="2970000" cy="4570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8001" y="8685460"/>
            <a:ext cx="2970000" cy="4585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248" tIns="44823" rIns="91248" bIns="44823" anchor="b"/>
          <a:lstStyle/>
          <a:p>
            <a:pPr algn="r" defTabSz="922338"/>
            <a:r>
              <a:rPr lang="en-US" altLang="ja-JP" sz="1200" b="0"/>
              <a:t>5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8685460"/>
            <a:ext cx="2973176" cy="4585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0"/>
            <a:ext cx="2973176" cy="4570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4213"/>
            <a:ext cx="4575175" cy="3430587"/>
          </a:xfrm>
          <a:ln cap="flat"/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824" y="4342731"/>
            <a:ext cx="5028353" cy="4117926"/>
          </a:xfrm>
          <a:noFill/>
          <a:ln/>
        </p:spPr>
        <p:txBody>
          <a:bodyPr lIns="91248" tIns="44823" rIns="91248" bIns="44823"/>
          <a:lstStyle/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77C01F-AAEF-402F-B008-52503B3B8AC6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741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7413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8" y="4342730"/>
            <a:ext cx="5485765" cy="4114949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86412" y="8895377"/>
            <a:ext cx="2971588" cy="24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99" tIns="45101" rIns="90199" bIns="45101" anchor="b"/>
          <a:lstStyle/>
          <a:p>
            <a:pPr algn="r" defTabSz="901700">
              <a:spcBef>
                <a:spcPct val="50000"/>
              </a:spcBef>
            </a:pPr>
            <a:fld id="{FDE16DCE-2408-4400-B730-87BAE889774B}" type="slidenum">
              <a:rPr lang="ja-JP" altLang="en-US" sz="1200">
                <a:latin typeface="Times New Roman" pitchFamily="18" charset="0"/>
              </a:rPr>
              <a:pPr algn="r" defTabSz="901700">
                <a:spcBef>
                  <a:spcPct val="50000"/>
                </a:spcBef>
              </a:pPr>
              <a:t>12</a:t>
            </a:fld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84213"/>
            <a:ext cx="4576763" cy="34321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942" y="4308489"/>
            <a:ext cx="5893942" cy="4586888"/>
          </a:xfrm>
          <a:noFill/>
          <a:ln/>
        </p:spPr>
        <p:txBody>
          <a:bodyPr lIns="91546" tIns="44971" rIns="91546" bIns="44971"/>
          <a:lstStyle/>
          <a:p>
            <a:pPr defTabSz="914400"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Jeju, 13 – 16 May 2013</a:t>
            </a:r>
            <a:endParaRPr lang="en-CA" altLang="ko-KR" sz="1200" b="1" dirty="0">
              <a:ea typeface="굴림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6DD79371-1D14-4E21-A98B-965CCF57E19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47C2D-A57E-4BCB-9AF3-141D62F100BB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940152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8AB46-588E-4AE1-8345-EE3EF1EBF2E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796136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ko-KR" sz="1200" b="1" dirty="0">
                <a:solidFill>
                  <a:srgbClr val="09244D"/>
                </a:solidFill>
                <a:ea typeface="굴림" charset="-127"/>
              </a:rPr>
              <a:t>GSC-17, Jeju / Korea</a:t>
            </a:r>
            <a:endParaRPr lang="en-CA" altLang="ko-KR" sz="1200" b="1" dirty="0">
              <a:ea typeface="굴림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C064B-5DD3-446B-ACE4-D4593AE7086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868144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03EA-E56C-454B-B05D-2C5FBFC3ADB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796136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9071-D84B-496D-8245-AB91BFBFF90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724128" y="6410325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7A5A9-89C3-4DF2-AD81-C0F1CD10318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940152" y="6372225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F76D-43F4-4D03-BE2F-59E6F1E58BDA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5868144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EE46B-B726-4701-820E-8B589CD326CA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5724128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40D34-7607-4D5A-8D7E-3C5C21F230BF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796136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99FD5-DD8E-4A29-ABFD-DB5D6750A0A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940152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charset="-127"/>
              </a:rPr>
              <a:t>Standards</a:t>
            </a:r>
            <a:r>
              <a:rPr lang="en-CA" altLang="ko-KR" sz="1200" b="1" baseline="0" dirty="0" smtClean="0">
                <a:solidFill>
                  <a:srgbClr val="09244D"/>
                </a:solidFill>
                <a:ea typeface="굴림" charset="-127"/>
              </a:rPr>
              <a:t> for Shared ICT</a:t>
            </a:r>
            <a:endParaRPr lang="en-CA" altLang="ko-KR" sz="1200" b="1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3" cstate="print"/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charset="-127"/>
              </a:defRPr>
            </a:lvl1pPr>
          </a:lstStyle>
          <a:p>
            <a:pPr>
              <a:defRPr/>
            </a:pPr>
            <a:fld id="{73FDF6B2-0F31-4F93-A9DC-7EEDF33DD65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ko-KR" sz="1200" dirty="0" smtClean="0">
                <a:solidFill>
                  <a:srgbClr val="09244D"/>
                </a:solidFill>
                <a:ea typeface="굴림" charset="-127"/>
              </a:rPr>
              <a:t>GSC17-PLEN-03</a:t>
            </a:r>
            <a:endParaRPr lang="en-CA" altLang="ko-KR" sz="1200" dirty="0">
              <a:solidFill>
                <a:srgbClr val="09244D"/>
              </a:solidFill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2.xls"/><Relationship Id="rId4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3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ko-KR" b="1" dirty="0" smtClean="0">
                <a:ea typeface="굴림" charset="-127"/>
              </a:rPr>
              <a:t>TTC Activity Report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tx1"/>
                </a:solidFill>
              </a:rPr>
              <a:t>Yoichi Maeda,</a:t>
            </a:r>
          </a:p>
          <a:p>
            <a:pPr eaLnBrk="1" hangingPunct="1">
              <a:defRPr/>
            </a:pPr>
            <a:r>
              <a:rPr lang="en-GB" altLang="ko-KR" dirty="0" smtClean="0">
                <a:solidFill>
                  <a:schemeClr val="tx1"/>
                </a:solidFill>
                <a:ea typeface="굴림" charset="-127"/>
              </a:rPr>
              <a:t>CEO &amp; S.V.P TTC</a:t>
            </a:r>
          </a:p>
          <a:p>
            <a:pPr eaLnBrk="1" hangingPunct="1">
              <a:defRPr/>
            </a:pPr>
            <a:endParaRPr lang="en-CA" altLang="ko-KR" dirty="0" smtClean="0">
              <a:ea typeface="굴림" charset="-127"/>
            </a:endParaRPr>
          </a:p>
          <a:p>
            <a:pPr eaLnBrk="1" hangingPunct="1">
              <a:defRPr/>
            </a:pPr>
            <a:endParaRPr lang="en-CA" altLang="ko-KR" dirty="0" smtClean="0">
              <a:ea typeface="굴림" charset="-127"/>
            </a:endParaRPr>
          </a:p>
        </p:txBody>
      </p:sp>
      <p:graphicFrame>
        <p:nvGraphicFramePr>
          <p:cNvPr id="20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077881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GSC17-PLEN-03</a:t>
                      </a:r>
                      <a:endParaRPr kumimoji="0" lang="en-CA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TTC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Yoichi MAEDA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굴림" pitchFamily="34" charset="-127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굴림" pitchFamily="34" charset="-127"/>
                        </a:rPr>
                        <a:t>4.9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F339DB-450D-4624-8C4F-7BEDDFE06778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7596336" cy="615553"/>
          </a:xfrm>
        </p:spPr>
        <p:txBody>
          <a:bodyPr wrap="square">
            <a:spAutoFit/>
          </a:bodyPr>
          <a:lstStyle/>
          <a:p>
            <a:pPr defTabSz="873125" eaLnBrk="1" hangingPunct="1">
              <a:lnSpc>
                <a:spcPct val="85000"/>
              </a:lnSpc>
            </a:pPr>
            <a:r>
              <a:rPr lang="en-US" altLang="ja-JP" kern="1200" dirty="0" smtClean="0">
                <a:ea typeface="굴림" charset="-127"/>
              </a:rPr>
              <a:t>Categories of TTC Standards</a:t>
            </a:r>
          </a:p>
        </p:txBody>
      </p:sp>
      <p:graphicFrame>
        <p:nvGraphicFramePr>
          <p:cNvPr id="478298" name="Group 90"/>
          <p:cNvGraphicFramePr>
            <a:graphicFrameLocks noGrp="1"/>
          </p:cNvGraphicFramePr>
          <p:nvPr/>
        </p:nvGraphicFramePr>
        <p:xfrm>
          <a:off x="251520" y="836712"/>
          <a:ext cx="8672876" cy="5552935"/>
        </p:xfrm>
        <a:graphic>
          <a:graphicData uri="http://schemas.openxmlformats.org/drawingml/2006/table">
            <a:tbl>
              <a:tblPr/>
              <a:tblGrid>
                <a:gridCol w="1763688"/>
                <a:gridCol w="4669811"/>
                <a:gridCol w="223937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Category</a:t>
                      </a:r>
                    </a:p>
                  </a:txBody>
                  <a:tcPr marL="84399" marR="843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Description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Relationship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JT</a:t>
                      </a:r>
                    </a:p>
                  </a:txBody>
                  <a:tcPr marL="84399" marR="843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TTC 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Stds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 based on ITU-</a:t>
                      </a:r>
                      <a:r>
                        <a:rPr kumimoji="1" lang="en-US" altLang="ja-JP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 Recommendations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ITU-T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33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JP</a:t>
                      </a:r>
                    </a:p>
                  </a:txBody>
                  <a:tcPr marL="84399" marR="843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TTC 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Stds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 based on the de-jure recommendations/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stds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/deliverables developed by regional SDOs or </a:t>
                      </a:r>
                      <a:r>
                        <a:rPr kumimoji="1" lang="en-US" altLang="ja-JP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p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artnership projects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3GPPs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87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JF</a:t>
                      </a:r>
                    </a:p>
                  </a:txBody>
                  <a:tcPr marL="84399" marR="843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TTC 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Stds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 based on the de-facto recommendations/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stds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/deliverables developed by organizations such as </a:t>
                      </a:r>
                      <a:r>
                        <a:rPr kumimoji="1" lang="en-US" altLang="ja-JP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f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ora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 and consortia excluding ITU-T, ISO and regional SDOs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IETF, etc.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JJ</a:t>
                      </a:r>
                    </a:p>
                  </a:txBody>
                  <a:tcPr marL="84399" marR="843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TTC </a:t>
                      </a:r>
                      <a:r>
                        <a:rPr kumimoji="1" lang="en-US" altLang="ja-JP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Stds</a:t>
                      </a: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 developed originally by Japan/TTC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TTC original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JS</a:t>
                      </a:r>
                    </a:p>
                  </a:txBody>
                  <a:tcPr marL="84399" marR="843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TTC Stds based on ISO Stds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ISO</a:t>
                      </a:r>
                    </a:p>
                  </a:txBody>
                  <a:tcPr marL="84399" marR="843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468706"/>
              </p:ext>
            </p:extLst>
          </p:nvPr>
        </p:nvGraphicFramePr>
        <p:xfrm>
          <a:off x="260839" y="1786572"/>
          <a:ext cx="2793023" cy="4083558"/>
        </p:xfrm>
        <a:graphic>
          <a:graphicData uri="http://schemas.openxmlformats.org/drawingml/2006/table">
            <a:tbl>
              <a:tblPr/>
              <a:tblGrid>
                <a:gridCol w="1879598"/>
                <a:gridCol w="913425"/>
              </a:tblGrid>
              <a:tr h="6431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Category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No.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JT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409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JP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173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JF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143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JJ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54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JS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38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Total</a:t>
                      </a:r>
                    </a:p>
                  </a:txBody>
                  <a:tcPr marL="84404" marR="8440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pitchFamily="50" charset="-128"/>
                        </a:rPr>
                        <a:t>817</a:t>
                      </a:r>
                    </a:p>
                  </a:txBody>
                  <a:tcPr marL="84404" marR="8440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7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FA856D-8DBF-4FE8-90B8-6E1F81F7D8FA}" type="slidenum">
              <a:rPr lang="en-US" altLang="ja-JP" sz="2000" smtClean="0">
                <a:latin typeface="Arial Black" pitchFamily="34" charset="0"/>
                <a:ea typeface="ＭＳ Ｐゴシック" charset="-128"/>
              </a:rPr>
              <a:pPr/>
              <a:t>11</a:t>
            </a:fld>
            <a:endParaRPr lang="en-US" altLang="ja-JP" sz="2000" smtClean="0">
              <a:latin typeface="Arial Black" pitchFamily="34" charset="0"/>
              <a:ea typeface="ＭＳ Ｐゴシック" charset="-128"/>
            </a:endParaRPr>
          </a:p>
        </p:txBody>
      </p:sp>
      <p:graphicFrame>
        <p:nvGraphicFramePr>
          <p:cNvPr id="2050" name="グラフ 9"/>
          <p:cNvGraphicFramePr>
            <a:graphicFrameLocks/>
          </p:cNvGraphicFramePr>
          <p:nvPr/>
        </p:nvGraphicFramePr>
        <p:xfrm>
          <a:off x="3260480" y="1196752"/>
          <a:ext cx="5883520" cy="491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Worksheet" r:id="rId5" imgW="6372219" imgH="4762500" progId="Excel.Sheet.8">
                  <p:embed/>
                </p:oleObj>
              </mc:Choice>
              <mc:Fallback>
                <p:oleObj name="Worksheet" r:id="rId5" imgW="6372219" imgH="4762500" progId="Excel.Shee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480" y="1196752"/>
                        <a:ext cx="5883520" cy="4916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" name="Rectangle 2"/>
          <p:cNvSpPr txBox="1">
            <a:spLocks noChangeArrowheads="1"/>
          </p:cNvSpPr>
          <p:nvPr/>
        </p:nvSpPr>
        <p:spPr bwMode="auto">
          <a:xfrm>
            <a:off x="0" y="72597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defTabSz="873125">
              <a:lnSpc>
                <a:spcPct val="85000"/>
              </a:lnSpc>
            </a:pP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Categories and no. of TTC standards</a:t>
            </a:r>
            <a:b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</a:b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(as of February 2013)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091B8E9-F267-4DEB-BE69-FC2229901703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50934" y="404664"/>
            <a:ext cx="8993066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73125" eaLnBrk="0" hangingPunct="0">
              <a:lnSpc>
                <a:spcPct val="85000"/>
              </a:lnSpc>
            </a:pP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No. of TTC Standards in each year</a:t>
            </a:r>
          </a:p>
        </p:txBody>
      </p:sp>
      <p:graphicFrame>
        <p:nvGraphicFramePr>
          <p:cNvPr id="3077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375653"/>
              </p:ext>
            </p:extLst>
          </p:nvPr>
        </p:nvGraphicFramePr>
        <p:xfrm>
          <a:off x="395537" y="1052736"/>
          <a:ext cx="8064896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グラフ" r:id="rId4" imgW="6915075" imgH="4448235" progId="Excel.Sheet.8">
                  <p:embed/>
                </p:oleObj>
              </mc:Choice>
              <mc:Fallback>
                <p:oleObj name="グラフ" r:id="rId4" imgW="6915075" imgH="4448235" progId="Excel.Shee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1052736"/>
                        <a:ext cx="8064896" cy="51845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648"/>
            <a:ext cx="9144000" cy="598739"/>
          </a:xfrm>
        </p:spPr>
        <p:txBody>
          <a:bodyPr lIns="74789" tIns="37394" rIns="74789" bIns="37394">
            <a:spAutoFit/>
          </a:bodyPr>
          <a:lstStyle/>
          <a:p>
            <a:pPr defTabSz="873125">
              <a:lnSpc>
                <a:spcPct val="85000"/>
              </a:lnSpc>
            </a:pPr>
            <a:r>
              <a:rPr lang="en-US" altLang="ja-JP" kern="1200" dirty="0" smtClean="0">
                <a:ea typeface="굴림" charset="-127"/>
              </a:rPr>
              <a:t>Working Groups (WGs)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536" y="764024"/>
            <a:ext cx="8459707" cy="60939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NGN &amp; </a:t>
            </a:r>
            <a:r>
              <a:rPr lang="en-US" altLang="ja-JP" sz="2600" dirty="0" smtClean="0">
                <a:latin typeface="Arial Black" pitchFamily="34" charset="0"/>
              </a:rPr>
              <a:t>FN (</a:t>
            </a:r>
            <a:r>
              <a:rPr lang="en-US" altLang="ja-JP" sz="2600" dirty="0">
                <a:latin typeface="Arial Black" pitchFamily="34" charset="0"/>
              </a:rPr>
              <a:t>Future Network)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 smtClean="0">
                <a:latin typeface="Arial Black" pitchFamily="34" charset="0"/>
              </a:rPr>
              <a:t>Optical transport networks </a:t>
            </a:r>
            <a:r>
              <a:rPr lang="en-US" altLang="ja-JP" sz="2600" dirty="0">
                <a:latin typeface="Arial Black" pitchFamily="34" charset="0"/>
              </a:rPr>
              <a:t>and </a:t>
            </a:r>
            <a:r>
              <a:rPr lang="en-US" altLang="ja-JP" sz="2600" dirty="0" smtClean="0">
                <a:latin typeface="Arial Black" pitchFamily="34" charset="0"/>
              </a:rPr>
              <a:t>EMC </a:t>
            </a:r>
            <a:r>
              <a:rPr lang="en-US" altLang="ja-JP" sz="2600" dirty="0">
                <a:latin typeface="Arial Black" pitchFamily="34" charset="0"/>
              </a:rPr>
              <a:t>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DSL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Network Management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IPTV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ICT </a:t>
            </a:r>
            <a:r>
              <a:rPr lang="en-US" altLang="ja-JP" sz="2600" dirty="0" smtClean="0">
                <a:latin typeface="Arial Black" pitchFamily="34" charset="0"/>
              </a:rPr>
              <a:t>&amp; Climate </a:t>
            </a:r>
            <a:r>
              <a:rPr lang="en-US" altLang="ja-JP" sz="2600" dirty="0">
                <a:latin typeface="Arial Black" pitchFamily="34" charset="0"/>
              </a:rPr>
              <a:t>Change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Signaling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Next-generation </a:t>
            </a:r>
            <a:r>
              <a:rPr lang="en-US" altLang="ja-JP" sz="2600" dirty="0" smtClean="0">
                <a:latin typeface="Arial Black" pitchFamily="34" charset="0"/>
              </a:rPr>
              <a:t>HN </a:t>
            </a:r>
            <a:r>
              <a:rPr lang="en-US" altLang="ja-JP" sz="2600" dirty="0">
                <a:latin typeface="Arial Black" pitchFamily="34" charset="0"/>
              </a:rPr>
              <a:t>System WG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Optical Fiber Transmission WG </a:t>
            </a:r>
            <a:endParaRPr lang="en-US" altLang="ja-JP" sz="2600" i="1" dirty="0">
              <a:solidFill>
                <a:srgbClr val="FF0000"/>
              </a:solidFill>
              <a:latin typeface="Arial Black" pitchFamily="34" charset="0"/>
            </a:endParaRP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Numbering Plan WG 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Security WG </a:t>
            </a:r>
            <a:endParaRPr lang="en-US" altLang="ja-JP" sz="2600" dirty="0" smtClean="0">
              <a:latin typeface="Arial Black" pitchFamily="34" charset="0"/>
            </a:endParaRP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 smtClean="0">
                <a:solidFill>
                  <a:srgbClr val="FF0000"/>
                </a:solidFill>
                <a:latin typeface="Arial Black" pitchFamily="34" charset="0"/>
              </a:rPr>
              <a:t>Bridging Standardization Gap (BSG) WG</a:t>
            </a:r>
            <a:r>
              <a:rPr lang="en-US" altLang="ja-JP" sz="2600" i="1" dirty="0" smtClean="0">
                <a:solidFill>
                  <a:srgbClr val="FF0000"/>
                </a:solidFill>
                <a:latin typeface="Arial Black" pitchFamily="34" charset="0"/>
              </a:rPr>
              <a:t> (New)</a:t>
            </a:r>
            <a:endParaRPr lang="en-US" altLang="ja-JP" sz="2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 smtClean="0">
                <a:solidFill>
                  <a:srgbClr val="FF0000"/>
                </a:solidFill>
                <a:latin typeface="Arial Black" pitchFamily="34" charset="0"/>
              </a:rPr>
              <a:t>oneM2M WG </a:t>
            </a:r>
            <a:r>
              <a:rPr lang="en-US" altLang="ja-JP" sz="2600" i="1" dirty="0" smtClean="0">
                <a:solidFill>
                  <a:srgbClr val="FF0000"/>
                </a:solidFill>
                <a:latin typeface="Arial Black" pitchFamily="34" charset="0"/>
              </a:rPr>
              <a:t>(New)</a:t>
            </a:r>
            <a:endParaRPr lang="en-US" altLang="ja-JP" sz="2600" i="1" dirty="0">
              <a:solidFill>
                <a:srgbClr val="FF0000"/>
              </a:solidFill>
              <a:latin typeface="Arial Black" pitchFamily="34" charset="0"/>
            </a:endParaRPr>
          </a:p>
          <a:p>
            <a:pPr marL="495300" indent="-49530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600" dirty="0">
                <a:latin typeface="Arial Black" pitchFamily="34" charset="0"/>
              </a:rPr>
              <a:t>3GPP and 3GPP2 WGs,  etc.</a:t>
            </a:r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473158C-F500-471A-BF25-BCECF0050DFE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664"/>
            <a:ext cx="9144000" cy="598739"/>
          </a:xfrm>
        </p:spPr>
        <p:txBody>
          <a:bodyPr lIns="74789" tIns="37394" rIns="74789" bIns="37394">
            <a:spAutoFit/>
          </a:bodyPr>
          <a:lstStyle/>
          <a:p>
            <a:pPr defTabSz="873125">
              <a:lnSpc>
                <a:spcPct val="85000"/>
              </a:lnSpc>
            </a:pPr>
            <a:r>
              <a:rPr lang="en-US" altLang="ja-JP" kern="1200" dirty="0" smtClean="0">
                <a:ea typeface="굴림" charset="-127"/>
              </a:rPr>
              <a:t>TTC</a:t>
            </a:r>
            <a:r>
              <a:rPr lang="ja-JP" altLang="en-US" kern="1200" dirty="0" smtClean="0">
                <a:ea typeface="굴림" charset="-127"/>
              </a:rPr>
              <a:t> </a:t>
            </a:r>
            <a:r>
              <a:rPr lang="en-US" altLang="ja-JP" kern="1200" dirty="0" smtClean="0">
                <a:ea typeface="굴림" charset="-127"/>
              </a:rPr>
              <a:t>oneM2M WG (New)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536" y="1102578"/>
            <a:ext cx="8363243" cy="50167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95300" indent="-495300" eaLnBrk="0" hangingPunct="0">
              <a:buClr>
                <a:srgbClr val="CC00CC"/>
              </a:buClr>
              <a:buSzPct val="85000"/>
            </a:pPr>
            <a:r>
              <a:rPr lang="en-US" altLang="ja-JP" sz="2800" dirty="0" smtClean="0">
                <a:latin typeface="Arial Black" pitchFamily="34" charset="0"/>
              </a:rPr>
              <a:t>Chairman    : Nick YAMASAKI (KDDI)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</a:pPr>
            <a:r>
              <a:rPr lang="en-US" altLang="ja-JP" sz="2800" dirty="0" smtClean="0">
                <a:latin typeface="Arial Black" pitchFamily="34" charset="0"/>
              </a:rPr>
              <a:t>Vice Chair   : Akihiro TSUTSUI (NTT)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</a:pPr>
            <a:r>
              <a:rPr lang="en-US" altLang="ja-JP" sz="2400" dirty="0" smtClean="0">
                <a:latin typeface="Arial Black" pitchFamily="34" charset="0"/>
              </a:rPr>
              <a:t>Members         : 12 companies as of March. 2013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</a:pPr>
            <a:r>
              <a:rPr lang="en-US" altLang="ja-JP" sz="2400" dirty="0" smtClean="0">
                <a:latin typeface="Arial Black" pitchFamily="34" charset="0"/>
              </a:rPr>
              <a:t>            (including 6 oneM2M member companies)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</a:pPr>
            <a:r>
              <a:rPr lang="en-US" altLang="ja-JP" sz="2400" dirty="0" err="1" smtClean="0">
                <a:latin typeface="Arial Black" pitchFamily="34" charset="0"/>
              </a:rPr>
              <a:t>ToR</a:t>
            </a:r>
            <a:endParaRPr lang="en-US" altLang="ja-JP" sz="2400" dirty="0" smtClean="0">
              <a:latin typeface="Arial Black" pitchFamily="34" charset="0"/>
            </a:endParaRPr>
          </a:p>
          <a:p>
            <a:pPr marL="495300" indent="-495300" eaLnBrk="0" hangingPunct="0">
              <a:buClr>
                <a:srgbClr val="CC00CC"/>
              </a:buClr>
              <a:buSzPct val="85000"/>
              <a:buFontTx/>
              <a:buChar char="-"/>
            </a:pPr>
            <a:r>
              <a:rPr lang="en-US" altLang="ja-JP" sz="2400" dirty="0" smtClean="0">
                <a:latin typeface="Arial Black" pitchFamily="34" charset="0"/>
              </a:rPr>
              <a:t>oneM2M Steering Committee issues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Tx/>
              <a:buChar char="-"/>
            </a:pPr>
            <a:r>
              <a:rPr lang="en-US" altLang="ja-JP" sz="2400" dirty="0" smtClean="0">
                <a:latin typeface="Arial Black" pitchFamily="34" charset="0"/>
              </a:rPr>
              <a:t>Information/opinion exchange for oneM2M Technical Plenary &amp; WGs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Tx/>
              <a:buChar char="-"/>
            </a:pPr>
            <a:r>
              <a:rPr lang="en-US" altLang="ja-JP" sz="2400" dirty="0" smtClean="0">
                <a:latin typeface="Arial Black" pitchFamily="34" charset="0"/>
              </a:rPr>
              <a:t>Information sharing of new movements in other organizations relating to M2M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Tx/>
              <a:buChar char="-"/>
            </a:pPr>
            <a:r>
              <a:rPr lang="en-US" altLang="ja-JP" sz="2400" dirty="0" smtClean="0">
                <a:latin typeface="Arial Black" pitchFamily="34" charset="0"/>
              </a:rPr>
              <a:t>Downstream activities of Technical Specification and Reports agreed at oneM2M</a:t>
            </a:r>
          </a:p>
          <a:p>
            <a:pPr marL="495300" indent="-495300" eaLnBrk="0" hangingPunct="0">
              <a:buClr>
                <a:srgbClr val="CC00CC"/>
              </a:buClr>
              <a:buSzPct val="85000"/>
              <a:buFontTx/>
              <a:buChar char="-"/>
            </a:pPr>
            <a:r>
              <a:rPr lang="en-US" altLang="ja-JP" sz="2400" dirty="0" smtClean="0">
                <a:latin typeface="Arial Black" pitchFamily="34" charset="0"/>
              </a:rPr>
              <a:t>Promotion activities</a:t>
            </a:r>
            <a:endParaRPr lang="en-US" altLang="ja-JP" sz="2400" dirty="0">
              <a:latin typeface="Arial Black" pitchFamily="34" charset="0"/>
            </a:endParaRPr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473158C-F500-471A-BF25-BCECF0050DFE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664"/>
            <a:ext cx="9144000" cy="598739"/>
          </a:xfrm>
        </p:spPr>
        <p:txBody>
          <a:bodyPr lIns="74789" tIns="37394" rIns="74789" bIns="37394">
            <a:spAutoFit/>
          </a:bodyPr>
          <a:lstStyle/>
          <a:p>
            <a:pPr defTabSz="873125">
              <a:lnSpc>
                <a:spcPct val="85000"/>
              </a:lnSpc>
            </a:pPr>
            <a:r>
              <a:rPr lang="en-US" altLang="ja-JP" kern="1200" dirty="0" smtClean="0">
                <a:ea typeface="굴림" charset="-127"/>
              </a:rPr>
              <a:t>oneM2M in Japan</a:t>
            </a:r>
          </a:p>
        </p:txBody>
      </p:sp>
      <p:sp>
        <p:nvSpPr>
          <p:cNvPr id="2355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473158C-F500-471A-BF25-BCECF0050DFE}" type="slidenum">
              <a:rPr lang="en-US" altLang="ja-JP" smtClean="0">
                <a:latin typeface="Arial Black" pitchFamily="34" charset="0"/>
                <a:ea typeface="ＭＳ Ｐゴシック" charset="-128"/>
              </a:rPr>
              <a:pPr/>
              <a:t>15</a:t>
            </a:fld>
            <a:endParaRPr lang="en-US" altLang="ja-JP" smtClean="0"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77697" y="1711234"/>
            <a:ext cx="1868994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>
                <a:latin typeface="Arial Black" pitchFamily="34" charset="0"/>
              </a:rPr>
              <a:t>oneM2M</a:t>
            </a:r>
            <a:endParaRPr kumimoji="1" lang="ja-JP" altLang="en-US" sz="2800" dirty="0">
              <a:latin typeface="Arial Black" pitchFamily="34" charset="0"/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1507253" y="2991394"/>
            <a:ext cx="628223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線コネクタ 8"/>
          <p:cNvCxnSpPr/>
          <p:nvPr/>
        </p:nvCxnSpPr>
        <p:spPr bwMode="auto">
          <a:xfrm>
            <a:off x="4642339" y="3004457"/>
            <a:ext cx="24116" cy="26517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1763688" y="4420722"/>
            <a:ext cx="2384270" cy="156966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Arial Black" pitchFamily="34" charset="0"/>
              </a:rPr>
              <a:t>ARIB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Arial Black" pitchFamily="34" charset="0"/>
              </a:rPr>
              <a:t>IMT Partnership / oneM2M WG</a:t>
            </a:r>
            <a:endParaRPr kumimoji="1" lang="ja-JP" alt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1124" y="4428942"/>
            <a:ext cx="2351314" cy="1477328"/>
          </a:xfrm>
          <a:prstGeom prst="rect">
            <a:avLst/>
          </a:prstGeom>
          <a:solidFill>
            <a:srgbClr val="FF006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bg1"/>
                </a:solidFill>
                <a:latin typeface="Arial Black" pitchFamily="34" charset="0"/>
              </a:rPr>
              <a:t>TTC</a:t>
            </a:r>
          </a:p>
          <a:p>
            <a:r>
              <a:rPr lang="en-US" altLang="ja-JP" sz="2400" dirty="0" smtClean="0">
                <a:solidFill>
                  <a:schemeClr val="bg1"/>
                </a:solidFill>
                <a:latin typeface="Arial Black" pitchFamily="34" charset="0"/>
              </a:rPr>
              <a:t>oneM2M WG</a:t>
            </a:r>
          </a:p>
          <a:p>
            <a:endParaRPr lang="en-US" altLang="ja-JP" sz="2400" dirty="0" smtClean="0">
              <a:latin typeface="Arial Black" pitchFamily="34" charset="0"/>
            </a:endParaRPr>
          </a:p>
          <a:p>
            <a:endParaRPr kumimoji="1" lang="ja-JP" altLang="en-US" dirty="0">
              <a:latin typeface="Arial Black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1844824"/>
            <a:ext cx="235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ial Black" pitchFamily="34" charset="0"/>
              </a:rPr>
              <a:t>International</a:t>
            </a:r>
            <a:endParaRPr kumimoji="1" lang="ja-JP" altLang="en-US" sz="2400" dirty="0">
              <a:latin typeface="Arial Black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3356992"/>
            <a:ext cx="167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Arial Black" pitchFamily="34" charset="0"/>
              </a:rPr>
              <a:t>National</a:t>
            </a:r>
            <a:endParaRPr kumimoji="1" lang="ja-JP" altLang="en-US" sz="2400" dirty="0">
              <a:latin typeface="Arial Black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 bwMode="auto">
          <a:xfrm flipH="1" flipV="1">
            <a:off x="4835267" y="2338251"/>
            <a:ext cx="578786" cy="154141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直線矢印コネクタ 17"/>
          <p:cNvCxnSpPr/>
          <p:nvPr/>
        </p:nvCxnSpPr>
        <p:spPr bwMode="auto">
          <a:xfrm flipV="1">
            <a:off x="3786219" y="2377441"/>
            <a:ext cx="494379" cy="14369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1763688" y="3140968"/>
            <a:ext cx="2266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Arial Black" pitchFamily="34" charset="0"/>
              </a:rPr>
              <a:t>Responsible for wireless </a:t>
            </a:r>
            <a:r>
              <a:rPr lang="en-US" altLang="ja-JP" sz="2000" dirty="0">
                <a:latin typeface="Arial Black" pitchFamily="34" charset="0"/>
              </a:rPr>
              <a:t>a</a:t>
            </a:r>
            <a:r>
              <a:rPr kumimoji="1" lang="en-US" altLang="ja-JP" sz="2000" dirty="0" smtClean="0">
                <a:latin typeface="Arial Black" pitchFamily="34" charset="0"/>
              </a:rPr>
              <a:t>ccess</a:t>
            </a:r>
            <a:endParaRPr kumimoji="1" lang="ja-JP" altLang="en-US" sz="2000" dirty="0">
              <a:latin typeface="Arial Black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436096" y="3068960"/>
            <a:ext cx="2544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Arial Black" pitchFamily="34" charset="0"/>
              </a:rPr>
              <a:t>Responsible for </a:t>
            </a:r>
          </a:p>
          <a:p>
            <a:r>
              <a:rPr lang="en-US" altLang="ja-JP" sz="2000" dirty="0" smtClean="0">
                <a:latin typeface="Arial Black" pitchFamily="34" charset="0"/>
              </a:rPr>
              <a:t>other network and service aspects</a:t>
            </a:r>
            <a:endParaRPr kumimoji="1" lang="ja-JP" altLang="en-US" sz="2000" dirty="0">
              <a:latin typeface="Arial Black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24128" y="1700808"/>
            <a:ext cx="3045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Arial Black" pitchFamily="34" charset="0"/>
              </a:rPr>
              <a:t>M2M Service Layer</a:t>
            </a:r>
          </a:p>
          <a:p>
            <a:r>
              <a:rPr lang="en-US" altLang="ja-JP" sz="2000" dirty="0" smtClean="0">
                <a:latin typeface="Arial Black" pitchFamily="34" charset="0"/>
              </a:rPr>
              <a:t>Specifications</a:t>
            </a:r>
            <a:endParaRPr kumimoji="1" lang="ja-JP" altLang="en-US" sz="2000" dirty="0">
              <a:latin typeface="Arial Black" pitchFamily="34" charset="0"/>
            </a:endParaRPr>
          </a:p>
        </p:txBody>
      </p:sp>
      <p:sp>
        <p:nvSpPr>
          <p:cNvPr id="26" name="左右矢印 25"/>
          <p:cNvSpPr/>
          <p:nvPr/>
        </p:nvSpPr>
        <p:spPr bwMode="auto">
          <a:xfrm>
            <a:off x="4232365" y="4663440"/>
            <a:ext cx="892295" cy="542112"/>
          </a:xfrm>
          <a:prstGeom prst="leftRightArrow">
            <a:avLst/>
          </a:prstGeom>
          <a:solidFill>
            <a:srgbClr val="00B050"/>
          </a:solidFill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 lIns="90488" tIns="44450" rIns="90488" bIns="44450" rtlCol="0" anchor="ctr" anchorCtr="1"/>
          <a:lstStyle/>
          <a:p>
            <a:pPr algn="ctr"/>
            <a:endParaRPr kumimoji="1" lang="ja-JP" altLang="en-US" dirty="0" err="1" smtClean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55658" y="6061168"/>
            <a:ext cx="2833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00B050"/>
                </a:solidFill>
                <a:latin typeface="Arial Black" pitchFamily="34" charset="0"/>
              </a:rPr>
              <a:t>Joint Meeting</a:t>
            </a:r>
            <a:endParaRPr kumimoji="1" lang="ja-JP" altLang="en-US" sz="24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632" y="476672"/>
            <a:ext cx="6604488" cy="598739"/>
          </a:xfrm>
        </p:spPr>
        <p:txBody>
          <a:bodyPr lIns="74789" tIns="37394" rIns="74789" bIns="37394">
            <a:spAutoFit/>
          </a:bodyPr>
          <a:lstStyle/>
          <a:p>
            <a:pPr defTabSz="873125">
              <a:lnSpc>
                <a:spcPct val="85000"/>
              </a:lnSpc>
            </a:pPr>
            <a:r>
              <a:rPr lang="en-US" altLang="ja-JP" kern="1200" dirty="0" smtClean="0">
                <a:ea typeface="굴림" charset="-127"/>
              </a:rPr>
              <a:t>Advisory Groups (AGs)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57908" y="1268760"/>
            <a:ext cx="8886092" cy="44627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3200" dirty="0">
                <a:latin typeface="Arial Black" pitchFamily="34" charset="0"/>
              </a:rPr>
              <a:t> </a:t>
            </a:r>
            <a:r>
              <a:rPr lang="en-US" altLang="ja-JP" sz="2800" dirty="0">
                <a:latin typeface="Arial Black" pitchFamily="34" charset="0"/>
              </a:rPr>
              <a:t>Technology Research AG</a:t>
            </a:r>
          </a:p>
          <a:p>
            <a:pPr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dirty="0">
                <a:latin typeface="Arial Black" pitchFamily="34" charset="0"/>
              </a:rPr>
              <a:t> Global Collaboration AG</a:t>
            </a:r>
          </a:p>
          <a:p>
            <a:pPr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dirty="0">
                <a:latin typeface="Arial Black" pitchFamily="34" charset="0"/>
              </a:rPr>
              <a:t> Interoperability AG</a:t>
            </a:r>
          </a:p>
          <a:p>
            <a:pPr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dirty="0">
                <a:latin typeface="Arial Black" pitchFamily="34" charset="0"/>
              </a:rPr>
              <a:t> Cloud computing AG </a:t>
            </a:r>
            <a:endParaRPr lang="en-US" altLang="ja-JP" sz="2800" i="1" dirty="0">
              <a:solidFill>
                <a:srgbClr val="FF0000"/>
              </a:solidFill>
              <a:latin typeface="Arial Black" pitchFamily="34" charset="0"/>
            </a:endParaRPr>
          </a:p>
          <a:p>
            <a:pPr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dirty="0">
                <a:latin typeface="Arial Black" pitchFamily="34" charset="0"/>
              </a:rPr>
              <a:t> Multimedia AG </a:t>
            </a:r>
            <a:endParaRPr lang="en-US" altLang="ja-JP" sz="2800" i="1" dirty="0">
              <a:solidFill>
                <a:srgbClr val="FF0000"/>
              </a:solidFill>
              <a:latin typeface="Arial Black" pitchFamily="34" charset="0"/>
            </a:endParaRPr>
          </a:p>
          <a:p>
            <a:pPr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dirty="0">
                <a:latin typeface="Arial Black" pitchFamily="34" charset="0"/>
              </a:rPr>
              <a:t> </a:t>
            </a:r>
            <a:r>
              <a:rPr lang="en-US" altLang="ja-JP" sz="2800" dirty="0" smtClean="0">
                <a:latin typeface="Arial Black" pitchFamily="34" charset="0"/>
              </a:rPr>
              <a:t>Smart </a:t>
            </a:r>
            <a:r>
              <a:rPr lang="en-US" altLang="ja-JP" sz="2800" dirty="0" err="1" smtClean="0">
                <a:latin typeface="Arial Black" pitchFamily="34" charset="0"/>
              </a:rPr>
              <a:t>CommunicationAG</a:t>
            </a:r>
            <a:r>
              <a:rPr lang="en-US" altLang="ja-JP" sz="2800" i="1" dirty="0" smtClean="0">
                <a:solidFill>
                  <a:srgbClr val="FF0000"/>
                </a:solidFill>
                <a:latin typeface="Arial Black" pitchFamily="34" charset="0"/>
              </a:rPr>
              <a:t>(restructured)</a:t>
            </a:r>
            <a:endParaRPr lang="en-US" altLang="ja-JP" sz="2800" i="1" dirty="0">
              <a:solidFill>
                <a:srgbClr val="FF0000"/>
              </a:solidFill>
              <a:latin typeface="Arial Black" pitchFamily="34" charset="0"/>
            </a:endParaRPr>
          </a:p>
          <a:p>
            <a:pPr lvl="1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i="1" dirty="0" smtClean="0">
                <a:latin typeface="Arial Black" pitchFamily="34" charset="0"/>
              </a:rPr>
              <a:t> </a:t>
            </a:r>
            <a:r>
              <a:rPr lang="en-US" altLang="ja-JP" sz="2800" i="1" dirty="0">
                <a:latin typeface="Arial Black" pitchFamily="34" charset="0"/>
              </a:rPr>
              <a:t>Smart Grid WP</a:t>
            </a:r>
          </a:p>
          <a:p>
            <a:pPr marL="742950" lvl="1" indent="-28575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i="1" dirty="0">
                <a:latin typeface="Arial Black" pitchFamily="34" charset="0"/>
              </a:rPr>
              <a:t> Smart Car WP</a:t>
            </a:r>
          </a:p>
          <a:p>
            <a:pPr marL="742950" lvl="1" indent="-28575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i="1" dirty="0">
                <a:latin typeface="Arial Black" pitchFamily="34" charset="0"/>
              </a:rPr>
              <a:t> </a:t>
            </a:r>
            <a:r>
              <a:rPr lang="en-US" altLang="ja-JP" sz="2800" i="1" dirty="0" smtClean="0">
                <a:latin typeface="Arial Black" pitchFamily="34" charset="0"/>
              </a:rPr>
              <a:t>Disaster relief/Emergency </a:t>
            </a:r>
            <a:r>
              <a:rPr lang="en-US" altLang="ja-JP" sz="2800" i="1" dirty="0" err="1">
                <a:latin typeface="Arial Black" pitchFamily="34" charset="0"/>
              </a:rPr>
              <a:t>Comms</a:t>
            </a:r>
            <a:r>
              <a:rPr lang="en-US" altLang="ja-JP" sz="2800" i="1" dirty="0">
                <a:latin typeface="Arial Black" pitchFamily="34" charset="0"/>
              </a:rPr>
              <a:t> WP</a:t>
            </a:r>
          </a:p>
          <a:p>
            <a:pPr marL="742950" lvl="1" indent="-285750" eaLnBrk="0" hangingPunct="0">
              <a:buClr>
                <a:srgbClr val="CC00CC"/>
              </a:buClr>
              <a:buSzPct val="85000"/>
              <a:buFont typeface="Wingdings" pitchFamily="2" charset="2"/>
              <a:buChar char="q"/>
            </a:pPr>
            <a:r>
              <a:rPr lang="en-US" altLang="ja-JP" sz="2800" i="1" dirty="0">
                <a:latin typeface="Arial Black" pitchFamily="34" charset="0"/>
              </a:rPr>
              <a:t> </a:t>
            </a:r>
            <a:r>
              <a:rPr lang="en-US" altLang="ja-JP" sz="2800" i="1" dirty="0" smtClean="0">
                <a:latin typeface="Arial Black" pitchFamily="34" charset="0"/>
              </a:rPr>
              <a:t>E-health, etc</a:t>
            </a:r>
            <a:r>
              <a:rPr lang="en-US" altLang="ja-JP" sz="2800" i="1" dirty="0">
                <a:latin typeface="Arial Black" pitchFamily="34" charset="0"/>
              </a:rPr>
              <a:t>.</a:t>
            </a:r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932B97C-A07B-46F0-AA43-3FBAD576E5A5}" type="slidenum">
              <a:rPr lang="en-US" altLang="ja-JP" smtClean="0">
                <a:ea typeface="ＭＳ Ｐゴシック" charset="-128"/>
              </a:rPr>
              <a:pPr/>
              <a:t>16</a:t>
            </a:fld>
            <a:endParaRPr lang="en-US" altLang="ja-JP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>
            <a:off x="8299939" y="6245226"/>
            <a:ext cx="530469" cy="434975"/>
          </a:xfrm>
          <a:noFill/>
        </p:spPr>
        <p:txBody>
          <a:bodyPr/>
          <a:lstStyle/>
          <a:p>
            <a:fld id="{10119BCA-3554-4354-B49C-00B0FE32FA7E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2843808" y="260648"/>
            <a:ext cx="3835986" cy="61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873125" eaLnBrk="0" hangingPunct="0">
              <a:lnSpc>
                <a:spcPct val="85000"/>
              </a:lnSpc>
            </a:pP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IPR Committee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251520" y="1052736"/>
            <a:ext cx="8640960" cy="502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95300" indent="-495300" eaLnBrk="0" hangingPunct="0">
              <a:lnSpc>
                <a:spcPct val="85000"/>
              </a:lnSpc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Ø"/>
            </a:pPr>
            <a:r>
              <a:rPr lang="en-US" altLang="ja-JP" sz="2800" dirty="0">
                <a:latin typeface="Arial Black" pitchFamily="34" charset="0"/>
              </a:rPr>
              <a:t>develops and updates "Fundamental and Operational Procedures on TTC IPR Policies" so that they are consistent with </a:t>
            </a:r>
            <a:br>
              <a:rPr lang="en-US" altLang="ja-JP" sz="2800" dirty="0">
                <a:latin typeface="Arial Black" pitchFamily="34" charset="0"/>
              </a:rPr>
            </a:br>
            <a:r>
              <a:rPr lang="en-US" altLang="ja-JP" sz="2800" dirty="0">
                <a:latin typeface="Arial Black" pitchFamily="34" charset="0"/>
              </a:rPr>
              <a:t>  a) relevant lawful regulations in Japan,     	   such as Patent Act, Copyright Act 	   	   and Anti-trust Law; and,</a:t>
            </a:r>
            <a:br>
              <a:rPr lang="en-US" altLang="ja-JP" sz="2800" dirty="0">
                <a:latin typeface="Arial Black" pitchFamily="34" charset="0"/>
              </a:rPr>
            </a:br>
            <a:r>
              <a:rPr lang="en-US" altLang="ja-JP" sz="2800" dirty="0">
                <a:latin typeface="Arial Black" pitchFamily="34" charset="0"/>
              </a:rPr>
              <a:t>  b)</a:t>
            </a:r>
            <a:r>
              <a:rPr lang="en-US" altLang="ja-JP" sz="2800" dirty="0">
                <a:solidFill>
                  <a:srgbClr val="FF0000"/>
                </a:solidFill>
                <a:latin typeface="Arial Black" pitchFamily="34" charset="0"/>
              </a:rPr>
              <a:t> ITU/ ISO/IEC Common Patent Policy</a:t>
            </a:r>
            <a:br>
              <a:rPr lang="en-US" altLang="ja-JP" sz="28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altLang="ja-JP" sz="2800" dirty="0">
                <a:solidFill>
                  <a:srgbClr val="FF0000"/>
                </a:solidFill>
                <a:latin typeface="Arial Black" pitchFamily="34" charset="0"/>
              </a:rPr>
              <a:t>      and guidelines </a:t>
            </a:r>
            <a:r>
              <a:rPr lang="en-US" altLang="ja-JP" sz="2800" dirty="0">
                <a:latin typeface="Arial Black" pitchFamily="34" charset="0"/>
              </a:rPr>
              <a:t>for its implementation</a:t>
            </a:r>
          </a:p>
          <a:p>
            <a:pPr marL="495300" indent="-495300" eaLnBrk="0" hangingPunct="0">
              <a:lnSpc>
                <a:spcPct val="85000"/>
              </a:lnSpc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Ø"/>
            </a:pPr>
            <a:r>
              <a:rPr lang="en-US" altLang="ja-JP" sz="2800" dirty="0">
                <a:latin typeface="Arial Black" pitchFamily="34" charset="0"/>
              </a:rPr>
              <a:t>develops and updates "Operational Treatment of Copyright for TTC Deliverables“. For more details, see </a:t>
            </a:r>
            <a:r>
              <a:rPr lang="en-US" altLang="ja-JP" sz="2800" dirty="0">
                <a:solidFill>
                  <a:srgbClr val="0070C0"/>
                </a:solidFill>
                <a:latin typeface="Arial Black" pitchFamily="34" charset="0"/>
              </a:rPr>
              <a:t>http://</a:t>
            </a:r>
            <a:r>
              <a:rPr lang="en-US" altLang="ja-JP" sz="2800" dirty="0" smtClean="0">
                <a:solidFill>
                  <a:srgbClr val="0070C0"/>
                </a:solidFill>
                <a:latin typeface="Arial Black" pitchFamily="34" charset="0"/>
              </a:rPr>
              <a:t>www.ttc.or.jp/e/index.htlm</a:t>
            </a:r>
            <a:endParaRPr lang="en-US" altLang="ja-JP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7"/>
          <p:cNvGraphicFramePr>
            <a:graphicFrameLocks noChangeAspect="1"/>
          </p:cNvGraphicFramePr>
          <p:nvPr/>
        </p:nvGraphicFramePr>
        <p:xfrm>
          <a:off x="251520" y="908720"/>
          <a:ext cx="8354158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ﾛｰﾀｽ ﾌﾘｰﾗﾝｽ 2001 ｵﾌﾞｼﾞｪｸﾄ" r:id="rId4" imgW="1570553" imgH="744114" progId="">
                  <p:embed/>
                </p:oleObj>
              </mc:Choice>
              <mc:Fallback>
                <p:oleObj name="ﾛｰﾀｽ ﾌﾘｰﾗﾝｽ 2001 ｵﾌﾞｼﾞｪｸﾄ" r:id="rId4" imgW="1570553" imgH="744114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8354158" cy="372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Oval 29"/>
          <p:cNvSpPr>
            <a:spLocks noChangeArrowheads="1"/>
          </p:cNvSpPr>
          <p:nvPr/>
        </p:nvSpPr>
        <p:spPr bwMode="auto">
          <a:xfrm>
            <a:off x="4255478" y="2490336"/>
            <a:ext cx="1024304" cy="1089025"/>
          </a:xfrm>
          <a:prstGeom prst="ellipse">
            <a:avLst/>
          </a:prstGeom>
          <a:solidFill>
            <a:srgbClr val="FF00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dirty="0">
                <a:latin typeface="Arial Black" pitchFamily="34" charset="0"/>
              </a:rPr>
              <a:t>TTC</a:t>
            </a:r>
          </a:p>
          <a:p>
            <a:pPr algn="ctr"/>
            <a:r>
              <a:rPr lang="en-US" altLang="ja-JP" sz="2400" dirty="0">
                <a:latin typeface="Arial Black" pitchFamily="34" charset="0"/>
              </a:rPr>
              <a:t>(Japan)</a:t>
            </a:r>
          </a:p>
        </p:txBody>
      </p:sp>
      <p:sp>
        <p:nvSpPr>
          <p:cNvPr id="4100" name="Oval 21"/>
          <p:cNvSpPr>
            <a:spLocks noChangeArrowheads="1"/>
          </p:cNvSpPr>
          <p:nvPr/>
        </p:nvSpPr>
        <p:spPr bwMode="auto">
          <a:xfrm>
            <a:off x="1805354" y="1308100"/>
            <a:ext cx="668215" cy="711200"/>
          </a:xfrm>
          <a:prstGeom prst="ellipse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>
                <a:latin typeface="Arial Black" pitchFamily="34" charset="0"/>
              </a:rPr>
              <a:t>ICU</a:t>
            </a:r>
            <a:br>
              <a:rPr lang="en-US" altLang="ja-JP" dirty="0">
                <a:latin typeface="Arial Black" pitchFamily="34" charset="0"/>
              </a:rPr>
            </a:br>
            <a:r>
              <a:rPr lang="en-US" altLang="ja-JP" dirty="0">
                <a:latin typeface="Arial Black" pitchFamily="34" charset="0"/>
              </a:rPr>
              <a:t>(Russia)</a:t>
            </a:r>
          </a:p>
        </p:txBody>
      </p:sp>
      <p:sp>
        <p:nvSpPr>
          <p:cNvPr id="4101" name="Oval 22"/>
          <p:cNvSpPr>
            <a:spLocks noChangeArrowheads="1"/>
          </p:cNvSpPr>
          <p:nvPr/>
        </p:nvSpPr>
        <p:spPr bwMode="auto">
          <a:xfrm>
            <a:off x="539262" y="17018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ETSI</a:t>
            </a:r>
          </a:p>
          <a:p>
            <a:pPr algn="ctr"/>
            <a:r>
              <a:rPr lang="en-US" altLang="ja-JP">
                <a:latin typeface="Arial Black" pitchFamily="34" charset="0"/>
              </a:rPr>
              <a:t>(Europe)</a:t>
            </a:r>
          </a:p>
        </p:txBody>
      </p:sp>
      <p:sp>
        <p:nvSpPr>
          <p:cNvPr id="4102" name="Oval 23"/>
          <p:cNvSpPr>
            <a:spLocks noChangeArrowheads="1"/>
          </p:cNvSpPr>
          <p:nvPr/>
        </p:nvSpPr>
        <p:spPr bwMode="auto">
          <a:xfrm>
            <a:off x="2602523" y="24130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CCSA</a:t>
            </a:r>
          </a:p>
          <a:p>
            <a:pPr algn="ctr"/>
            <a:r>
              <a:rPr lang="en-US" altLang="ja-JP">
                <a:latin typeface="Arial Black" pitchFamily="34" charset="0"/>
              </a:rPr>
              <a:t>(China)</a:t>
            </a:r>
          </a:p>
        </p:txBody>
      </p:sp>
      <p:sp>
        <p:nvSpPr>
          <p:cNvPr id="4103" name="Oval 24"/>
          <p:cNvSpPr>
            <a:spLocks noChangeArrowheads="1"/>
          </p:cNvSpPr>
          <p:nvPr/>
        </p:nvSpPr>
        <p:spPr bwMode="auto">
          <a:xfrm>
            <a:off x="3153508" y="18288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TTA</a:t>
            </a:r>
          </a:p>
          <a:p>
            <a:pPr algn="ctr"/>
            <a:r>
              <a:rPr lang="en-US" altLang="ja-JP">
                <a:latin typeface="Arial Black" pitchFamily="34" charset="0"/>
              </a:rPr>
              <a:t>(Korea)</a:t>
            </a:r>
          </a:p>
        </p:txBody>
      </p:sp>
      <p:sp>
        <p:nvSpPr>
          <p:cNvPr id="4104" name="Oval 25"/>
          <p:cNvSpPr>
            <a:spLocks noChangeArrowheads="1"/>
          </p:cNvSpPr>
          <p:nvPr/>
        </p:nvSpPr>
        <p:spPr bwMode="auto">
          <a:xfrm>
            <a:off x="1981200" y="3581400"/>
            <a:ext cx="1019908" cy="1092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APT</a:t>
            </a:r>
          </a:p>
        </p:txBody>
      </p:sp>
      <p:sp>
        <p:nvSpPr>
          <p:cNvPr id="4105" name="Oval 26"/>
          <p:cNvSpPr>
            <a:spLocks noChangeArrowheads="1"/>
          </p:cNvSpPr>
          <p:nvPr/>
        </p:nvSpPr>
        <p:spPr bwMode="auto">
          <a:xfrm>
            <a:off x="6166339" y="14986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ISACC</a:t>
            </a:r>
          </a:p>
          <a:p>
            <a:pPr algn="ctr"/>
            <a:r>
              <a:rPr lang="en-US" altLang="ja-JP">
                <a:latin typeface="Arial Black" pitchFamily="34" charset="0"/>
              </a:rPr>
              <a:t>(Canada)</a:t>
            </a:r>
          </a:p>
        </p:txBody>
      </p:sp>
      <p:sp>
        <p:nvSpPr>
          <p:cNvPr id="4106" name="Oval 27"/>
          <p:cNvSpPr>
            <a:spLocks noChangeArrowheads="1"/>
          </p:cNvSpPr>
          <p:nvPr/>
        </p:nvSpPr>
        <p:spPr bwMode="auto">
          <a:xfrm>
            <a:off x="5849816" y="24130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dirty="0">
                <a:latin typeface="Arial Black" pitchFamily="34" charset="0"/>
              </a:rPr>
              <a:t>TIA</a:t>
            </a:r>
          </a:p>
          <a:p>
            <a:pPr algn="ctr"/>
            <a:r>
              <a:rPr lang="en-US" altLang="ja-JP" dirty="0">
                <a:latin typeface="Arial Black" pitchFamily="34" charset="0"/>
              </a:rPr>
              <a:t>(USA)</a:t>
            </a:r>
          </a:p>
        </p:txBody>
      </p:sp>
      <p:sp>
        <p:nvSpPr>
          <p:cNvPr id="4107" name="Oval 28"/>
          <p:cNvSpPr>
            <a:spLocks noChangeArrowheads="1"/>
          </p:cNvSpPr>
          <p:nvPr/>
        </p:nvSpPr>
        <p:spPr bwMode="auto">
          <a:xfrm>
            <a:off x="6940062" y="24003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ATIS</a:t>
            </a:r>
          </a:p>
          <a:p>
            <a:pPr algn="ctr"/>
            <a:r>
              <a:rPr lang="en-US" altLang="ja-JP">
                <a:latin typeface="Arial Black" pitchFamily="34" charset="0"/>
              </a:rPr>
              <a:t>(USA)</a:t>
            </a:r>
          </a:p>
        </p:txBody>
      </p:sp>
      <p:sp>
        <p:nvSpPr>
          <p:cNvPr id="4108" name="Oval 29"/>
          <p:cNvSpPr>
            <a:spLocks noChangeArrowheads="1"/>
          </p:cNvSpPr>
          <p:nvPr/>
        </p:nvSpPr>
        <p:spPr bwMode="auto">
          <a:xfrm>
            <a:off x="750277" y="825500"/>
            <a:ext cx="937846" cy="939800"/>
          </a:xfrm>
          <a:prstGeom prst="ellipse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ITU-T</a:t>
            </a:r>
          </a:p>
        </p:txBody>
      </p:sp>
      <p:sp>
        <p:nvSpPr>
          <p:cNvPr id="4109" name="Oval 31"/>
          <p:cNvSpPr>
            <a:spLocks noChangeArrowheads="1"/>
          </p:cNvSpPr>
          <p:nvPr/>
        </p:nvSpPr>
        <p:spPr bwMode="auto">
          <a:xfrm>
            <a:off x="3950677" y="1790700"/>
            <a:ext cx="668215" cy="7112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 dirty="0">
                <a:latin typeface="Arial Black" pitchFamily="34" charset="0"/>
              </a:rPr>
              <a:t>ARIB</a:t>
            </a:r>
          </a:p>
          <a:p>
            <a:pPr algn="ctr"/>
            <a:r>
              <a:rPr lang="en-US" altLang="ja-JP" dirty="0">
                <a:latin typeface="Arial Black" pitchFamily="34" charset="0"/>
              </a:rPr>
              <a:t>(Japan)</a:t>
            </a:r>
          </a:p>
        </p:txBody>
      </p:sp>
      <p:sp>
        <p:nvSpPr>
          <p:cNvPr id="4110" name="Oval 32"/>
          <p:cNvSpPr>
            <a:spLocks noChangeArrowheads="1"/>
          </p:cNvSpPr>
          <p:nvPr/>
        </p:nvSpPr>
        <p:spPr bwMode="auto">
          <a:xfrm>
            <a:off x="1863969" y="2806700"/>
            <a:ext cx="668215" cy="711200"/>
          </a:xfrm>
          <a:prstGeom prst="ellipse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GISFI</a:t>
            </a:r>
            <a:br>
              <a:rPr lang="en-US" altLang="ja-JP">
                <a:latin typeface="Arial Black" pitchFamily="34" charset="0"/>
              </a:rPr>
            </a:br>
            <a:r>
              <a:rPr lang="en-US" altLang="ja-JP">
                <a:latin typeface="Arial Black" pitchFamily="34" charset="0"/>
              </a:rPr>
              <a:t>(India)</a:t>
            </a:r>
          </a:p>
        </p:txBody>
      </p:sp>
      <p:sp>
        <p:nvSpPr>
          <p:cNvPr id="4111" name="Text Box 2"/>
          <p:cNvSpPr txBox="1">
            <a:spLocks noChangeArrowheads="1"/>
          </p:cNvSpPr>
          <p:nvPr/>
        </p:nvSpPr>
        <p:spPr bwMode="auto">
          <a:xfrm>
            <a:off x="0" y="260648"/>
            <a:ext cx="87923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873125" eaLnBrk="0" hangingPunct="0">
              <a:lnSpc>
                <a:spcPct val="85000"/>
              </a:lnSpc>
            </a:pP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Inter/intra-regional </a:t>
            </a:r>
            <a:r>
              <a:rPr lang="en-US" altLang="ja-JP" sz="4000" b="1" dirty="0" smtClean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collaboration</a:t>
            </a:r>
            <a:endParaRPr lang="en-US" altLang="ja-JP" sz="4000" b="1" dirty="0">
              <a:solidFill>
                <a:srgbClr val="C6880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굴림" charset="-127"/>
              <a:cs typeface="+mj-cs"/>
            </a:endParaRPr>
          </a:p>
        </p:txBody>
      </p:sp>
      <p:sp>
        <p:nvSpPr>
          <p:cNvPr id="4112" name="Oval 37"/>
          <p:cNvSpPr>
            <a:spLocks noChangeArrowheads="1"/>
          </p:cNvSpPr>
          <p:nvPr/>
        </p:nvSpPr>
        <p:spPr bwMode="auto">
          <a:xfrm>
            <a:off x="7772400" y="1981200"/>
            <a:ext cx="844062" cy="914400"/>
          </a:xfrm>
          <a:prstGeom prst="ellipse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IEEE</a:t>
            </a:r>
            <a:br>
              <a:rPr lang="en-US" altLang="ja-JP">
                <a:latin typeface="Arial Black" pitchFamily="34" charset="0"/>
              </a:rPr>
            </a:br>
            <a:r>
              <a:rPr lang="en-US" altLang="ja-JP">
                <a:latin typeface="Arial Black" pitchFamily="34" charset="0"/>
              </a:rPr>
              <a:t>(USA)</a:t>
            </a:r>
          </a:p>
        </p:txBody>
      </p:sp>
      <p:sp>
        <p:nvSpPr>
          <p:cNvPr id="4113" name="Oval 45"/>
          <p:cNvSpPr>
            <a:spLocks noChangeArrowheads="1"/>
          </p:cNvSpPr>
          <p:nvPr/>
        </p:nvSpPr>
        <p:spPr bwMode="auto">
          <a:xfrm>
            <a:off x="703385" y="2730500"/>
            <a:ext cx="797169" cy="8001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3GPPs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18494"/>
              </p:ext>
            </p:extLst>
          </p:nvPr>
        </p:nvGraphicFramePr>
        <p:xfrm>
          <a:off x="323528" y="4684714"/>
          <a:ext cx="8728153" cy="1754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1856"/>
                <a:gridCol w="5626297"/>
              </a:tblGrid>
              <a:tr h="3715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Forms of collaboration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Examples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</a:tr>
              <a:tr h="371555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Arial Black" pitchFamily="34" charset="0"/>
                          <a:cs typeface="Times New Roman" pitchFamily="18" charset="0"/>
                        </a:rPr>
                        <a:t>Participation</a:t>
                      </a:r>
                      <a:endParaRPr kumimoji="1" lang="ja-JP" altLang="en-US" sz="1800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Arial Black" pitchFamily="34" charset="0"/>
                          <a:cs typeface="Times New Roman" pitchFamily="18" charset="0"/>
                        </a:rPr>
                        <a:t>APT/</a:t>
                      </a:r>
                      <a:r>
                        <a:rPr kumimoji="1" lang="en-US" altLang="ja-JP" sz="1800" dirty="0" err="1" smtClean="0">
                          <a:latin typeface="Arial Black" pitchFamily="34" charset="0"/>
                          <a:cs typeface="Times New Roman" pitchFamily="18" charset="0"/>
                        </a:rPr>
                        <a:t>ASTAP</a:t>
                      </a:r>
                      <a:endParaRPr kumimoji="1" lang="ja-JP" altLang="en-US" sz="1800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</a:tr>
              <a:tr h="371555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Arial Black" pitchFamily="34" charset="0"/>
                          <a:cs typeface="Times New Roman" pitchFamily="18" charset="0"/>
                        </a:rPr>
                        <a:t>Core member</a:t>
                      </a:r>
                      <a:endParaRPr kumimoji="1" lang="ja-JP" altLang="en-US" sz="1800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latin typeface="Arial Black" pitchFamily="34" charset="0"/>
                          <a:cs typeface="Times New Roman" pitchFamily="18" charset="0"/>
                        </a:rPr>
                        <a:t>CJK(ARIB, CCSA, TTA), GSC, 3GPP/3GPP2</a:t>
                      </a:r>
                      <a:endParaRPr kumimoji="1" lang="ja-JP" altLang="en-US" sz="1800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</a:tr>
              <a:tr h="371555">
                <a:tc>
                  <a:txBody>
                    <a:bodyPr/>
                    <a:lstStyle/>
                    <a:p>
                      <a:r>
                        <a:rPr kumimoji="1" lang="en-US" altLang="ja-JP" sz="1800" i="0" dirty="0" err="1" smtClean="0">
                          <a:latin typeface="Arial Black" pitchFamily="34" charset="0"/>
                          <a:cs typeface="Times New Roman" pitchFamily="18" charset="0"/>
                        </a:rPr>
                        <a:t>MoU</a:t>
                      </a:r>
                      <a:r>
                        <a:rPr kumimoji="1" lang="en-US" altLang="ja-JP" sz="1800" i="0" dirty="0" smtClean="0">
                          <a:latin typeface="Arial Black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1" lang="en-US" altLang="ja-JP" sz="1800" i="0" dirty="0" err="1" smtClean="0">
                          <a:latin typeface="Arial Black" pitchFamily="34" charset="0"/>
                          <a:cs typeface="Times New Roman" pitchFamily="18" charset="0"/>
                        </a:rPr>
                        <a:t>LoI</a:t>
                      </a:r>
                      <a:endParaRPr kumimoji="1" lang="ja-JP" altLang="en-US" sz="1800" i="0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i="0" dirty="0" smtClean="0">
                          <a:latin typeface="Arial Black" pitchFamily="34" charset="0"/>
                          <a:cs typeface="Times New Roman" pitchFamily="18" charset="0"/>
                        </a:rPr>
                        <a:t>ITU, ETSI, IEEE, GISFI, </a:t>
                      </a:r>
                      <a:r>
                        <a:rPr kumimoji="1" lang="en-US" altLang="ja-JP" sz="1800" i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MSTFB</a:t>
                      </a:r>
                      <a:r>
                        <a:rPr kumimoji="1" lang="en-US" altLang="ja-JP" sz="1800" i="0" dirty="0" smtClean="0">
                          <a:latin typeface="Arial Black" pitchFamily="34" charset="0"/>
                          <a:cs typeface="Times New Roman" pitchFamily="18" charset="0"/>
                        </a:rPr>
                        <a:t>, ICU, </a:t>
                      </a:r>
                      <a:r>
                        <a:rPr kumimoji="1" lang="en-US" altLang="ja-JP" sz="1800" i="0" dirty="0" err="1" smtClean="0">
                          <a:latin typeface="Arial Black" pitchFamily="34" charset="0"/>
                          <a:cs typeface="Times New Roman" pitchFamily="18" charset="0"/>
                        </a:rPr>
                        <a:t>ZigBee</a:t>
                      </a:r>
                      <a:r>
                        <a:rPr kumimoji="1" lang="en-US" altLang="ja-JP" sz="1800" i="0" dirty="0" smtClean="0">
                          <a:latin typeface="Arial Black" pitchFamily="34" charset="0"/>
                          <a:cs typeface="Times New Roman" pitchFamily="18" charset="0"/>
                        </a:rPr>
                        <a:t> Alliance </a:t>
                      </a:r>
                      <a:r>
                        <a:rPr kumimoji="1" lang="en-US" altLang="ja-JP" sz="1800" i="1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(New), </a:t>
                      </a:r>
                      <a:r>
                        <a:rPr kumimoji="1" lang="en-US" altLang="ja-JP" sz="1800" i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Wi-SUN Alliance </a:t>
                      </a:r>
                      <a:r>
                        <a:rPr kumimoji="1" lang="en-US" altLang="ja-JP" sz="1800" i="1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(New)</a:t>
                      </a:r>
                      <a:r>
                        <a:rPr kumimoji="1" lang="en-US" altLang="ja-JP" sz="1800" i="1" baseline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1800" i="0" dirty="0" smtClean="0">
                          <a:latin typeface="Arial Black" pitchFamily="34" charset="0"/>
                          <a:cs typeface="Times New Roman" pitchFamily="18" charset="0"/>
                        </a:rPr>
                        <a:t>etc</a:t>
                      </a:r>
                      <a:endParaRPr kumimoji="1" lang="ja-JP" altLang="en-US" sz="1800" i="0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404" marR="84404" marT="45700" marB="45700"/>
                </a:tc>
              </a:tr>
            </a:tbl>
          </a:graphicData>
        </a:graphic>
      </p:graphicFrame>
      <p:sp>
        <p:nvSpPr>
          <p:cNvPr id="4131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4CEF10-A093-4353-ACE5-43FEC376D3E9}" type="slidenum">
              <a:rPr lang="en-US" altLang="ja-JP" smtClean="0">
                <a:ea typeface="ＭＳ Ｐゴシック" charset="-128"/>
              </a:rPr>
              <a:pPr/>
              <a:t>18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132" name="Oval 37"/>
          <p:cNvSpPr>
            <a:spLocks noChangeArrowheads="1"/>
          </p:cNvSpPr>
          <p:nvPr/>
        </p:nvSpPr>
        <p:spPr bwMode="auto">
          <a:xfrm>
            <a:off x="4813789" y="3600450"/>
            <a:ext cx="844062" cy="914400"/>
          </a:xfrm>
          <a:prstGeom prst="ellipse">
            <a:avLst/>
          </a:prstGeom>
          <a:solidFill>
            <a:srgbClr val="92D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>
                <a:latin typeface="Arial Black" pitchFamily="34" charset="0"/>
              </a:rPr>
              <a:t>MSTFB</a:t>
            </a:r>
            <a:br>
              <a:rPr lang="en-US" altLang="ja-JP">
                <a:latin typeface="Arial Black" pitchFamily="34" charset="0"/>
              </a:rPr>
            </a:br>
            <a:r>
              <a:rPr lang="en-US" altLang="ja-JP">
                <a:latin typeface="Arial Black" pitchFamily="34" charset="0"/>
              </a:rPr>
              <a:t>(Malaysia)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34126C-FD85-4A5D-B1BE-5625C9FB72D2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3203848" y="476672"/>
            <a:ext cx="2720296" cy="61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873125" eaLnBrk="0" hangingPunct="0">
              <a:lnSpc>
                <a:spcPct val="85000"/>
              </a:lnSpc>
            </a:pPr>
            <a:r>
              <a:rPr lang="en-US" altLang="ja-JP" sz="4000" b="1" dirty="0" err="1" smtClean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MoU</a:t>
            </a: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 </a:t>
            </a:r>
            <a:r>
              <a:rPr lang="en-US" altLang="ja-JP" sz="4000" b="1" dirty="0" smtClean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&amp; </a:t>
            </a:r>
            <a:r>
              <a:rPr lang="en-US" altLang="ja-JP" sz="4000" b="1" dirty="0" err="1" smtClean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LoI</a:t>
            </a:r>
            <a:endParaRPr lang="en-US" altLang="ja-JP" sz="4000" b="1" dirty="0">
              <a:solidFill>
                <a:srgbClr val="C6880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굴림" charset="-127"/>
              <a:cs typeface="+mj-cs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497647"/>
              </p:ext>
            </p:extLst>
          </p:nvPr>
        </p:nvGraphicFramePr>
        <p:xfrm>
          <a:off x="482324" y="1556793"/>
          <a:ext cx="8235623" cy="3642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541"/>
                <a:gridCol w="6860082"/>
              </a:tblGrid>
              <a:tr h="931999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394" marR="84394"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Organizations</a:t>
                      </a:r>
                      <a:endParaRPr kumimoji="1" lang="ja-JP" altLang="en-US" sz="2800" b="0" baseline="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394" marR="84394" marT="45737" marB="457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13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MoU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394" marR="84394"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ITU&amp;CJK, IEEE, ETSI, ATIS, TIA, ICU, MSTFB, </a:t>
                      </a:r>
                      <a:r>
                        <a:rPr kumimoji="1" lang="en-US" altLang="ja-JP" sz="2800" dirty="0" err="1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ZigBee</a:t>
                      </a:r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 Alliance*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1" lang="en-US" altLang="ja-JP" sz="2800" dirty="0" err="1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Wi</a:t>
                      </a:r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-SUN Alliance*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, etc.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394" marR="84394"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0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LoI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394" marR="84394"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GISFI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marL="84394" marR="84394" marT="45737" marB="457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90" name="Rectangle 2"/>
          <p:cNvSpPr>
            <a:spLocks noChangeArrowheads="1"/>
          </p:cNvSpPr>
          <p:nvPr/>
        </p:nvSpPr>
        <p:spPr bwMode="auto">
          <a:xfrm>
            <a:off x="3838255" y="5301208"/>
            <a:ext cx="373429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ja-JP" sz="2400" dirty="0" smtClean="0">
                <a:latin typeface="Arial Black" pitchFamily="34" charset="0"/>
                <a:ea typeface="ＭＳ Ｐ明朝" pitchFamily="18" charset="-128"/>
              </a:rPr>
              <a:t>*</a:t>
            </a:r>
            <a:r>
              <a:rPr lang="en-US" altLang="ja-JP" sz="2400" b="0" dirty="0" smtClean="0">
                <a:solidFill>
                  <a:srgbClr val="FF0000"/>
                </a:solidFill>
                <a:latin typeface="Arial Black" pitchFamily="34" charset="0"/>
                <a:ea typeface="ＭＳ Ｐ明朝" pitchFamily="18" charset="-128"/>
              </a:rPr>
              <a:t>Agreements </a:t>
            </a:r>
            <a:r>
              <a:rPr lang="en-US" altLang="ja-JP" sz="2400" b="0" dirty="0">
                <a:solidFill>
                  <a:srgbClr val="FF0000"/>
                </a:solidFill>
                <a:latin typeface="Arial Black" pitchFamily="34" charset="0"/>
                <a:ea typeface="ＭＳ Ｐ明朝" pitchFamily="18" charset="-128"/>
              </a:rPr>
              <a:t>in </a:t>
            </a:r>
            <a:r>
              <a:rPr lang="en-US" altLang="ja-JP" sz="2400" b="0" dirty="0" smtClean="0">
                <a:solidFill>
                  <a:srgbClr val="FF0000"/>
                </a:solidFill>
                <a:latin typeface="Arial Black" pitchFamily="34" charset="0"/>
                <a:ea typeface="ＭＳ Ｐ明朝" pitchFamily="18" charset="-128"/>
              </a:rPr>
              <a:t>2013</a:t>
            </a:r>
            <a:endParaRPr lang="en-US" altLang="ja-JP" sz="2400" b="0" dirty="0">
              <a:solidFill>
                <a:srgbClr val="FF0000"/>
              </a:solidFill>
              <a:latin typeface="Arial Black" pitchFamily="34" charset="0"/>
              <a:ea typeface="ＭＳ Ｐ明朝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63285C-FC7C-4E1F-BFF2-6CE50A9482DA}" type="slidenum">
              <a:rPr lang="en-CA" altLang="ko-KR" smtClean="0">
                <a:ea typeface="굴림" pitchFamily="34" charset="-127"/>
              </a:rPr>
              <a:pPr/>
              <a:t>2</a:t>
            </a:fld>
            <a:endParaRPr lang="en-CA" altLang="ko-KR" smtClean="0">
              <a:ea typeface="굴림" pitchFamily="34" charset="-127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굴림" charset="-127"/>
              </a:rPr>
              <a:t>TTC</a:t>
            </a:r>
            <a:r>
              <a:rPr lang="ja-JP" altLang="en-US" dirty="0" smtClean="0">
                <a:ea typeface="굴림" charset="-127"/>
              </a:rPr>
              <a:t> </a:t>
            </a:r>
            <a:r>
              <a:rPr lang="en-US" altLang="ja-JP" dirty="0" smtClean="0">
                <a:ea typeface="굴림" charset="-127"/>
              </a:rPr>
              <a:t>Strategy in 2013</a:t>
            </a:r>
            <a:r>
              <a:rPr lang="en-US" altLang="ja-JP" dirty="0" smtClean="0">
                <a:solidFill>
                  <a:schemeClr val="accent2"/>
                </a:solidFill>
                <a:latin typeface="Arial Black" pitchFamily="34" charset="0"/>
              </a:rPr>
              <a:t/>
            </a:r>
            <a:br>
              <a:rPr lang="en-US" altLang="ja-JP" dirty="0" smtClean="0">
                <a:solidFill>
                  <a:schemeClr val="accent2"/>
                </a:solidFill>
                <a:latin typeface="Arial Black" pitchFamily="34" charset="0"/>
              </a:rPr>
            </a:br>
            <a:endParaRPr lang="en-CA" altLang="ko-KR" dirty="0" smtClean="0">
              <a:ea typeface="굴림" charset="-127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712968" cy="4968552"/>
          </a:xfrm>
        </p:spPr>
        <p:txBody>
          <a:bodyPr/>
          <a:lstStyle/>
          <a:p>
            <a:pPr marL="444500" indent="-444500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800" b="1" dirty="0" smtClean="0">
                <a:solidFill>
                  <a:schemeClr val="tx1"/>
                </a:solidFill>
                <a:latin typeface="Arial Black" pitchFamily="34" charset="0"/>
              </a:rPr>
              <a:t>Expansion of</a:t>
            </a:r>
            <a:r>
              <a:rPr lang="ja-JP" altLang="en-US" sz="2800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altLang="ja-JP" sz="2800" b="1" dirty="0" smtClean="0">
                <a:solidFill>
                  <a:schemeClr val="tx1"/>
                </a:solidFill>
                <a:latin typeface="Arial Black" pitchFamily="34" charset="0"/>
              </a:rPr>
              <a:t>business in order to </a:t>
            </a:r>
            <a:r>
              <a:rPr lang="en-US" altLang="ja-JP" sz="2800" dirty="0" smtClean="0">
                <a:solidFill>
                  <a:schemeClr val="tx1"/>
                </a:solidFill>
                <a:latin typeface="Arial Black" pitchFamily="34" charset="0"/>
              </a:rPr>
              <a:t>promote inter-industry innovation and develop new strategies of ICTs. </a:t>
            </a:r>
          </a:p>
          <a:p>
            <a:pPr marL="444500" indent="-444500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800" b="1" dirty="0" smtClean="0">
                <a:solidFill>
                  <a:schemeClr val="tx1"/>
                </a:solidFill>
                <a:latin typeface="Arial Black" pitchFamily="34" charset="0"/>
              </a:rPr>
              <a:t>Promotion of strategic standardization activities through technical working groups and advisory groups in TTC</a:t>
            </a:r>
          </a:p>
          <a:p>
            <a:pPr marL="444500" indent="-444500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800" b="1" dirty="0" smtClean="0">
                <a:solidFill>
                  <a:schemeClr val="tx1"/>
                </a:solidFill>
                <a:latin typeface="Arial Black" pitchFamily="34" charset="0"/>
              </a:rPr>
              <a:t>Global collaboration with the related standardization organizations including CJK, GSC, APT and ITU-T</a:t>
            </a:r>
          </a:p>
          <a:p>
            <a:pPr marL="444500" indent="-444500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800" b="1" dirty="0" smtClean="0">
                <a:solidFill>
                  <a:schemeClr val="tx1"/>
                </a:solidFill>
                <a:latin typeface="Arial Black" pitchFamily="34" charset="0"/>
              </a:rPr>
              <a:t>Promotion of TTC standards and publicity activities</a:t>
            </a:r>
          </a:p>
          <a:p>
            <a:pPr marL="444500" indent="-444500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800" b="1" dirty="0" smtClean="0">
                <a:solidFill>
                  <a:schemeClr val="tx1"/>
                </a:solidFill>
                <a:latin typeface="Arial Black" pitchFamily="34" charset="0"/>
              </a:rPr>
              <a:t>Focus on the hot standardization topics</a:t>
            </a:r>
            <a:endParaRPr lang="en-US" altLang="ja-JP" sz="3000" b="1" i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>
              <a:buNone/>
            </a:pPr>
            <a:endParaRPr lang="en-CA" altLang="ko-KR" sz="2000" i="1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34126C-FD85-4A5D-B1BE-5625C9FB72D2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403648" y="404664"/>
            <a:ext cx="6407395" cy="61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873125" eaLnBrk="0" hangingPunct="0">
              <a:lnSpc>
                <a:spcPct val="85000"/>
              </a:lnSpc>
            </a:pPr>
            <a:r>
              <a:rPr lang="en-US" altLang="ja-JP" sz="4000" b="1" dirty="0" err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MoU</a:t>
            </a: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 with </a:t>
            </a:r>
            <a:r>
              <a:rPr lang="en-US" altLang="ja-JP" sz="4000" b="1" dirty="0" err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ZigBee</a:t>
            </a: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 Alliance</a:t>
            </a:r>
          </a:p>
        </p:txBody>
      </p:sp>
      <p:pic>
        <p:nvPicPr>
          <p:cNvPr id="46083" name="Picture 3" descr="K:\031_Photo-Albums\20130221_ZigBeeAllianceMoU調印式\代表的な写真\IMG_9716(圧縮）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052736"/>
            <a:ext cx="6793290" cy="4384798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4860032" y="6296546"/>
            <a:ext cx="1555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Feb-21, 2013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537321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TR-1043  Implementation guidelines of Home network communication interface</a:t>
            </a:r>
          </a:p>
          <a:p>
            <a:r>
              <a:rPr kumimoji="1" lang="en-US" altLang="ja-JP" dirty="0" smtClean="0"/>
              <a:t>JJ-300.10 Home network communication Interface for ECHONET </a:t>
            </a:r>
            <a:r>
              <a:rPr kumimoji="1" lang="en-US" altLang="ja-JP" dirty="0" err="1" smtClean="0"/>
              <a:t>Lite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34126C-FD85-4A5D-B1BE-5625C9FB72D2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1115616" y="404664"/>
            <a:ext cx="6800836" cy="61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873125" eaLnBrk="0" hangingPunct="0">
              <a:lnSpc>
                <a:spcPct val="85000"/>
              </a:lnSpc>
            </a:pPr>
            <a:r>
              <a:rPr lang="en-US" altLang="ja-JP" sz="4000" b="1" dirty="0" err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MoU</a:t>
            </a: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 with </a:t>
            </a:r>
            <a:r>
              <a:rPr lang="en-US" altLang="ja-JP" sz="4000" b="1" dirty="0" err="1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Wi</a:t>
            </a: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-SUN Alliance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32040" y="6392892"/>
            <a:ext cx="16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Mar-5</a:t>
            </a:r>
            <a:r>
              <a:rPr kumimoji="1" lang="en-US" altLang="ja-JP" dirty="0" smtClean="0"/>
              <a:t>, 2013</a:t>
            </a:r>
            <a:endParaRPr kumimoji="1" lang="ja-JP" altLang="en-US" dirty="0"/>
          </a:p>
        </p:txBody>
      </p:sp>
      <p:pic>
        <p:nvPicPr>
          <p:cNvPr id="47106" name="Picture 2" descr="K:\031_Photo-Albums\20130305_Wi-SUNAllianceMoU調印式(20120221付け)\代表的な写真\IMG_9795(圧縮）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980728"/>
            <a:ext cx="6552728" cy="4536821"/>
          </a:xfrm>
          <a:prstGeom prst="rect">
            <a:avLst/>
          </a:prstGeom>
          <a:noFill/>
        </p:spPr>
      </p:pic>
      <p:sp>
        <p:nvSpPr>
          <p:cNvPr id="8" name="テキスト ボックス 7"/>
          <p:cNvSpPr txBox="1"/>
          <p:nvPr/>
        </p:nvSpPr>
        <p:spPr>
          <a:xfrm>
            <a:off x="323528" y="5517232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TR-1043  Implementation guidelines of Home network communication interface</a:t>
            </a:r>
          </a:p>
          <a:p>
            <a:r>
              <a:rPr kumimoji="1" lang="en-US" altLang="ja-JP" dirty="0" smtClean="0"/>
              <a:t>JJ-300.10 Home network communication Interface for ECHONET </a:t>
            </a:r>
            <a:r>
              <a:rPr kumimoji="1" lang="en-US" altLang="ja-JP" dirty="0" err="1" smtClean="0"/>
              <a:t>Lite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8F35DBE-8DC7-4515-BE9F-6705E6A4C6AA}" type="slidenum">
              <a:rPr lang="en-CA" altLang="ko-KR" smtClean="0">
                <a:ea typeface="굴림" pitchFamily="34" charset="-127"/>
              </a:rPr>
              <a:pPr/>
              <a:t>3</a:t>
            </a:fld>
            <a:endParaRPr lang="en-CA" altLang="ko-KR" smtClean="0">
              <a:ea typeface="굴림" pitchFamily="34" charset="-127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굴림" charset="-127"/>
              </a:rPr>
              <a:t>High Interest Subjects in 2013</a:t>
            </a:r>
            <a:endParaRPr lang="en-CA" altLang="ko-KR" dirty="0" smtClean="0">
              <a:ea typeface="굴림" charset="-127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2"/>
          </a:xfrm>
        </p:spPr>
        <p:txBody>
          <a:bodyPr/>
          <a:lstStyle/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Disaster relief/emergency communications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M2M and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Arial Black" pitchFamily="34" charset="0"/>
              </a:rPr>
              <a:t>IoT</a:t>
            </a: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 including e-health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Cloud computing and SDN </a:t>
            </a:r>
            <a:r>
              <a:rPr lang="en-US" altLang="ja-JP" sz="2400" b="1" i="1" dirty="0" smtClean="0">
                <a:solidFill>
                  <a:srgbClr val="C68803"/>
                </a:solidFill>
                <a:latin typeface="Arial Black" pitchFamily="34" charset="0"/>
              </a:rPr>
              <a:t>(New)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Security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Smart grid and next generation HN </a:t>
            </a:r>
            <a:r>
              <a:rPr lang="en-US" altLang="ja-JP" sz="2400" b="1" i="1" dirty="0" smtClean="0">
                <a:solidFill>
                  <a:srgbClr val="C68803"/>
                </a:solidFill>
                <a:latin typeface="Arial Black" pitchFamily="34" charset="0"/>
              </a:rPr>
              <a:t>(New)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ITS (Intelligent Transport Systems)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Conformance &amp; Interoperability Testing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ICT &amp; Environment</a:t>
            </a:r>
          </a:p>
          <a:p>
            <a:pPr marL="444500" indent="-444500" eaLnBrk="1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New Generation Networks and Photonic based Infrastructure </a:t>
            </a:r>
            <a:r>
              <a:rPr lang="en-US" altLang="ja-JP" sz="2400" b="1" i="1" dirty="0" smtClean="0">
                <a:solidFill>
                  <a:srgbClr val="C68803"/>
                </a:solidFill>
                <a:latin typeface="Arial Black" pitchFamily="34" charset="0"/>
              </a:rPr>
              <a:t>(New)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CA" altLang="ko-KR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EBAED60-9362-4B3E-8A1F-C005265B129D}" type="slidenum">
              <a:rPr lang="en-CA" altLang="ko-KR" smtClean="0">
                <a:ea typeface="굴림" pitchFamily="34" charset="-127"/>
              </a:rPr>
              <a:pPr/>
              <a:t>4</a:t>
            </a:fld>
            <a:endParaRPr lang="en-CA" altLang="ko-KR" smtClean="0">
              <a:ea typeface="굴림" pitchFamily="34" charset="-127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76672"/>
            <a:ext cx="871296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ea typeface="굴림" charset="-127"/>
              </a:rPr>
              <a:t>ITU-T Review Committee: WTSA-12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endParaRPr lang="en-CA" altLang="ko-KR" dirty="0" smtClean="0">
              <a:ea typeface="굴림" charset="-127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568951" cy="5126955"/>
          </a:xfrm>
        </p:spPr>
        <p:txBody>
          <a:bodyPr/>
          <a:lstStyle/>
          <a:p>
            <a:pPr marL="352425" indent="-352425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p"/>
            </a:pPr>
            <a:r>
              <a:rPr lang="en-US" altLang="ja-JP" sz="2400" b="1" dirty="0" err="1" smtClean="0">
                <a:solidFill>
                  <a:srgbClr val="FF0000"/>
                </a:solidFill>
                <a:latin typeface="Arial Black" pitchFamily="34" charset="0"/>
              </a:rPr>
              <a:t>RevCom</a:t>
            </a:r>
            <a:r>
              <a:rPr lang="en-US" altLang="ja-JP" sz="2400" b="1" dirty="0" smtClean="0">
                <a:latin typeface="Arial Black" pitchFamily="34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was established in WTSA-12 in order to review ITU-T strategic plan and the existing ITU-T SG structure and prepare a strategic restructuring proposal to WTSA-2016 </a:t>
            </a:r>
          </a:p>
          <a:p>
            <a:pPr marL="352425" indent="-352425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p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Since ITU-T SG restructuring will impact the future TTC standardization activities, TTC plans to contribute to ITU-T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Arial Black" pitchFamily="34" charset="0"/>
              </a:rPr>
              <a:t>RevCom</a:t>
            </a: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 discussion by expanding mandates of  the existing Global Collaboration AG (GCAG)</a:t>
            </a:r>
          </a:p>
          <a:p>
            <a:pPr marL="352425" indent="-352425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Tx/>
              <a:buChar char="-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contribution to ITU-T TSAG and </a:t>
            </a:r>
            <a:r>
              <a:rPr lang="en-US" altLang="ja-JP" sz="2400" b="1" dirty="0" err="1" smtClean="0">
                <a:solidFill>
                  <a:schemeClr val="tx1"/>
                </a:solidFill>
                <a:latin typeface="Arial Black" pitchFamily="34" charset="0"/>
              </a:rPr>
              <a:t>RevCom</a:t>
            </a:r>
            <a:endParaRPr lang="en-US" altLang="ja-JP" sz="2400" b="1" i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marL="352425" indent="-352425" eaLnBrk="1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Tx/>
              <a:buChar char="-"/>
            </a:pPr>
            <a:r>
              <a:rPr lang="en-US" altLang="ja-JP" sz="2400" b="1" dirty="0" smtClean="0">
                <a:solidFill>
                  <a:schemeClr val="tx1"/>
                </a:solidFill>
                <a:latin typeface="Arial Black" pitchFamily="34" charset="0"/>
              </a:rPr>
              <a:t>global collaboration with CJK, APT ASTAP, GSC, ITU-T etc.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CA" altLang="ko-KR" sz="1800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3" name="Rectangle 32"/>
          <p:cNvSpPr>
            <a:spLocks noChangeArrowheads="1"/>
          </p:cNvSpPr>
          <p:nvPr/>
        </p:nvSpPr>
        <p:spPr bwMode="auto">
          <a:xfrm>
            <a:off x="3923928" y="4077072"/>
            <a:ext cx="2664296" cy="2376487"/>
          </a:xfrm>
          <a:prstGeom prst="rect">
            <a:avLst/>
          </a:prstGeom>
          <a:solidFill>
            <a:srgbClr val="C0C0C0">
              <a:alpha val="30196"/>
            </a:srgbClr>
          </a:solidFill>
          <a:ln w="25400">
            <a:solidFill>
              <a:srgbClr val="FF00FF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ja-JP" altLang="ja-JP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410" name="Rectangle 32"/>
          <p:cNvSpPr>
            <a:spLocks noChangeArrowheads="1"/>
          </p:cNvSpPr>
          <p:nvPr/>
        </p:nvSpPr>
        <p:spPr bwMode="auto">
          <a:xfrm>
            <a:off x="2508738" y="690564"/>
            <a:ext cx="6021266" cy="2846387"/>
          </a:xfrm>
          <a:prstGeom prst="rect">
            <a:avLst/>
          </a:prstGeom>
          <a:solidFill>
            <a:srgbClr val="C0C0C0">
              <a:alpha val="30196"/>
            </a:srgbClr>
          </a:solidFill>
          <a:ln w="25400">
            <a:solidFill>
              <a:srgbClr val="0000FF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ja-JP" altLang="ja-JP" sz="200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6727582" y="3940175"/>
            <a:ext cx="2089638" cy="2381250"/>
          </a:xfrm>
          <a:prstGeom prst="rect">
            <a:avLst/>
          </a:prstGeom>
          <a:solidFill>
            <a:srgbClr val="C0C0C0">
              <a:alpha val="30196"/>
            </a:srgbClr>
          </a:solidFill>
          <a:ln w="25400">
            <a:solidFill>
              <a:srgbClr val="808000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ja-JP" altLang="ja-JP" sz="200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412" name="スライド番号プレースホルダ 1"/>
          <p:cNvSpPr>
            <a:spLocks noGrp="1"/>
          </p:cNvSpPr>
          <p:nvPr>
            <p:ph type="sldNum" sz="quarter" idx="10"/>
          </p:nvPr>
        </p:nvSpPr>
        <p:spPr>
          <a:xfrm>
            <a:off x="7936523" y="6423025"/>
            <a:ext cx="1043354" cy="241300"/>
          </a:xfrm>
          <a:noFill/>
        </p:spPr>
        <p:txBody>
          <a:bodyPr/>
          <a:lstStyle/>
          <a:p>
            <a:fld id="{5AE3D84C-D95F-42E4-AA2A-15404AAC6A4A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827584" y="0"/>
            <a:ext cx="6591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873125"/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TTC Organization Chart</a:t>
            </a:r>
          </a:p>
        </p:txBody>
      </p:sp>
      <p:sp>
        <p:nvSpPr>
          <p:cNvPr id="17414" name="Rectangle 55"/>
          <p:cNvSpPr>
            <a:spLocks noChangeArrowheads="1"/>
          </p:cNvSpPr>
          <p:nvPr/>
        </p:nvSpPr>
        <p:spPr bwMode="auto">
          <a:xfrm>
            <a:off x="1164981" y="3862389"/>
            <a:ext cx="2473569" cy="2325687"/>
          </a:xfrm>
          <a:prstGeom prst="rect">
            <a:avLst/>
          </a:prstGeom>
          <a:solidFill>
            <a:srgbClr val="C0C0C0">
              <a:alpha val="30196"/>
            </a:srgbClr>
          </a:solidFill>
          <a:ln w="25400">
            <a:solidFill>
              <a:schemeClr val="hlink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ja-JP" altLang="ja-JP" sz="200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5641731" y="4449763"/>
            <a:ext cx="209256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292080" y="1556793"/>
            <a:ext cx="0" cy="39604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7" name="Line 7"/>
          <p:cNvSpPr>
            <a:spLocks noChangeShapeType="1"/>
          </p:cNvSpPr>
          <p:nvPr/>
        </p:nvSpPr>
        <p:spPr bwMode="auto">
          <a:xfrm flipH="1" flipV="1">
            <a:off x="4427984" y="2996952"/>
            <a:ext cx="5760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8" name="正方形/長方形 7"/>
          <p:cNvSpPr>
            <a:spLocks noChangeArrowheads="1"/>
          </p:cNvSpPr>
          <p:nvPr/>
        </p:nvSpPr>
        <p:spPr bwMode="auto">
          <a:xfrm>
            <a:off x="634513" y="2803525"/>
            <a:ext cx="1636834" cy="369332"/>
          </a:xfrm>
          <a:prstGeom prst="rect">
            <a:avLst/>
          </a:prstGeom>
          <a:noFill/>
          <a:ln w="3175" algn="ctr">
            <a:noFill/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ja-JP" dirty="0">
                <a:latin typeface="Arial Black" pitchFamily="34" charset="0"/>
              </a:rPr>
              <a:t>Promotion</a:t>
            </a:r>
          </a:p>
        </p:txBody>
      </p:sp>
      <p:sp>
        <p:nvSpPr>
          <p:cNvPr id="17419" name="正方形/長方形 7"/>
          <p:cNvSpPr>
            <a:spLocks noChangeArrowheads="1"/>
          </p:cNvSpPr>
          <p:nvPr/>
        </p:nvSpPr>
        <p:spPr bwMode="auto">
          <a:xfrm>
            <a:off x="634512" y="2112964"/>
            <a:ext cx="2120411" cy="677108"/>
          </a:xfrm>
          <a:prstGeom prst="rect">
            <a:avLst/>
          </a:prstGeom>
          <a:noFill/>
          <a:ln w="3175" algn="ctr">
            <a:noFill/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ja-JP" dirty="0">
                <a:latin typeface="Arial Black" pitchFamily="34" charset="0"/>
              </a:rPr>
              <a:t>Standards</a:t>
            </a:r>
          </a:p>
          <a:p>
            <a:r>
              <a:rPr lang="en-US" altLang="ja-JP" sz="2000" dirty="0">
                <a:latin typeface="Arial Black" pitchFamily="34" charset="0"/>
              </a:rPr>
              <a:t>development</a:t>
            </a:r>
          </a:p>
        </p:txBody>
      </p:sp>
      <p:sp>
        <p:nvSpPr>
          <p:cNvPr id="17420" name="Line 57"/>
          <p:cNvSpPr>
            <a:spLocks noChangeShapeType="1"/>
          </p:cNvSpPr>
          <p:nvPr/>
        </p:nvSpPr>
        <p:spPr bwMode="auto">
          <a:xfrm>
            <a:off x="3163766" y="3695700"/>
            <a:ext cx="0" cy="177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17421" name="Line 7"/>
          <p:cNvSpPr>
            <a:spLocks noChangeShapeType="1"/>
          </p:cNvSpPr>
          <p:nvPr/>
        </p:nvSpPr>
        <p:spPr bwMode="auto">
          <a:xfrm flipH="1">
            <a:off x="5724128" y="2996952"/>
            <a:ext cx="90267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2" name="Line 9"/>
          <p:cNvSpPr>
            <a:spLocks noChangeShapeType="1"/>
          </p:cNvSpPr>
          <p:nvPr/>
        </p:nvSpPr>
        <p:spPr bwMode="auto">
          <a:xfrm>
            <a:off x="4295043" y="2384425"/>
            <a:ext cx="328832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3" name="Line 10"/>
          <p:cNvSpPr>
            <a:spLocks noChangeShapeType="1"/>
          </p:cNvSpPr>
          <p:nvPr/>
        </p:nvSpPr>
        <p:spPr bwMode="auto">
          <a:xfrm>
            <a:off x="3163766" y="3676650"/>
            <a:ext cx="21394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28" name="正方形/長方形 6"/>
          <p:cNvSpPr>
            <a:spLocks noChangeArrowheads="1"/>
          </p:cNvSpPr>
          <p:nvPr/>
        </p:nvSpPr>
        <p:spPr bwMode="auto">
          <a:xfrm>
            <a:off x="1291005" y="4022725"/>
            <a:ext cx="2140926" cy="712788"/>
          </a:xfrm>
          <a:prstGeom prst="rect">
            <a:avLst/>
          </a:prstGeom>
          <a:solidFill>
            <a:srgbClr val="CCFF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lIns="36000" tIns="36000" rIns="36000" bIns="36000"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Arial Black" pitchFamily="34" charset="0"/>
              </a:rPr>
              <a:t>Promotion Committee</a:t>
            </a:r>
            <a:endParaRPr lang="en-US" altLang="ja-JP" b="0" dirty="0">
              <a:latin typeface="Arial Black" pitchFamily="34" charset="0"/>
            </a:endParaRPr>
          </a:p>
        </p:txBody>
      </p:sp>
      <p:sp>
        <p:nvSpPr>
          <p:cNvPr id="13329" name="正方形/長方形 7"/>
          <p:cNvSpPr>
            <a:spLocks noChangeArrowheads="1"/>
          </p:cNvSpPr>
          <p:nvPr/>
        </p:nvSpPr>
        <p:spPr bwMode="auto">
          <a:xfrm>
            <a:off x="1289539" y="4906964"/>
            <a:ext cx="2140927" cy="668337"/>
          </a:xfrm>
          <a:prstGeom prst="rect">
            <a:avLst/>
          </a:prstGeom>
          <a:solidFill>
            <a:srgbClr val="CCFF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>
                <a:latin typeface="Arial Black" pitchFamily="34" charset="0"/>
              </a:rPr>
              <a:t>Management Committee</a:t>
            </a:r>
          </a:p>
        </p:txBody>
      </p:sp>
      <p:sp>
        <p:nvSpPr>
          <p:cNvPr id="13330" name="正方形/長方形 7"/>
          <p:cNvSpPr>
            <a:spLocks noChangeArrowheads="1"/>
          </p:cNvSpPr>
          <p:nvPr/>
        </p:nvSpPr>
        <p:spPr bwMode="auto">
          <a:xfrm>
            <a:off x="4060582" y="868363"/>
            <a:ext cx="2453054" cy="707886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Arial Black" pitchFamily="34" charset="0"/>
              </a:rPr>
              <a:t>General Assembly</a:t>
            </a:r>
          </a:p>
        </p:txBody>
      </p:sp>
      <p:sp>
        <p:nvSpPr>
          <p:cNvPr id="13331" name="正方形/長方形 7"/>
          <p:cNvSpPr>
            <a:spLocks noChangeArrowheads="1"/>
          </p:cNvSpPr>
          <p:nvPr/>
        </p:nvSpPr>
        <p:spPr bwMode="auto">
          <a:xfrm>
            <a:off x="2681654" y="1768476"/>
            <a:ext cx="1768720" cy="646331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Councilor's</a:t>
            </a:r>
          </a:p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Meeting</a:t>
            </a:r>
          </a:p>
        </p:txBody>
      </p:sp>
      <p:sp>
        <p:nvSpPr>
          <p:cNvPr id="13332" name="正方形/長方形 7"/>
          <p:cNvSpPr>
            <a:spLocks noChangeArrowheads="1"/>
          </p:cNvSpPr>
          <p:nvPr/>
        </p:nvSpPr>
        <p:spPr bwMode="auto">
          <a:xfrm>
            <a:off x="2699792" y="2640014"/>
            <a:ext cx="1732997" cy="646331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Award</a:t>
            </a:r>
            <a:br>
              <a:rPr lang="en-US" altLang="ja-JP" dirty="0">
                <a:latin typeface="Arial Black" pitchFamily="34" charset="0"/>
              </a:rPr>
            </a:br>
            <a:r>
              <a:rPr lang="en-US" altLang="ja-JP" dirty="0">
                <a:latin typeface="Arial Black" pitchFamily="34" charset="0"/>
              </a:rPr>
              <a:t>Committee</a:t>
            </a:r>
          </a:p>
        </p:txBody>
      </p:sp>
      <p:sp>
        <p:nvSpPr>
          <p:cNvPr id="13333" name="正方形/長方形 7"/>
          <p:cNvSpPr>
            <a:spLocks noChangeArrowheads="1"/>
          </p:cNvSpPr>
          <p:nvPr/>
        </p:nvSpPr>
        <p:spPr bwMode="auto">
          <a:xfrm>
            <a:off x="4644008" y="2060848"/>
            <a:ext cx="1383323" cy="646331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Board of</a:t>
            </a:r>
            <a:br>
              <a:rPr lang="en-US" altLang="ja-JP" dirty="0">
                <a:latin typeface="Arial Black" pitchFamily="34" charset="0"/>
              </a:rPr>
            </a:br>
            <a:r>
              <a:rPr lang="en-US" altLang="ja-JP" dirty="0">
                <a:latin typeface="Arial Black" pitchFamily="34" charset="0"/>
              </a:rPr>
              <a:t>Directors</a:t>
            </a:r>
          </a:p>
        </p:txBody>
      </p:sp>
      <p:sp>
        <p:nvSpPr>
          <p:cNvPr id="13334" name="正方形/長方形 7"/>
          <p:cNvSpPr>
            <a:spLocks noChangeArrowheads="1"/>
          </p:cNvSpPr>
          <p:nvPr/>
        </p:nvSpPr>
        <p:spPr bwMode="auto">
          <a:xfrm>
            <a:off x="4355976" y="4293096"/>
            <a:ext cx="1756996" cy="646331"/>
          </a:xfrm>
          <a:prstGeom prst="rect">
            <a:avLst/>
          </a:prstGeom>
          <a:solidFill>
            <a:srgbClr val="FF99CC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Technical</a:t>
            </a:r>
            <a:br>
              <a:rPr lang="en-US" altLang="ja-JP" dirty="0">
                <a:latin typeface="Arial Black" pitchFamily="34" charset="0"/>
              </a:rPr>
            </a:br>
            <a:r>
              <a:rPr lang="en-US" altLang="ja-JP" dirty="0">
                <a:latin typeface="Arial Black" pitchFamily="34" charset="0"/>
              </a:rPr>
              <a:t>Assembly</a:t>
            </a:r>
          </a:p>
        </p:txBody>
      </p:sp>
      <p:sp>
        <p:nvSpPr>
          <p:cNvPr id="13335" name="正方形/長方形 7"/>
          <p:cNvSpPr>
            <a:spLocks noChangeArrowheads="1"/>
          </p:cNvSpPr>
          <p:nvPr/>
        </p:nvSpPr>
        <p:spPr bwMode="auto">
          <a:xfrm>
            <a:off x="6444208" y="1628800"/>
            <a:ext cx="1941635" cy="923330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latin typeface="Arial Black" pitchFamily="34" charset="0"/>
              </a:rPr>
              <a:t>Inter-Industry</a:t>
            </a:r>
          </a:p>
          <a:p>
            <a:pPr algn="ctr">
              <a:defRPr/>
            </a:pPr>
            <a:r>
              <a:rPr lang="en-US" altLang="ja-JP" dirty="0" smtClean="0">
                <a:latin typeface="Arial Black" pitchFamily="34" charset="0"/>
              </a:rPr>
              <a:t>Innovation</a:t>
            </a:r>
            <a:r>
              <a:rPr lang="ja-JP" altLang="en-US" dirty="0" smtClean="0">
                <a:latin typeface="Arial Black" pitchFamily="34" charset="0"/>
              </a:rPr>
              <a:t> </a:t>
            </a:r>
            <a:r>
              <a:rPr lang="en-US" altLang="ja-JP" dirty="0" smtClean="0">
                <a:latin typeface="Arial Black" pitchFamily="34" charset="0"/>
              </a:rPr>
              <a:t>Center</a:t>
            </a:r>
            <a:r>
              <a:rPr lang="ja-JP" altLang="en-US" dirty="0" smtClean="0">
                <a:latin typeface="Arial Black" pitchFamily="34" charset="0"/>
              </a:rPr>
              <a:t>（</a:t>
            </a:r>
            <a:r>
              <a:rPr lang="en-US" altLang="ja-JP" dirty="0" smtClean="0">
                <a:solidFill>
                  <a:srgbClr val="FF0000"/>
                </a:solidFill>
                <a:latin typeface="Arial Black" pitchFamily="34" charset="0"/>
              </a:rPr>
              <a:t>I3C</a:t>
            </a:r>
            <a:r>
              <a:rPr lang="ja-JP" altLang="en-US" dirty="0" smtClean="0">
                <a:latin typeface="Arial Black" pitchFamily="34" charset="0"/>
              </a:rPr>
              <a:t>）</a:t>
            </a:r>
            <a:endParaRPr lang="en-US" altLang="ja-JP" dirty="0">
              <a:latin typeface="Arial Black" pitchFamily="34" charset="0"/>
            </a:endParaRPr>
          </a:p>
        </p:txBody>
      </p:sp>
      <p:sp>
        <p:nvSpPr>
          <p:cNvPr id="13336" name="正方形/長方形 7"/>
          <p:cNvSpPr>
            <a:spLocks noChangeArrowheads="1"/>
          </p:cNvSpPr>
          <p:nvPr/>
        </p:nvSpPr>
        <p:spPr bwMode="auto">
          <a:xfrm>
            <a:off x="6444208" y="2708920"/>
            <a:ext cx="1947496" cy="646331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IPR Committee</a:t>
            </a:r>
          </a:p>
        </p:txBody>
      </p:sp>
      <p:sp>
        <p:nvSpPr>
          <p:cNvPr id="17434" name="Line 33"/>
          <p:cNvSpPr>
            <a:spLocks noChangeShapeType="1"/>
          </p:cNvSpPr>
          <p:nvPr/>
        </p:nvSpPr>
        <p:spPr bwMode="auto">
          <a:xfrm>
            <a:off x="5724128" y="2708920"/>
            <a:ext cx="0" cy="266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39" name="正方形/長方形 7"/>
          <p:cNvSpPr>
            <a:spLocks noChangeArrowheads="1"/>
          </p:cNvSpPr>
          <p:nvPr/>
        </p:nvSpPr>
        <p:spPr bwMode="auto">
          <a:xfrm>
            <a:off x="121628" y="1157289"/>
            <a:ext cx="458665" cy="369887"/>
          </a:xfrm>
          <a:prstGeom prst="rect">
            <a:avLst/>
          </a:prstGeom>
          <a:solidFill>
            <a:srgbClr val="00CC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ja-JP" altLang="ja-JP">
              <a:latin typeface="Arial Black" pitchFamily="34" charset="0"/>
            </a:endParaRPr>
          </a:p>
        </p:txBody>
      </p:sp>
      <p:sp>
        <p:nvSpPr>
          <p:cNvPr id="17436" name="正方形/長方形 7"/>
          <p:cNvSpPr>
            <a:spLocks noChangeArrowheads="1"/>
          </p:cNvSpPr>
          <p:nvPr/>
        </p:nvSpPr>
        <p:spPr bwMode="auto">
          <a:xfrm>
            <a:off x="634512" y="1157288"/>
            <a:ext cx="2391508" cy="369332"/>
          </a:xfrm>
          <a:prstGeom prst="rect">
            <a:avLst/>
          </a:prstGeom>
          <a:noFill/>
          <a:ln w="3175" algn="ctr">
            <a:noFill/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ja-JP" dirty="0">
                <a:latin typeface="Arial Black" pitchFamily="34" charset="0"/>
              </a:rPr>
              <a:t>Administration</a:t>
            </a:r>
          </a:p>
        </p:txBody>
      </p:sp>
      <p:sp>
        <p:nvSpPr>
          <p:cNvPr id="13341" name="正方形/長方形 7"/>
          <p:cNvSpPr>
            <a:spLocks noChangeArrowheads="1"/>
          </p:cNvSpPr>
          <p:nvPr/>
        </p:nvSpPr>
        <p:spPr bwMode="auto">
          <a:xfrm>
            <a:off x="121628" y="1658939"/>
            <a:ext cx="458665" cy="369887"/>
          </a:xfrm>
          <a:prstGeom prst="rect">
            <a:avLst/>
          </a:prstGeom>
          <a:solidFill>
            <a:srgbClr val="FFFF99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ja-JP" altLang="ja-JP">
              <a:latin typeface="Arial Black" pitchFamily="34" charset="0"/>
            </a:endParaRPr>
          </a:p>
        </p:txBody>
      </p:sp>
      <p:sp>
        <p:nvSpPr>
          <p:cNvPr id="13342" name="正方形/長方形 7"/>
          <p:cNvSpPr>
            <a:spLocks noChangeArrowheads="1"/>
          </p:cNvSpPr>
          <p:nvPr/>
        </p:nvSpPr>
        <p:spPr bwMode="auto">
          <a:xfrm>
            <a:off x="121628" y="2206625"/>
            <a:ext cx="458665" cy="369888"/>
          </a:xfrm>
          <a:prstGeom prst="rect">
            <a:avLst/>
          </a:prstGeom>
          <a:solidFill>
            <a:srgbClr val="FF99CC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ja-JP" altLang="ja-JP">
              <a:latin typeface="Arial Black" pitchFamily="34" charset="0"/>
            </a:endParaRPr>
          </a:p>
        </p:txBody>
      </p:sp>
      <p:sp>
        <p:nvSpPr>
          <p:cNvPr id="13343" name="正方形/長方形 7"/>
          <p:cNvSpPr>
            <a:spLocks noChangeArrowheads="1"/>
          </p:cNvSpPr>
          <p:nvPr/>
        </p:nvSpPr>
        <p:spPr bwMode="auto">
          <a:xfrm>
            <a:off x="121628" y="2801938"/>
            <a:ext cx="458665" cy="336550"/>
          </a:xfrm>
          <a:prstGeom prst="rect">
            <a:avLst/>
          </a:prstGeom>
          <a:solidFill>
            <a:srgbClr val="CCFF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ja-JP" altLang="ja-JP" sz="1600">
              <a:latin typeface="Arial Black" pitchFamily="34" charset="0"/>
            </a:endParaRPr>
          </a:p>
        </p:txBody>
      </p:sp>
      <p:sp>
        <p:nvSpPr>
          <p:cNvPr id="17440" name="正方形/長方形 7"/>
          <p:cNvSpPr>
            <a:spLocks noChangeArrowheads="1"/>
          </p:cNvSpPr>
          <p:nvPr/>
        </p:nvSpPr>
        <p:spPr bwMode="auto">
          <a:xfrm>
            <a:off x="634513" y="1673225"/>
            <a:ext cx="1595803" cy="369332"/>
          </a:xfrm>
          <a:prstGeom prst="rect">
            <a:avLst/>
          </a:prstGeom>
          <a:noFill/>
          <a:ln w="3175" algn="ctr">
            <a:noFill/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ja-JP" dirty="0" smtClean="0">
                <a:latin typeface="Arial Black" pitchFamily="34" charset="0"/>
              </a:rPr>
              <a:t>Strategy</a:t>
            </a:r>
            <a:endParaRPr lang="en-US" altLang="ja-JP" dirty="0">
              <a:latin typeface="Arial Black" pitchFamily="34" charset="0"/>
            </a:endParaRPr>
          </a:p>
        </p:txBody>
      </p:sp>
      <p:sp>
        <p:nvSpPr>
          <p:cNvPr id="13345" name="正方形/長方形 7"/>
          <p:cNvSpPr>
            <a:spLocks noChangeArrowheads="1"/>
          </p:cNvSpPr>
          <p:nvPr/>
        </p:nvSpPr>
        <p:spPr bwMode="auto">
          <a:xfrm>
            <a:off x="4067944" y="5517232"/>
            <a:ext cx="2202474" cy="646331"/>
          </a:xfrm>
          <a:prstGeom prst="rect">
            <a:avLst/>
          </a:prstGeom>
          <a:solidFill>
            <a:srgbClr val="FF99CC"/>
          </a:solidFill>
          <a:ln w="3175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solidFill>
                  <a:srgbClr val="FF0000"/>
                </a:solidFill>
                <a:latin typeface="Arial Black" pitchFamily="34" charset="0"/>
              </a:rPr>
              <a:t>18</a:t>
            </a:r>
            <a:r>
              <a:rPr lang="en-US" altLang="ja-JP" dirty="0" smtClean="0">
                <a:latin typeface="Arial Black" pitchFamily="34" charset="0"/>
              </a:rPr>
              <a:t> </a:t>
            </a:r>
            <a:r>
              <a:rPr lang="en-US" altLang="ja-JP" dirty="0">
                <a:latin typeface="Arial Black" pitchFamily="34" charset="0"/>
              </a:rPr>
              <a:t>Working Groups</a:t>
            </a:r>
            <a:endParaRPr lang="ja-JP" altLang="ja-JP" dirty="0">
              <a:latin typeface="Arial Black" pitchFamily="34" charset="0"/>
            </a:endParaRPr>
          </a:p>
        </p:txBody>
      </p:sp>
      <p:sp>
        <p:nvSpPr>
          <p:cNvPr id="17442" name="Line 5"/>
          <p:cNvSpPr>
            <a:spLocks noChangeShapeType="1"/>
          </p:cNvSpPr>
          <p:nvPr/>
        </p:nvSpPr>
        <p:spPr bwMode="auto">
          <a:xfrm>
            <a:off x="7734300" y="4449764"/>
            <a:ext cx="0" cy="960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47" name="正方形/長方形 7"/>
          <p:cNvSpPr>
            <a:spLocks noChangeArrowheads="1"/>
          </p:cNvSpPr>
          <p:nvPr/>
        </p:nvSpPr>
        <p:spPr bwMode="auto">
          <a:xfrm>
            <a:off x="6871189" y="4600575"/>
            <a:ext cx="1787769" cy="646331"/>
          </a:xfrm>
          <a:prstGeom prst="rect">
            <a:avLst/>
          </a:prstGeom>
          <a:solidFill>
            <a:srgbClr val="FFFF99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>
                <a:latin typeface="Arial Black" pitchFamily="34" charset="0"/>
              </a:rPr>
              <a:t>Strategy Committee</a:t>
            </a:r>
          </a:p>
        </p:txBody>
      </p:sp>
      <p:sp>
        <p:nvSpPr>
          <p:cNvPr id="13348" name="正方形/長方形 7"/>
          <p:cNvSpPr>
            <a:spLocks noChangeArrowheads="1"/>
          </p:cNvSpPr>
          <p:nvPr/>
        </p:nvSpPr>
        <p:spPr bwMode="auto">
          <a:xfrm>
            <a:off x="6853604" y="5480051"/>
            <a:ext cx="1787769" cy="646331"/>
          </a:xfrm>
          <a:prstGeom prst="rect">
            <a:avLst/>
          </a:prstGeom>
          <a:solidFill>
            <a:srgbClr val="FFFF99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>
                <a:solidFill>
                  <a:srgbClr val="FF0000"/>
                </a:solidFill>
                <a:latin typeface="Arial Black" pitchFamily="34" charset="0"/>
              </a:rPr>
              <a:t>6</a:t>
            </a:r>
            <a:r>
              <a:rPr lang="en-US" altLang="ja-JP" dirty="0">
                <a:latin typeface="Arial Black" pitchFamily="34" charset="0"/>
              </a:rPr>
              <a:t> Advisory Groups</a:t>
            </a:r>
          </a:p>
        </p:txBody>
      </p:sp>
      <p:sp>
        <p:nvSpPr>
          <p:cNvPr id="17445" name="Line 33"/>
          <p:cNvSpPr>
            <a:spLocks noChangeShapeType="1"/>
          </p:cNvSpPr>
          <p:nvPr/>
        </p:nvSpPr>
        <p:spPr bwMode="auto">
          <a:xfrm>
            <a:off x="5004048" y="2708920"/>
            <a:ext cx="0" cy="266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50" name="正方形/長方形 40"/>
          <p:cNvSpPr>
            <a:spLocks noChangeArrowheads="1"/>
          </p:cNvSpPr>
          <p:nvPr/>
        </p:nvSpPr>
        <p:spPr bwMode="auto">
          <a:xfrm>
            <a:off x="1291004" y="5688014"/>
            <a:ext cx="2121877" cy="369332"/>
          </a:xfrm>
          <a:prstGeom prst="rect">
            <a:avLst/>
          </a:prstGeom>
          <a:solidFill>
            <a:srgbClr val="CCFFFF"/>
          </a:solidFill>
          <a:ln w="12700" algn="ctr">
            <a:noFill/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latin typeface="Arial Black" pitchFamily="34" charset="0"/>
              </a:rPr>
              <a:t>Projects</a:t>
            </a:r>
            <a:endParaRPr lang="en-US" altLang="ja-JP" dirty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48961" y="-1"/>
            <a:ext cx="5158154" cy="822597"/>
          </a:xfrm>
        </p:spPr>
        <p:txBody>
          <a:bodyPr/>
          <a:lstStyle/>
          <a:p>
            <a:pPr defTabSz="873125" eaLnBrk="1" hangingPunct="1"/>
            <a:r>
              <a:rPr lang="en-US" altLang="ja-JP" kern="1200" dirty="0" smtClean="0">
                <a:ea typeface="굴림" charset="-127"/>
              </a:rPr>
              <a:t>Officers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191" y="770844"/>
            <a:ext cx="8798169" cy="6017032"/>
          </a:xfrm>
        </p:spPr>
        <p:txBody>
          <a:bodyPr>
            <a:spAutoFit/>
          </a:bodyPr>
          <a:lstStyle/>
          <a:p>
            <a:pPr eaLnBrk="1" hangingPunct="1">
              <a:lnSpc>
                <a:spcPct val="125000"/>
              </a:lnSpc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b="1" dirty="0" smtClean="0">
                <a:latin typeface="Arial Black" pitchFamily="34" charset="0"/>
              </a:rPr>
              <a:t>  Chairman of the Board:</a:t>
            </a:r>
            <a: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  <a:t>  </a:t>
            </a:r>
            <a:b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</a:br>
            <a: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  <a:t>		</a:t>
            </a:r>
            <a:r>
              <a:rPr lang="en-US" altLang="ja-JP" sz="3000" b="1" dirty="0" smtClean="0">
                <a:solidFill>
                  <a:schemeClr val="accent2"/>
                </a:solidFill>
                <a:latin typeface="Arial Black" pitchFamily="34" charset="0"/>
              </a:rPr>
              <a:t>Prof. </a:t>
            </a:r>
            <a:r>
              <a:rPr lang="en-US" altLang="ja-JP" sz="3000" b="1" dirty="0" err="1" smtClean="0">
                <a:solidFill>
                  <a:schemeClr val="accent2"/>
                </a:solidFill>
                <a:latin typeface="Arial Black" pitchFamily="34" charset="0"/>
              </a:rPr>
              <a:t>Mitsutoshi</a:t>
            </a:r>
            <a:r>
              <a:rPr lang="en-US" altLang="ja-JP" sz="3000" b="1" dirty="0" smtClean="0">
                <a:solidFill>
                  <a:schemeClr val="accent2"/>
                </a:solidFill>
                <a:latin typeface="Arial Black" pitchFamily="34" charset="0"/>
              </a:rPr>
              <a:t> HATORI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  <a:t>  </a:t>
            </a:r>
            <a:r>
              <a:rPr lang="en-US" altLang="ja-JP" b="1" dirty="0" smtClean="0">
                <a:latin typeface="Arial Black" pitchFamily="34" charset="0"/>
              </a:rPr>
              <a:t>CEO &amp; Senior Vice President:</a:t>
            </a:r>
            <a: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  <a:t> </a:t>
            </a:r>
            <a:b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</a:br>
            <a:r>
              <a:rPr lang="en-US" altLang="ja-JP" sz="3000" b="1" dirty="0" smtClean="0">
                <a:solidFill>
                  <a:srgbClr val="CC0000"/>
                </a:solidFill>
                <a:latin typeface="Arial Black" pitchFamily="34" charset="0"/>
              </a:rPr>
              <a:t>		</a:t>
            </a:r>
            <a:r>
              <a:rPr lang="en-US" altLang="ja-JP" sz="3000" b="1" dirty="0" smtClean="0">
                <a:solidFill>
                  <a:srgbClr val="00279F"/>
                </a:solidFill>
                <a:latin typeface="Arial Black" pitchFamily="34" charset="0"/>
              </a:rPr>
              <a:t>Mr. Yoichi MAEDA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ja-JP" sz="3000" b="1" dirty="0" smtClean="0">
                <a:solidFill>
                  <a:srgbClr val="7030A0"/>
                </a:solidFill>
                <a:latin typeface="Arial Black" pitchFamily="34" charset="0"/>
              </a:rPr>
              <a:t>    also serves as </a:t>
            </a:r>
            <a:r>
              <a:rPr lang="en-US" altLang="ja-JP" sz="3000" b="1" dirty="0" smtClean="0">
                <a:solidFill>
                  <a:srgbClr val="FF0000"/>
                </a:solidFill>
                <a:latin typeface="Arial Black" pitchFamily="34" charset="0"/>
              </a:rPr>
              <a:t>Chairman of ITU-T </a:t>
            </a:r>
            <a:r>
              <a:rPr lang="en-US" altLang="ja-JP" sz="3000" b="1" dirty="0" err="1" smtClean="0">
                <a:solidFill>
                  <a:srgbClr val="FF0000"/>
                </a:solidFill>
                <a:latin typeface="Arial Black" pitchFamily="34" charset="0"/>
              </a:rPr>
              <a:t>RevCom</a:t>
            </a:r>
            <a:endParaRPr lang="en-US" altLang="ja-JP" sz="30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b="1" dirty="0" smtClean="0">
                <a:latin typeface="Arial Black" pitchFamily="34" charset="0"/>
              </a:rPr>
              <a:t>  Secretary General:</a:t>
            </a:r>
            <a:r>
              <a:rPr lang="en-US" altLang="ja-JP" sz="3000" b="1" dirty="0" smtClean="0">
                <a:latin typeface="Arial Black" pitchFamily="34" charset="0"/>
              </a:rPr>
              <a:t/>
            </a:r>
            <a:br>
              <a:rPr lang="en-US" altLang="ja-JP" sz="3000" b="1" dirty="0" smtClean="0">
                <a:latin typeface="Arial Black" pitchFamily="34" charset="0"/>
              </a:rPr>
            </a:br>
            <a:r>
              <a:rPr lang="en-US" altLang="ja-JP" sz="3000" b="1" dirty="0" smtClean="0">
                <a:latin typeface="Arial Black" pitchFamily="34" charset="0"/>
              </a:rPr>
              <a:t>		</a:t>
            </a:r>
            <a:r>
              <a:rPr lang="en-US" altLang="ja-JP" sz="3000" b="1" dirty="0" smtClean="0">
                <a:solidFill>
                  <a:schemeClr val="accent2"/>
                </a:solidFill>
                <a:latin typeface="Arial Black" pitchFamily="34" charset="0"/>
              </a:rPr>
              <a:t>Mr. Noriyuki SHIGETA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q"/>
            </a:pPr>
            <a:r>
              <a:rPr lang="en-US" altLang="ja-JP" sz="2800" b="1" dirty="0" smtClean="0">
                <a:latin typeface="Arial Black" pitchFamily="34" charset="0"/>
              </a:rPr>
              <a:t>  </a:t>
            </a:r>
            <a:r>
              <a:rPr lang="en-US" altLang="ja-JP" b="1" dirty="0" smtClean="0">
                <a:latin typeface="Arial Black" pitchFamily="34" charset="0"/>
              </a:rPr>
              <a:t>Director General of I3C:</a:t>
            </a:r>
            <a:br>
              <a:rPr lang="en-US" altLang="ja-JP" b="1" dirty="0" smtClean="0">
                <a:latin typeface="Arial Black" pitchFamily="34" charset="0"/>
              </a:rPr>
            </a:br>
            <a:r>
              <a:rPr lang="en-US" altLang="ja-JP" sz="3000" b="1" dirty="0" smtClean="0">
                <a:latin typeface="Arial Black" pitchFamily="34" charset="0"/>
              </a:rPr>
              <a:t>		</a:t>
            </a:r>
            <a:r>
              <a:rPr lang="en-US" altLang="ja-JP" sz="3000" b="1" dirty="0" smtClean="0">
                <a:solidFill>
                  <a:srgbClr val="FF0000"/>
                </a:solidFill>
                <a:latin typeface="Arial Black" pitchFamily="34" charset="0"/>
              </a:rPr>
              <a:t>Mr. Yukio Yamanaka</a:t>
            </a:r>
            <a:endParaRPr lang="en-US" altLang="ja-JP" sz="3000" b="1" i="1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8436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76C9AB1-5E44-4761-8451-02AD8F7A7CC3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DB2FDBC-12B8-4496-83E9-5FED51A80C1F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467544" y="332656"/>
            <a:ext cx="8136843" cy="70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873125"/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Inter-Industry Innovation Center 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0" y="1340768"/>
            <a:ext cx="9028109" cy="42319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1950" indent="-361950" eaLnBrk="0" hangingPunct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ja-JP" sz="2400" dirty="0">
                <a:latin typeface="Arial Black" pitchFamily="34" charset="0"/>
              </a:rPr>
              <a:t>Step forward of </a:t>
            </a:r>
            <a:r>
              <a:rPr lang="en-US" altLang="ja-JP" sz="2400" dirty="0" smtClean="0">
                <a:latin typeface="Arial Black" pitchFamily="34" charset="0"/>
              </a:rPr>
              <a:t>ICT global </a:t>
            </a:r>
            <a:r>
              <a:rPr lang="en-US" altLang="ja-JP" sz="2400" dirty="0">
                <a:latin typeface="Arial Black" pitchFamily="34" charset="0"/>
              </a:rPr>
              <a:t>standardization from intra-industry innovation </a:t>
            </a:r>
            <a:r>
              <a:rPr lang="en-US" altLang="ja-JP" sz="2400" dirty="0">
                <a:solidFill>
                  <a:srgbClr val="FF0000"/>
                </a:solidFill>
                <a:latin typeface="Arial Black" pitchFamily="34" charset="0"/>
              </a:rPr>
              <a:t>to inter-industry innovation </a:t>
            </a:r>
            <a:r>
              <a:rPr lang="en-US" altLang="ja-JP" sz="2400" dirty="0">
                <a:latin typeface="Arial Black" pitchFamily="34" charset="0"/>
              </a:rPr>
              <a:t>such as Cloud Computing, M2M/</a:t>
            </a:r>
            <a:r>
              <a:rPr lang="en-US" altLang="ja-JP" sz="2400" dirty="0" err="1">
                <a:latin typeface="Arial Black" pitchFamily="34" charset="0"/>
              </a:rPr>
              <a:t>IoT</a:t>
            </a:r>
            <a:r>
              <a:rPr lang="en-US" altLang="ja-JP" sz="2400" dirty="0">
                <a:latin typeface="Arial Black" pitchFamily="34" charset="0"/>
              </a:rPr>
              <a:t>, ITS (Smart Car), Smart Grid (Smart Energy), and Disaster relief and emergency </a:t>
            </a:r>
            <a:r>
              <a:rPr lang="en-US" altLang="ja-JP" sz="2400" dirty="0" smtClean="0">
                <a:latin typeface="Arial Black" pitchFamily="34" charset="0"/>
              </a:rPr>
              <a:t>communications, </a:t>
            </a:r>
            <a:r>
              <a:rPr lang="en-US" altLang="ja-JP" sz="2400" dirty="0">
                <a:latin typeface="Arial Black" pitchFamily="34" charset="0"/>
              </a:rPr>
              <a:t>etc.</a:t>
            </a:r>
          </a:p>
          <a:p>
            <a:pPr marL="361950" indent="-361950" eaLnBrk="0" hangingPunct="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ja-JP" sz="2400" dirty="0" smtClean="0">
                <a:latin typeface="Arial Black" pitchFamily="34" charset="0"/>
              </a:rPr>
              <a:t>TTC </a:t>
            </a:r>
            <a:r>
              <a:rPr lang="en-US" altLang="ja-JP" sz="2400" dirty="0">
                <a:latin typeface="Arial Black" pitchFamily="34" charset="0"/>
              </a:rPr>
              <a:t>has established, in </a:t>
            </a:r>
            <a:r>
              <a:rPr lang="en-US" altLang="ja-JP" sz="2400" dirty="0" smtClean="0">
                <a:latin typeface="Arial Black" pitchFamily="34" charset="0"/>
              </a:rPr>
              <a:t>April 2011, </a:t>
            </a:r>
            <a:r>
              <a:rPr lang="en-US" altLang="ja-JP" sz="2400" dirty="0">
                <a:solidFill>
                  <a:srgbClr val="FF0000"/>
                </a:solidFill>
                <a:latin typeface="Arial Black" pitchFamily="34" charset="0"/>
              </a:rPr>
              <a:t>"Inter-Industry Innovation Center (I3C)“</a:t>
            </a:r>
            <a:r>
              <a:rPr lang="en-US" altLang="ja-JP" sz="2400" dirty="0">
                <a:latin typeface="Arial Black" pitchFamily="34" charset="0"/>
              </a:rPr>
              <a:t>, which surveys the trends of the inter-industry collaboration, identifies the areas </a:t>
            </a:r>
            <a:r>
              <a:rPr lang="en-US" altLang="ja-JP" sz="2400" dirty="0" smtClean="0">
                <a:latin typeface="Arial Black" pitchFamily="34" charset="0"/>
              </a:rPr>
              <a:t>where </a:t>
            </a:r>
            <a:r>
              <a:rPr lang="en-US" altLang="ja-JP" sz="2400" dirty="0">
                <a:latin typeface="Arial Black" pitchFamily="34" charset="0"/>
              </a:rPr>
              <a:t>TTC </a:t>
            </a:r>
            <a:r>
              <a:rPr lang="en-US" altLang="ja-JP" sz="2400" dirty="0" smtClean="0">
                <a:latin typeface="Arial Black" pitchFamily="34" charset="0"/>
              </a:rPr>
              <a:t>should </a:t>
            </a:r>
            <a:r>
              <a:rPr lang="en-US" altLang="ja-JP" sz="2400" dirty="0">
                <a:latin typeface="Arial Black" pitchFamily="34" charset="0"/>
              </a:rPr>
              <a:t>play an active role of innovation and develops new strategies of ICTs. </a:t>
            </a:r>
          </a:p>
        </p:txBody>
      </p:sp>
      <p:pic>
        <p:nvPicPr>
          <p:cNvPr id="19461" name="図 4" descr="業際イノベーション本部ロゴ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008" y="6002338"/>
            <a:ext cx="2709497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34487"/>
            <a:ext cx="8712968" cy="598739"/>
          </a:xfrm>
        </p:spPr>
        <p:txBody>
          <a:bodyPr wrap="square" lIns="74789" tIns="37394" rIns="74789" bIns="37394">
            <a:spAutoFit/>
          </a:bodyPr>
          <a:lstStyle/>
          <a:p>
            <a:pPr defTabSz="873125" eaLnBrk="1" hangingPunct="1">
              <a:lnSpc>
                <a:spcPct val="85000"/>
              </a:lnSpc>
            </a:pPr>
            <a:r>
              <a:rPr lang="en-US" altLang="ja-JP" kern="1200" dirty="0" smtClean="0">
                <a:ea typeface="굴림" charset="-127"/>
              </a:rPr>
              <a:t>TTC Membership (as of Mar. 2013)</a:t>
            </a:r>
          </a:p>
        </p:txBody>
      </p:sp>
      <p:graphicFrame>
        <p:nvGraphicFramePr>
          <p:cNvPr id="737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22478"/>
              </p:ext>
            </p:extLst>
          </p:nvPr>
        </p:nvGraphicFramePr>
        <p:xfrm>
          <a:off x="192842" y="1608501"/>
          <a:ext cx="3574074" cy="4307062"/>
        </p:xfrm>
        <a:graphic>
          <a:graphicData uri="http://schemas.openxmlformats.org/drawingml/2006/table">
            <a:tbl>
              <a:tblPr/>
              <a:tblGrid>
                <a:gridCol w="2746131"/>
                <a:gridCol w="827943"/>
              </a:tblGrid>
              <a:tr h="7558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Category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No.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Vendors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NW operators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Broadcasters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CATV Operators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8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Others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8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Total</a:t>
                      </a:r>
                    </a:p>
                  </a:txBody>
                  <a:tcPr marL="84399" marR="84399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ＭＳ Ｐゴシック" charset="-128"/>
                        </a:rPr>
                        <a:t>79</a:t>
                      </a:r>
                    </a:p>
                  </a:txBody>
                  <a:tcPr marL="84399" marR="8439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4" name="スライド番号プレースホル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7B6AD3-DC24-4ED6-842D-E92979073EDD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graphicFrame>
        <p:nvGraphicFramePr>
          <p:cNvPr id="1026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326302"/>
              </p:ext>
            </p:extLst>
          </p:nvPr>
        </p:nvGraphicFramePr>
        <p:xfrm>
          <a:off x="3967090" y="1703388"/>
          <a:ext cx="5017058" cy="3978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グラフ" r:id="rId4" imgW="5495996" imgH="3581479" progId="Excel.Sheet.8">
                  <p:embed/>
                </p:oleObj>
              </mc:Choice>
              <mc:Fallback>
                <p:oleObj name="グラフ" r:id="rId4" imgW="5495996" imgH="3581479" progId="Excel.Shee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65" t="2010"/>
                      <a:stretch>
                        <a:fillRect/>
                      </a:stretch>
                    </p:blipFill>
                    <p:spPr bwMode="auto">
                      <a:xfrm>
                        <a:off x="3967090" y="1703388"/>
                        <a:ext cx="5017058" cy="39789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6"/>
          <p:cNvSpPr>
            <a:spLocks noChangeShapeType="1"/>
          </p:cNvSpPr>
          <p:nvPr/>
        </p:nvSpPr>
        <p:spPr bwMode="auto">
          <a:xfrm flipH="1" flipV="1">
            <a:off x="1826298" y="2160752"/>
            <a:ext cx="0" cy="7508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3" name="スライド番号プレースホルダ 1"/>
          <p:cNvSpPr>
            <a:spLocks noGrp="1"/>
          </p:cNvSpPr>
          <p:nvPr>
            <p:ph type="sldNum" sz="quarter" idx="10"/>
          </p:nvPr>
        </p:nvSpPr>
        <p:spPr>
          <a:xfrm>
            <a:off x="7951177" y="6337300"/>
            <a:ext cx="1031631" cy="357188"/>
          </a:xfrm>
          <a:noFill/>
        </p:spPr>
        <p:txBody>
          <a:bodyPr/>
          <a:lstStyle/>
          <a:p>
            <a:fld id="{19B4178C-0743-4800-9A3A-0EC510EF79F2}" type="slidenum">
              <a:rPr lang="en-US" altLang="ja-JP" sz="2000" smtClean="0">
                <a:latin typeface="Arial Black" pitchFamily="34" charset="0"/>
                <a:ea typeface="ＭＳ Ｐゴシック" charset="-128"/>
              </a:rPr>
              <a:pPr/>
              <a:t>9</a:t>
            </a:fld>
            <a:endParaRPr lang="en-US" altLang="ja-JP" sz="2000" smtClean="0">
              <a:latin typeface="Arial Black" pitchFamily="34" charset="0"/>
              <a:ea typeface="ＭＳ Ｐゴシック" charset="-128"/>
            </a:endParaRPr>
          </a:p>
        </p:txBody>
      </p:sp>
      <p:sp>
        <p:nvSpPr>
          <p:cNvPr id="22533" name="Rectangle 19"/>
          <p:cNvSpPr>
            <a:spLocks noChangeArrowheads="1"/>
          </p:cNvSpPr>
          <p:nvPr/>
        </p:nvSpPr>
        <p:spPr bwMode="auto">
          <a:xfrm>
            <a:off x="539690" y="4262603"/>
            <a:ext cx="5797062" cy="900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altLang="ja-JP" sz="3200" dirty="0" err="1">
                <a:latin typeface="Arial Black" pitchFamily="34" charset="0"/>
                <a:ea typeface="ＭＳ Ｐゴシック" pitchFamily="50" charset="-128"/>
                <a:cs typeface="Times New Roman" pitchFamily="18" charset="0"/>
              </a:rPr>
              <a:t>TTC</a:t>
            </a:r>
            <a:r>
              <a:rPr lang="en-US" altLang="ja-JP" sz="2400" dirty="0">
                <a:latin typeface="Arial Black" pitchFamily="34" charset="0"/>
                <a:ea typeface="ＭＳ Ｐゴシック" pitchFamily="50" charset="-128"/>
                <a:cs typeface="Times New Roman" pitchFamily="18" charset="0"/>
              </a:rPr>
              <a:t> </a:t>
            </a:r>
            <a:endParaRPr lang="ja-JP" altLang="en-US" sz="2400" dirty="0">
              <a:latin typeface="Arial Black" pitchFamily="34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20485" name="Rectangle 35"/>
          <p:cNvSpPr>
            <a:spLocks noChangeArrowheads="1"/>
          </p:cNvSpPr>
          <p:nvPr/>
        </p:nvSpPr>
        <p:spPr bwMode="auto">
          <a:xfrm>
            <a:off x="0" y="332656"/>
            <a:ext cx="8550520" cy="61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defTabSz="873125">
              <a:lnSpc>
                <a:spcPct val="85000"/>
              </a:lnSpc>
            </a:pPr>
            <a:r>
              <a:rPr lang="en-US" altLang="ja-JP" sz="4000" b="1" dirty="0">
                <a:solidFill>
                  <a:srgbClr val="C688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굴림" charset="-127"/>
                <a:cs typeface="+mj-cs"/>
              </a:rPr>
              <a:t>TTC Standards development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607955" y="5896141"/>
            <a:ext cx="1727689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2400">
              <a:latin typeface="Arial Black" pitchFamily="34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3819221" y="5896141"/>
            <a:ext cx="2625969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2400">
              <a:latin typeface="Arial Black" pitchFamily="34" charset="0"/>
            </a:endParaRPr>
          </a:p>
        </p:txBody>
      </p:sp>
      <p:sp>
        <p:nvSpPr>
          <p:cNvPr id="22539" name="Rectangle 6"/>
          <p:cNvSpPr>
            <a:spLocks noChangeArrowheads="1"/>
          </p:cNvSpPr>
          <p:nvPr/>
        </p:nvSpPr>
        <p:spPr bwMode="auto">
          <a:xfrm>
            <a:off x="539552" y="1124744"/>
            <a:ext cx="3555801" cy="10386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80800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/>
          </a:sp3d>
        </p:spPr>
        <p:txBody>
          <a:bodyPr wrap="none" lIns="90488" tIns="44450" rIns="90488" bIns="44450" anchor="ctr" anchorCtr="1"/>
          <a:lstStyle/>
          <a:p>
            <a:pPr>
              <a:defRPr/>
            </a:pPr>
            <a:r>
              <a:rPr lang="en-US" altLang="ja-JP" sz="3200" dirty="0" err="1">
                <a:solidFill>
                  <a:srgbClr val="000000"/>
                </a:solidFill>
                <a:latin typeface="Arial Black" pitchFamily="34" charset="0"/>
                <a:ea typeface="ＭＳ Ｐゴシック" pitchFamily="50" charset="-128"/>
              </a:rPr>
              <a:t>ITU</a:t>
            </a:r>
            <a:r>
              <a:rPr lang="en-US" altLang="ja-JP" sz="3200" dirty="0">
                <a:solidFill>
                  <a:srgbClr val="000000"/>
                </a:solidFill>
                <a:latin typeface="Arial Black" pitchFamily="34" charset="0"/>
                <a:ea typeface="ＭＳ Ｐゴシック" pitchFamily="50" charset="-128"/>
              </a:rPr>
              <a:t>-T</a:t>
            </a:r>
          </a:p>
        </p:txBody>
      </p:sp>
      <p:sp>
        <p:nvSpPr>
          <p:cNvPr id="22543" name="Rectangle 10"/>
          <p:cNvSpPr>
            <a:spLocks noChangeArrowheads="1"/>
          </p:cNvSpPr>
          <p:nvPr/>
        </p:nvSpPr>
        <p:spPr bwMode="auto">
          <a:xfrm>
            <a:off x="539690" y="2711615"/>
            <a:ext cx="4882662" cy="9318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altLang="ja-JP" sz="3200" dirty="0" err="1">
                <a:latin typeface="Arial Black" pitchFamily="34" charset="0"/>
                <a:ea typeface="ＭＳ Ｐゴシック" pitchFamily="50" charset="-128"/>
                <a:cs typeface="Times New Roman" pitchFamily="18" charset="0"/>
              </a:rPr>
              <a:t>MiC</a:t>
            </a:r>
            <a:endParaRPr lang="ja-JP" altLang="en-US" sz="3200" dirty="0">
              <a:latin typeface="Arial Black" pitchFamily="34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874656" y="2997365"/>
            <a:ext cx="3338146" cy="558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000">
                <a:latin typeface="Arial Black" pitchFamily="34" charset="0"/>
                <a:cs typeface="Times New Roman" pitchFamily="18" charset="0"/>
              </a:rPr>
              <a:t>ICT Council</a:t>
            </a:r>
            <a:br>
              <a:rPr lang="en-US" altLang="ja-JP" sz="2000">
                <a:latin typeface="Arial Black" pitchFamily="34" charset="0"/>
                <a:cs typeface="Times New Roman" pitchFamily="18" charset="0"/>
              </a:rPr>
            </a:br>
            <a:r>
              <a:rPr lang="en-US" altLang="ja-JP" sz="2000">
                <a:latin typeface="Arial Black" pitchFamily="34" charset="0"/>
                <a:cs typeface="Times New Roman" pitchFamily="18" charset="0"/>
              </a:rPr>
              <a:t>ITU Sectional Meeting</a:t>
            </a:r>
            <a:endParaRPr lang="ja-JP" altLang="en-US" sz="200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493" name="Line 16"/>
          <p:cNvSpPr>
            <a:spLocks noChangeShapeType="1"/>
          </p:cNvSpPr>
          <p:nvPr/>
        </p:nvSpPr>
        <p:spPr bwMode="auto">
          <a:xfrm>
            <a:off x="4094713" y="1821027"/>
            <a:ext cx="120161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4" name="Rectangle 18"/>
          <p:cNvSpPr>
            <a:spLocks noChangeArrowheads="1"/>
          </p:cNvSpPr>
          <p:nvPr/>
        </p:nvSpPr>
        <p:spPr bwMode="auto">
          <a:xfrm>
            <a:off x="6056863" y="2271878"/>
            <a:ext cx="2557097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solidFill>
                  <a:srgbClr val="0000FF"/>
                </a:solidFill>
                <a:latin typeface="Arial Black" pitchFamily="34" charset="0"/>
                <a:ea typeface="ＭＳ 明朝" pitchFamily="17" charset="-128"/>
              </a:rPr>
              <a:t>Downstream activities</a:t>
            </a:r>
            <a:r>
              <a:rPr lang="en-US" altLang="ja-JP" sz="1600">
                <a:solidFill>
                  <a:srgbClr val="0000FF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95" name="Rectangle 25"/>
          <p:cNvSpPr>
            <a:spLocks noChangeArrowheads="1"/>
          </p:cNvSpPr>
          <p:nvPr/>
        </p:nvSpPr>
        <p:spPr bwMode="auto">
          <a:xfrm>
            <a:off x="1994817" y="5202402"/>
            <a:ext cx="4045927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solidFill>
                  <a:srgbClr val="0000FF"/>
                </a:solidFill>
                <a:latin typeface="Arial Black" pitchFamily="34" charset="0"/>
                <a:ea typeface="ＭＳ 明朝" pitchFamily="17" charset="-128"/>
              </a:rPr>
              <a:t>participation/proposals</a:t>
            </a:r>
          </a:p>
        </p:txBody>
      </p:sp>
      <p:sp>
        <p:nvSpPr>
          <p:cNvPr id="20496" name="Line 26"/>
          <p:cNvSpPr>
            <a:spLocks noChangeShapeType="1"/>
          </p:cNvSpPr>
          <p:nvPr/>
        </p:nvSpPr>
        <p:spPr bwMode="auto">
          <a:xfrm flipH="1" flipV="1">
            <a:off x="2015332" y="5162716"/>
            <a:ext cx="0" cy="75088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60" name="Rectangle 29"/>
          <p:cNvSpPr>
            <a:spLocks noChangeArrowheads="1"/>
          </p:cNvSpPr>
          <p:nvPr/>
        </p:nvSpPr>
        <p:spPr bwMode="auto">
          <a:xfrm>
            <a:off x="539691" y="5677066"/>
            <a:ext cx="8203223" cy="727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808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altLang="ja-JP" sz="2400" dirty="0">
                <a:solidFill>
                  <a:srgbClr val="000000"/>
                </a:solidFill>
                <a:latin typeface="Arial Black" pitchFamily="34" charset="0"/>
                <a:ea typeface="ＭＳ 明朝" pitchFamily="17" charset="-128"/>
              </a:rPr>
              <a:t>NW operators, broadcasters, </a:t>
            </a:r>
          </a:p>
          <a:p>
            <a:pPr algn="ctr">
              <a:defRPr/>
            </a:pPr>
            <a:r>
              <a:rPr lang="en-US" altLang="ja-JP" sz="2400" dirty="0">
                <a:solidFill>
                  <a:srgbClr val="000000"/>
                </a:solidFill>
                <a:latin typeface="Arial Black" pitchFamily="34" charset="0"/>
                <a:ea typeface="ＭＳ 明朝" pitchFamily="17" charset="-128"/>
              </a:rPr>
              <a:t>venders, user groups, etc.</a:t>
            </a:r>
            <a:endParaRPr lang="en-US" altLang="ja-JP" sz="2400" dirty="0">
              <a:solidFill>
                <a:srgbClr val="000000"/>
              </a:solidFill>
              <a:latin typeface="Arial Black" pitchFamily="34" charset="0"/>
              <a:ea typeface="ＭＳ Ｐゴシック" pitchFamily="50" charset="-128"/>
            </a:endParaRPr>
          </a:p>
        </p:txBody>
      </p:sp>
      <p:sp>
        <p:nvSpPr>
          <p:cNvPr id="20498" name="Line 30"/>
          <p:cNvSpPr>
            <a:spLocks noChangeShapeType="1"/>
          </p:cNvSpPr>
          <p:nvPr/>
        </p:nvSpPr>
        <p:spPr bwMode="auto">
          <a:xfrm flipH="1">
            <a:off x="5964544" y="2259178"/>
            <a:ext cx="0" cy="2003425"/>
          </a:xfrm>
          <a:prstGeom prst="line">
            <a:avLst/>
          </a:prstGeom>
          <a:noFill/>
          <a:ln w="57150">
            <a:solidFill>
              <a:srgbClr val="003366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9" name="Line 41"/>
          <p:cNvSpPr>
            <a:spLocks noChangeShapeType="1"/>
          </p:cNvSpPr>
          <p:nvPr/>
        </p:nvSpPr>
        <p:spPr bwMode="auto">
          <a:xfrm flipV="1">
            <a:off x="1550805" y="2163928"/>
            <a:ext cx="4396" cy="20986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0" name="Rectangle 12"/>
          <p:cNvSpPr>
            <a:spLocks noChangeArrowheads="1"/>
          </p:cNvSpPr>
          <p:nvPr/>
        </p:nvSpPr>
        <p:spPr bwMode="auto">
          <a:xfrm>
            <a:off x="1843883" y="4703928"/>
            <a:ext cx="3977054" cy="3476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>
                <a:latin typeface="Arial Black" pitchFamily="34" charset="0"/>
                <a:cs typeface="Times New Roman" pitchFamily="18" charset="0"/>
              </a:rPr>
              <a:t>TTC Working Groups</a:t>
            </a:r>
            <a:endParaRPr lang="ja-JP" altLang="en-US" sz="240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501" name="Line 41"/>
          <p:cNvSpPr>
            <a:spLocks noChangeShapeType="1"/>
          </p:cNvSpPr>
          <p:nvPr/>
        </p:nvSpPr>
        <p:spPr bwMode="auto">
          <a:xfrm flipV="1">
            <a:off x="2015332" y="3643478"/>
            <a:ext cx="0" cy="619125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2" name="Rectangle 25"/>
          <p:cNvSpPr>
            <a:spLocks noChangeArrowheads="1"/>
          </p:cNvSpPr>
          <p:nvPr/>
        </p:nvSpPr>
        <p:spPr bwMode="auto">
          <a:xfrm>
            <a:off x="2002144" y="3735553"/>
            <a:ext cx="3744057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solidFill>
                  <a:srgbClr val="0000FF"/>
                </a:solidFill>
                <a:latin typeface="Arial Black" pitchFamily="34" charset="0"/>
                <a:ea typeface="ＭＳ 明朝" pitchFamily="17" charset="-128"/>
              </a:rPr>
              <a:t>participation/proposals</a:t>
            </a:r>
          </a:p>
        </p:txBody>
      </p:sp>
      <p:sp>
        <p:nvSpPr>
          <p:cNvPr id="20503" name="Rectangle 25"/>
          <p:cNvSpPr>
            <a:spLocks noChangeArrowheads="1"/>
          </p:cNvSpPr>
          <p:nvPr/>
        </p:nvSpPr>
        <p:spPr bwMode="auto">
          <a:xfrm>
            <a:off x="1946460" y="2230602"/>
            <a:ext cx="4094285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>
                <a:solidFill>
                  <a:srgbClr val="FF0000"/>
                </a:solidFill>
                <a:latin typeface="Arial Black" pitchFamily="34" charset="0"/>
                <a:ea typeface="ＭＳ 明朝" pitchFamily="17" charset="-128"/>
              </a:rPr>
              <a:t>Upstream activities</a:t>
            </a:r>
          </a:p>
        </p:txBody>
      </p:sp>
      <p:sp>
        <p:nvSpPr>
          <p:cNvPr id="20504" name="フローチャート : 複数書類 1"/>
          <p:cNvSpPr>
            <a:spLocks noChangeArrowheads="1"/>
          </p:cNvSpPr>
          <p:nvPr/>
        </p:nvSpPr>
        <p:spPr bwMode="auto">
          <a:xfrm>
            <a:off x="5296329" y="1124116"/>
            <a:ext cx="1691054" cy="1062037"/>
          </a:xfrm>
          <a:prstGeom prst="flowChartMultidocumen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pPr algn="ctr"/>
            <a:r>
              <a:rPr lang="en-US" altLang="ja-JP" sz="2400">
                <a:latin typeface="Arial Black" pitchFamily="34" charset="0"/>
                <a:cs typeface="Times New Roman" pitchFamily="18" charset="0"/>
              </a:rPr>
              <a:t>ITU-T Recs</a:t>
            </a:r>
            <a:endParaRPr lang="ja-JP" altLang="en-US" sz="240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505" name="フローチャート : 複数書類 50"/>
          <p:cNvSpPr>
            <a:spLocks noChangeArrowheads="1"/>
          </p:cNvSpPr>
          <p:nvPr/>
        </p:nvSpPr>
        <p:spPr bwMode="auto">
          <a:xfrm>
            <a:off x="7051860" y="4068927"/>
            <a:ext cx="1691054" cy="1093788"/>
          </a:xfrm>
          <a:prstGeom prst="flowChartMultidocumen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pPr algn="ctr"/>
            <a:r>
              <a:rPr lang="en-US" altLang="ja-JP" sz="240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TTC Stds</a:t>
            </a:r>
            <a:endParaRPr lang="ja-JP" altLang="en-US" sz="2400">
              <a:solidFill>
                <a:srgbClr val="FF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506" name="Line 16"/>
          <p:cNvSpPr>
            <a:spLocks noChangeShapeType="1"/>
          </p:cNvSpPr>
          <p:nvPr/>
        </p:nvSpPr>
        <p:spPr bwMode="auto">
          <a:xfrm>
            <a:off x="6336751" y="4756315"/>
            <a:ext cx="715108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7" name="Line 30"/>
          <p:cNvSpPr>
            <a:spLocks noChangeShapeType="1"/>
          </p:cNvSpPr>
          <p:nvPr/>
        </p:nvSpPr>
        <p:spPr bwMode="auto">
          <a:xfrm flipH="1">
            <a:off x="7873940" y="5162715"/>
            <a:ext cx="0" cy="51435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050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436" y="1176502"/>
            <a:ext cx="754673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2010F8-D756-4EFC-B592-7130CBEE36D2}"/>
</file>

<file path=customXml/itemProps2.xml><?xml version="1.0" encoding="utf-8"?>
<ds:datastoreItem xmlns:ds="http://schemas.openxmlformats.org/officeDocument/2006/customXml" ds:itemID="{031DB045-D43A-45C7-AE05-76C3D07D591E}"/>
</file>

<file path=customXml/itemProps3.xml><?xml version="1.0" encoding="utf-8"?>
<ds:datastoreItem xmlns:ds="http://schemas.openxmlformats.org/officeDocument/2006/customXml" ds:itemID="{DCF52658-4CBD-4AB0-91F5-D119EB7202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958</Words>
  <Application>Microsoft Office PowerPoint</Application>
  <PresentationFormat>화면 슬라이드 쇼(4:3)</PresentationFormat>
  <Paragraphs>267</Paragraphs>
  <Slides>21</Slides>
  <Notes>18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21</vt:i4>
      </vt:variant>
    </vt:vector>
  </HeadingPairs>
  <TitlesOfParts>
    <vt:vector size="25" baseType="lpstr">
      <vt:lpstr>Default Design</vt:lpstr>
      <vt:lpstr>グラフ</vt:lpstr>
      <vt:lpstr>Worksheet</vt:lpstr>
      <vt:lpstr>ﾛｰﾀｽ ﾌﾘｰﾗﾝｽ 2001 ｵﾌﾞｼﾞｪｸﾄ</vt:lpstr>
      <vt:lpstr>TTC Activity Report</vt:lpstr>
      <vt:lpstr>TTC Strategy in 2013 </vt:lpstr>
      <vt:lpstr>High Interest Subjects in 2013</vt:lpstr>
      <vt:lpstr>ITU-T Review Committee: WTSA-12 </vt:lpstr>
      <vt:lpstr>PowerPoint 프레젠테이션</vt:lpstr>
      <vt:lpstr>Officers</vt:lpstr>
      <vt:lpstr>PowerPoint 프레젠테이션</vt:lpstr>
      <vt:lpstr>TTC Membership (as of Mar. 2013)</vt:lpstr>
      <vt:lpstr>PowerPoint 프레젠테이션</vt:lpstr>
      <vt:lpstr>Categories of TTC Standards</vt:lpstr>
      <vt:lpstr>PowerPoint 프레젠테이션</vt:lpstr>
      <vt:lpstr>PowerPoint 프레젠테이션</vt:lpstr>
      <vt:lpstr>Working Groups (WGs)</vt:lpstr>
      <vt:lpstr>TTC oneM2M WG (New)</vt:lpstr>
      <vt:lpstr>oneM2M in Japan</vt:lpstr>
      <vt:lpstr>Advisory Groups (AGs)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GSC-16 PowerPoint Template</dc:title>
  <dc:creator>ISACC Secretariat</dc:creator>
  <dc:description>v.3 - 12 October 2011</dc:description>
  <cp:lastModifiedBy>ttA</cp:lastModifiedBy>
  <cp:revision>39</cp:revision>
  <dcterms:created xsi:type="dcterms:W3CDTF">2011-06-28T13:16:06Z</dcterms:created>
  <dcterms:modified xsi:type="dcterms:W3CDTF">2013-05-09T01:46:30Z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